
<file path=[Content_Types].xml><?xml version="1.0" encoding="utf-8"?>
<Types xmlns="http://schemas.openxmlformats.org/package/2006/content-types">
  <Override PartName="/ppt/slides/slide29.xml" ContentType="application/vnd.openxmlformats-officedocument.presentationml.slide+xml"/>
  <Override PartName="/ppt/slides/slide47.xml" ContentType="application/vnd.openxmlformats-officedocument.presentationml.slide+xml"/>
  <Override PartName="/ppt/slides/slide58.xml" ContentType="application/vnd.openxmlformats-officedocument.presentationml.slide+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s/slide54.xml" ContentType="application/vnd.openxmlformats-officedocument.presentationml.slide+xml"/>
  <Override PartName="/ppt/slides/slide65.xml" ContentType="application/vnd.openxmlformats-officedocument.presentationml.slide+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slides/slide52.xml" ContentType="application/vnd.openxmlformats-officedocument.presentationml.slide+xml"/>
  <Override PartName="/ppt/slides/slide63.xml" ContentType="application/vnd.openxmlformats-officedocument.presentationml.slide+xml"/>
  <Override PartName="/ppt/slides/slide7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15.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50.xml" ContentType="application/vnd.openxmlformats-officedocument.presentationml.slide+xml"/>
  <Override PartName="/ppt/slides/slide61.xml" ContentType="application/vnd.openxmlformats-officedocument.presentationml.slide+xml"/>
  <Override PartName="/ppt/slides/slide70.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s/slide7.xml" ContentType="application/vnd.openxmlformats-officedocument.presentationml.slide+xml"/>
  <Override PartName="/ppt/slides/slide9.xml" ContentType="application/vnd.openxmlformats-officedocument.presentationml.slide+xml"/>
  <Override PartName="/ppt/slides/slide59.xml" ContentType="application/vnd.openxmlformats-officedocument.presentationml.slide+xml"/>
  <Override PartName="/ppt/slides/slide6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s/slide57.xml" ContentType="application/vnd.openxmlformats-officedocument.presentationml.slide+xml"/>
  <Override PartName="/ppt/slides/slide66.xml" ContentType="application/vnd.openxmlformats-officedocument.presentationml.slide+xml"/>
  <Override PartName="/ppt/slideLayouts/slideLayout7.xml" ContentType="application/vnd.openxmlformats-officedocument.presentationml.slideLayout+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slides/slide55.xml" ContentType="application/vnd.openxmlformats-officedocument.presentationml.slide+xml"/>
  <Override PartName="/ppt/slides/slide64.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Override PartName="/ppt/slides/slide62.xml" ContentType="application/vnd.openxmlformats-officedocument.presentationml.slide+xml"/>
  <Override PartName="/ppt/slides/slide71.xml" ContentType="application/vnd.openxmlformats-officedocument.presentationml.slide+xml"/>
  <Default Extension="jpeg" ContentType="image/jpeg"/>
  <Override PartName="/ppt/slideLayouts/slideLayout3.xml" ContentType="application/vnd.openxmlformats-officedocument.presentationml.slideLayout+xml"/>
  <Override PartName="/ppt/slideLayouts/slideLayout16.xml" ContentType="application/vnd.openxmlformats-officedocument.presentationml.slideLayout+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Override PartName="/ppt/slideLayouts/slideLayout14.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s/slide8.xml" ContentType="application/vnd.openxmlformats-officedocument.presentationml.slide+xml"/>
  <Override PartName="/ppt/slides/slide49.xml" ContentType="application/vnd.openxmlformats-officedocument.presentationml.slide+xml"/>
  <Override PartName="/ppt/slides/slide69.xml" ContentType="application/vnd.openxmlformats-officedocument.presentationml.slide+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s/slide56.xml" ContentType="application/vnd.openxmlformats-officedocument.presentationml.slide+xml"/>
  <Override PartName="/ppt/slides/slide67.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27.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7" r:id="rId1"/>
  </p:sldMasterIdLst>
  <p:notesMasterIdLst>
    <p:notesMasterId r:id="rId74"/>
  </p:notesMasterIdLst>
  <p:sldIdLst>
    <p:sldId id="331" r:id="rId2"/>
    <p:sldId id="332" r:id="rId3"/>
    <p:sldId id="333" r:id="rId4"/>
    <p:sldId id="334" r:id="rId5"/>
    <p:sldId id="335" r:id="rId6"/>
    <p:sldId id="336" r:id="rId7"/>
    <p:sldId id="337" r:id="rId8"/>
    <p:sldId id="338" r:id="rId9"/>
    <p:sldId id="339" r:id="rId10"/>
    <p:sldId id="340" r:id="rId11"/>
    <p:sldId id="341" r:id="rId12"/>
    <p:sldId id="342" r:id="rId13"/>
    <p:sldId id="343" r:id="rId14"/>
    <p:sldId id="344" r:id="rId15"/>
    <p:sldId id="345" r:id="rId16"/>
    <p:sldId id="346" r:id="rId17"/>
    <p:sldId id="347" r:id="rId18"/>
    <p:sldId id="348" r:id="rId19"/>
    <p:sldId id="349" r:id="rId20"/>
    <p:sldId id="350" r:id="rId21"/>
    <p:sldId id="351" r:id="rId22"/>
    <p:sldId id="352" r:id="rId23"/>
    <p:sldId id="353" r:id="rId24"/>
    <p:sldId id="354" r:id="rId25"/>
    <p:sldId id="355" r:id="rId26"/>
    <p:sldId id="356" r:id="rId27"/>
    <p:sldId id="357" r:id="rId28"/>
    <p:sldId id="358" r:id="rId29"/>
    <p:sldId id="374" r:id="rId30"/>
    <p:sldId id="377" r:id="rId31"/>
    <p:sldId id="380" r:id="rId32"/>
    <p:sldId id="381" r:id="rId33"/>
    <p:sldId id="359" r:id="rId34"/>
    <p:sldId id="361" r:id="rId35"/>
    <p:sldId id="362" r:id="rId36"/>
    <p:sldId id="363" r:id="rId37"/>
    <p:sldId id="364" r:id="rId38"/>
    <p:sldId id="365" r:id="rId39"/>
    <p:sldId id="366" r:id="rId40"/>
    <p:sldId id="367" r:id="rId41"/>
    <p:sldId id="368" r:id="rId42"/>
    <p:sldId id="369" r:id="rId43"/>
    <p:sldId id="370" r:id="rId44"/>
    <p:sldId id="371" r:id="rId45"/>
    <p:sldId id="372" r:id="rId46"/>
    <p:sldId id="373" r:id="rId47"/>
    <p:sldId id="407" r:id="rId48"/>
    <p:sldId id="408" r:id="rId49"/>
    <p:sldId id="409" r:id="rId50"/>
    <p:sldId id="436" r:id="rId51"/>
    <p:sldId id="437" r:id="rId52"/>
    <p:sldId id="412" r:id="rId53"/>
    <p:sldId id="413" r:id="rId54"/>
    <p:sldId id="414" r:id="rId55"/>
    <p:sldId id="416" r:id="rId56"/>
    <p:sldId id="419" r:id="rId57"/>
    <p:sldId id="420" r:id="rId58"/>
    <p:sldId id="421" r:id="rId59"/>
    <p:sldId id="422" r:id="rId60"/>
    <p:sldId id="423" r:id="rId61"/>
    <p:sldId id="424" r:id="rId62"/>
    <p:sldId id="425" r:id="rId63"/>
    <p:sldId id="426" r:id="rId64"/>
    <p:sldId id="427" r:id="rId65"/>
    <p:sldId id="428" r:id="rId66"/>
    <p:sldId id="429" r:id="rId67"/>
    <p:sldId id="430" r:id="rId68"/>
    <p:sldId id="431" r:id="rId69"/>
    <p:sldId id="432" r:id="rId70"/>
    <p:sldId id="433" r:id="rId71"/>
    <p:sldId id="434" r:id="rId72"/>
    <p:sldId id="435" r:id="rId7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horzBarState="maximized">
    <p:restoredLeft sz="15000" autoAdjust="0"/>
    <p:restoredTop sz="94660"/>
  </p:normalViewPr>
  <p:slideViewPr>
    <p:cSldViewPr snapToGrid="0">
      <p:cViewPr varScale="1">
        <p:scale>
          <a:sx n="40" d="100"/>
          <a:sy n="40" d="100"/>
        </p:scale>
        <p:origin x="-114" y="-204"/>
      </p:cViewPr>
      <p:guideLst>
        <p:guide orient="horz" pos="2160"/>
        <p:guide pos="384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6" Type="http://schemas.openxmlformats.org/officeDocument/2006/relationships/viewProps" Target="viewProps.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theme" Target="theme/theme1.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MY"/>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5CB0E9A-51A1-4310-BE66-201353EACC0C}" type="datetimeFigureOut">
              <a:rPr lang="en-MY" smtClean="0"/>
              <a:pPr/>
              <a:t>3/10/2019</a:t>
            </a:fld>
            <a:endParaRPr lang="en-MY"/>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MY"/>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MY"/>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MY"/>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2257F3E-5A65-4473-9374-262DCEB53119}" type="slidenum">
              <a:rPr lang="en-MY" smtClean="0"/>
              <a:pPr/>
              <a:t>‹#›</a:t>
            </a:fld>
            <a:endParaRPr lang="en-MY"/>
          </a:p>
        </p:txBody>
      </p:sp>
    </p:spTree>
    <p:extLst>
      <p:ext uri="{BB962C8B-B14F-4D97-AF65-F5344CB8AC3E}">
        <p14:creationId xmlns="" xmlns:p14="http://schemas.microsoft.com/office/powerpoint/2010/main" val="277992597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en-US" smtClean="0"/>
              <a:t>Click to edit Master title style</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E8693835-7130-4EED-A7F9-04DF29BA3C77}" type="datetimeFigureOut">
              <a:rPr lang="en-MY" smtClean="0"/>
              <a:pPr/>
              <a:t>3/10/2019</a:t>
            </a:fld>
            <a:endParaRPr lang="en-MY"/>
          </a:p>
        </p:txBody>
      </p:sp>
      <p:sp>
        <p:nvSpPr>
          <p:cNvPr id="5" name="Footer Placeholder 4"/>
          <p:cNvSpPr>
            <a:spLocks noGrp="1"/>
          </p:cNvSpPr>
          <p:nvPr>
            <p:ph type="ftr" sz="quarter" idx="11"/>
          </p:nvPr>
        </p:nvSpPr>
        <p:spPr/>
        <p:txBody>
          <a:bodyPr/>
          <a:lstStyle/>
          <a:p>
            <a:endParaRPr lang="en-MY"/>
          </a:p>
        </p:txBody>
      </p:sp>
      <p:sp>
        <p:nvSpPr>
          <p:cNvPr id="6" name="Slide Number Placeholder 5"/>
          <p:cNvSpPr>
            <a:spLocks noGrp="1"/>
          </p:cNvSpPr>
          <p:nvPr>
            <p:ph type="sldNum" sz="quarter" idx="12"/>
          </p:nvPr>
        </p:nvSpPr>
        <p:spPr/>
        <p:txBody>
          <a:bodyPr/>
          <a:lstStyle/>
          <a:p>
            <a:fld id="{1088A84A-1749-485E-BBEF-6749A002F896}" type="slidenum">
              <a:rPr lang="en-MY" smtClean="0"/>
              <a:pPr/>
              <a:t>‹#›</a:t>
            </a:fld>
            <a:endParaRPr lang="en-MY"/>
          </a:p>
        </p:txBody>
      </p:sp>
    </p:spTree>
    <p:extLst>
      <p:ext uri="{BB962C8B-B14F-4D97-AF65-F5344CB8AC3E}">
        <p14:creationId xmlns="" xmlns:p14="http://schemas.microsoft.com/office/powerpoint/2010/main" val="24467166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8693835-7130-4EED-A7F9-04DF29BA3C77}" type="datetimeFigureOut">
              <a:rPr lang="en-MY" smtClean="0"/>
              <a:pPr/>
              <a:t>3/10/2019</a:t>
            </a:fld>
            <a:endParaRPr lang="en-MY"/>
          </a:p>
        </p:txBody>
      </p:sp>
      <p:sp>
        <p:nvSpPr>
          <p:cNvPr id="6" name="Footer Placeholder 5"/>
          <p:cNvSpPr>
            <a:spLocks noGrp="1"/>
          </p:cNvSpPr>
          <p:nvPr>
            <p:ph type="ftr" sz="quarter" idx="11"/>
          </p:nvPr>
        </p:nvSpPr>
        <p:spPr/>
        <p:txBody>
          <a:bodyPr/>
          <a:lstStyle/>
          <a:p>
            <a:endParaRPr lang="en-MY"/>
          </a:p>
        </p:txBody>
      </p:sp>
      <p:sp>
        <p:nvSpPr>
          <p:cNvPr id="7" name="Slide Number Placeholder 6"/>
          <p:cNvSpPr>
            <a:spLocks noGrp="1"/>
          </p:cNvSpPr>
          <p:nvPr>
            <p:ph type="sldNum" sz="quarter" idx="12"/>
          </p:nvPr>
        </p:nvSpPr>
        <p:spPr/>
        <p:txBody>
          <a:bodyPr/>
          <a:lstStyle/>
          <a:p>
            <a:fld id="{1088A84A-1749-485E-BBEF-6749A002F896}" type="slidenum">
              <a:rPr lang="en-MY" smtClean="0"/>
              <a:pPr/>
              <a:t>‹#›</a:t>
            </a:fld>
            <a:endParaRPr lang="en-MY"/>
          </a:p>
        </p:txBody>
      </p:sp>
    </p:spTree>
    <p:extLst>
      <p:ext uri="{BB962C8B-B14F-4D97-AF65-F5344CB8AC3E}">
        <p14:creationId xmlns="" xmlns:p14="http://schemas.microsoft.com/office/powerpoint/2010/main" val="368439730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en-US" smtClean="0"/>
              <a:t>Click to edit Master title style</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8693835-7130-4EED-A7F9-04DF29BA3C77}" type="datetimeFigureOut">
              <a:rPr lang="en-MY" smtClean="0"/>
              <a:pPr/>
              <a:t>3/10/2019</a:t>
            </a:fld>
            <a:endParaRPr lang="en-MY"/>
          </a:p>
        </p:txBody>
      </p:sp>
      <p:sp>
        <p:nvSpPr>
          <p:cNvPr id="5" name="Footer Placeholder 4"/>
          <p:cNvSpPr>
            <a:spLocks noGrp="1"/>
          </p:cNvSpPr>
          <p:nvPr>
            <p:ph type="ftr" sz="quarter" idx="11"/>
          </p:nvPr>
        </p:nvSpPr>
        <p:spPr/>
        <p:txBody>
          <a:bodyPr/>
          <a:lstStyle/>
          <a:p>
            <a:endParaRPr lang="en-MY"/>
          </a:p>
        </p:txBody>
      </p:sp>
      <p:sp>
        <p:nvSpPr>
          <p:cNvPr id="6" name="Slide Number Placeholder 5"/>
          <p:cNvSpPr>
            <a:spLocks noGrp="1"/>
          </p:cNvSpPr>
          <p:nvPr>
            <p:ph type="sldNum" sz="quarter" idx="12"/>
          </p:nvPr>
        </p:nvSpPr>
        <p:spPr/>
        <p:txBody>
          <a:bodyPr/>
          <a:lstStyle/>
          <a:p>
            <a:fld id="{1088A84A-1749-485E-BBEF-6749A002F896}" type="slidenum">
              <a:rPr lang="en-MY" smtClean="0"/>
              <a:pPr/>
              <a:t>‹#›</a:t>
            </a:fld>
            <a:endParaRPr lang="en-MY"/>
          </a:p>
        </p:txBody>
      </p:sp>
    </p:spTree>
    <p:extLst>
      <p:ext uri="{BB962C8B-B14F-4D97-AF65-F5344CB8AC3E}">
        <p14:creationId xmlns="" xmlns:p14="http://schemas.microsoft.com/office/powerpoint/2010/main" val="277777808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en-US" smtClean="0"/>
              <a:t>Click to edit Master title style</a:t>
            </a:r>
            <a:endParaRPr lang="en-US" dirty="0"/>
          </a:p>
        </p:txBody>
      </p:sp>
      <p:sp>
        <p:nvSpPr>
          <p:cNvPr id="11" name="Text Placeholder 3"/>
          <p:cNvSpPr>
            <a:spLocks noGrp="1"/>
          </p:cNvSpPr>
          <p:nvPr>
            <p:ph type="body" sz="half" idx="14"/>
          </p:nvPr>
        </p:nvSpPr>
        <p:spPr>
          <a:xfrm>
            <a:off x="1930400" y="3771174"/>
            <a:ext cx="727964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en-US" smtClean="0"/>
              <a:t>Click to edit Master text styles</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8693835-7130-4EED-A7F9-04DF29BA3C77}" type="datetimeFigureOut">
              <a:rPr lang="en-MY" smtClean="0"/>
              <a:pPr/>
              <a:t>3/10/2019</a:t>
            </a:fld>
            <a:endParaRPr lang="en-MY"/>
          </a:p>
        </p:txBody>
      </p:sp>
      <p:sp>
        <p:nvSpPr>
          <p:cNvPr id="5" name="Footer Placeholder 4"/>
          <p:cNvSpPr>
            <a:spLocks noGrp="1"/>
          </p:cNvSpPr>
          <p:nvPr>
            <p:ph type="ftr" sz="quarter" idx="11"/>
          </p:nvPr>
        </p:nvSpPr>
        <p:spPr/>
        <p:txBody>
          <a:bodyPr/>
          <a:lstStyle/>
          <a:p>
            <a:endParaRPr lang="en-MY"/>
          </a:p>
        </p:txBody>
      </p:sp>
      <p:sp>
        <p:nvSpPr>
          <p:cNvPr id="6" name="Slide Number Placeholder 5"/>
          <p:cNvSpPr>
            <a:spLocks noGrp="1"/>
          </p:cNvSpPr>
          <p:nvPr>
            <p:ph type="sldNum" sz="quarter" idx="12"/>
          </p:nvPr>
        </p:nvSpPr>
        <p:spPr/>
        <p:txBody>
          <a:bodyPr/>
          <a:lstStyle/>
          <a:p>
            <a:fld id="{1088A84A-1749-485E-BBEF-6749A002F896}" type="slidenum">
              <a:rPr lang="en-MY" smtClean="0"/>
              <a:pPr/>
              <a:t>‹#›</a:t>
            </a:fld>
            <a:endParaRPr lang="en-MY"/>
          </a:p>
        </p:txBody>
      </p:sp>
      <p:sp>
        <p:nvSpPr>
          <p:cNvPr id="12" name="TextBox 11"/>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
        <p:nvSpPr>
          <p:cNvPr id="15" name="TextBox 14"/>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Tree>
    <p:extLst>
      <p:ext uri="{BB962C8B-B14F-4D97-AF65-F5344CB8AC3E}">
        <p14:creationId xmlns="" xmlns:p14="http://schemas.microsoft.com/office/powerpoint/2010/main" val="47478619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8693835-7130-4EED-A7F9-04DF29BA3C77}" type="datetimeFigureOut">
              <a:rPr lang="en-MY" smtClean="0"/>
              <a:pPr/>
              <a:t>3/10/2019</a:t>
            </a:fld>
            <a:endParaRPr lang="en-MY"/>
          </a:p>
        </p:txBody>
      </p:sp>
      <p:sp>
        <p:nvSpPr>
          <p:cNvPr id="5" name="Footer Placeholder 4"/>
          <p:cNvSpPr>
            <a:spLocks noGrp="1"/>
          </p:cNvSpPr>
          <p:nvPr>
            <p:ph type="ftr" sz="quarter" idx="11"/>
          </p:nvPr>
        </p:nvSpPr>
        <p:spPr/>
        <p:txBody>
          <a:bodyPr/>
          <a:lstStyle/>
          <a:p>
            <a:endParaRPr lang="en-MY"/>
          </a:p>
        </p:txBody>
      </p:sp>
      <p:sp>
        <p:nvSpPr>
          <p:cNvPr id="6" name="Slide Number Placeholder 5"/>
          <p:cNvSpPr>
            <a:spLocks noGrp="1"/>
          </p:cNvSpPr>
          <p:nvPr>
            <p:ph type="sldNum" sz="quarter" idx="12"/>
          </p:nvPr>
        </p:nvSpPr>
        <p:spPr/>
        <p:txBody>
          <a:bodyPr/>
          <a:lstStyle/>
          <a:p>
            <a:fld id="{1088A84A-1749-485E-BBEF-6749A002F896}" type="slidenum">
              <a:rPr lang="en-MY" smtClean="0"/>
              <a:pPr/>
              <a:t>‹#›</a:t>
            </a:fld>
            <a:endParaRPr lang="en-MY"/>
          </a:p>
        </p:txBody>
      </p:sp>
    </p:spTree>
    <p:extLst>
      <p:ext uri="{BB962C8B-B14F-4D97-AF65-F5344CB8AC3E}">
        <p14:creationId xmlns="" xmlns:p14="http://schemas.microsoft.com/office/powerpoint/2010/main" val="88005465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smtClean="0"/>
              <a:t>Click to edit Master title style</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cxnSp>
        <p:nvCxnSpPr>
          <p:cNvPr id="17" name="Straight Connector 16"/>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E8693835-7130-4EED-A7F9-04DF29BA3C77}" type="datetimeFigureOut">
              <a:rPr lang="en-MY" smtClean="0"/>
              <a:pPr/>
              <a:t>3/10/2019</a:t>
            </a:fld>
            <a:endParaRPr lang="en-MY"/>
          </a:p>
        </p:txBody>
      </p:sp>
      <p:sp>
        <p:nvSpPr>
          <p:cNvPr id="4" name="Footer Placeholder 4"/>
          <p:cNvSpPr>
            <a:spLocks noGrp="1"/>
          </p:cNvSpPr>
          <p:nvPr>
            <p:ph type="ftr" sz="quarter" idx="11"/>
          </p:nvPr>
        </p:nvSpPr>
        <p:spPr/>
        <p:txBody>
          <a:bodyPr/>
          <a:lstStyle/>
          <a:p>
            <a:endParaRPr lang="en-MY"/>
          </a:p>
        </p:txBody>
      </p:sp>
      <p:sp>
        <p:nvSpPr>
          <p:cNvPr id="6" name="Slide Number Placeholder 5"/>
          <p:cNvSpPr>
            <a:spLocks noGrp="1"/>
          </p:cNvSpPr>
          <p:nvPr>
            <p:ph type="sldNum" sz="quarter" idx="12"/>
          </p:nvPr>
        </p:nvSpPr>
        <p:spPr/>
        <p:txBody>
          <a:bodyPr/>
          <a:lstStyle/>
          <a:p>
            <a:fld id="{1088A84A-1749-485E-BBEF-6749A002F896}" type="slidenum">
              <a:rPr lang="en-MY" smtClean="0"/>
              <a:pPr/>
              <a:t>‹#›</a:t>
            </a:fld>
            <a:endParaRPr lang="en-MY"/>
          </a:p>
        </p:txBody>
      </p:sp>
    </p:spTree>
    <p:extLst>
      <p:ext uri="{BB962C8B-B14F-4D97-AF65-F5344CB8AC3E}">
        <p14:creationId xmlns="" xmlns:p14="http://schemas.microsoft.com/office/powerpoint/2010/main" val="21655237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smtClean="0"/>
              <a:t>Click to edit Master title style</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cxnSp>
        <p:nvCxnSpPr>
          <p:cNvPr id="19" name="Straight Connector 18"/>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E8693835-7130-4EED-A7F9-04DF29BA3C77}" type="datetimeFigureOut">
              <a:rPr lang="en-MY" smtClean="0"/>
              <a:pPr/>
              <a:t>3/10/2019</a:t>
            </a:fld>
            <a:endParaRPr lang="en-MY"/>
          </a:p>
        </p:txBody>
      </p:sp>
      <p:sp>
        <p:nvSpPr>
          <p:cNvPr id="4" name="Footer Placeholder 4"/>
          <p:cNvSpPr>
            <a:spLocks noGrp="1"/>
          </p:cNvSpPr>
          <p:nvPr>
            <p:ph type="ftr" sz="quarter" idx="11"/>
          </p:nvPr>
        </p:nvSpPr>
        <p:spPr/>
        <p:txBody>
          <a:bodyPr/>
          <a:lstStyle/>
          <a:p>
            <a:endParaRPr lang="en-MY"/>
          </a:p>
        </p:txBody>
      </p:sp>
      <p:sp>
        <p:nvSpPr>
          <p:cNvPr id="6" name="Slide Number Placeholder 5"/>
          <p:cNvSpPr>
            <a:spLocks noGrp="1"/>
          </p:cNvSpPr>
          <p:nvPr>
            <p:ph type="sldNum" sz="quarter" idx="12"/>
          </p:nvPr>
        </p:nvSpPr>
        <p:spPr/>
        <p:txBody>
          <a:bodyPr/>
          <a:lstStyle/>
          <a:p>
            <a:fld id="{1088A84A-1749-485E-BBEF-6749A002F896}" type="slidenum">
              <a:rPr lang="en-MY" smtClean="0"/>
              <a:pPr/>
              <a:t>‹#›</a:t>
            </a:fld>
            <a:endParaRPr lang="en-MY"/>
          </a:p>
        </p:txBody>
      </p:sp>
    </p:spTree>
    <p:extLst>
      <p:ext uri="{BB962C8B-B14F-4D97-AF65-F5344CB8AC3E}">
        <p14:creationId xmlns="" xmlns:p14="http://schemas.microsoft.com/office/powerpoint/2010/main" val="231275606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nchorCtr="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E8693835-7130-4EED-A7F9-04DF29BA3C77}" type="datetimeFigureOut">
              <a:rPr lang="en-MY" smtClean="0"/>
              <a:pPr/>
              <a:t>3/10/2019</a:t>
            </a:fld>
            <a:endParaRPr lang="en-MY"/>
          </a:p>
        </p:txBody>
      </p:sp>
      <p:sp>
        <p:nvSpPr>
          <p:cNvPr id="5" name="Footer Placeholder 4"/>
          <p:cNvSpPr>
            <a:spLocks noGrp="1"/>
          </p:cNvSpPr>
          <p:nvPr>
            <p:ph type="ftr" sz="quarter" idx="11"/>
          </p:nvPr>
        </p:nvSpPr>
        <p:spPr/>
        <p:txBody>
          <a:bodyPr/>
          <a:lstStyle/>
          <a:p>
            <a:endParaRPr lang="en-MY"/>
          </a:p>
        </p:txBody>
      </p:sp>
      <p:sp>
        <p:nvSpPr>
          <p:cNvPr id="6" name="Slide Number Placeholder 5"/>
          <p:cNvSpPr>
            <a:spLocks noGrp="1"/>
          </p:cNvSpPr>
          <p:nvPr>
            <p:ph type="sldNum" sz="quarter" idx="12"/>
          </p:nvPr>
        </p:nvSpPr>
        <p:spPr/>
        <p:txBody>
          <a:bodyPr/>
          <a:lstStyle/>
          <a:p>
            <a:fld id="{1088A84A-1749-485E-BBEF-6749A002F896}" type="slidenum">
              <a:rPr lang="en-MY" smtClean="0"/>
              <a:pPr/>
              <a:t>‹#›</a:t>
            </a:fld>
            <a:endParaRPr lang="en-MY"/>
          </a:p>
        </p:txBody>
      </p:sp>
    </p:spTree>
    <p:extLst>
      <p:ext uri="{BB962C8B-B14F-4D97-AF65-F5344CB8AC3E}">
        <p14:creationId xmlns="" xmlns:p14="http://schemas.microsoft.com/office/powerpoint/2010/main" val="244633148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E8693835-7130-4EED-A7F9-04DF29BA3C77}" type="datetimeFigureOut">
              <a:rPr lang="en-MY" smtClean="0"/>
              <a:pPr/>
              <a:t>3/10/2019</a:t>
            </a:fld>
            <a:endParaRPr lang="en-MY"/>
          </a:p>
        </p:txBody>
      </p:sp>
      <p:sp>
        <p:nvSpPr>
          <p:cNvPr id="5" name="Footer Placeholder 4"/>
          <p:cNvSpPr>
            <a:spLocks noGrp="1"/>
          </p:cNvSpPr>
          <p:nvPr>
            <p:ph type="ftr" sz="quarter" idx="11"/>
          </p:nvPr>
        </p:nvSpPr>
        <p:spPr/>
        <p:txBody>
          <a:bodyPr/>
          <a:lstStyle/>
          <a:p>
            <a:endParaRPr lang="en-MY"/>
          </a:p>
        </p:txBody>
      </p:sp>
      <p:sp>
        <p:nvSpPr>
          <p:cNvPr id="6" name="Slide Number Placeholder 5"/>
          <p:cNvSpPr>
            <a:spLocks noGrp="1"/>
          </p:cNvSpPr>
          <p:nvPr>
            <p:ph type="sldNum" sz="quarter" idx="12"/>
          </p:nvPr>
        </p:nvSpPr>
        <p:spPr/>
        <p:txBody>
          <a:bodyPr/>
          <a:lstStyle/>
          <a:p>
            <a:fld id="{1088A84A-1749-485E-BBEF-6749A002F896}" type="slidenum">
              <a:rPr lang="en-MY" smtClean="0"/>
              <a:pPr/>
              <a:t>‹#›</a:t>
            </a:fld>
            <a:endParaRPr lang="en-MY"/>
          </a:p>
        </p:txBody>
      </p:sp>
    </p:spTree>
    <p:extLst>
      <p:ext uri="{BB962C8B-B14F-4D97-AF65-F5344CB8AC3E}">
        <p14:creationId xmlns="" xmlns:p14="http://schemas.microsoft.com/office/powerpoint/2010/main" val="407477096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3"/>
          <p:cNvSpPr>
            <a:spLocks noGrp="1"/>
          </p:cNvSpPr>
          <p:nvPr>
            <p:ph type="dt" sz="half" idx="10"/>
          </p:nvPr>
        </p:nvSpPr>
        <p:spPr/>
        <p:txBody>
          <a:bodyPr/>
          <a:lstStyle/>
          <a:p>
            <a:fld id="{E8693835-7130-4EED-A7F9-04DF29BA3C77}" type="datetimeFigureOut">
              <a:rPr lang="en-MY" smtClean="0"/>
              <a:pPr/>
              <a:t>3/10/2019</a:t>
            </a:fld>
            <a:endParaRPr lang="en-MY"/>
          </a:p>
        </p:txBody>
      </p:sp>
      <p:sp>
        <p:nvSpPr>
          <p:cNvPr id="5" name="Footer Placeholder 4"/>
          <p:cNvSpPr>
            <a:spLocks noGrp="1"/>
          </p:cNvSpPr>
          <p:nvPr>
            <p:ph type="ftr" sz="quarter" idx="11"/>
          </p:nvPr>
        </p:nvSpPr>
        <p:spPr/>
        <p:txBody>
          <a:bodyPr/>
          <a:lstStyle/>
          <a:p>
            <a:endParaRPr lang="en-MY"/>
          </a:p>
        </p:txBody>
      </p:sp>
      <p:sp>
        <p:nvSpPr>
          <p:cNvPr id="6" name="Slide Number Placeholder 5"/>
          <p:cNvSpPr>
            <a:spLocks noGrp="1"/>
          </p:cNvSpPr>
          <p:nvPr>
            <p:ph type="sldNum" sz="quarter" idx="12"/>
          </p:nvPr>
        </p:nvSpPr>
        <p:spPr/>
        <p:txBody>
          <a:bodyPr/>
          <a:lstStyle/>
          <a:p>
            <a:fld id="{1088A84A-1749-485E-BBEF-6749A002F896}" type="slidenum">
              <a:rPr lang="en-MY" smtClean="0"/>
              <a:pPr/>
              <a:t>‹#›</a:t>
            </a:fld>
            <a:endParaRPr lang="en-MY"/>
          </a:p>
        </p:txBody>
      </p:sp>
    </p:spTree>
    <p:extLst>
      <p:ext uri="{BB962C8B-B14F-4D97-AF65-F5344CB8AC3E}">
        <p14:creationId xmlns="" xmlns:p14="http://schemas.microsoft.com/office/powerpoint/2010/main" val="92638393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8693835-7130-4EED-A7F9-04DF29BA3C77}" type="datetimeFigureOut">
              <a:rPr lang="en-MY" smtClean="0"/>
              <a:pPr/>
              <a:t>3/10/2019</a:t>
            </a:fld>
            <a:endParaRPr lang="en-MY"/>
          </a:p>
        </p:txBody>
      </p:sp>
      <p:sp>
        <p:nvSpPr>
          <p:cNvPr id="5" name="Footer Placeholder 4"/>
          <p:cNvSpPr>
            <a:spLocks noGrp="1"/>
          </p:cNvSpPr>
          <p:nvPr>
            <p:ph type="ftr" sz="quarter" idx="11"/>
          </p:nvPr>
        </p:nvSpPr>
        <p:spPr/>
        <p:txBody>
          <a:bodyPr/>
          <a:lstStyle/>
          <a:p>
            <a:endParaRPr lang="en-MY"/>
          </a:p>
        </p:txBody>
      </p:sp>
      <p:sp>
        <p:nvSpPr>
          <p:cNvPr id="6" name="Slide Number Placeholder 5"/>
          <p:cNvSpPr>
            <a:spLocks noGrp="1"/>
          </p:cNvSpPr>
          <p:nvPr>
            <p:ph type="sldNum" sz="quarter" idx="12"/>
          </p:nvPr>
        </p:nvSpPr>
        <p:spPr/>
        <p:txBody>
          <a:bodyPr/>
          <a:lstStyle/>
          <a:p>
            <a:fld id="{1088A84A-1749-485E-BBEF-6749A002F896}" type="slidenum">
              <a:rPr lang="en-MY" smtClean="0"/>
              <a:pPr/>
              <a:t>‹#›</a:t>
            </a:fld>
            <a:endParaRPr lang="en-MY"/>
          </a:p>
        </p:txBody>
      </p:sp>
    </p:spTree>
    <p:extLst>
      <p:ext uri="{BB962C8B-B14F-4D97-AF65-F5344CB8AC3E}">
        <p14:creationId xmlns="" xmlns:p14="http://schemas.microsoft.com/office/powerpoint/2010/main" val="177825329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E8693835-7130-4EED-A7F9-04DF29BA3C77}" type="datetimeFigureOut">
              <a:rPr lang="en-MY" smtClean="0"/>
              <a:pPr/>
              <a:t>3/10/2019</a:t>
            </a:fld>
            <a:endParaRPr lang="en-MY"/>
          </a:p>
        </p:txBody>
      </p:sp>
      <p:sp>
        <p:nvSpPr>
          <p:cNvPr id="6" name="Footer Placeholder 5"/>
          <p:cNvSpPr>
            <a:spLocks noGrp="1"/>
          </p:cNvSpPr>
          <p:nvPr>
            <p:ph type="ftr" sz="quarter" idx="11"/>
          </p:nvPr>
        </p:nvSpPr>
        <p:spPr/>
        <p:txBody>
          <a:bodyPr/>
          <a:lstStyle/>
          <a:p>
            <a:endParaRPr lang="en-MY"/>
          </a:p>
        </p:txBody>
      </p:sp>
      <p:sp>
        <p:nvSpPr>
          <p:cNvPr id="7" name="Slide Number Placeholder 6"/>
          <p:cNvSpPr>
            <a:spLocks noGrp="1"/>
          </p:cNvSpPr>
          <p:nvPr>
            <p:ph type="sldNum" sz="quarter" idx="12"/>
          </p:nvPr>
        </p:nvSpPr>
        <p:spPr/>
        <p:txBody>
          <a:bodyPr/>
          <a:lstStyle/>
          <a:p>
            <a:fld id="{1088A84A-1749-485E-BBEF-6749A002F896}" type="slidenum">
              <a:rPr lang="en-MY" smtClean="0"/>
              <a:pPr/>
              <a:t>‹#›</a:t>
            </a:fld>
            <a:endParaRPr lang="en-MY"/>
          </a:p>
        </p:txBody>
      </p:sp>
    </p:spTree>
    <p:extLst>
      <p:ext uri="{BB962C8B-B14F-4D97-AF65-F5344CB8AC3E}">
        <p14:creationId xmlns="" xmlns:p14="http://schemas.microsoft.com/office/powerpoint/2010/main" val="182626930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E8693835-7130-4EED-A7F9-04DF29BA3C77}" type="datetimeFigureOut">
              <a:rPr lang="en-MY" smtClean="0"/>
              <a:pPr/>
              <a:t>3/10/2019</a:t>
            </a:fld>
            <a:endParaRPr lang="en-MY"/>
          </a:p>
        </p:txBody>
      </p:sp>
      <p:sp>
        <p:nvSpPr>
          <p:cNvPr id="8" name="Footer Placeholder 7"/>
          <p:cNvSpPr>
            <a:spLocks noGrp="1"/>
          </p:cNvSpPr>
          <p:nvPr>
            <p:ph type="ftr" sz="quarter" idx="11"/>
          </p:nvPr>
        </p:nvSpPr>
        <p:spPr/>
        <p:txBody>
          <a:bodyPr/>
          <a:lstStyle/>
          <a:p>
            <a:endParaRPr lang="en-MY"/>
          </a:p>
        </p:txBody>
      </p:sp>
      <p:sp>
        <p:nvSpPr>
          <p:cNvPr id="9" name="Slide Number Placeholder 8"/>
          <p:cNvSpPr>
            <a:spLocks noGrp="1"/>
          </p:cNvSpPr>
          <p:nvPr>
            <p:ph type="sldNum" sz="quarter" idx="12"/>
          </p:nvPr>
        </p:nvSpPr>
        <p:spPr/>
        <p:txBody>
          <a:bodyPr/>
          <a:lstStyle/>
          <a:p>
            <a:fld id="{1088A84A-1749-485E-BBEF-6749A002F896}" type="slidenum">
              <a:rPr lang="en-MY" smtClean="0"/>
              <a:pPr/>
              <a:t>‹#›</a:t>
            </a:fld>
            <a:endParaRPr lang="en-MY"/>
          </a:p>
        </p:txBody>
      </p:sp>
    </p:spTree>
    <p:extLst>
      <p:ext uri="{BB962C8B-B14F-4D97-AF65-F5344CB8AC3E}">
        <p14:creationId xmlns="" xmlns:p14="http://schemas.microsoft.com/office/powerpoint/2010/main" val="378721160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7" name="Date Placeholder 2"/>
          <p:cNvSpPr>
            <a:spLocks noGrp="1"/>
          </p:cNvSpPr>
          <p:nvPr>
            <p:ph type="dt" sz="half" idx="10"/>
          </p:nvPr>
        </p:nvSpPr>
        <p:spPr/>
        <p:txBody>
          <a:bodyPr/>
          <a:lstStyle/>
          <a:p>
            <a:fld id="{E8693835-7130-4EED-A7F9-04DF29BA3C77}" type="datetimeFigureOut">
              <a:rPr lang="en-MY" smtClean="0"/>
              <a:pPr/>
              <a:t>3/10/2019</a:t>
            </a:fld>
            <a:endParaRPr lang="en-MY"/>
          </a:p>
        </p:txBody>
      </p:sp>
      <p:sp>
        <p:nvSpPr>
          <p:cNvPr id="5" name="Footer Placeholder 3"/>
          <p:cNvSpPr>
            <a:spLocks noGrp="1"/>
          </p:cNvSpPr>
          <p:nvPr>
            <p:ph type="ftr" sz="quarter" idx="11"/>
          </p:nvPr>
        </p:nvSpPr>
        <p:spPr/>
        <p:txBody>
          <a:bodyPr/>
          <a:lstStyle/>
          <a:p>
            <a:endParaRPr lang="en-MY"/>
          </a:p>
        </p:txBody>
      </p:sp>
      <p:sp>
        <p:nvSpPr>
          <p:cNvPr id="6" name="Slide Number Placeholder 4"/>
          <p:cNvSpPr>
            <a:spLocks noGrp="1"/>
          </p:cNvSpPr>
          <p:nvPr>
            <p:ph type="sldNum" sz="quarter" idx="12"/>
          </p:nvPr>
        </p:nvSpPr>
        <p:spPr/>
        <p:txBody>
          <a:bodyPr/>
          <a:lstStyle/>
          <a:p>
            <a:fld id="{1088A84A-1749-485E-BBEF-6749A002F896}" type="slidenum">
              <a:rPr lang="en-MY" smtClean="0"/>
              <a:pPr/>
              <a:t>‹#›</a:t>
            </a:fld>
            <a:endParaRPr lang="en-MY"/>
          </a:p>
        </p:txBody>
      </p:sp>
    </p:spTree>
    <p:extLst>
      <p:ext uri="{BB962C8B-B14F-4D97-AF65-F5344CB8AC3E}">
        <p14:creationId xmlns="" xmlns:p14="http://schemas.microsoft.com/office/powerpoint/2010/main" val="425562073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E8693835-7130-4EED-A7F9-04DF29BA3C77}" type="datetimeFigureOut">
              <a:rPr lang="en-MY" smtClean="0"/>
              <a:pPr/>
              <a:t>3/10/2019</a:t>
            </a:fld>
            <a:endParaRPr lang="en-MY"/>
          </a:p>
        </p:txBody>
      </p:sp>
      <p:sp>
        <p:nvSpPr>
          <p:cNvPr id="5" name="Footer Placeholder 2"/>
          <p:cNvSpPr>
            <a:spLocks noGrp="1"/>
          </p:cNvSpPr>
          <p:nvPr>
            <p:ph type="ftr" sz="quarter" idx="11"/>
          </p:nvPr>
        </p:nvSpPr>
        <p:spPr/>
        <p:txBody>
          <a:bodyPr/>
          <a:lstStyle/>
          <a:p>
            <a:endParaRPr lang="en-MY"/>
          </a:p>
        </p:txBody>
      </p:sp>
      <p:sp>
        <p:nvSpPr>
          <p:cNvPr id="6" name="Slide Number Placeholder 3"/>
          <p:cNvSpPr>
            <a:spLocks noGrp="1"/>
          </p:cNvSpPr>
          <p:nvPr>
            <p:ph type="sldNum" sz="quarter" idx="12"/>
          </p:nvPr>
        </p:nvSpPr>
        <p:spPr/>
        <p:txBody>
          <a:bodyPr/>
          <a:lstStyle/>
          <a:p>
            <a:fld id="{1088A84A-1749-485E-BBEF-6749A002F896}" type="slidenum">
              <a:rPr lang="en-MY" smtClean="0"/>
              <a:pPr/>
              <a:t>‹#›</a:t>
            </a:fld>
            <a:endParaRPr lang="en-MY"/>
          </a:p>
        </p:txBody>
      </p:sp>
    </p:spTree>
    <p:extLst>
      <p:ext uri="{BB962C8B-B14F-4D97-AF65-F5344CB8AC3E}">
        <p14:creationId xmlns="" xmlns:p14="http://schemas.microsoft.com/office/powerpoint/2010/main" val="13360815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3" y="1447800"/>
            <a:ext cx="3401064" cy="1447800"/>
          </a:xfrm>
        </p:spPr>
        <p:txBody>
          <a:bodyPr anchor="b"/>
          <a:lstStyle>
            <a:lvl1pPr algn="l">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154953"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7" name="Date Placeholder 4"/>
          <p:cNvSpPr>
            <a:spLocks noGrp="1"/>
          </p:cNvSpPr>
          <p:nvPr>
            <p:ph type="dt" sz="half" idx="10"/>
          </p:nvPr>
        </p:nvSpPr>
        <p:spPr/>
        <p:txBody>
          <a:bodyPr/>
          <a:lstStyle/>
          <a:p>
            <a:fld id="{E8693835-7130-4EED-A7F9-04DF29BA3C77}" type="datetimeFigureOut">
              <a:rPr lang="en-MY" smtClean="0"/>
              <a:pPr/>
              <a:t>3/10/2019</a:t>
            </a:fld>
            <a:endParaRPr lang="en-MY"/>
          </a:p>
        </p:txBody>
      </p:sp>
      <p:sp>
        <p:nvSpPr>
          <p:cNvPr id="5" name="Footer Placeholder 5"/>
          <p:cNvSpPr>
            <a:spLocks noGrp="1"/>
          </p:cNvSpPr>
          <p:nvPr>
            <p:ph type="ftr" sz="quarter" idx="11"/>
          </p:nvPr>
        </p:nvSpPr>
        <p:spPr/>
        <p:txBody>
          <a:bodyPr/>
          <a:lstStyle/>
          <a:p>
            <a:endParaRPr lang="en-MY"/>
          </a:p>
        </p:txBody>
      </p:sp>
      <p:sp>
        <p:nvSpPr>
          <p:cNvPr id="6" name="Slide Number Placeholder 6"/>
          <p:cNvSpPr>
            <a:spLocks noGrp="1"/>
          </p:cNvSpPr>
          <p:nvPr>
            <p:ph type="sldNum" sz="quarter" idx="12"/>
          </p:nvPr>
        </p:nvSpPr>
        <p:spPr/>
        <p:txBody>
          <a:bodyPr/>
          <a:lstStyle/>
          <a:p>
            <a:fld id="{1088A84A-1749-485E-BBEF-6749A002F896}" type="slidenum">
              <a:rPr lang="en-MY" smtClean="0"/>
              <a:pPr/>
              <a:t>‹#›</a:t>
            </a:fld>
            <a:endParaRPr lang="en-MY"/>
          </a:p>
        </p:txBody>
      </p:sp>
    </p:spTree>
    <p:extLst>
      <p:ext uri="{BB962C8B-B14F-4D97-AF65-F5344CB8AC3E}">
        <p14:creationId xmlns="" xmlns:p14="http://schemas.microsoft.com/office/powerpoint/2010/main" val="386543398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8693835-7130-4EED-A7F9-04DF29BA3C77}" type="datetimeFigureOut">
              <a:rPr lang="en-MY" smtClean="0"/>
              <a:pPr/>
              <a:t>3/10/2019</a:t>
            </a:fld>
            <a:endParaRPr lang="en-MY"/>
          </a:p>
        </p:txBody>
      </p:sp>
      <p:sp>
        <p:nvSpPr>
          <p:cNvPr id="6" name="Footer Placeholder 5"/>
          <p:cNvSpPr>
            <a:spLocks noGrp="1"/>
          </p:cNvSpPr>
          <p:nvPr>
            <p:ph type="ftr" sz="quarter" idx="11"/>
          </p:nvPr>
        </p:nvSpPr>
        <p:spPr/>
        <p:txBody>
          <a:bodyPr/>
          <a:lstStyle/>
          <a:p>
            <a:endParaRPr lang="en-MY"/>
          </a:p>
        </p:txBody>
      </p:sp>
      <p:sp>
        <p:nvSpPr>
          <p:cNvPr id="7" name="Slide Number Placeholder 6"/>
          <p:cNvSpPr>
            <a:spLocks noGrp="1"/>
          </p:cNvSpPr>
          <p:nvPr>
            <p:ph type="sldNum" sz="quarter" idx="12"/>
          </p:nvPr>
        </p:nvSpPr>
        <p:spPr/>
        <p:txBody>
          <a:bodyPr/>
          <a:lstStyle/>
          <a:p>
            <a:fld id="{1088A84A-1749-485E-BBEF-6749A002F896}" type="slidenum">
              <a:rPr lang="en-MY" smtClean="0"/>
              <a:pPr/>
              <a:t>‹#›</a:t>
            </a:fld>
            <a:endParaRPr lang="en-MY"/>
          </a:p>
        </p:txBody>
      </p:sp>
    </p:spTree>
    <p:extLst>
      <p:ext uri="{BB962C8B-B14F-4D97-AF65-F5344CB8AC3E}">
        <p14:creationId xmlns="" xmlns:p14="http://schemas.microsoft.com/office/powerpoint/2010/main" val="37229016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 xmlns:a14="http://schemas.microsoft.com/office/drawing/2010/main" val="0"/>
              </a:ext>
            </a:extLst>
          </a:blip>
          <a:srcRect b="23320"/>
          <a:stretch/>
        </p:blipFill>
        <p:spPr>
          <a:xfrm>
            <a:off x="8605878"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en-US" smtClean="0"/>
              <a:t>Click to edit Master title style</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E8693835-7130-4EED-A7F9-04DF29BA3C77}" type="datetimeFigureOut">
              <a:rPr lang="en-MY" smtClean="0"/>
              <a:pPr/>
              <a:t>3/10/2019</a:t>
            </a:fld>
            <a:endParaRPr lang="en-MY"/>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en-MY"/>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1088A84A-1749-485E-BBEF-6749A002F896}" type="slidenum">
              <a:rPr lang="en-MY" smtClean="0"/>
              <a:pPr/>
              <a:t>‹#›</a:t>
            </a:fld>
            <a:endParaRPr lang="en-MY"/>
          </a:p>
        </p:txBody>
      </p:sp>
    </p:spTree>
    <p:extLst>
      <p:ext uri="{BB962C8B-B14F-4D97-AF65-F5344CB8AC3E}">
        <p14:creationId xmlns="" xmlns:p14="http://schemas.microsoft.com/office/powerpoint/2010/main" val="1921954922"/>
      </p:ext>
    </p:extLst>
  </p:cSld>
  <p:clrMap bg1="dk1" tx1="lt1" bg2="dk2" tx2="lt2" accent1="accent1" accent2="accent2" accent3="accent3" accent4="accent4" accent5="accent5" accent6="accent6" hlink="hlink" folHlink="folHlink"/>
  <p:sldLayoutIdLst>
    <p:sldLayoutId id="2147483678" r:id="rId1"/>
    <p:sldLayoutId id="2147483679" r:id="rId2"/>
    <p:sldLayoutId id="2147483680" r:id="rId3"/>
    <p:sldLayoutId id="2147483681" r:id="rId4"/>
    <p:sldLayoutId id="2147483682" r:id="rId5"/>
    <p:sldLayoutId id="2147483683" r:id="rId6"/>
    <p:sldLayoutId id="2147483684" r:id="rId7"/>
    <p:sldLayoutId id="2147483685" r:id="rId8"/>
    <p:sldLayoutId id="2147483686" r:id="rId9"/>
    <p:sldLayoutId id="2147483687" r:id="rId10"/>
    <p:sldLayoutId id="2147483688" r:id="rId11"/>
    <p:sldLayoutId id="2147483689" r:id="rId12"/>
    <p:sldLayoutId id="2147483690" r:id="rId13"/>
    <p:sldLayoutId id="2147483691" r:id="rId14"/>
    <p:sldLayoutId id="2147483692" r:id="rId15"/>
    <p:sldLayoutId id="2147483693" r:id="rId16"/>
    <p:sldLayoutId id="2147483694" r:id="rId17"/>
  </p:sldLayoutIdLst>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73679"/>
            <a:ext cx="8825658" cy="2270184"/>
          </a:xfrm>
        </p:spPr>
        <p:txBody>
          <a:bodyPr>
            <a:normAutofit/>
          </a:bodyPr>
          <a:lstStyle/>
          <a:p>
            <a:pPr algn="ctr"/>
            <a:r>
              <a:rPr lang="en-US" sz="8800" dirty="0" smtClean="0"/>
              <a:t>Preterm Labour</a:t>
            </a:r>
            <a:endParaRPr lang="en-US" sz="8800" dirty="0"/>
          </a:p>
        </p:txBody>
      </p:sp>
      <p:sp>
        <p:nvSpPr>
          <p:cNvPr id="3" name="Subtitle 2"/>
          <p:cNvSpPr>
            <a:spLocks noGrp="1"/>
          </p:cNvSpPr>
          <p:nvPr>
            <p:ph type="subTitle" idx="1"/>
          </p:nvPr>
        </p:nvSpPr>
        <p:spPr>
          <a:xfrm>
            <a:off x="7272068" y="4520242"/>
            <a:ext cx="3497532" cy="460894"/>
          </a:xfrm>
        </p:spPr>
        <p:txBody>
          <a:bodyPr>
            <a:normAutofit fontScale="77500" lnSpcReduction="20000"/>
          </a:bodyPr>
          <a:lstStyle/>
          <a:p>
            <a:endParaRPr lang="en-US" sz="3600"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8000" y="533400"/>
            <a:ext cx="10972800" cy="1143000"/>
          </a:xfrm>
        </p:spPr>
        <p:txBody>
          <a:bodyPr/>
          <a:lstStyle/>
          <a:p>
            <a:r>
              <a:rPr lang="en-US" dirty="0" smtClean="0"/>
              <a:t>Aetiology and Risk Factors</a:t>
            </a:r>
            <a:endParaRPr lang="en-US" dirty="0"/>
          </a:p>
        </p:txBody>
      </p:sp>
      <p:sp>
        <p:nvSpPr>
          <p:cNvPr id="3" name="Content Placeholder 2"/>
          <p:cNvSpPr>
            <a:spLocks noGrp="1"/>
          </p:cNvSpPr>
          <p:nvPr>
            <p:ph idx="1"/>
          </p:nvPr>
        </p:nvSpPr>
        <p:spPr>
          <a:xfrm>
            <a:off x="304800" y="1935480"/>
            <a:ext cx="11887200" cy="4922520"/>
          </a:xfrm>
        </p:spPr>
        <p:txBody>
          <a:bodyPr>
            <a:normAutofit/>
          </a:bodyPr>
          <a:lstStyle/>
          <a:p>
            <a:pPr>
              <a:buFont typeface="Wingdings" pitchFamily="2" charset="2"/>
              <a:buChar char="v"/>
            </a:pPr>
            <a:r>
              <a:rPr lang="en-US" dirty="0" smtClean="0"/>
              <a:t> A large variety of aetiological factors have been implicated but in  majority of cases no definite cause is found.</a:t>
            </a:r>
          </a:p>
          <a:p>
            <a:pPr>
              <a:buFont typeface="Wingdings" pitchFamily="2" charset="2"/>
              <a:buChar char="v"/>
            </a:pPr>
            <a:endParaRPr lang="en-US" dirty="0" smtClean="0"/>
          </a:p>
          <a:p>
            <a:pPr>
              <a:buFont typeface="Wingdings" pitchFamily="2" charset="2"/>
              <a:buChar char="v"/>
            </a:pPr>
            <a:r>
              <a:rPr lang="en-US" dirty="0" smtClean="0">
                <a:solidFill>
                  <a:srgbClr val="0070C0"/>
                </a:solidFill>
              </a:rPr>
              <a:t> Causes include:</a:t>
            </a:r>
          </a:p>
          <a:p>
            <a:pPr lvl="1">
              <a:buFont typeface="Wingdings" pitchFamily="2" charset="2"/>
              <a:buChar char="ü"/>
            </a:pPr>
            <a:r>
              <a:rPr lang="en-US" dirty="0" smtClean="0"/>
              <a:t>Obstetric complications</a:t>
            </a:r>
          </a:p>
          <a:p>
            <a:pPr lvl="1">
              <a:buFont typeface="Wingdings" pitchFamily="2" charset="2"/>
              <a:buChar char="ü"/>
            </a:pPr>
            <a:r>
              <a:rPr lang="en-US" dirty="0" smtClean="0"/>
              <a:t>Racial factors</a:t>
            </a:r>
          </a:p>
          <a:p>
            <a:pPr lvl="1">
              <a:buFont typeface="Wingdings" pitchFamily="2" charset="2"/>
              <a:buChar char="ü"/>
            </a:pPr>
            <a:r>
              <a:rPr lang="en-US" dirty="0" smtClean="0"/>
              <a:t>Demographic factors</a:t>
            </a:r>
          </a:p>
          <a:p>
            <a:pPr lvl="1">
              <a:buFont typeface="Wingdings" pitchFamily="2" charset="2"/>
              <a:buChar char="ü"/>
            </a:pPr>
            <a:r>
              <a:rPr lang="en-US" dirty="0" smtClean="0"/>
              <a:t>Psychosocial factors</a:t>
            </a:r>
          </a:p>
          <a:p>
            <a:pPr lvl="1">
              <a:buFont typeface="Wingdings" pitchFamily="2" charset="2"/>
              <a:buChar char="ü"/>
            </a:pPr>
            <a:r>
              <a:rPr lang="en-US" dirty="0" smtClean="0"/>
              <a:t>Past obstetric history</a:t>
            </a:r>
          </a:p>
          <a:p>
            <a:pPr lvl="1">
              <a:buFont typeface="Wingdings" pitchFamily="2" charset="2"/>
              <a:buChar char="ü"/>
            </a:pPr>
            <a:r>
              <a:rPr lang="en-US" dirty="0" smtClean="0"/>
              <a:t>Infection</a:t>
            </a:r>
          </a:p>
          <a:p>
            <a:pPr lvl="1">
              <a:buFont typeface="Wingdings" pitchFamily="2" charset="2"/>
              <a:buChar char="ü"/>
            </a:pPr>
            <a:r>
              <a:rPr lang="en-US" dirty="0" smtClean="0"/>
              <a:t>Genetic factors</a:t>
            </a:r>
            <a:endParaRPr 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304800"/>
            <a:ext cx="10972800" cy="1143000"/>
          </a:xfrm>
        </p:spPr>
        <p:txBody>
          <a:bodyPr/>
          <a:lstStyle/>
          <a:p>
            <a:r>
              <a:rPr lang="en-US" dirty="0" smtClean="0"/>
              <a:t>Obstetric Risk factors</a:t>
            </a:r>
            <a:endParaRPr lang="en-US" dirty="0"/>
          </a:p>
        </p:txBody>
      </p:sp>
      <p:sp>
        <p:nvSpPr>
          <p:cNvPr id="3" name="Content Placeholder 2"/>
          <p:cNvSpPr>
            <a:spLocks noGrp="1"/>
          </p:cNvSpPr>
          <p:nvPr>
            <p:ph idx="1"/>
          </p:nvPr>
        </p:nvSpPr>
        <p:spPr>
          <a:xfrm>
            <a:off x="406400" y="1524000"/>
            <a:ext cx="11785600" cy="5334000"/>
          </a:xfrm>
        </p:spPr>
        <p:txBody>
          <a:bodyPr>
            <a:normAutofit/>
          </a:bodyPr>
          <a:lstStyle/>
          <a:p>
            <a:pPr marL="514350" indent="-514350">
              <a:buFont typeface="+mj-lt"/>
              <a:buAutoNum type="arabicPeriod"/>
            </a:pPr>
            <a:r>
              <a:rPr lang="en-US" dirty="0" smtClean="0"/>
              <a:t>Conditions that cause overdistension of uterus:</a:t>
            </a:r>
          </a:p>
          <a:p>
            <a:pPr marL="880110" lvl="1" indent="-514350"/>
            <a:r>
              <a:rPr lang="en-US" dirty="0" smtClean="0"/>
              <a:t>Multiple Pregnancy- carries one of the highest risk.</a:t>
            </a:r>
          </a:p>
          <a:p>
            <a:pPr marL="880110" lvl="1" indent="-514350"/>
            <a:r>
              <a:rPr lang="en-US" dirty="0" smtClean="0"/>
              <a:t>Hydramnios</a:t>
            </a:r>
          </a:p>
          <a:p>
            <a:pPr marL="514350" indent="-514350">
              <a:buFont typeface="+mj-lt"/>
              <a:buAutoNum type="arabicPeriod"/>
            </a:pPr>
            <a:r>
              <a:rPr lang="en-US" dirty="0" smtClean="0"/>
              <a:t>Preterm premature rupture of membranes(PPROM)</a:t>
            </a:r>
          </a:p>
          <a:p>
            <a:pPr marL="514350" indent="-514350">
              <a:buFont typeface="+mj-lt"/>
              <a:buAutoNum type="arabicPeriod"/>
            </a:pPr>
            <a:r>
              <a:rPr lang="en-US" dirty="0" smtClean="0"/>
              <a:t>Idiopathic preterm </a:t>
            </a:r>
            <a:r>
              <a:rPr lang="en-US" dirty="0" err="1" smtClean="0"/>
              <a:t>labour</a:t>
            </a:r>
            <a:endParaRPr lang="en-US" dirty="0" smtClean="0"/>
          </a:p>
          <a:p>
            <a:pPr marL="514350" indent="-514350">
              <a:buFont typeface="+mj-lt"/>
              <a:buAutoNum type="arabicPeriod"/>
            </a:pPr>
            <a:r>
              <a:rPr lang="en-US" dirty="0" err="1" smtClean="0"/>
              <a:t>Antepartum</a:t>
            </a:r>
            <a:r>
              <a:rPr lang="en-US" dirty="0" smtClean="0"/>
              <a:t> hemorrhage</a:t>
            </a:r>
          </a:p>
          <a:p>
            <a:pPr marL="514350" indent="-514350">
              <a:buFont typeface="+mj-lt"/>
              <a:buAutoNum type="arabicPeriod"/>
            </a:pPr>
            <a:r>
              <a:rPr lang="en-US" dirty="0" smtClean="0"/>
              <a:t>Iatrogenic preterm termination for pre-eclamsia, fetal distress, intrauterine growth restriction, </a:t>
            </a:r>
            <a:r>
              <a:rPr lang="en-US" dirty="0" err="1" smtClean="0"/>
              <a:t>abruptio</a:t>
            </a:r>
            <a:r>
              <a:rPr lang="en-US" dirty="0" smtClean="0"/>
              <a:t> placenta </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Racial factors</a:t>
            </a:r>
            <a:endParaRPr lang="en-US" dirty="0"/>
          </a:p>
        </p:txBody>
      </p:sp>
      <p:sp>
        <p:nvSpPr>
          <p:cNvPr id="3" name="Content Placeholder 2"/>
          <p:cNvSpPr>
            <a:spLocks noGrp="1"/>
          </p:cNvSpPr>
          <p:nvPr>
            <p:ph idx="1"/>
          </p:nvPr>
        </p:nvSpPr>
        <p:spPr/>
        <p:txBody>
          <a:bodyPr/>
          <a:lstStyle/>
          <a:p>
            <a:r>
              <a:rPr lang="en-US" dirty="0" smtClean="0"/>
              <a:t>Black women have twice the risk as compared to whites.</a:t>
            </a:r>
          </a:p>
          <a:p>
            <a:pPr>
              <a:buNone/>
            </a:pPr>
            <a:endParaRPr lang="en-US" dirty="0" smtClean="0"/>
          </a:p>
          <a:p>
            <a:pPr>
              <a:buNone/>
            </a:pPr>
            <a:r>
              <a:rPr lang="en-US" dirty="0" smtClean="0"/>
              <a:t>This may be explained by multiple factors like socioeconomic status, medical disorders and genetic predisposition.</a:t>
            </a:r>
            <a:endParaRPr 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Demographic Factors</a:t>
            </a:r>
            <a:endParaRPr lang="en-US" dirty="0"/>
          </a:p>
        </p:txBody>
      </p:sp>
      <p:sp>
        <p:nvSpPr>
          <p:cNvPr id="3" name="Content Placeholder 2"/>
          <p:cNvSpPr>
            <a:spLocks noGrp="1"/>
          </p:cNvSpPr>
          <p:nvPr>
            <p:ph idx="1"/>
          </p:nvPr>
        </p:nvSpPr>
        <p:spPr/>
        <p:txBody>
          <a:bodyPr/>
          <a:lstStyle/>
          <a:p>
            <a:r>
              <a:rPr lang="en-US" dirty="0" smtClean="0"/>
              <a:t>Women with low BMI and poor maternal weight gain in pregnancy are at increased risk.</a:t>
            </a:r>
          </a:p>
          <a:p>
            <a:r>
              <a:rPr lang="en-US" dirty="0" smtClean="0"/>
              <a:t>Age- women younger than 17 and older than 35 yrs.</a:t>
            </a:r>
          </a:p>
          <a:p>
            <a:r>
              <a:rPr lang="en-US" dirty="0" smtClean="0"/>
              <a:t>Poor education</a:t>
            </a:r>
          </a:p>
          <a:p>
            <a:r>
              <a:rPr lang="en-US" dirty="0" smtClean="0"/>
              <a:t>Women living alone</a:t>
            </a:r>
          </a:p>
          <a:p>
            <a:r>
              <a:rPr lang="en-US" dirty="0" smtClean="0"/>
              <a:t>Minimal or no prenatal care</a:t>
            </a:r>
          </a:p>
          <a:p>
            <a:r>
              <a:rPr lang="en-US" dirty="0" smtClean="0"/>
              <a:t>Low socioeconomic status</a:t>
            </a:r>
          </a:p>
          <a:p>
            <a:r>
              <a:rPr lang="en-US" dirty="0" smtClean="0"/>
              <a:t>Multiple sexual partners</a:t>
            </a:r>
            <a:endParaRPr lang="en-US"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Psychosocial Factors</a:t>
            </a:r>
            <a:endParaRPr lang="en-US" dirty="0"/>
          </a:p>
        </p:txBody>
      </p:sp>
      <p:sp>
        <p:nvSpPr>
          <p:cNvPr id="3" name="Content Placeholder 2"/>
          <p:cNvSpPr>
            <a:spLocks noGrp="1"/>
          </p:cNvSpPr>
          <p:nvPr>
            <p:ph idx="1"/>
          </p:nvPr>
        </p:nvSpPr>
        <p:spPr/>
        <p:txBody>
          <a:bodyPr/>
          <a:lstStyle/>
          <a:p>
            <a:r>
              <a:rPr lang="en-US" dirty="0" smtClean="0"/>
              <a:t>Anxiety</a:t>
            </a:r>
          </a:p>
          <a:p>
            <a:r>
              <a:rPr lang="en-US" dirty="0" smtClean="0"/>
              <a:t>Stress</a:t>
            </a:r>
          </a:p>
          <a:p>
            <a:r>
              <a:rPr lang="en-US" dirty="0" smtClean="0"/>
              <a:t>Depression</a:t>
            </a:r>
          </a:p>
          <a:p>
            <a:r>
              <a:rPr lang="en-US" dirty="0" smtClean="0"/>
              <a:t>Negative life events</a:t>
            </a:r>
          </a:p>
          <a:p>
            <a:r>
              <a:rPr lang="en-US" dirty="0" smtClean="0"/>
              <a:t>Perception of racial discrimination and domestic violence</a:t>
            </a:r>
          </a:p>
          <a:p>
            <a:r>
              <a:rPr lang="en-US" dirty="0" smtClean="0"/>
              <a:t>Excessive alchohol intake</a:t>
            </a:r>
          </a:p>
          <a:p>
            <a:r>
              <a:rPr lang="en-US" dirty="0" smtClean="0"/>
              <a:t>Smoking</a:t>
            </a:r>
          </a:p>
          <a:p>
            <a:endParaRPr lang="en-US"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Past obstetric history</a:t>
            </a:r>
            <a:endParaRPr lang="en-US" dirty="0"/>
          </a:p>
        </p:txBody>
      </p:sp>
      <p:sp>
        <p:nvSpPr>
          <p:cNvPr id="3" name="Content Placeholder 2"/>
          <p:cNvSpPr>
            <a:spLocks noGrp="1"/>
          </p:cNvSpPr>
          <p:nvPr>
            <p:ph idx="1"/>
          </p:nvPr>
        </p:nvSpPr>
        <p:spPr/>
        <p:txBody>
          <a:bodyPr/>
          <a:lstStyle/>
          <a:p>
            <a:r>
              <a:rPr lang="en-US" dirty="0" smtClean="0"/>
              <a:t>Previous  h/o preterm birth(17-20% recurrence risk) or second trimester pregnancy loss.</a:t>
            </a:r>
          </a:p>
          <a:p>
            <a:r>
              <a:rPr lang="en-US" dirty="0" smtClean="0"/>
              <a:t>3 or more abortions (may result in cervical incompetence)</a:t>
            </a:r>
          </a:p>
          <a:p>
            <a:r>
              <a:rPr lang="en-US" dirty="0" smtClean="0"/>
              <a:t>DES exposure</a:t>
            </a:r>
          </a:p>
          <a:p>
            <a:r>
              <a:rPr lang="en-US" dirty="0" smtClean="0"/>
              <a:t>Conceptions following in-vitro fertilization</a:t>
            </a:r>
          </a:p>
          <a:p>
            <a:r>
              <a:rPr lang="en-US" dirty="0" smtClean="0"/>
              <a:t>Cervical incompetence- 10-25% of second trimester losses.</a:t>
            </a:r>
            <a:endParaRPr lang="en-US"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Infection</a:t>
            </a:r>
            <a:endParaRPr lang="en-US" dirty="0"/>
          </a:p>
        </p:txBody>
      </p:sp>
      <p:sp>
        <p:nvSpPr>
          <p:cNvPr id="3" name="Content Placeholder 2"/>
          <p:cNvSpPr>
            <a:spLocks noGrp="1"/>
          </p:cNvSpPr>
          <p:nvPr>
            <p:ph idx="1"/>
          </p:nvPr>
        </p:nvSpPr>
        <p:spPr/>
        <p:txBody>
          <a:bodyPr/>
          <a:lstStyle/>
          <a:p>
            <a:r>
              <a:rPr lang="en-US" dirty="0" smtClean="0"/>
              <a:t>Result in 50% of spontaneous preterm births.</a:t>
            </a:r>
          </a:p>
          <a:p>
            <a:pPr lvl="1"/>
            <a:r>
              <a:rPr lang="en-US" dirty="0" smtClean="0"/>
              <a:t>Asymptomatic bacterial vaginosis</a:t>
            </a:r>
          </a:p>
          <a:p>
            <a:pPr lvl="1"/>
            <a:r>
              <a:rPr lang="en-US" dirty="0" smtClean="0"/>
              <a:t>Trichomonas vaginalis</a:t>
            </a:r>
          </a:p>
          <a:p>
            <a:pPr lvl="1"/>
            <a:r>
              <a:rPr lang="en-US" dirty="0" smtClean="0"/>
              <a:t>Chlamydia trachomatis</a:t>
            </a:r>
          </a:p>
          <a:p>
            <a:pPr lvl="1"/>
            <a:r>
              <a:rPr lang="en-US" dirty="0" smtClean="0"/>
              <a:t>Ureaplasma urealyticum</a:t>
            </a:r>
          </a:p>
          <a:p>
            <a:pPr lvl="1"/>
            <a:r>
              <a:rPr lang="en-US" dirty="0" smtClean="0"/>
              <a:t>Mycoplasma hominis</a:t>
            </a:r>
          </a:p>
          <a:p>
            <a:pPr lvl="1"/>
            <a:r>
              <a:rPr lang="en-US" dirty="0" smtClean="0"/>
              <a:t>Asymptomatic bacteriuria</a:t>
            </a:r>
          </a:p>
          <a:p>
            <a:pPr lvl="1"/>
            <a:r>
              <a:rPr lang="en-US" dirty="0" smtClean="0"/>
              <a:t>Systemic infections like pyelonephritis, pneumonia, acute appendicitis.</a:t>
            </a:r>
            <a:endParaRPr lang="en-US"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Genetic</a:t>
            </a:r>
            <a:endParaRPr lang="en-US" dirty="0"/>
          </a:p>
        </p:txBody>
      </p:sp>
      <p:sp>
        <p:nvSpPr>
          <p:cNvPr id="3" name="Content Placeholder 2"/>
          <p:cNvSpPr>
            <a:spLocks noGrp="1"/>
          </p:cNvSpPr>
          <p:nvPr>
            <p:ph idx="1"/>
          </p:nvPr>
        </p:nvSpPr>
        <p:spPr/>
        <p:txBody>
          <a:bodyPr/>
          <a:lstStyle/>
          <a:p>
            <a:r>
              <a:rPr lang="en-US" dirty="0" smtClean="0"/>
              <a:t>Important component of idiopathic group.</a:t>
            </a:r>
          </a:p>
          <a:p>
            <a:pPr lvl="1"/>
            <a:r>
              <a:rPr lang="en-US" dirty="0" smtClean="0"/>
              <a:t>Single gene polymorphisms of cytokines in both mother and fetus may be responsible</a:t>
            </a:r>
          </a:p>
          <a:p>
            <a:pPr lvl="1"/>
            <a:r>
              <a:rPr lang="en-US" dirty="0" smtClean="0"/>
              <a:t>Polymorphisms involving TNF</a:t>
            </a:r>
            <a:r>
              <a:rPr lang="en-US" dirty="0" smtClean="0">
                <a:sym typeface="Symbol"/>
              </a:rPr>
              <a:t>, IL-1 and IL-6 have been most consistently associated with spontaneous preterm labour and preterm birth.</a:t>
            </a:r>
            <a:endParaRPr lang="en-US"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457200"/>
            <a:ext cx="10972800" cy="1143000"/>
          </a:xfrm>
        </p:spPr>
        <p:txBody>
          <a:bodyPr/>
          <a:lstStyle/>
          <a:p>
            <a:r>
              <a:rPr lang="en-US" dirty="0" smtClean="0"/>
              <a:t>Prediction of Preterm labour</a:t>
            </a:r>
            <a:endParaRPr lang="en-US" dirty="0"/>
          </a:p>
        </p:txBody>
      </p:sp>
      <p:sp>
        <p:nvSpPr>
          <p:cNvPr id="3" name="Content Placeholder 2"/>
          <p:cNvSpPr>
            <a:spLocks noGrp="1"/>
          </p:cNvSpPr>
          <p:nvPr>
            <p:ph idx="1"/>
          </p:nvPr>
        </p:nvSpPr>
        <p:spPr>
          <a:xfrm>
            <a:off x="508000" y="1752600"/>
            <a:ext cx="11327442" cy="5105400"/>
          </a:xfrm>
        </p:spPr>
        <p:txBody>
          <a:bodyPr>
            <a:normAutofit/>
          </a:bodyPr>
          <a:lstStyle/>
          <a:p>
            <a:r>
              <a:rPr lang="en-US" dirty="0" smtClean="0"/>
              <a:t>A number of scoring systems have been proposed combining various risk factors but their clinical utility is poor.</a:t>
            </a:r>
          </a:p>
          <a:p>
            <a:endParaRPr lang="en-US" dirty="0" smtClean="0"/>
          </a:p>
          <a:p>
            <a:r>
              <a:rPr lang="en-US" dirty="0" smtClean="0"/>
              <a:t>The two most promising markers currently available are:</a:t>
            </a:r>
          </a:p>
          <a:p>
            <a:pPr lvl="1">
              <a:buFont typeface="Wingdings" pitchFamily="2" charset="2"/>
              <a:buChar char="Ø"/>
            </a:pPr>
            <a:r>
              <a:rPr lang="en-US" dirty="0" smtClean="0"/>
              <a:t>fetal fibronectin levels</a:t>
            </a:r>
          </a:p>
          <a:p>
            <a:pPr lvl="1">
              <a:buFont typeface="Wingdings" pitchFamily="2" charset="2"/>
              <a:buChar char="Ø"/>
            </a:pPr>
            <a:r>
              <a:rPr lang="en-US" dirty="0" smtClean="0"/>
              <a:t>Ultrasound assessment of cervical length.</a:t>
            </a:r>
          </a:p>
          <a:p>
            <a:pPr lvl="1">
              <a:buNone/>
            </a:pPr>
            <a:endParaRPr lang="en-US" dirty="0" smtClean="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Fetal Fibronectin(fFN)- </a:t>
            </a:r>
            <a:endParaRPr lang="en-US" dirty="0"/>
          </a:p>
        </p:txBody>
      </p:sp>
      <p:sp>
        <p:nvSpPr>
          <p:cNvPr id="3" name="Content Placeholder 2"/>
          <p:cNvSpPr>
            <a:spLocks noGrp="1"/>
          </p:cNvSpPr>
          <p:nvPr>
            <p:ph idx="1"/>
          </p:nvPr>
        </p:nvSpPr>
        <p:spPr>
          <a:xfrm>
            <a:off x="609600" y="1935480"/>
            <a:ext cx="11582400" cy="4922520"/>
          </a:xfrm>
        </p:spPr>
        <p:txBody>
          <a:bodyPr>
            <a:normAutofit/>
          </a:bodyPr>
          <a:lstStyle/>
          <a:p>
            <a:r>
              <a:rPr lang="en-US" dirty="0" smtClean="0"/>
              <a:t>It is an extracellular glycoprotein secreted by the chorionic tissue at maternal-fetal interface. </a:t>
            </a:r>
          </a:p>
          <a:p>
            <a:r>
              <a:rPr lang="en-US" dirty="0" smtClean="0"/>
              <a:t>It is present in amniotic fluid, placental tissue and decidua basalis. It acts as a </a:t>
            </a:r>
            <a:r>
              <a:rPr lang="en-US" dirty="0" smtClean="0">
                <a:solidFill>
                  <a:srgbClr val="00B0F0"/>
                </a:solidFill>
              </a:rPr>
              <a:t>biological glue </a:t>
            </a:r>
            <a:r>
              <a:rPr lang="en-US" dirty="0" smtClean="0"/>
              <a:t>which binds blastocyst to endometrium. </a:t>
            </a:r>
          </a:p>
          <a:p>
            <a:r>
              <a:rPr lang="en-US" dirty="0" smtClean="0"/>
              <a:t>It can be normally present in cervicovaginal secretions  upto 20-22 wks. Around 22 wks chorion fuses completely with underlying decidua. This prevents fibronectin to leak into the vaginal secretions any further, until at term, a few wks before labour when cervix dialates or membranes rupture.</a:t>
            </a:r>
          </a:p>
          <a:p>
            <a:r>
              <a:rPr lang="en-US" dirty="0" smtClean="0">
                <a:solidFill>
                  <a:srgbClr val="FF0000"/>
                </a:solidFill>
              </a:rPr>
              <a:t>Therefore presence of fFN between 27 to 34 wks can provide important marker of preterm labour</a:t>
            </a:r>
          </a:p>
          <a:p>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Definition</a:t>
            </a:r>
            <a:endParaRPr lang="en-US" dirty="0"/>
          </a:p>
        </p:txBody>
      </p:sp>
      <p:sp>
        <p:nvSpPr>
          <p:cNvPr id="3" name="Content Placeholder 2"/>
          <p:cNvSpPr>
            <a:spLocks noGrp="1"/>
          </p:cNvSpPr>
          <p:nvPr>
            <p:ph idx="1"/>
          </p:nvPr>
        </p:nvSpPr>
        <p:spPr/>
        <p:txBody>
          <a:bodyPr>
            <a:normAutofit/>
          </a:bodyPr>
          <a:lstStyle/>
          <a:p>
            <a:r>
              <a:rPr lang="en-US" dirty="0" smtClean="0"/>
              <a:t>Preterm labour is defined by WHO as Onset of labour prior to the completion of 37 weeks of gestation, in a pregnancy beyond 20 wks of gestation. </a:t>
            </a:r>
          </a:p>
          <a:p>
            <a:r>
              <a:rPr lang="en-US" dirty="0" smtClean="0"/>
              <a:t>The period of viability varies in different countries from 20 to 28 wks.</a:t>
            </a:r>
          </a:p>
          <a:p>
            <a:r>
              <a:rPr lang="en-US" dirty="0" smtClean="0"/>
              <a:t>Preterm labour is considered to be established if regular uterine contractions can be documented atleast 4 in 20 minutes or 8 in 60 minutes with progressive change in the cervical score in the form of effacement of 80% or more and cervical dialatation &gt;1cm.</a:t>
            </a:r>
            <a:endParaRPr lang="en-US"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smtClean="0"/>
              <a:t>Swabs can be taken from ectocervix or post vaginal fornix. ELISA with FDC-6 monoclonal antibody is used to detect fetal fibronectin.</a:t>
            </a:r>
          </a:p>
          <a:p>
            <a:r>
              <a:rPr lang="en-US" dirty="0" smtClean="0"/>
              <a:t>A cut-off of 50ng/ml is considered positive.</a:t>
            </a:r>
          </a:p>
          <a:p>
            <a:r>
              <a:rPr lang="en-US" dirty="0" smtClean="0"/>
              <a:t>Presence of fibronectin indicates increased risk of preterm labour (89% sensive and 86% specific)</a:t>
            </a:r>
          </a:p>
          <a:p>
            <a:r>
              <a:rPr lang="en-US" dirty="0" smtClean="0"/>
              <a:t>A negative fFN indicated very low risk of preterm delivery.</a:t>
            </a:r>
            <a:endParaRPr lang="en-US"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Length of cervix</a:t>
            </a:r>
            <a:endParaRPr lang="en-US" dirty="0"/>
          </a:p>
        </p:txBody>
      </p:sp>
      <p:sp>
        <p:nvSpPr>
          <p:cNvPr id="3" name="Content Placeholder 2"/>
          <p:cNvSpPr>
            <a:spLocks noGrp="1"/>
          </p:cNvSpPr>
          <p:nvPr>
            <p:ph idx="1"/>
          </p:nvPr>
        </p:nvSpPr>
        <p:spPr/>
        <p:txBody>
          <a:bodyPr/>
          <a:lstStyle/>
          <a:p>
            <a:r>
              <a:rPr lang="en-US" dirty="0" smtClean="0"/>
              <a:t>Cervical insufficency is defined as cervical changes in absence of uterine contractions.</a:t>
            </a:r>
          </a:p>
          <a:p>
            <a:r>
              <a:rPr lang="en-US" dirty="0" smtClean="0"/>
              <a:t>Cervix can be assesed digitally or by ultrasound.</a:t>
            </a:r>
          </a:p>
          <a:p>
            <a:r>
              <a:rPr lang="en-US" dirty="0" smtClean="0"/>
              <a:t>A reduction in cervical length of &gt;6mm between 2 ultrasounds have higher risk.</a:t>
            </a:r>
          </a:p>
          <a:p>
            <a:r>
              <a:rPr lang="en-US" dirty="0" smtClean="0"/>
              <a:t>Funneling( internal os diameter &gt;=5mm) is also independent risk factor.</a:t>
            </a:r>
            <a:endParaRPr lang="en-US"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Prevention</a:t>
            </a:r>
            <a:endParaRPr lang="en-US" dirty="0"/>
          </a:p>
        </p:txBody>
      </p:sp>
      <p:sp>
        <p:nvSpPr>
          <p:cNvPr id="3" name="Content Placeholder 2"/>
          <p:cNvSpPr>
            <a:spLocks noGrp="1"/>
          </p:cNvSpPr>
          <p:nvPr>
            <p:ph idx="1"/>
          </p:nvPr>
        </p:nvSpPr>
        <p:spPr/>
        <p:txBody>
          <a:bodyPr>
            <a:normAutofit/>
          </a:bodyPr>
          <a:lstStyle/>
          <a:p>
            <a:r>
              <a:rPr lang="en-US" i="1" dirty="0" smtClean="0"/>
              <a:t>Interventions  have been aimed at general improvement in nutrition, rest , hydration and psychological support.</a:t>
            </a:r>
          </a:p>
          <a:p>
            <a:r>
              <a:rPr lang="en-US" i="1" dirty="0" smtClean="0"/>
              <a:t>Adequate antenatal care</a:t>
            </a:r>
          </a:p>
          <a:p>
            <a:r>
              <a:rPr lang="en-US" i="1" dirty="0" smtClean="0"/>
              <a:t>Cervical cerclage</a:t>
            </a:r>
          </a:p>
          <a:p>
            <a:r>
              <a:rPr lang="en-US" i="1" dirty="0" smtClean="0"/>
              <a:t>Nutritional intervention: iron, calcium, vit-C, zinc, proteins</a:t>
            </a:r>
          </a:p>
          <a:p>
            <a:r>
              <a:rPr lang="en-US" i="1" dirty="0" smtClean="0"/>
              <a:t>Bed rest and hydration</a:t>
            </a:r>
          </a:p>
          <a:p>
            <a:r>
              <a:rPr lang="en-US" i="1" dirty="0" smtClean="0"/>
              <a:t>Antiboitics: antibiotic therapy reduced the incidence of bacterial vaginosis and trichomoniasis but did not have significant effect on preterm labour.</a:t>
            </a:r>
            <a:endParaRPr lang="en-US" i="1"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management</a:t>
            </a:r>
            <a:endParaRPr lang="en-US" dirty="0"/>
          </a:p>
        </p:txBody>
      </p:sp>
      <p:sp>
        <p:nvSpPr>
          <p:cNvPr id="3" name="Content Placeholder 2"/>
          <p:cNvSpPr>
            <a:spLocks noGrp="1"/>
          </p:cNvSpPr>
          <p:nvPr>
            <p:ph idx="1"/>
          </p:nvPr>
        </p:nvSpPr>
        <p:spPr/>
        <p:txBody>
          <a:bodyPr/>
          <a:lstStyle/>
          <a:p>
            <a:r>
              <a:rPr lang="en-US" dirty="0" smtClean="0"/>
              <a:t>Includes tocolysis to halt uterine contractions.</a:t>
            </a:r>
          </a:p>
          <a:p>
            <a:r>
              <a:rPr lang="en-US" dirty="0" smtClean="0"/>
              <a:t>Administration of steroids to decrease perinatal morbidity</a:t>
            </a:r>
            <a:endParaRPr lang="en-US"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8000" y="381000"/>
            <a:ext cx="10972800" cy="1143000"/>
          </a:xfrm>
        </p:spPr>
        <p:txBody>
          <a:bodyPr/>
          <a:lstStyle/>
          <a:p>
            <a:r>
              <a:rPr lang="en-US" dirty="0" smtClean="0"/>
              <a:t>A. Tocolytics:</a:t>
            </a:r>
            <a:endParaRPr lang="en-US" dirty="0"/>
          </a:p>
        </p:txBody>
      </p:sp>
      <p:sp>
        <p:nvSpPr>
          <p:cNvPr id="3" name="Content Placeholder 2"/>
          <p:cNvSpPr>
            <a:spLocks noGrp="1"/>
          </p:cNvSpPr>
          <p:nvPr>
            <p:ph idx="1"/>
          </p:nvPr>
        </p:nvSpPr>
        <p:spPr>
          <a:xfrm>
            <a:off x="609600" y="1524000"/>
            <a:ext cx="10972800" cy="807720"/>
          </a:xfrm>
        </p:spPr>
        <p:txBody>
          <a:bodyPr>
            <a:normAutofit/>
          </a:bodyPr>
          <a:lstStyle/>
          <a:p>
            <a:pPr>
              <a:buNone/>
            </a:pPr>
            <a:endParaRPr lang="en-US" dirty="0"/>
          </a:p>
        </p:txBody>
      </p:sp>
      <p:sp>
        <p:nvSpPr>
          <p:cNvPr id="4" name="Content Placeholder 2"/>
          <p:cNvSpPr txBox="1">
            <a:spLocks/>
          </p:cNvSpPr>
          <p:nvPr/>
        </p:nvSpPr>
        <p:spPr>
          <a:xfrm>
            <a:off x="738996" y="1933779"/>
            <a:ext cx="10972800" cy="4191000"/>
          </a:xfrm>
          <a:prstGeom prst="rect">
            <a:avLst/>
          </a:prstGeom>
        </p:spPr>
        <p:txBody>
          <a:bodyPr vert="horz">
            <a:normAutofit fontScale="92500"/>
          </a:bodyPr>
          <a:lstStyle/>
          <a:p>
            <a:pPr marL="514350" indent="-514350">
              <a:spcBef>
                <a:spcPct val="20000"/>
              </a:spcBef>
              <a:buClr>
                <a:schemeClr val="accent3"/>
              </a:buClr>
              <a:buSzPct val="95000"/>
              <a:buAutoNum type="arabicPeriod"/>
            </a:pPr>
            <a:r>
              <a:rPr lang="en-US" sz="2800" dirty="0" smtClean="0">
                <a:solidFill>
                  <a:schemeClr val="tx2"/>
                </a:solidFill>
              </a:rPr>
              <a:t>Beta-agonists:</a:t>
            </a:r>
          </a:p>
          <a:p>
            <a:pPr marL="971550" lvl="1" indent="-514350">
              <a:spcBef>
                <a:spcPct val="20000"/>
              </a:spcBef>
              <a:buClr>
                <a:schemeClr val="accent3"/>
              </a:buClr>
              <a:buSzPct val="95000"/>
              <a:buFont typeface="Wingdings" pitchFamily="2" charset="2"/>
              <a:buChar char="§"/>
            </a:pPr>
            <a:r>
              <a:rPr kumimoji="0" lang="en-US" sz="2600" b="0" i="0" u="sng" strike="noStrike" kern="1200" cap="none" spc="0" normalizeH="0" baseline="0" noProof="0" dirty="0" smtClean="0">
                <a:ln>
                  <a:noFill/>
                </a:ln>
                <a:solidFill>
                  <a:schemeClr val="tx1"/>
                </a:solidFill>
                <a:effectLst/>
                <a:uLnTx/>
                <a:uFillTx/>
                <a:latin typeface="+mn-lt"/>
                <a:ea typeface="+mn-ea"/>
                <a:cs typeface="+mn-cs"/>
              </a:rPr>
              <a:t>Beta-2 agonists: </a:t>
            </a:r>
            <a:r>
              <a:rPr kumimoji="0" lang="en-US" sz="2600" b="0" i="0" u="none" strike="noStrike" kern="1200" cap="none" spc="0" normalizeH="0" baseline="0" noProof="0" dirty="0" smtClean="0">
                <a:ln>
                  <a:noFill/>
                </a:ln>
                <a:solidFill>
                  <a:schemeClr val="tx1"/>
                </a:solidFill>
                <a:effectLst/>
                <a:uLnTx/>
                <a:uFillTx/>
                <a:latin typeface="+mn-lt"/>
                <a:ea typeface="+mn-ea"/>
                <a:cs typeface="+mn-cs"/>
              </a:rPr>
              <a:t>cause vasodialation, bronchodialation and uterine muscle relaxation</a:t>
            </a:r>
          </a:p>
          <a:p>
            <a:pPr marL="1097280" lvl="2" indent="-246888">
              <a:spcBef>
                <a:spcPct val="20000"/>
              </a:spcBef>
              <a:buClr>
                <a:schemeClr val="accent1"/>
              </a:buClr>
              <a:buSzPct val="85000"/>
              <a:buFont typeface="Wingdings" pitchFamily="2" charset="2"/>
              <a:buChar char="Ø"/>
            </a:pPr>
            <a:r>
              <a:rPr kumimoji="0" lang="en-US" sz="2400" b="0" i="0" u="none" strike="noStrike" kern="1200" cap="none" spc="0" normalizeH="0" baseline="0" noProof="0" dirty="0" err="1" smtClean="0">
                <a:ln>
                  <a:noFill/>
                </a:ln>
                <a:solidFill>
                  <a:schemeClr val="tx1"/>
                </a:solidFill>
                <a:effectLst/>
                <a:uLnTx/>
                <a:uFillTx/>
                <a:latin typeface="+mn-lt"/>
                <a:ea typeface="+mn-ea"/>
                <a:cs typeface="+mn-cs"/>
              </a:rPr>
              <a:t>Ritodrine</a:t>
            </a:r>
            <a:r>
              <a:rPr kumimoji="0" lang="en-US" sz="2400" b="0" i="0" u="none" strike="noStrike" kern="1200" cap="none" spc="0" normalizeH="0" baseline="0" noProof="0" dirty="0" smtClean="0">
                <a:ln>
                  <a:noFill/>
                </a:ln>
                <a:solidFill>
                  <a:schemeClr val="tx1"/>
                </a:solidFill>
                <a:effectLst/>
                <a:uLnTx/>
                <a:uFillTx/>
                <a:latin typeface="+mn-lt"/>
                <a:ea typeface="+mn-ea"/>
                <a:cs typeface="+mn-cs"/>
              </a:rPr>
              <a:t>- 50mcg/min inc to 50mcg every 10 </a:t>
            </a:r>
            <a:r>
              <a:rPr kumimoji="0" lang="en-US" sz="2400" b="0" i="0" u="none" strike="noStrike" kern="1200" cap="none" spc="0" normalizeH="0" baseline="0" noProof="0" dirty="0" err="1" smtClean="0">
                <a:ln>
                  <a:noFill/>
                </a:ln>
                <a:solidFill>
                  <a:schemeClr val="tx1"/>
                </a:solidFill>
                <a:effectLst/>
                <a:uLnTx/>
                <a:uFillTx/>
                <a:latin typeface="+mn-lt"/>
                <a:ea typeface="+mn-ea"/>
                <a:cs typeface="+mn-cs"/>
              </a:rPr>
              <a:t>mins</a:t>
            </a:r>
            <a:r>
              <a:rPr kumimoji="0" lang="en-US" sz="2400" b="0" i="0" u="none" strike="noStrike" kern="1200" cap="none" spc="0" normalizeH="0" baseline="0" noProof="0" dirty="0" smtClean="0">
                <a:ln>
                  <a:noFill/>
                </a:ln>
                <a:solidFill>
                  <a:schemeClr val="tx1"/>
                </a:solidFill>
                <a:effectLst/>
                <a:uLnTx/>
                <a:uFillTx/>
                <a:latin typeface="+mn-lt"/>
                <a:ea typeface="+mn-ea"/>
                <a:cs typeface="+mn-cs"/>
              </a:rPr>
              <a:t> till contraction ceases</a:t>
            </a:r>
          </a:p>
          <a:p>
            <a:pPr marL="1097280" lvl="2" indent="-246888">
              <a:spcBef>
                <a:spcPct val="20000"/>
              </a:spcBef>
              <a:buClr>
                <a:schemeClr val="accent1"/>
              </a:buClr>
              <a:buSzPct val="85000"/>
              <a:buFont typeface="Wingdings" pitchFamily="2" charset="2"/>
              <a:buChar char="Ø"/>
            </a:pPr>
            <a:r>
              <a:rPr kumimoji="0" lang="en-US" sz="2400" b="0" i="0" u="none" strike="noStrike" kern="1200" cap="none" spc="0" normalizeH="0" baseline="0" noProof="0" dirty="0" err="1" smtClean="0">
                <a:ln>
                  <a:noFill/>
                </a:ln>
                <a:solidFill>
                  <a:schemeClr val="tx1"/>
                </a:solidFill>
                <a:effectLst/>
                <a:uLnTx/>
                <a:uFillTx/>
                <a:latin typeface="+mn-lt"/>
                <a:ea typeface="+mn-ea"/>
                <a:cs typeface="+mn-cs"/>
              </a:rPr>
              <a:t>Terbutaline</a:t>
            </a:r>
            <a:r>
              <a:rPr kumimoji="0" lang="en-US" sz="2400" b="0" i="0" u="none" strike="noStrike" kern="1200" cap="none" spc="0" normalizeH="0" baseline="0" noProof="0" dirty="0" smtClean="0">
                <a:ln>
                  <a:noFill/>
                </a:ln>
                <a:solidFill>
                  <a:schemeClr val="tx1"/>
                </a:solidFill>
                <a:effectLst/>
                <a:uLnTx/>
                <a:uFillTx/>
                <a:latin typeface="+mn-lt"/>
                <a:ea typeface="+mn-ea"/>
                <a:cs typeface="+mn-cs"/>
              </a:rPr>
              <a:t>- 0.25mg</a:t>
            </a:r>
            <a:r>
              <a:rPr kumimoji="0" lang="en-US" sz="2400" b="0" i="0" u="none" strike="noStrike" kern="1200" cap="none" spc="0" normalizeH="0" noProof="0" dirty="0" smtClean="0">
                <a:ln>
                  <a:noFill/>
                </a:ln>
                <a:solidFill>
                  <a:schemeClr val="tx1"/>
                </a:solidFill>
                <a:effectLst/>
                <a:uLnTx/>
                <a:uFillTx/>
                <a:latin typeface="+mn-lt"/>
                <a:ea typeface="+mn-ea"/>
                <a:cs typeface="+mn-cs"/>
              </a:rPr>
              <a:t> every 3-4 hrs </a:t>
            </a:r>
            <a:endParaRPr kumimoji="0" lang="en-US" sz="2400" b="0" i="0" u="none" strike="noStrike" kern="1200" cap="none" spc="0" normalizeH="0" baseline="0" noProof="0" dirty="0" smtClean="0">
              <a:ln>
                <a:noFill/>
              </a:ln>
              <a:solidFill>
                <a:schemeClr val="tx1"/>
              </a:solidFill>
              <a:effectLst/>
              <a:uLnTx/>
              <a:uFillTx/>
              <a:latin typeface="+mn-lt"/>
              <a:ea typeface="+mn-ea"/>
              <a:cs typeface="+mn-cs"/>
            </a:endParaRPr>
          </a:p>
          <a:p>
            <a:pPr marL="1097280" lvl="2" indent="-246888">
              <a:spcBef>
                <a:spcPct val="20000"/>
              </a:spcBef>
              <a:buClr>
                <a:schemeClr val="accent1"/>
              </a:buClr>
              <a:buSzPct val="85000"/>
              <a:buFont typeface="Wingdings" pitchFamily="2" charset="2"/>
              <a:buChar char="Ø"/>
            </a:pPr>
            <a:r>
              <a:rPr kumimoji="0" lang="en-US" sz="2400" b="0" i="0" u="none" strike="noStrike" kern="1200" cap="none" spc="0" normalizeH="0" baseline="0" noProof="0" dirty="0" err="1" smtClean="0">
                <a:ln>
                  <a:noFill/>
                </a:ln>
                <a:solidFill>
                  <a:schemeClr val="tx1"/>
                </a:solidFill>
                <a:effectLst/>
                <a:uLnTx/>
                <a:uFillTx/>
                <a:latin typeface="+mn-lt"/>
                <a:ea typeface="+mn-ea"/>
                <a:cs typeface="+mn-cs"/>
              </a:rPr>
              <a:t>Salbutamol</a:t>
            </a:r>
            <a:endParaRPr kumimoji="0" lang="en-US" sz="2400" b="0" i="0" u="none" strike="noStrike" kern="1200" cap="none" spc="0" normalizeH="0" baseline="0" noProof="0" dirty="0" smtClean="0">
              <a:ln>
                <a:noFill/>
              </a:ln>
              <a:solidFill>
                <a:schemeClr val="tx1"/>
              </a:solidFill>
              <a:effectLst/>
              <a:uLnTx/>
              <a:uFillTx/>
              <a:latin typeface="+mn-lt"/>
              <a:ea typeface="+mn-ea"/>
              <a:cs typeface="+mn-cs"/>
            </a:endParaRPr>
          </a:p>
          <a:p>
            <a:pPr marL="1097280" lvl="2" indent="-246888">
              <a:spcBef>
                <a:spcPct val="20000"/>
              </a:spcBef>
              <a:buClr>
                <a:schemeClr val="accent1"/>
              </a:buClr>
              <a:buSzPct val="85000"/>
              <a:buFont typeface="Wingdings" pitchFamily="2" charset="2"/>
              <a:buChar char="Ø"/>
            </a:pPr>
            <a:r>
              <a:rPr lang="en-US" sz="2400" dirty="0" err="1" smtClean="0"/>
              <a:t>Isoxsuprine</a:t>
            </a:r>
            <a:r>
              <a:rPr lang="en-US" sz="2400" dirty="0" smtClean="0"/>
              <a:t> </a:t>
            </a:r>
            <a:endParaRPr kumimoji="0" lang="en-US" sz="2400" b="0" i="0" u="none" strike="noStrike" kern="1200" cap="none" spc="0" normalizeH="0" baseline="0" noProof="0" dirty="0" smtClean="0">
              <a:ln>
                <a:noFill/>
              </a:ln>
              <a:solidFill>
                <a:schemeClr val="tx1"/>
              </a:solidFill>
              <a:effectLst/>
              <a:uLnTx/>
              <a:uFillTx/>
              <a:latin typeface="+mn-lt"/>
              <a:ea typeface="+mn-ea"/>
              <a:cs typeface="+mn-cs"/>
            </a:endParaRPr>
          </a:p>
          <a:p>
            <a:pPr marL="731520" lvl="1" indent="-274320">
              <a:spcBef>
                <a:spcPct val="20000"/>
              </a:spcBef>
              <a:buClr>
                <a:schemeClr val="accent3"/>
              </a:buClr>
              <a:buSzPct val="95000"/>
              <a:buFont typeface="Wingdings" pitchFamily="2" charset="2"/>
              <a:buChar char="§"/>
            </a:pPr>
            <a:r>
              <a:rPr kumimoji="0" lang="en-US" sz="2600" b="0" i="0" u="sng" strike="noStrike" kern="1200" cap="none" spc="0" normalizeH="0" baseline="0" noProof="0" dirty="0" smtClean="0">
                <a:ln>
                  <a:noFill/>
                </a:ln>
                <a:solidFill>
                  <a:schemeClr val="tx1"/>
                </a:solidFill>
                <a:effectLst/>
                <a:uLnTx/>
                <a:uFillTx/>
                <a:latin typeface="+mn-lt"/>
                <a:ea typeface="+mn-ea"/>
                <a:cs typeface="+mn-cs"/>
              </a:rPr>
              <a:t>Beta-3 agonists: </a:t>
            </a:r>
            <a:r>
              <a:rPr kumimoji="0" lang="en-US" sz="2600" b="0" i="0" u="none" strike="noStrike" kern="1200" cap="none" spc="0" normalizeH="0" baseline="0" noProof="0" dirty="0" smtClean="0">
                <a:ln>
                  <a:noFill/>
                </a:ln>
                <a:solidFill>
                  <a:schemeClr val="tx1"/>
                </a:solidFill>
                <a:effectLst/>
                <a:uLnTx/>
                <a:uFillTx/>
                <a:latin typeface="+mn-lt"/>
                <a:ea typeface="+mn-ea"/>
                <a:cs typeface="+mn-cs"/>
              </a:rPr>
              <a:t>– induce uterine relaxation with similar potency but less cardiovascular side effects compared to ritodrine</a:t>
            </a:r>
            <a:endParaRPr kumimoji="0" lang="en-US" sz="2600" b="0" i="0" u="none" strike="noStrike" kern="1200" cap="none" spc="0" normalizeH="0" baseline="0" noProof="0" dirty="0">
              <a:ln>
                <a:noFill/>
              </a:ln>
              <a:solidFill>
                <a:schemeClr val="tx1"/>
              </a:solidFill>
              <a:effectLst/>
              <a:uLnTx/>
              <a:uFillTx/>
              <a:latin typeface="+mn-lt"/>
              <a:ea typeface="+mn-ea"/>
              <a:cs typeface="+mn-cs"/>
            </a:endParaRP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idx="1"/>
          </p:nvPr>
        </p:nvSpPr>
        <p:spPr>
          <a:xfrm>
            <a:off x="609600" y="1295400"/>
            <a:ext cx="10972800" cy="5562600"/>
          </a:xfrm>
        </p:spPr>
        <p:txBody>
          <a:bodyPr/>
          <a:lstStyle/>
          <a:p>
            <a:r>
              <a:rPr lang="en-US" dirty="0" smtClean="0"/>
              <a:t>Cause myorelaxation. </a:t>
            </a:r>
          </a:p>
          <a:p>
            <a:r>
              <a:rPr lang="en-US" dirty="0" err="1" smtClean="0"/>
              <a:t>Dogase</a:t>
            </a:r>
            <a:r>
              <a:rPr lang="en-US" dirty="0" smtClean="0"/>
              <a:t>- 4-6g iv over 20-30 </a:t>
            </a:r>
            <a:r>
              <a:rPr lang="en-US" dirty="0" err="1" smtClean="0"/>
              <a:t>mins</a:t>
            </a:r>
            <a:r>
              <a:rPr lang="en-US" dirty="0" smtClean="0"/>
              <a:t> followed by infusion of 1-2g/hr continue for 12 hrs </a:t>
            </a:r>
            <a:endParaRPr lang="en-US" dirty="0"/>
          </a:p>
        </p:txBody>
      </p:sp>
      <p:sp>
        <p:nvSpPr>
          <p:cNvPr id="5" name="Title 4"/>
          <p:cNvSpPr>
            <a:spLocks noGrp="1"/>
          </p:cNvSpPr>
          <p:nvPr>
            <p:ph type="title"/>
          </p:nvPr>
        </p:nvSpPr>
        <p:spPr>
          <a:xfrm>
            <a:off x="609600" y="704088"/>
            <a:ext cx="10972800" cy="515112"/>
          </a:xfrm>
        </p:spPr>
        <p:txBody>
          <a:bodyPr>
            <a:normAutofit fontScale="90000"/>
          </a:bodyPr>
          <a:lstStyle/>
          <a:p>
            <a:r>
              <a:rPr lang="en-US" sz="4000" dirty="0" smtClean="0"/>
              <a:t>2. Magnesium Sulphate</a:t>
            </a:r>
            <a:endParaRPr lang="en-US" sz="4000" dirty="0"/>
          </a:p>
        </p:txBody>
      </p:sp>
      <p:sp>
        <p:nvSpPr>
          <p:cNvPr id="7" name="Title 1"/>
          <p:cNvSpPr txBox="1">
            <a:spLocks/>
          </p:cNvSpPr>
          <p:nvPr/>
        </p:nvSpPr>
        <p:spPr>
          <a:xfrm>
            <a:off x="609600" y="2209800"/>
            <a:ext cx="10972800" cy="667512"/>
          </a:xfrm>
          <a:prstGeom prst="rect">
            <a:avLst/>
          </a:prstGeom>
        </p:spPr>
        <p:txBody>
          <a:bodyPr vert="horz" lIns="0" rIns="0" bIns="0" anchor="b">
            <a:normAutofit fontScale="97500"/>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sz="4000" b="0" i="0" u="none" strike="noStrike" kern="1200" cap="none" spc="0" normalizeH="0" baseline="0" noProof="0" dirty="0" smtClean="0">
                <a:ln>
                  <a:noFill/>
                </a:ln>
                <a:solidFill>
                  <a:schemeClr val="tx2"/>
                </a:solidFill>
                <a:effectLst/>
                <a:uLnTx/>
                <a:uFillTx/>
                <a:latin typeface="+mj-lt"/>
                <a:ea typeface="+mj-ea"/>
                <a:cs typeface="+mj-cs"/>
              </a:rPr>
              <a:t>3.Calcium Channel blockers</a:t>
            </a:r>
            <a:endParaRPr kumimoji="0" lang="en-US" sz="4000" b="0" i="0" u="none" strike="noStrike" kern="1200" cap="none" spc="0" normalizeH="0" baseline="0" noProof="0" dirty="0">
              <a:ln>
                <a:noFill/>
              </a:ln>
              <a:solidFill>
                <a:schemeClr val="tx2"/>
              </a:solidFill>
              <a:effectLst/>
              <a:uLnTx/>
              <a:uFillTx/>
              <a:latin typeface="+mj-lt"/>
              <a:ea typeface="+mj-ea"/>
              <a:cs typeface="+mj-cs"/>
            </a:endParaRPr>
          </a:p>
        </p:txBody>
      </p:sp>
      <p:sp>
        <p:nvSpPr>
          <p:cNvPr id="8" name="Content Placeholder 2"/>
          <p:cNvSpPr txBox="1">
            <a:spLocks/>
          </p:cNvSpPr>
          <p:nvPr/>
        </p:nvSpPr>
        <p:spPr>
          <a:xfrm>
            <a:off x="609600" y="2895600"/>
            <a:ext cx="10972800" cy="1905000"/>
          </a:xfrm>
          <a:prstGeom prst="rect">
            <a:avLst/>
          </a:prstGeom>
        </p:spPr>
        <p:txBody>
          <a:bodyPr vert="horz">
            <a:normAutofit/>
          </a:bodyPr>
          <a:lstStyle/>
          <a:p>
            <a:pPr marL="274320" marR="0" lvl="0" indent="-274320" algn="l" defTabSz="914400" rtl="0" eaLnBrk="1" fontAlgn="auto" latinLnBrk="0" hangingPunct="1">
              <a:lnSpc>
                <a:spcPct val="100000"/>
              </a:lnSpc>
              <a:spcBef>
                <a:spcPct val="20000"/>
              </a:spcBef>
              <a:spcAft>
                <a:spcPts val="0"/>
              </a:spcAft>
              <a:buClr>
                <a:schemeClr val="accent3"/>
              </a:buClr>
              <a:buSzPct val="95000"/>
              <a:buFont typeface="Wingdings 2"/>
              <a:buChar char=""/>
              <a:tabLst/>
              <a:defRPr/>
            </a:pPr>
            <a:r>
              <a:rPr kumimoji="0" lang="en-US" sz="2600" b="0" i="0" u="none" strike="noStrike" kern="1200" cap="none" spc="0" normalizeH="0" baseline="0" noProof="0" smtClean="0">
                <a:ln>
                  <a:noFill/>
                </a:ln>
                <a:solidFill>
                  <a:schemeClr val="tx1"/>
                </a:solidFill>
                <a:effectLst/>
                <a:uLnTx/>
                <a:uFillTx/>
                <a:latin typeface="+mn-lt"/>
                <a:ea typeface="+mn-ea"/>
                <a:cs typeface="+mn-cs"/>
              </a:rPr>
              <a:t>Act by reducing influx of calcium ions into the cell membrane thereby reducing the tone of smooth muscles</a:t>
            </a:r>
          </a:p>
          <a:p>
            <a:pPr marL="274320" marR="0" lvl="0" indent="-274320" algn="l" defTabSz="914400" rtl="0" eaLnBrk="1" fontAlgn="auto" latinLnBrk="0" hangingPunct="1">
              <a:lnSpc>
                <a:spcPct val="100000"/>
              </a:lnSpc>
              <a:spcBef>
                <a:spcPct val="20000"/>
              </a:spcBef>
              <a:spcAft>
                <a:spcPts val="0"/>
              </a:spcAft>
              <a:buClr>
                <a:schemeClr val="accent3"/>
              </a:buClr>
              <a:buSzPct val="95000"/>
              <a:buFont typeface="Wingdings 2"/>
              <a:buChar char=""/>
              <a:tabLst/>
              <a:defRPr/>
            </a:pPr>
            <a:r>
              <a:rPr kumimoji="0" lang="en-US" sz="2600" b="0" i="0" u="none" strike="noStrike" kern="1200" cap="none" spc="0" normalizeH="0" baseline="0" noProof="0" smtClean="0">
                <a:ln>
                  <a:noFill/>
                </a:ln>
                <a:solidFill>
                  <a:schemeClr val="tx1"/>
                </a:solidFill>
                <a:effectLst/>
                <a:uLnTx/>
                <a:uFillTx/>
                <a:latin typeface="+mn-lt"/>
                <a:ea typeface="+mn-ea"/>
                <a:cs typeface="+mn-cs"/>
              </a:rPr>
              <a:t>Nifedipine is most commonly used .</a:t>
            </a:r>
            <a:endParaRPr kumimoji="0" lang="en-US" sz="2600" b="0" i="0" u="none" strike="noStrike" kern="1200" cap="none" spc="0" normalizeH="0" baseline="0" noProof="0" dirty="0">
              <a:ln>
                <a:noFill/>
              </a:ln>
              <a:solidFill>
                <a:schemeClr val="tx1"/>
              </a:solidFill>
              <a:effectLst/>
              <a:uLnTx/>
              <a:uFillTx/>
              <a:latin typeface="+mn-lt"/>
              <a:ea typeface="+mn-ea"/>
              <a:cs typeface="+mn-cs"/>
            </a:endParaRP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p:cNvSpPr>
          <p:nvPr/>
        </p:nvSpPr>
        <p:spPr>
          <a:xfrm>
            <a:off x="508000" y="762000"/>
            <a:ext cx="10363200" cy="704088"/>
          </a:xfrm>
          <a:prstGeom prst="rect">
            <a:avLst/>
          </a:prstGeom>
        </p:spPr>
        <p:txBody>
          <a:bodyPr vert="horz" lIns="0" rIns="0" bIns="0" anchor="b">
            <a:normAutofit fontScale="90000" lnSpcReduction="10000"/>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sz="5000" b="0" i="0" u="none" strike="noStrike" kern="1200" cap="none" spc="0" normalizeH="0" baseline="0" noProof="0" dirty="0" smtClean="0">
                <a:ln>
                  <a:noFill/>
                </a:ln>
                <a:solidFill>
                  <a:schemeClr val="tx2"/>
                </a:solidFill>
                <a:effectLst/>
                <a:uLnTx/>
                <a:uFillTx/>
                <a:latin typeface="+mj-lt"/>
                <a:ea typeface="+mj-ea"/>
                <a:cs typeface="+mj-cs"/>
              </a:rPr>
              <a:t>4. Prostaglandin synthetase inhibitors</a:t>
            </a:r>
            <a:endParaRPr kumimoji="0" lang="en-US" sz="5000" b="0" i="0" u="none" strike="noStrike" kern="1200" cap="none" spc="0" normalizeH="0" baseline="0" noProof="0" dirty="0">
              <a:ln>
                <a:noFill/>
              </a:ln>
              <a:solidFill>
                <a:schemeClr val="tx2"/>
              </a:solidFill>
              <a:effectLst/>
              <a:uLnTx/>
              <a:uFillTx/>
              <a:latin typeface="+mj-lt"/>
              <a:ea typeface="+mj-ea"/>
              <a:cs typeface="+mj-cs"/>
            </a:endParaRPr>
          </a:p>
        </p:txBody>
      </p:sp>
      <p:sp>
        <p:nvSpPr>
          <p:cNvPr id="5" name="Content Placeholder 2"/>
          <p:cNvSpPr txBox="1">
            <a:spLocks/>
          </p:cNvSpPr>
          <p:nvPr/>
        </p:nvSpPr>
        <p:spPr>
          <a:xfrm>
            <a:off x="711200" y="1371600"/>
            <a:ext cx="10972800" cy="2590800"/>
          </a:xfrm>
          <a:prstGeom prst="rect">
            <a:avLst/>
          </a:prstGeom>
        </p:spPr>
        <p:txBody>
          <a:bodyPr vert="horz">
            <a:normAutofit lnSpcReduction="10000"/>
          </a:bodyPr>
          <a:lstStyle/>
          <a:p>
            <a:pPr marL="274320" marR="0" lvl="0" indent="-274320" algn="l" defTabSz="914400" rtl="0" eaLnBrk="1" fontAlgn="auto" latinLnBrk="0" hangingPunct="1">
              <a:lnSpc>
                <a:spcPct val="100000"/>
              </a:lnSpc>
              <a:spcBef>
                <a:spcPct val="20000"/>
              </a:spcBef>
              <a:spcAft>
                <a:spcPts val="0"/>
              </a:spcAft>
              <a:buClr>
                <a:schemeClr val="accent3"/>
              </a:buClr>
              <a:buSzPct val="95000"/>
              <a:buFont typeface="Wingdings 2"/>
              <a:buChar char=""/>
              <a:tabLst/>
              <a:defRPr/>
            </a:pPr>
            <a:r>
              <a:rPr kumimoji="0" lang="en-US" sz="2600" b="0" i="0" u="none" strike="noStrike" kern="1200" cap="none" spc="0" normalizeH="0" baseline="0" noProof="0" dirty="0" smtClean="0">
                <a:ln>
                  <a:noFill/>
                </a:ln>
                <a:solidFill>
                  <a:schemeClr val="tx1"/>
                </a:solidFill>
                <a:effectLst/>
                <a:uLnTx/>
                <a:uFillTx/>
                <a:latin typeface="+mn-lt"/>
                <a:ea typeface="+mn-ea"/>
                <a:cs typeface="+mn-cs"/>
              </a:rPr>
              <a:t>Drugs like indomethacin, asprin, ibuprofen, sulindac belong to this group.</a:t>
            </a:r>
          </a:p>
          <a:p>
            <a:pPr marL="274320" marR="0" lvl="0" indent="-274320" algn="l" defTabSz="914400" rtl="0" eaLnBrk="1" fontAlgn="auto" latinLnBrk="0" hangingPunct="1">
              <a:lnSpc>
                <a:spcPct val="100000"/>
              </a:lnSpc>
              <a:spcBef>
                <a:spcPct val="20000"/>
              </a:spcBef>
              <a:spcAft>
                <a:spcPts val="0"/>
              </a:spcAft>
              <a:buClr>
                <a:schemeClr val="accent3"/>
              </a:buClr>
              <a:buSzPct val="95000"/>
              <a:buFont typeface="Wingdings 2"/>
              <a:buChar char=""/>
              <a:tabLst/>
              <a:defRPr/>
            </a:pPr>
            <a:r>
              <a:rPr kumimoji="0" lang="en-US" sz="2600" b="0" i="0" u="none" strike="noStrike" kern="1200" cap="none" spc="0" normalizeH="0" baseline="0" noProof="0" dirty="0" err="1" smtClean="0">
                <a:ln>
                  <a:noFill/>
                </a:ln>
                <a:solidFill>
                  <a:schemeClr val="tx1"/>
                </a:solidFill>
                <a:effectLst/>
                <a:uLnTx/>
                <a:uFillTx/>
                <a:latin typeface="+mn-lt"/>
                <a:ea typeface="+mn-ea"/>
                <a:cs typeface="+mn-cs"/>
              </a:rPr>
              <a:t>Indomethacin</a:t>
            </a:r>
            <a:r>
              <a:rPr kumimoji="0" lang="en-US" sz="2600" b="0" i="0" u="none" strike="noStrike" kern="1200" cap="none" spc="0" normalizeH="0" baseline="0" noProof="0" dirty="0" smtClean="0">
                <a:ln>
                  <a:noFill/>
                </a:ln>
                <a:solidFill>
                  <a:schemeClr val="tx1"/>
                </a:solidFill>
                <a:effectLst/>
                <a:uLnTx/>
                <a:uFillTx/>
                <a:latin typeface="+mn-lt"/>
                <a:ea typeface="+mn-ea"/>
                <a:cs typeface="+mn-cs"/>
              </a:rPr>
              <a:t>- [Loading</a:t>
            </a:r>
            <a:r>
              <a:rPr kumimoji="0" lang="en-US" sz="2600" b="0" i="0" u="none" strike="noStrike" kern="1200" cap="none" spc="0" normalizeH="0" noProof="0" dirty="0" smtClean="0">
                <a:ln>
                  <a:noFill/>
                </a:ln>
                <a:solidFill>
                  <a:schemeClr val="tx1"/>
                </a:solidFill>
                <a:effectLst/>
                <a:uLnTx/>
                <a:uFillTx/>
                <a:latin typeface="+mn-lt"/>
                <a:ea typeface="+mn-ea"/>
                <a:cs typeface="+mn-cs"/>
              </a:rPr>
              <a:t> dose 50mg orally or PR followed by 25 mg every 6 hrs for 48 hrs] of </a:t>
            </a:r>
            <a:r>
              <a:rPr kumimoji="0" lang="en-US" sz="2600" b="0" i="0" u="none" strike="noStrike" kern="1200" cap="none" spc="0" normalizeH="0" baseline="0" noProof="0" dirty="0" smtClean="0">
                <a:ln>
                  <a:noFill/>
                </a:ln>
                <a:solidFill>
                  <a:schemeClr val="tx1"/>
                </a:solidFill>
                <a:effectLst/>
                <a:uLnTx/>
                <a:uFillTx/>
                <a:latin typeface="+mn-lt"/>
                <a:ea typeface="+mn-ea"/>
                <a:cs typeface="+mn-cs"/>
              </a:rPr>
              <a:t> has been most commonly used.</a:t>
            </a:r>
          </a:p>
          <a:p>
            <a:pPr marL="274320" marR="0" lvl="0" indent="-274320" algn="l" defTabSz="914400" rtl="0" eaLnBrk="1" fontAlgn="auto" latinLnBrk="0" hangingPunct="1">
              <a:lnSpc>
                <a:spcPct val="100000"/>
              </a:lnSpc>
              <a:spcBef>
                <a:spcPct val="20000"/>
              </a:spcBef>
              <a:spcAft>
                <a:spcPts val="0"/>
              </a:spcAft>
              <a:buClr>
                <a:schemeClr val="accent3"/>
              </a:buClr>
              <a:buSzPct val="95000"/>
              <a:buFont typeface="Wingdings 2"/>
              <a:buChar char=""/>
              <a:tabLst/>
              <a:defRPr/>
            </a:pPr>
            <a:r>
              <a:rPr kumimoji="0" lang="en-US" sz="2600" b="0" i="0" u="none" strike="noStrike" kern="1200" cap="none" spc="0" normalizeH="0" baseline="0" noProof="0" dirty="0" smtClean="0">
                <a:ln>
                  <a:noFill/>
                </a:ln>
                <a:solidFill>
                  <a:schemeClr val="tx1"/>
                </a:solidFill>
                <a:effectLst/>
                <a:uLnTx/>
                <a:uFillTx/>
                <a:latin typeface="+mn-lt"/>
                <a:ea typeface="+mn-ea"/>
                <a:cs typeface="+mn-cs"/>
              </a:rPr>
              <a:t>Fetal complications like oligohydramnios, premature closure of ductus and </a:t>
            </a:r>
            <a:r>
              <a:rPr kumimoji="0" lang="en-US" sz="2600" b="0" i="0" u="none" strike="noStrike" kern="1200" cap="none" spc="0" normalizeH="0" baseline="0" noProof="0" dirty="0" err="1" smtClean="0">
                <a:ln>
                  <a:noFill/>
                </a:ln>
                <a:solidFill>
                  <a:schemeClr val="tx1"/>
                </a:solidFill>
                <a:effectLst/>
                <a:uLnTx/>
                <a:uFillTx/>
                <a:latin typeface="+mn-lt"/>
                <a:ea typeface="+mn-ea"/>
                <a:cs typeface="+mn-cs"/>
              </a:rPr>
              <a:t>necrotising</a:t>
            </a:r>
            <a:r>
              <a:rPr kumimoji="0" lang="en-US" sz="2600" b="0" i="0" u="none" strike="noStrike" kern="1200" cap="none" spc="0" normalizeH="0" baseline="0" noProof="0" dirty="0" smtClean="0">
                <a:ln>
                  <a:noFill/>
                </a:ln>
                <a:solidFill>
                  <a:schemeClr val="tx1"/>
                </a:solidFill>
                <a:effectLst/>
                <a:uLnTx/>
                <a:uFillTx/>
                <a:latin typeface="+mn-lt"/>
                <a:ea typeface="+mn-ea"/>
                <a:cs typeface="+mn-cs"/>
              </a:rPr>
              <a:t> enterocolitis have restricted their use.</a:t>
            </a:r>
            <a:endParaRPr kumimoji="0" lang="en-US" sz="2600" b="0" i="0" u="none" strike="noStrike" kern="1200" cap="none" spc="0" normalizeH="0" baseline="0" noProof="0" dirty="0">
              <a:ln>
                <a:noFill/>
              </a:ln>
              <a:solidFill>
                <a:schemeClr val="tx1"/>
              </a:solidFill>
              <a:effectLst/>
              <a:uLnTx/>
              <a:uFillTx/>
              <a:latin typeface="+mn-lt"/>
              <a:ea typeface="+mn-ea"/>
              <a:cs typeface="+mn-cs"/>
            </a:endParaRPr>
          </a:p>
        </p:txBody>
      </p:sp>
      <p:sp>
        <p:nvSpPr>
          <p:cNvPr id="8" name="Title 3"/>
          <p:cNvSpPr>
            <a:spLocks noGrp="1"/>
          </p:cNvSpPr>
          <p:nvPr>
            <p:ph type="title"/>
          </p:nvPr>
        </p:nvSpPr>
        <p:spPr>
          <a:xfrm>
            <a:off x="609600" y="3810000"/>
            <a:ext cx="10972800" cy="685800"/>
          </a:xfrm>
        </p:spPr>
        <p:txBody>
          <a:bodyPr>
            <a:normAutofit fontScale="90000"/>
          </a:bodyPr>
          <a:lstStyle/>
          <a:p>
            <a:r>
              <a:rPr lang="en-US" sz="4000" dirty="0" smtClean="0"/>
              <a:t>5. </a:t>
            </a:r>
            <a:r>
              <a:rPr lang="en-US" sz="4000" dirty="0" err="1" smtClean="0"/>
              <a:t>Atociban</a:t>
            </a:r>
            <a:endParaRPr lang="en-US" sz="4000" dirty="0"/>
          </a:p>
        </p:txBody>
      </p:sp>
      <p:sp>
        <p:nvSpPr>
          <p:cNvPr id="9" name="Content Placeholder 4"/>
          <p:cNvSpPr>
            <a:spLocks noGrp="1"/>
          </p:cNvSpPr>
          <p:nvPr>
            <p:ph idx="1"/>
          </p:nvPr>
        </p:nvSpPr>
        <p:spPr>
          <a:xfrm>
            <a:off x="609600" y="4495800"/>
            <a:ext cx="10972800" cy="1828800"/>
          </a:xfrm>
        </p:spPr>
        <p:txBody>
          <a:bodyPr/>
          <a:lstStyle/>
          <a:p>
            <a:r>
              <a:rPr lang="en-US" dirty="0" smtClean="0"/>
              <a:t>Oxytocin antagonists  have been evaluated as tocolytics and atociban is now licenced in UK for treatment of preterm labour</a:t>
            </a:r>
            <a:endParaRPr lang="en-US" dirty="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200" dirty="0" smtClean="0"/>
              <a:t>6.Nitric oxide donors</a:t>
            </a:r>
            <a:endParaRPr lang="en-US" sz="4200" dirty="0"/>
          </a:p>
        </p:txBody>
      </p:sp>
      <p:sp>
        <p:nvSpPr>
          <p:cNvPr id="3" name="Content Placeholder 2"/>
          <p:cNvSpPr>
            <a:spLocks noGrp="1"/>
          </p:cNvSpPr>
          <p:nvPr>
            <p:ph idx="1"/>
          </p:nvPr>
        </p:nvSpPr>
        <p:spPr/>
        <p:txBody>
          <a:bodyPr/>
          <a:lstStyle/>
          <a:p>
            <a:r>
              <a:rPr lang="en-US" dirty="0" smtClean="0"/>
              <a:t>Nitric oxide is a potent endogeneous hormone causing smooth muscle relaxation</a:t>
            </a:r>
          </a:p>
          <a:p>
            <a:r>
              <a:rPr lang="en-US" dirty="0" smtClean="0"/>
              <a:t>Nitroglycerine has been used for the treatment of preterm </a:t>
            </a:r>
            <a:r>
              <a:rPr lang="en-US" dirty="0" err="1" smtClean="0"/>
              <a:t>labour</a:t>
            </a:r>
            <a:endParaRPr lang="en-US" dirty="0" smtClean="0"/>
          </a:p>
          <a:p>
            <a:r>
              <a:rPr lang="en-US" smtClean="0"/>
              <a:t>Available in patches</a:t>
            </a:r>
            <a:endParaRPr lang="en-US" dirty="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 Corticosteroids:</a:t>
            </a:r>
            <a:endParaRPr lang="en-US" dirty="0"/>
          </a:p>
        </p:txBody>
      </p:sp>
      <p:sp>
        <p:nvSpPr>
          <p:cNvPr id="3" name="Content Placeholder 2"/>
          <p:cNvSpPr>
            <a:spLocks noGrp="1"/>
          </p:cNvSpPr>
          <p:nvPr>
            <p:ph idx="1"/>
          </p:nvPr>
        </p:nvSpPr>
        <p:spPr>
          <a:xfrm>
            <a:off x="724619" y="1751162"/>
            <a:ext cx="10601863" cy="4497237"/>
          </a:xfrm>
        </p:spPr>
        <p:txBody>
          <a:bodyPr/>
          <a:lstStyle/>
          <a:p>
            <a:r>
              <a:rPr lang="en-US" dirty="0" smtClean="0"/>
              <a:t>Steroids decrease the incidence of respiratory distress syndrome, intraventricular hemorrhage and neonatal mortality. Recommended regimens include</a:t>
            </a:r>
          </a:p>
          <a:p>
            <a:r>
              <a:rPr lang="en-US" dirty="0" err="1" smtClean="0"/>
              <a:t>Betamethasone</a:t>
            </a:r>
            <a:endParaRPr lang="en-US" dirty="0" smtClean="0"/>
          </a:p>
          <a:p>
            <a:r>
              <a:rPr lang="en-US" dirty="0" err="1" smtClean="0"/>
              <a:t>Dexamethasone</a:t>
            </a:r>
            <a:endParaRPr lang="en-US" dirty="0" smtClean="0"/>
          </a:p>
          <a:p>
            <a:endParaRPr lang="en-US" dirty="0" smtClean="0"/>
          </a:p>
          <a:p>
            <a:pPr>
              <a:buNone/>
            </a:pPr>
            <a:endParaRPr lang="en-US" dirty="0" smtClean="0"/>
          </a:p>
          <a:p>
            <a:endParaRPr lang="en-US" dirty="0" smtClean="0"/>
          </a:p>
          <a:p>
            <a:endParaRPr lang="en-US" dirty="0" smtClean="0"/>
          </a:p>
        </p:txBody>
      </p:sp>
      <p:sp>
        <p:nvSpPr>
          <p:cNvPr id="4" name="Title 1"/>
          <p:cNvSpPr txBox="1">
            <a:spLocks/>
          </p:cNvSpPr>
          <p:nvPr/>
        </p:nvSpPr>
        <p:spPr>
          <a:xfrm>
            <a:off x="711188" y="3851694"/>
            <a:ext cx="7406257" cy="762000"/>
          </a:xfrm>
          <a:prstGeom prst="rect">
            <a:avLst/>
          </a:prstGeom>
        </p:spPr>
        <p:txBody>
          <a:bodyPr vert="horz" lIns="0" rIns="0" bIns="0" anchor="b">
            <a:no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sz="4400" b="0" i="0" u="none" strike="noStrike" kern="1200" cap="none" spc="0" normalizeH="0" baseline="0" noProof="0" dirty="0" smtClean="0">
                <a:ln>
                  <a:noFill/>
                </a:ln>
                <a:solidFill>
                  <a:schemeClr val="tx2"/>
                </a:solidFill>
                <a:effectLst/>
                <a:uLnTx/>
                <a:uFillTx/>
                <a:latin typeface="+mj-lt"/>
                <a:ea typeface="+mj-ea"/>
                <a:cs typeface="+mj-cs"/>
              </a:rPr>
              <a:t>C. Progesterone:</a:t>
            </a:r>
            <a:endParaRPr kumimoji="0" lang="en-US" sz="4400" b="0" i="0" u="none" strike="noStrike" kern="1200" cap="none" spc="0" normalizeH="0" baseline="0" noProof="0" dirty="0">
              <a:ln>
                <a:noFill/>
              </a:ln>
              <a:solidFill>
                <a:schemeClr val="tx2"/>
              </a:solidFill>
              <a:effectLst/>
              <a:uLnTx/>
              <a:uFillTx/>
              <a:latin typeface="+mj-lt"/>
              <a:ea typeface="+mj-ea"/>
              <a:cs typeface="+mj-cs"/>
            </a:endParaRPr>
          </a:p>
        </p:txBody>
      </p:sp>
      <p:sp>
        <p:nvSpPr>
          <p:cNvPr id="5" name="Content Placeholder 2"/>
          <p:cNvSpPr txBox="1">
            <a:spLocks/>
          </p:cNvSpPr>
          <p:nvPr/>
        </p:nvSpPr>
        <p:spPr>
          <a:xfrm>
            <a:off x="812800" y="4751690"/>
            <a:ext cx="10746596" cy="1554219"/>
          </a:xfrm>
          <a:prstGeom prst="rect">
            <a:avLst/>
          </a:prstGeom>
        </p:spPr>
        <p:txBody>
          <a:bodyPr vert="horz">
            <a:normAutofit/>
          </a:bodyPr>
          <a:lstStyle/>
          <a:p>
            <a:pPr marL="274320" marR="0" lvl="0" indent="-274320" algn="l" defTabSz="914400" rtl="0" eaLnBrk="1" fontAlgn="auto" latinLnBrk="0" hangingPunct="1">
              <a:lnSpc>
                <a:spcPct val="100000"/>
              </a:lnSpc>
              <a:spcBef>
                <a:spcPct val="20000"/>
              </a:spcBef>
              <a:spcAft>
                <a:spcPts val="0"/>
              </a:spcAft>
              <a:buClr>
                <a:schemeClr val="accent3"/>
              </a:buClr>
              <a:buSzPct val="95000"/>
              <a:buFont typeface="Wingdings 2"/>
              <a:buChar char=""/>
              <a:tabLst/>
              <a:defRPr/>
            </a:pPr>
            <a:r>
              <a:rPr kumimoji="0" lang="en-US" sz="2600" b="0" i="0" u="none" strike="noStrike" kern="1200" cap="none" spc="0" normalizeH="0" baseline="0" noProof="0" dirty="0" err="1" smtClean="0">
                <a:ln>
                  <a:noFill/>
                </a:ln>
                <a:solidFill>
                  <a:schemeClr val="tx1"/>
                </a:solidFill>
                <a:effectLst/>
                <a:uLnTx/>
                <a:uFillTx/>
                <a:latin typeface="+mn-lt"/>
                <a:ea typeface="+mn-ea"/>
                <a:cs typeface="+mn-cs"/>
              </a:rPr>
              <a:t>Progestational</a:t>
            </a:r>
            <a:r>
              <a:rPr kumimoji="0" lang="en-US" sz="2600" b="0" i="0" u="none" strike="noStrike" kern="1200" cap="none" spc="0" normalizeH="0" baseline="0" noProof="0" dirty="0" smtClean="0">
                <a:ln>
                  <a:noFill/>
                </a:ln>
                <a:solidFill>
                  <a:schemeClr val="tx1"/>
                </a:solidFill>
                <a:effectLst/>
                <a:uLnTx/>
                <a:uFillTx/>
                <a:latin typeface="+mn-lt"/>
                <a:ea typeface="+mn-ea"/>
                <a:cs typeface="+mn-cs"/>
              </a:rPr>
              <a:t> agents and 17-</a:t>
            </a:r>
            <a:r>
              <a:rPr kumimoji="0" lang="en-US" sz="2600" b="0" i="0" u="none" strike="noStrike" kern="1200" cap="none" spc="0" normalizeH="0" baseline="0" noProof="0" dirty="0" smtClean="0">
                <a:ln>
                  <a:noFill/>
                </a:ln>
                <a:solidFill>
                  <a:schemeClr val="tx1"/>
                </a:solidFill>
                <a:effectLst/>
                <a:uLnTx/>
                <a:uFillTx/>
                <a:latin typeface="+mn-lt"/>
                <a:ea typeface="+mn-ea"/>
                <a:cs typeface="+mn-cs"/>
                <a:sym typeface="Symbol"/>
              </a:rPr>
              <a:t> </a:t>
            </a:r>
            <a:r>
              <a:rPr kumimoji="0" lang="en-US" sz="2600" b="0" i="0" u="none" strike="noStrike" kern="1200" cap="none" spc="0" normalizeH="0" baseline="0" noProof="0" dirty="0" err="1" smtClean="0">
                <a:ln>
                  <a:noFill/>
                </a:ln>
                <a:solidFill>
                  <a:schemeClr val="tx1"/>
                </a:solidFill>
                <a:effectLst/>
                <a:uLnTx/>
                <a:uFillTx/>
                <a:latin typeface="+mn-lt"/>
                <a:ea typeface="+mn-ea"/>
                <a:cs typeface="+mn-cs"/>
                <a:sym typeface="Symbol"/>
              </a:rPr>
              <a:t>hydroxy</a:t>
            </a:r>
            <a:r>
              <a:rPr kumimoji="0" lang="en-US" sz="2600" b="0" i="0" u="none" strike="noStrike" kern="1200" cap="none" spc="0" normalizeH="0" baseline="0" noProof="0" dirty="0" smtClean="0">
                <a:ln>
                  <a:noFill/>
                </a:ln>
                <a:solidFill>
                  <a:schemeClr val="tx1"/>
                </a:solidFill>
                <a:effectLst/>
                <a:uLnTx/>
                <a:uFillTx/>
                <a:latin typeface="+mn-lt"/>
                <a:ea typeface="+mn-ea"/>
                <a:cs typeface="+mn-cs"/>
                <a:sym typeface="Symbol"/>
              </a:rPr>
              <a:t> progesterone </a:t>
            </a:r>
            <a:r>
              <a:rPr kumimoji="0" lang="en-US" sz="2600" b="0" i="0" u="none" strike="noStrike" kern="1200" cap="none" spc="0" normalizeH="0" baseline="0" noProof="0" dirty="0" err="1" smtClean="0">
                <a:ln>
                  <a:noFill/>
                </a:ln>
                <a:solidFill>
                  <a:schemeClr val="tx1"/>
                </a:solidFill>
                <a:effectLst/>
                <a:uLnTx/>
                <a:uFillTx/>
                <a:latin typeface="+mn-lt"/>
                <a:ea typeface="+mn-ea"/>
                <a:cs typeface="+mn-cs"/>
                <a:sym typeface="Symbol"/>
              </a:rPr>
              <a:t>caproate</a:t>
            </a:r>
            <a:r>
              <a:rPr kumimoji="0" lang="en-US" sz="2600" b="0" i="0" u="none" strike="noStrike" kern="1200" cap="none" spc="0" normalizeH="0" baseline="0" noProof="0" dirty="0" smtClean="0">
                <a:ln>
                  <a:noFill/>
                </a:ln>
                <a:solidFill>
                  <a:schemeClr val="tx1"/>
                </a:solidFill>
                <a:effectLst/>
                <a:uLnTx/>
                <a:uFillTx/>
                <a:latin typeface="+mn-lt"/>
                <a:ea typeface="+mn-ea"/>
                <a:cs typeface="+mn-cs"/>
                <a:sym typeface="Symbol"/>
              </a:rPr>
              <a:t> reduced the incidence of preterm births and low birth weight babies.</a:t>
            </a:r>
            <a:endParaRPr kumimoji="0" lang="en-US" sz="2600" b="0" i="0" u="none" strike="noStrike" kern="1200" cap="none" spc="0" normalizeH="0" baseline="0" noProof="0" dirty="0">
              <a:ln>
                <a:noFill/>
              </a:ln>
              <a:solidFill>
                <a:schemeClr val="tx1"/>
              </a:solidFill>
              <a:effectLst/>
              <a:uLnTx/>
              <a:uFillTx/>
              <a:latin typeface="+mn-lt"/>
              <a:ea typeface="+mn-ea"/>
              <a:cs typeface="+mn-cs"/>
            </a:endParaRP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t>RCOG GUIDELINESS</a:t>
            </a:r>
            <a:endParaRPr lang="en-IN" dirty="0"/>
          </a:p>
        </p:txBody>
      </p:sp>
      <p:sp>
        <p:nvSpPr>
          <p:cNvPr id="4" name="Content Placeholder 3"/>
          <p:cNvSpPr>
            <a:spLocks noGrp="1"/>
          </p:cNvSpPr>
          <p:nvPr>
            <p:ph idx="1"/>
          </p:nvPr>
        </p:nvSpPr>
        <p:spPr>
          <a:xfrm>
            <a:off x="1103312" y="2052918"/>
            <a:ext cx="8946541" cy="4119076"/>
          </a:xfrm>
          <a:prstGeom prst="rect">
            <a:avLst/>
          </a:prstGeom>
        </p:spPr>
        <p:txBody>
          <a:bodyPr>
            <a:spAutoFit/>
          </a:bodyPr>
          <a:lstStyle/>
          <a:p>
            <a:endParaRPr lang="en-IN" dirty="0" smtClean="0"/>
          </a:p>
          <a:p>
            <a:endParaRPr lang="en-IN" dirty="0" smtClean="0"/>
          </a:p>
          <a:p>
            <a:r>
              <a:rPr lang="en-IN" dirty="0" smtClean="0"/>
              <a:t>Use of a </a:t>
            </a:r>
            <a:r>
              <a:rPr lang="en-IN" dirty="0" err="1" smtClean="0"/>
              <a:t>tocolytic</a:t>
            </a:r>
            <a:r>
              <a:rPr lang="en-IN" dirty="0" smtClean="0"/>
              <a:t> drug is associated with a prolongation of pregnancy for up to 7 days but with no significant effect on preterm birth and no clear effect on perinatal or neonatal morbidity. However, </a:t>
            </a:r>
            <a:r>
              <a:rPr lang="en-IN" dirty="0" err="1" smtClean="0"/>
              <a:t>tocolysis</a:t>
            </a:r>
            <a:r>
              <a:rPr lang="en-IN" dirty="0" smtClean="0"/>
              <a:t> should be considered, such as completing a course of corticosteroids </a:t>
            </a:r>
          </a:p>
          <a:p>
            <a:endParaRPr lang="en-IN" dirty="0" smtClean="0"/>
          </a:p>
          <a:p>
            <a:r>
              <a:rPr lang="en-IN" dirty="0" err="1" smtClean="0"/>
              <a:t>Tocolysis</a:t>
            </a:r>
            <a:r>
              <a:rPr lang="en-IN" dirty="0" smtClean="0"/>
              <a:t> should not be used where there is a contraindication to prolonging pregnancy. </a:t>
            </a:r>
          </a:p>
          <a:p>
            <a:endParaRPr lang="en-IN" dirty="0" smtClean="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1676400"/>
            <a:ext cx="10972800" cy="4389120"/>
          </a:xfrm>
        </p:spPr>
        <p:txBody>
          <a:bodyPr/>
          <a:lstStyle/>
          <a:p>
            <a:r>
              <a:rPr lang="en-US" dirty="0" smtClean="0"/>
              <a:t>If uterine contractions are perceived in the absence of cervical change, the condition is called </a:t>
            </a:r>
            <a:r>
              <a:rPr lang="en-US" dirty="0" smtClean="0">
                <a:solidFill>
                  <a:srgbClr val="FF0000"/>
                </a:solidFill>
              </a:rPr>
              <a:t>Threatened Preterm </a:t>
            </a:r>
            <a:r>
              <a:rPr lang="en-US" dirty="0" err="1" smtClean="0">
                <a:solidFill>
                  <a:srgbClr val="FF0000"/>
                </a:solidFill>
              </a:rPr>
              <a:t>Labour</a:t>
            </a:r>
            <a:r>
              <a:rPr lang="en-US" dirty="0" smtClean="0">
                <a:solidFill>
                  <a:srgbClr val="FF0000"/>
                </a:solidFill>
              </a:rPr>
              <a:t>.</a:t>
            </a:r>
            <a:endParaRPr lang="en-US" dirty="0" smtClean="0"/>
          </a:p>
          <a:p>
            <a:r>
              <a:rPr lang="en-US" dirty="0" smtClean="0"/>
              <a:t>Nearly 50-60% of preterm births occur following spontaneous labour.</a:t>
            </a:r>
          </a:p>
          <a:p>
            <a:r>
              <a:rPr lang="en-US" dirty="0" smtClean="0"/>
              <a:t>30% due to preterm premature rupture of membranes</a:t>
            </a:r>
          </a:p>
          <a:p>
            <a:r>
              <a:rPr lang="en-US" dirty="0" smtClean="0"/>
              <a:t>Rest are iatrogenic terminations for maternal or fetal benefit.</a:t>
            </a:r>
            <a:endParaRPr lang="en-US" dirty="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p:txBody>
          <a:bodyPr/>
          <a:lstStyle/>
          <a:p>
            <a:endParaRPr lang="en-IN" dirty="0" smtClean="0"/>
          </a:p>
          <a:p>
            <a:endParaRPr lang="en-IN" dirty="0" smtClean="0"/>
          </a:p>
          <a:p>
            <a:r>
              <a:rPr lang="en-IN" dirty="0" smtClean="0"/>
              <a:t></a:t>
            </a:r>
            <a:r>
              <a:rPr lang="en-IN" dirty="0" err="1" smtClean="0"/>
              <a:t>Nifedipine</a:t>
            </a:r>
            <a:r>
              <a:rPr lang="en-IN" dirty="0" smtClean="0"/>
              <a:t> and </a:t>
            </a:r>
            <a:r>
              <a:rPr lang="en-IN" dirty="0" err="1" smtClean="0"/>
              <a:t>atosiban</a:t>
            </a:r>
            <a:r>
              <a:rPr lang="en-IN" dirty="0" smtClean="0"/>
              <a:t> have comparable effectiveness in delaying birth for up to 7 days. Compared with beta-agonists, </a:t>
            </a:r>
            <a:r>
              <a:rPr lang="en-IN" dirty="0" err="1" smtClean="0"/>
              <a:t>nifedipine</a:t>
            </a:r>
            <a:r>
              <a:rPr lang="en-IN" dirty="0" smtClean="0"/>
              <a:t> is associated with improvement in neonatal outcome, although there are no long-term data. </a:t>
            </a:r>
          </a:p>
          <a:p>
            <a:endParaRPr lang="en-IN" dirty="0" smtClean="0"/>
          </a:p>
          <a:p>
            <a:endParaRPr lang="en-IN" dirty="0" smtClean="0"/>
          </a:p>
          <a:p>
            <a:r>
              <a:rPr lang="en-IN" dirty="0" smtClean="0"/>
              <a:t> Using multiple </a:t>
            </a:r>
            <a:r>
              <a:rPr lang="en-IN" dirty="0" err="1" smtClean="0"/>
              <a:t>tocolytic</a:t>
            </a:r>
            <a:r>
              <a:rPr lang="en-IN" dirty="0" smtClean="0"/>
              <a:t> drugs associated with a higher risk of adverse effects and so should be avoided. </a:t>
            </a:r>
            <a:endParaRPr lang="en-IN"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p:txBody>
          <a:bodyPr/>
          <a:lstStyle/>
          <a:p>
            <a:endParaRPr lang="en-IN" dirty="0" smtClean="0"/>
          </a:p>
          <a:p>
            <a:endParaRPr lang="en-IN" dirty="0" smtClean="0"/>
          </a:p>
          <a:p>
            <a:r>
              <a:rPr lang="en-IN" dirty="0" smtClean="0"/>
              <a:t>Dose of </a:t>
            </a:r>
            <a:r>
              <a:rPr lang="en-IN" dirty="0" err="1" smtClean="0"/>
              <a:t>nifedipine</a:t>
            </a:r>
            <a:r>
              <a:rPr lang="en-IN" dirty="0" smtClean="0"/>
              <a:t>: an initial oral dose of 20 mg followed by 10–20 mg three to four times daily, adjusted according to uterine activity for up to 48 hours. A total dose above 60 mg appears to be associated with a three- to four-fold increase in adverse events. </a:t>
            </a:r>
          </a:p>
          <a:p>
            <a:r>
              <a:rPr lang="en-IN" dirty="0" smtClean="0"/>
              <a:t>Dose of </a:t>
            </a:r>
            <a:r>
              <a:rPr lang="en-IN" dirty="0" err="1" smtClean="0"/>
              <a:t>atosiban</a:t>
            </a:r>
            <a:r>
              <a:rPr lang="en-IN" dirty="0" smtClean="0"/>
              <a:t> an initial bolus dose of 6.75 mg over 1 minute, followed by an infusion of 18 mg/hour for 3 hours, then 6 mg/hour for up to 45 hours (to a maximum of 330 mg). </a:t>
            </a:r>
          </a:p>
          <a:p>
            <a:endParaRPr lang="en-IN"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p:txBody>
          <a:bodyPr/>
          <a:lstStyle/>
          <a:p>
            <a:endParaRPr lang="en-IN" dirty="0" smtClean="0"/>
          </a:p>
          <a:p>
            <a:endParaRPr lang="en-IN" dirty="0" smtClean="0"/>
          </a:p>
          <a:p>
            <a:r>
              <a:rPr lang="en-IN" dirty="0" smtClean="0"/>
              <a:t>Use of a </a:t>
            </a:r>
            <a:r>
              <a:rPr lang="en-IN" dirty="0" err="1" smtClean="0"/>
              <a:t>tocolytic</a:t>
            </a:r>
            <a:r>
              <a:rPr lang="en-IN" dirty="0" smtClean="0"/>
              <a:t> drug is not associated with a clear reduction in perinatal or neonatal mortality or neonatal morbidity. </a:t>
            </a:r>
          </a:p>
          <a:p>
            <a:r>
              <a:rPr lang="en-IN" dirty="0" smtClean="0"/>
              <a:t>The main effect of </a:t>
            </a:r>
            <a:r>
              <a:rPr lang="en-IN" dirty="0" err="1" smtClean="0"/>
              <a:t>tocolytic</a:t>
            </a:r>
            <a:r>
              <a:rPr lang="en-IN" dirty="0" smtClean="0"/>
              <a:t> drugs when used for women in preterm labour is to reduce the numbers who deliver within 48 hours or within 7 days of commencing the drug. </a:t>
            </a:r>
          </a:p>
          <a:p>
            <a:endParaRPr lang="en-IN"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838200"/>
            <a:ext cx="10972800" cy="667512"/>
          </a:xfrm>
        </p:spPr>
        <p:txBody>
          <a:bodyPr>
            <a:normAutofit fontScale="90000"/>
          </a:bodyPr>
          <a:lstStyle/>
          <a:p>
            <a:r>
              <a:rPr lang="en-US" dirty="0" smtClean="0"/>
              <a:t>Intrapartum management</a:t>
            </a:r>
            <a:endParaRPr lang="en-US" dirty="0"/>
          </a:p>
        </p:txBody>
      </p:sp>
      <p:sp>
        <p:nvSpPr>
          <p:cNvPr id="3" name="Content Placeholder 2"/>
          <p:cNvSpPr>
            <a:spLocks noGrp="1"/>
          </p:cNvSpPr>
          <p:nvPr>
            <p:ph idx="1"/>
          </p:nvPr>
        </p:nvSpPr>
        <p:spPr>
          <a:xfrm>
            <a:off x="609600" y="1524000"/>
            <a:ext cx="11582400" cy="5334000"/>
          </a:xfrm>
        </p:spPr>
        <p:txBody>
          <a:bodyPr>
            <a:normAutofit/>
          </a:bodyPr>
          <a:lstStyle/>
          <a:p>
            <a:pPr marL="514350" indent="-514350">
              <a:buFont typeface="+mj-lt"/>
              <a:buAutoNum type="arabicPeriod"/>
            </a:pPr>
            <a:r>
              <a:rPr lang="en-US" dirty="0" smtClean="0">
                <a:solidFill>
                  <a:srgbClr val="FF0000"/>
                </a:solidFill>
              </a:rPr>
              <a:t>Monitoring: </a:t>
            </a:r>
            <a:r>
              <a:rPr lang="en-US" dirty="0" smtClean="0"/>
              <a:t>Fetal hypoxia and acidosis may increase the risk of </a:t>
            </a:r>
            <a:r>
              <a:rPr lang="en-US" dirty="0" err="1" smtClean="0"/>
              <a:t>intraventricular</a:t>
            </a:r>
            <a:r>
              <a:rPr lang="en-US" dirty="0" smtClean="0"/>
              <a:t> hemorrhage. The preterm fetus should be monitored closely for signs of hypoxia during labour, preferably by continuous electronic fetal monitoring.</a:t>
            </a:r>
          </a:p>
          <a:p>
            <a:pPr marL="514350" indent="-514350">
              <a:buFont typeface="+mj-lt"/>
              <a:buAutoNum type="arabicPeriod"/>
            </a:pPr>
            <a:r>
              <a:rPr lang="en-US" dirty="0" smtClean="0">
                <a:solidFill>
                  <a:srgbClr val="FF0000"/>
                </a:solidFill>
              </a:rPr>
              <a:t>Antibiotic prophylaxis: </a:t>
            </a:r>
            <a:r>
              <a:rPr lang="en-US" dirty="0" smtClean="0"/>
              <a:t>In countries with high incidence of group B streptococcal infection.</a:t>
            </a:r>
          </a:p>
          <a:p>
            <a:pPr marL="514350" indent="-514350">
              <a:buFont typeface="+mj-lt"/>
              <a:buAutoNum type="arabicPeriod"/>
            </a:pPr>
            <a:r>
              <a:rPr lang="en-US" dirty="0" smtClean="0">
                <a:solidFill>
                  <a:srgbClr val="FF0000"/>
                </a:solidFill>
              </a:rPr>
              <a:t>Delivery:</a:t>
            </a:r>
            <a:r>
              <a:rPr lang="en-US" dirty="0" smtClean="0"/>
              <a:t> Delivery must be conducted in the presence of expert neonatologist capable of dealing with complications of prematurity. </a:t>
            </a:r>
          </a:p>
          <a:p>
            <a:pPr marL="880110" lvl="1" indent="-514350"/>
            <a:r>
              <a:rPr lang="en-US" dirty="0" err="1" smtClean="0"/>
              <a:t>Ventouse</a:t>
            </a:r>
            <a:r>
              <a:rPr lang="en-US" dirty="0" smtClean="0"/>
              <a:t> is contraindicated in preterm deliveries.</a:t>
            </a:r>
          </a:p>
          <a:p>
            <a:pPr marL="514350" indent="-514350">
              <a:buFont typeface="+mj-lt"/>
              <a:buAutoNum type="arabicPeriod"/>
            </a:pPr>
            <a:r>
              <a:rPr lang="en-US" dirty="0" smtClean="0">
                <a:solidFill>
                  <a:srgbClr val="FF0000"/>
                </a:solidFill>
              </a:rPr>
              <a:t>Caesarean section</a:t>
            </a:r>
            <a:r>
              <a:rPr lang="en-US" dirty="0" smtClean="0"/>
              <a:t>: only for obstetric indications.</a:t>
            </a:r>
            <a:endParaRPr lang="en-US" dirty="0"/>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11200" y="914400"/>
            <a:ext cx="10972800" cy="819912"/>
          </a:xfrm>
        </p:spPr>
        <p:txBody>
          <a:bodyPr>
            <a:normAutofit/>
          </a:bodyPr>
          <a:lstStyle/>
          <a:p>
            <a:r>
              <a:rPr lang="en-US" dirty="0" smtClean="0"/>
              <a:t>PPROM</a:t>
            </a:r>
            <a:endParaRPr lang="en-US" dirty="0"/>
          </a:p>
        </p:txBody>
      </p:sp>
      <p:sp>
        <p:nvSpPr>
          <p:cNvPr id="3" name="Content Placeholder 2"/>
          <p:cNvSpPr>
            <a:spLocks noGrp="1"/>
          </p:cNvSpPr>
          <p:nvPr>
            <p:ph idx="1"/>
          </p:nvPr>
        </p:nvSpPr>
        <p:spPr/>
        <p:txBody>
          <a:bodyPr/>
          <a:lstStyle/>
          <a:p>
            <a:r>
              <a:rPr lang="en-US" dirty="0" smtClean="0"/>
              <a:t>Rupture of fetal membranes occuring before 37 wks of gestation.</a:t>
            </a:r>
          </a:p>
          <a:p>
            <a:r>
              <a:rPr lang="en-US" dirty="0" smtClean="0"/>
              <a:t>It complicates about 3 % of pregnancies and contributes to one third of preterm births</a:t>
            </a:r>
          </a:p>
          <a:p>
            <a:r>
              <a:rPr lang="en-US" dirty="0" smtClean="0"/>
              <a:t>Risk factors are same as that of preterm labour.</a:t>
            </a:r>
            <a:endParaRPr lang="en-US" dirty="0"/>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Diagnosis of pPROM</a:t>
            </a:r>
            <a:endParaRPr lang="en-US" dirty="0"/>
          </a:p>
        </p:txBody>
      </p:sp>
      <p:sp>
        <p:nvSpPr>
          <p:cNvPr id="3" name="Content Placeholder 2"/>
          <p:cNvSpPr>
            <a:spLocks noGrp="1"/>
          </p:cNvSpPr>
          <p:nvPr>
            <p:ph idx="1"/>
          </p:nvPr>
        </p:nvSpPr>
        <p:spPr>
          <a:xfrm>
            <a:off x="609600" y="1935480"/>
            <a:ext cx="11582400" cy="4922520"/>
          </a:xfrm>
        </p:spPr>
        <p:txBody>
          <a:bodyPr>
            <a:normAutofit/>
          </a:bodyPr>
          <a:lstStyle/>
          <a:p>
            <a:r>
              <a:rPr lang="en-US" dirty="0" smtClean="0"/>
              <a:t>History of sudden escape of watery amnoitic fluid.</a:t>
            </a:r>
          </a:p>
          <a:p>
            <a:r>
              <a:rPr lang="en-US" dirty="0" smtClean="0">
                <a:solidFill>
                  <a:srgbClr val="00B0F0"/>
                </a:solidFill>
              </a:rPr>
              <a:t>It needs to be differentiated from stress urinary incontinence and profuse normal vaginal discharge.</a:t>
            </a:r>
          </a:p>
          <a:p>
            <a:pPr lvl="1">
              <a:buFont typeface="Wingdings" pitchFamily="2" charset="2"/>
              <a:buChar char="Ø"/>
            </a:pPr>
            <a:r>
              <a:rPr lang="en-US" dirty="0" smtClean="0"/>
              <a:t>A sterile speculum examination confirms that the fluid is coming through the </a:t>
            </a:r>
            <a:r>
              <a:rPr lang="en-US" dirty="0" err="1" smtClean="0"/>
              <a:t>os</a:t>
            </a:r>
            <a:r>
              <a:rPr lang="en-US" dirty="0" smtClean="0"/>
              <a:t>.</a:t>
            </a:r>
          </a:p>
          <a:p>
            <a:pPr lvl="1">
              <a:buFont typeface="Wingdings" pitchFamily="2" charset="2"/>
              <a:buChar char="Ø"/>
            </a:pPr>
            <a:r>
              <a:rPr lang="en-US" dirty="0" smtClean="0"/>
              <a:t>Nitrazine test: turns blue from yellow if amniotic fluid leak.</a:t>
            </a:r>
          </a:p>
          <a:p>
            <a:pPr lvl="1">
              <a:buFont typeface="Wingdings" pitchFamily="2" charset="2"/>
              <a:buChar char="Ø"/>
            </a:pPr>
            <a:r>
              <a:rPr lang="en-US" dirty="0" smtClean="0"/>
              <a:t>Ultrasound examination shows oligohydramnios</a:t>
            </a:r>
          </a:p>
          <a:p>
            <a:pPr lvl="1">
              <a:buFont typeface="Wingdings" pitchFamily="2" charset="2"/>
              <a:buChar char="Ø"/>
            </a:pPr>
            <a:r>
              <a:rPr lang="en-US" dirty="0" smtClean="0"/>
              <a:t>Amnisure test(immunochromatographic method) detects trace amounts of placental microglobulin (PAMG-1)</a:t>
            </a:r>
          </a:p>
          <a:p>
            <a:pPr lvl="1">
              <a:buNone/>
            </a:pPr>
            <a:endParaRPr lang="en-US" dirty="0"/>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381000"/>
            <a:ext cx="10668000" cy="990600"/>
          </a:xfrm>
        </p:spPr>
        <p:txBody>
          <a:bodyPr/>
          <a:lstStyle/>
          <a:p>
            <a:r>
              <a:rPr lang="en-US" dirty="0" smtClean="0"/>
              <a:t>Complications of pPROM</a:t>
            </a:r>
            <a:endParaRPr lang="en-US" dirty="0"/>
          </a:p>
        </p:txBody>
      </p:sp>
      <p:sp>
        <p:nvSpPr>
          <p:cNvPr id="3" name="Content Placeholder 2"/>
          <p:cNvSpPr>
            <a:spLocks noGrp="1"/>
          </p:cNvSpPr>
          <p:nvPr>
            <p:ph idx="1"/>
          </p:nvPr>
        </p:nvSpPr>
        <p:spPr>
          <a:xfrm>
            <a:off x="609600" y="1447800"/>
            <a:ext cx="11379200" cy="5410200"/>
          </a:xfrm>
        </p:spPr>
        <p:txBody>
          <a:bodyPr>
            <a:normAutofit lnSpcReduction="10000"/>
          </a:bodyPr>
          <a:lstStyle/>
          <a:p>
            <a:r>
              <a:rPr lang="en-US" dirty="0" smtClean="0">
                <a:solidFill>
                  <a:srgbClr val="FF0000"/>
                </a:solidFill>
              </a:rPr>
              <a:t>Maternal complications:</a:t>
            </a:r>
          </a:p>
          <a:p>
            <a:pPr lvl="1"/>
            <a:r>
              <a:rPr lang="en-US" dirty="0" smtClean="0"/>
              <a:t>Preterm delivery</a:t>
            </a:r>
          </a:p>
          <a:p>
            <a:pPr lvl="1"/>
            <a:r>
              <a:rPr lang="en-US" dirty="0" smtClean="0"/>
              <a:t>Chorioamnoinitis</a:t>
            </a:r>
          </a:p>
          <a:p>
            <a:pPr lvl="1"/>
            <a:r>
              <a:rPr lang="en-US" dirty="0" smtClean="0"/>
              <a:t>Placental abruption</a:t>
            </a:r>
          </a:p>
          <a:p>
            <a:pPr lvl="1"/>
            <a:r>
              <a:rPr lang="en-US" dirty="0" smtClean="0"/>
              <a:t>Retained placenta</a:t>
            </a:r>
          </a:p>
          <a:p>
            <a:pPr lvl="1"/>
            <a:r>
              <a:rPr lang="en-US" dirty="0" smtClean="0"/>
              <a:t>PPH</a:t>
            </a:r>
          </a:p>
          <a:p>
            <a:pPr lvl="1"/>
            <a:r>
              <a:rPr lang="en-US" dirty="0" smtClean="0"/>
              <a:t>Endometritis</a:t>
            </a:r>
          </a:p>
          <a:p>
            <a:pPr lvl="1"/>
            <a:endParaRPr lang="en-US" sz="1500" dirty="0" smtClean="0"/>
          </a:p>
          <a:p>
            <a:r>
              <a:rPr lang="en-US" dirty="0" smtClean="0">
                <a:solidFill>
                  <a:srgbClr val="FF0000"/>
                </a:solidFill>
              </a:rPr>
              <a:t>Neonatal complications:</a:t>
            </a:r>
          </a:p>
          <a:p>
            <a:pPr lvl="1"/>
            <a:r>
              <a:rPr lang="en-US" dirty="0" smtClean="0"/>
              <a:t>Prematurity</a:t>
            </a:r>
          </a:p>
          <a:p>
            <a:pPr lvl="1"/>
            <a:r>
              <a:rPr lang="en-US" dirty="0" smtClean="0"/>
              <a:t>Pneumonia and early neonatal sepsis</a:t>
            </a:r>
          </a:p>
          <a:p>
            <a:pPr lvl="1"/>
            <a:r>
              <a:rPr lang="en-US" dirty="0" smtClean="0"/>
              <a:t>Pulmonary hypoplasia</a:t>
            </a:r>
          </a:p>
          <a:p>
            <a:pPr lvl="1"/>
            <a:endParaRPr lang="en-US" sz="1600" dirty="0" smtClean="0"/>
          </a:p>
          <a:p>
            <a:r>
              <a:rPr lang="en-US" dirty="0" smtClean="0">
                <a:solidFill>
                  <a:srgbClr val="FF0000"/>
                </a:solidFill>
              </a:rPr>
              <a:t>Foetal death</a:t>
            </a:r>
          </a:p>
          <a:p>
            <a:endParaRPr lang="en-US" dirty="0"/>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Management of pPROM</a:t>
            </a:r>
            <a:endParaRPr lang="en-US" dirty="0"/>
          </a:p>
        </p:txBody>
      </p:sp>
      <p:sp>
        <p:nvSpPr>
          <p:cNvPr id="3" name="Content Placeholder 2"/>
          <p:cNvSpPr>
            <a:spLocks noGrp="1"/>
          </p:cNvSpPr>
          <p:nvPr>
            <p:ph idx="1"/>
          </p:nvPr>
        </p:nvSpPr>
        <p:spPr>
          <a:xfrm>
            <a:off x="609600" y="1935480"/>
            <a:ext cx="11582400" cy="4922520"/>
          </a:xfrm>
        </p:spPr>
        <p:txBody>
          <a:bodyPr>
            <a:normAutofit/>
          </a:bodyPr>
          <a:lstStyle/>
          <a:p>
            <a:r>
              <a:rPr lang="en-US" dirty="0" smtClean="0"/>
              <a:t>Correct and prompt diagnosis is imperative for optimum management.</a:t>
            </a:r>
          </a:p>
          <a:p>
            <a:pPr>
              <a:buFont typeface="Wingdings" pitchFamily="2" charset="2"/>
              <a:buChar char="Ø"/>
            </a:pPr>
            <a:r>
              <a:rPr lang="en-US" dirty="0" err="1" smtClean="0">
                <a:solidFill>
                  <a:srgbClr val="00B0F0"/>
                </a:solidFill>
              </a:rPr>
              <a:t>pPROM</a:t>
            </a:r>
            <a:r>
              <a:rPr lang="en-US" dirty="0" smtClean="0">
                <a:solidFill>
                  <a:srgbClr val="00B0F0"/>
                </a:solidFill>
              </a:rPr>
              <a:t> remote from term: </a:t>
            </a:r>
            <a:r>
              <a:rPr lang="en-US" dirty="0" smtClean="0">
                <a:solidFill>
                  <a:srgbClr val="FF0000"/>
                </a:solidFill>
              </a:rPr>
              <a:t>Conservative management </a:t>
            </a:r>
            <a:r>
              <a:rPr lang="en-US" dirty="0" smtClean="0"/>
              <a:t>is advisable, provided acute cord complications like </a:t>
            </a:r>
            <a:r>
              <a:rPr lang="en-US" dirty="0" err="1" smtClean="0"/>
              <a:t>prolapse</a:t>
            </a:r>
            <a:r>
              <a:rPr lang="en-US" dirty="0" smtClean="0"/>
              <a:t> and compression, placental abruption and fetal distress have been excluded. </a:t>
            </a:r>
            <a:r>
              <a:rPr lang="en-US" dirty="0" err="1" smtClean="0"/>
              <a:t>Oligohydramnios</a:t>
            </a:r>
            <a:r>
              <a:rPr lang="en-US" dirty="0" smtClean="0"/>
              <a:t> is not an indication.</a:t>
            </a:r>
          </a:p>
          <a:p>
            <a:pPr lvl="1">
              <a:buFont typeface="Wingdings" pitchFamily="2" charset="2"/>
              <a:buChar char="Ø"/>
            </a:pPr>
            <a:r>
              <a:rPr lang="en-US" dirty="0" smtClean="0"/>
              <a:t>Antibiotics: help to prolong latency and improve </a:t>
            </a:r>
            <a:r>
              <a:rPr lang="en-US" dirty="0" err="1" smtClean="0"/>
              <a:t>perinatal</a:t>
            </a:r>
            <a:r>
              <a:rPr lang="en-US" dirty="0" smtClean="0"/>
              <a:t> outcomes.</a:t>
            </a:r>
          </a:p>
          <a:p>
            <a:pPr lvl="1">
              <a:buFont typeface="Wingdings" pitchFamily="2" charset="2"/>
              <a:buChar char="Ø"/>
            </a:pPr>
            <a:r>
              <a:rPr lang="en-US" dirty="0" smtClean="0"/>
              <a:t>Corticosteroids: should be given to patients between 24 and 34 weeks of gestation.</a:t>
            </a:r>
            <a:endParaRPr lang="en-US" dirty="0"/>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1143000"/>
            <a:ext cx="11582400" cy="5715000"/>
          </a:xfrm>
        </p:spPr>
        <p:txBody>
          <a:bodyPr/>
          <a:lstStyle/>
          <a:p>
            <a:pPr lvl="1">
              <a:buFont typeface="Wingdings" pitchFamily="2" charset="2"/>
              <a:buChar char="Ø"/>
            </a:pPr>
            <a:r>
              <a:rPr lang="en-US" dirty="0" smtClean="0"/>
              <a:t>A </a:t>
            </a:r>
            <a:r>
              <a:rPr lang="en-US" dirty="0" err="1" smtClean="0"/>
              <a:t>rigourous</a:t>
            </a:r>
            <a:r>
              <a:rPr lang="en-US" dirty="0" smtClean="0"/>
              <a:t> vigil is kept for features of </a:t>
            </a:r>
            <a:r>
              <a:rPr lang="en-US" dirty="0" err="1" smtClean="0"/>
              <a:t>chorioamnionitis</a:t>
            </a:r>
            <a:r>
              <a:rPr lang="en-US" dirty="0" smtClean="0"/>
              <a:t>.</a:t>
            </a:r>
          </a:p>
          <a:p>
            <a:pPr lvl="1">
              <a:buFont typeface="Wingdings" pitchFamily="2" charset="2"/>
              <a:buChar char="Ø"/>
            </a:pPr>
            <a:r>
              <a:rPr lang="en-US" dirty="0" smtClean="0"/>
              <a:t>Fetal surveillance by non stress test and biophysical profile are done daily.</a:t>
            </a:r>
          </a:p>
          <a:p>
            <a:pPr lvl="1">
              <a:buFont typeface="Wingdings" pitchFamily="2" charset="2"/>
              <a:buChar char="Ø"/>
            </a:pPr>
            <a:r>
              <a:rPr lang="en-US" dirty="0" smtClean="0">
                <a:solidFill>
                  <a:srgbClr val="FF0000"/>
                </a:solidFill>
              </a:rPr>
              <a:t>Delivery</a:t>
            </a:r>
            <a:r>
              <a:rPr lang="en-US" dirty="0" smtClean="0"/>
              <a:t> must be planned when:</a:t>
            </a:r>
          </a:p>
          <a:p>
            <a:pPr lvl="2"/>
            <a:r>
              <a:rPr lang="en-US" sz="2400" dirty="0" smtClean="0"/>
              <a:t>any evidence of clinical infection</a:t>
            </a:r>
          </a:p>
          <a:p>
            <a:pPr lvl="2"/>
            <a:r>
              <a:rPr lang="en-US" sz="2400" dirty="0" smtClean="0"/>
              <a:t>Non reassuring features on fetal monitoring</a:t>
            </a:r>
          </a:p>
          <a:p>
            <a:pPr lvl="2"/>
            <a:r>
              <a:rPr lang="en-US" sz="2400" dirty="0" smtClean="0"/>
              <a:t>When pregnancy has reached 34 wks</a:t>
            </a:r>
            <a:r>
              <a:rPr lang="en-US" dirty="0" smtClean="0"/>
              <a:t>.</a:t>
            </a:r>
            <a:endParaRPr lang="en-US" dirty="0"/>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err="1" smtClean="0"/>
              <a:t>pPROM</a:t>
            </a:r>
            <a:r>
              <a:rPr lang="en-US" sz="3600" dirty="0" smtClean="0"/>
              <a:t> nearer to term(34-36 wks):</a:t>
            </a:r>
            <a:endParaRPr lang="en-US" sz="3600" dirty="0"/>
          </a:p>
        </p:txBody>
      </p:sp>
      <p:sp>
        <p:nvSpPr>
          <p:cNvPr id="3" name="Content Placeholder 2"/>
          <p:cNvSpPr>
            <a:spLocks noGrp="1"/>
          </p:cNvSpPr>
          <p:nvPr>
            <p:ph idx="1"/>
          </p:nvPr>
        </p:nvSpPr>
        <p:spPr/>
        <p:txBody>
          <a:bodyPr/>
          <a:lstStyle/>
          <a:p>
            <a:r>
              <a:rPr lang="en-US" dirty="0" smtClean="0"/>
              <a:t>It is preferable to induce labour unless fetal lung maturity or gestational age is doubtful</a:t>
            </a:r>
          </a:p>
          <a:p>
            <a:endParaRPr lang="en-US" dirty="0" smtClean="0"/>
          </a:p>
          <a:p>
            <a:endParaRPr lang="en-US" dirty="0" smtClean="0"/>
          </a:p>
          <a:p>
            <a:pPr>
              <a:buFont typeface="Wingdings" pitchFamily="2" charset="2"/>
              <a:buChar char="v"/>
            </a:pPr>
            <a:r>
              <a:rPr lang="en-US" dirty="0" smtClean="0"/>
              <a:t>Serial </a:t>
            </a:r>
            <a:r>
              <a:rPr lang="en-US" dirty="0" err="1" smtClean="0"/>
              <a:t>transabdominal</a:t>
            </a:r>
            <a:r>
              <a:rPr lang="en-US" dirty="0" smtClean="0"/>
              <a:t> </a:t>
            </a:r>
            <a:r>
              <a:rPr lang="en-US" dirty="0" err="1" smtClean="0"/>
              <a:t>amnioinfusions</a:t>
            </a:r>
            <a:r>
              <a:rPr lang="en-US" dirty="0" smtClean="0"/>
              <a:t> in&lt;26 wks pregnancies with </a:t>
            </a:r>
            <a:r>
              <a:rPr lang="en-US" dirty="0" err="1" smtClean="0"/>
              <a:t>pPROM</a:t>
            </a:r>
            <a:r>
              <a:rPr lang="en-US" dirty="0" smtClean="0"/>
              <a:t> and severe </a:t>
            </a:r>
            <a:r>
              <a:rPr lang="en-US" dirty="0" err="1" smtClean="0"/>
              <a:t>oligohydramnios</a:t>
            </a:r>
            <a:r>
              <a:rPr lang="en-US" dirty="0" smtClean="0"/>
              <a:t> in selected women reduce the risk of pulmonary </a:t>
            </a:r>
            <a:r>
              <a:rPr lang="en-US" dirty="0" err="1" smtClean="0"/>
              <a:t>hypoplasia</a:t>
            </a:r>
            <a:r>
              <a:rPr lang="en-US" dirty="0" smtClean="0"/>
              <a:t> and improve neonatal survival.</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Introduction</a:t>
            </a:r>
            <a:endParaRPr lang="en-US" dirty="0"/>
          </a:p>
        </p:txBody>
      </p:sp>
      <p:sp>
        <p:nvSpPr>
          <p:cNvPr id="3" name="Content Placeholder 2"/>
          <p:cNvSpPr>
            <a:spLocks noGrp="1"/>
          </p:cNvSpPr>
          <p:nvPr>
            <p:ph idx="1"/>
          </p:nvPr>
        </p:nvSpPr>
        <p:spPr/>
        <p:txBody>
          <a:bodyPr/>
          <a:lstStyle/>
          <a:p>
            <a:r>
              <a:rPr lang="en-US" dirty="0" smtClean="0"/>
              <a:t>Half of all neonatal morbidity occurs in preterm infants.</a:t>
            </a:r>
          </a:p>
          <a:p>
            <a:r>
              <a:rPr lang="en-US" dirty="0" smtClean="0"/>
              <a:t>Inspite of all major advances in obstetric and neonatal care, there has been no decrease in incidence of preterm labour over half a century.</a:t>
            </a:r>
          </a:p>
          <a:p>
            <a:r>
              <a:rPr lang="en-US" dirty="0" smtClean="0"/>
              <a:t>On the contrary , it has been increasing in the developed countries as more and more high risk mothers dare to get pregnant.</a:t>
            </a:r>
            <a:endParaRPr lang="en-US" dirty="0"/>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09600" y="1905000"/>
            <a:ext cx="11074400" cy="2743200"/>
          </a:xfrm>
        </p:spPr>
        <p:txBody>
          <a:bodyPr>
            <a:normAutofit/>
          </a:bodyPr>
          <a:lstStyle/>
          <a:p>
            <a:pPr algn="ctr"/>
            <a:r>
              <a:rPr lang="en-US" sz="6600" dirty="0" smtClean="0"/>
              <a:t>THE PRETERM NEONATE</a:t>
            </a:r>
            <a:endParaRPr lang="en-US" sz="6600" dirty="0"/>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838200"/>
            <a:ext cx="11582400" cy="6019800"/>
          </a:xfrm>
        </p:spPr>
        <p:txBody>
          <a:bodyPr>
            <a:normAutofit/>
          </a:bodyPr>
          <a:lstStyle/>
          <a:p>
            <a:pPr>
              <a:buFont typeface="Wingdings" pitchFamily="2" charset="2"/>
              <a:buChar char="Ø"/>
            </a:pPr>
            <a:r>
              <a:rPr lang="en-US" dirty="0" smtClean="0"/>
              <a:t>Preterm infant is small in size with relatively larger head. Sutures are widely separated with large fontanelle, buccal pad of fat is absent, ear cartilage is deficient and hair is wooly and fuzzy, skin is thin shiny and there is relatively thin vernix. In male testes are undescended and in femals labia are widely separated.</a:t>
            </a:r>
          </a:p>
          <a:p>
            <a:r>
              <a:rPr lang="en-US" dirty="0" smtClean="0"/>
              <a:t>Body systems are functionally immature, CNS is no fully developed leading to decreased physical activity, poor sucking and swallowing, sluggish reflexes.</a:t>
            </a:r>
          </a:p>
          <a:p>
            <a:r>
              <a:rPr lang="en-US" dirty="0" smtClean="0"/>
              <a:t>Resuscitation at birth is difficult because of small size and stiff lungs.</a:t>
            </a:r>
          </a:p>
          <a:p>
            <a:r>
              <a:rPr lang="en-US" dirty="0" smtClean="0"/>
              <a:t>Other</a:t>
            </a:r>
            <a:r>
              <a:rPr lang="en-US" dirty="0" smtClean="0">
                <a:solidFill>
                  <a:srgbClr val="FF0000"/>
                </a:solidFill>
              </a:rPr>
              <a:t> complications </a:t>
            </a:r>
            <a:r>
              <a:rPr lang="en-US" dirty="0" smtClean="0"/>
              <a:t>include sepsis, necrotizing </a:t>
            </a:r>
            <a:r>
              <a:rPr lang="en-US" dirty="0" err="1" smtClean="0"/>
              <a:t>enterocolitis</a:t>
            </a:r>
            <a:r>
              <a:rPr lang="en-US" dirty="0" smtClean="0"/>
              <a:t>, retinopathy of prematurity, hyaline membrane disease and , jaundice, hypoglycemia, hypothermia, infection, regurgitation, aspiration pneumonia.</a:t>
            </a:r>
            <a:endParaRPr lang="en-US" dirty="0"/>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1066800"/>
            <a:ext cx="10972800" cy="5257800"/>
          </a:xfrm>
        </p:spPr>
        <p:txBody>
          <a:bodyPr/>
          <a:lstStyle/>
          <a:p>
            <a:r>
              <a:rPr lang="en-US" dirty="0" smtClean="0"/>
              <a:t>Delivery of preterm baby should be attended by a trained </a:t>
            </a:r>
            <a:r>
              <a:rPr lang="en-US" dirty="0" err="1" smtClean="0"/>
              <a:t>paediatritian</a:t>
            </a:r>
            <a:r>
              <a:rPr lang="en-US" dirty="0" smtClean="0"/>
              <a:t>.</a:t>
            </a:r>
          </a:p>
          <a:p>
            <a:r>
              <a:rPr lang="en-US" dirty="0" smtClean="0"/>
              <a:t>Baby should be dried promptly and kept under radiant warmer to maintain </a:t>
            </a:r>
            <a:r>
              <a:rPr lang="en-US" dirty="0" err="1" smtClean="0"/>
              <a:t>euthermia</a:t>
            </a:r>
            <a:r>
              <a:rPr lang="en-US" dirty="0" smtClean="0"/>
              <a:t>.</a:t>
            </a:r>
          </a:p>
          <a:p>
            <a:r>
              <a:rPr lang="en-US" dirty="0" smtClean="0"/>
              <a:t>Excessive stimuli must be avoided.</a:t>
            </a:r>
          </a:p>
          <a:p>
            <a:r>
              <a:rPr lang="en-US" dirty="0" smtClean="0"/>
              <a:t>Oxygen therapy should be administered judiciously with lowest flow rates to maintain saturation around 90%. </a:t>
            </a:r>
            <a:r>
              <a:rPr lang="en-US" dirty="0" err="1" smtClean="0"/>
              <a:t>Hyperoxia</a:t>
            </a:r>
            <a:r>
              <a:rPr lang="en-US" dirty="0" smtClean="0"/>
              <a:t> (saturation&gt;95%) should be avoided to minimize risk of ROP.</a:t>
            </a:r>
            <a:endParaRPr lang="en-US" dirty="0"/>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Respiratory distress syndrome</a:t>
            </a:r>
            <a:endParaRPr lang="en-US" dirty="0"/>
          </a:p>
        </p:txBody>
      </p:sp>
      <p:sp>
        <p:nvSpPr>
          <p:cNvPr id="3" name="Content Placeholder 2"/>
          <p:cNvSpPr>
            <a:spLocks noGrp="1"/>
          </p:cNvSpPr>
          <p:nvPr>
            <p:ph idx="1"/>
          </p:nvPr>
        </p:nvSpPr>
        <p:spPr/>
        <p:txBody>
          <a:bodyPr/>
          <a:lstStyle/>
          <a:p>
            <a:r>
              <a:rPr lang="en-US" dirty="0" smtClean="0"/>
              <a:t>A common cause of mortality and morbidity.</a:t>
            </a:r>
          </a:p>
          <a:p>
            <a:r>
              <a:rPr lang="en-US" dirty="0" smtClean="0"/>
              <a:t>Mainstay of treatment includes:</a:t>
            </a:r>
          </a:p>
          <a:p>
            <a:pPr lvl="1"/>
            <a:r>
              <a:rPr lang="en-US" dirty="0" smtClean="0"/>
              <a:t>adequate ventilation</a:t>
            </a:r>
          </a:p>
          <a:p>
            <a:pPr lvl="1"/>
            <a:r>
              <a:rPr lang="en-US" dirty="0" smtClean="0"/>
              <a:t>Oxygenation</a:t>
            </a:r>
          </a:p>
          <a:p>
            <a:pPr lvl="1"/>
            <a:r>
              <a:rPr lang="en-US" dirty="0" smtClean="0"/>
              <a:t>Circulation</a:t>
            </a:r>
          </a:p>
          <a:p>
            <a:pPr lvl="1"/>
            <a:r>
              <a:rPr lang="en-US" dirty="0" smtClean="0"/>
              <a:t>temperature control</a:t>
            </a:r>
          </a:p>
          <a:p>
            <a:pPr lvl="1"/>
            <a:r>
              <a:rPr lang="en-US" dirty="0" err="1" smtClean="0"/>
              <a:t>Administratin</a:t>
            </a:r>
            <a:r>
              <a:rPr lang="en-US" dirty="0" smtClean="0"/>
              <a:t> of </a:t>
            </a:r>
            <a:r>
              <a:rPr lang="en-US" dirty="0" err="1" smtClean="0"/>
              <a:t>exogeneous</a:t>
            </a:r>
            <a:r>
              <a:rPr lang="en-US" dirty="0" smtClean="0"/>
              <a:t> surfactant: through </a:t>
            </a:r>
            <a:r>
              <a:rPr lang="en-US" dirty="0" err="1" smtClean="0"/>
              <a:t>endotracheal</a:t>
            </a:r>
            <a:r>
              <a:rPr lang="en-US" dirty="0" smtClean="0"/>
              <a:t> tube at about 100mg/kg body weight.</a:t>
            </a:r>
            <a:endParaRPr lang="en-US" dirty="0"/>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Retinopathy of prematurity</a:t>
            </a:r>
            <a:endParaRPr lang="en-US" dirty="0"/>
          </a:p>
        </p:txBody>
      </p:sp>
      <p:sp>
        <p:nvSpPr>
          <p:cNvPr id="3" name="Content Placeholder 2"/>
          <p:cNvSpPr>
            <a:spLocks noGrp="1"/>
          </p:cNvSpPr>
          <p:nvPr>
            <p:ph idx="1"/>
          </p:nvPr>
        </p:nvSpPr>
        <p:spPr/>
        <p:txBody>
          <a:bodyPr/>
          <a:lstStyle/>
          <a:p>
            <a:r>
              <a:rPr lang="en-US" dirty="0" smtClean="0"/>
              <a:t>Common cause of impaired vision in preterm babies.</a:t>
            </a:r>
          </a:p>
          <a:p>
            <a:r>
              <a:rPr lang="en-US" dirty="0" smtClean="0"/>
              <a:t>Incidence: 68% in infants &lt;1251 g.</a:t>
            </a:r>
          </a:p>
          <a:p>
            <a:r>
              <a:rPr lang="en-US" dirty="0" smtClean="0"/>
              <a:t>In many babies ROP regresses on its own but it may progress to retinal detachment and blindness.</a:t>
            </a:r>
          </a:p>
          <a:p>
            <a:r>
              <a:rPr lang="en-US" dirty="0" smtClean="0"/>
              <a:t>Severe ROP should be treated by laser or </a:t>
            </a:r>
            <a:r>
              <a:rPr lang="en-US" dirty="0" err="1" smtClean="0"/>
              <a:t>cryotherapy</a:t>
            </a:r>
            <a:r>
              <a:rPr lang="en-US" dirty="0" smtClean="0"/>
              <a:t>.</a:t>
            </a:r>
            <a:endParaRPr lang="en-US" dirty="0"/>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Long term prognosis</a:t>
            </a:r>
            <a:endParaRPr lang="en-US" dirty="0"/>
          </a:p>
        </p:txBody>
      </p:sp>
      <p:sp>
        <p:nvSpPr>
          <p:cNvPr id="3" name="Content Placeholder 2"/>
          <p:cNvSpPr>
            <a:spLocks noGrp="1"/>
          </p:cNvSpPr>
          <p:nvPr>
            <p:ph idx="1"/>
          </p:nvPr>
        </p:nvSpPr>
        <p:spPr/>
        <p:txBody>
          <a:bodyPr/>
          <a:lstStyle/>
          <a:p>
            <a:r>
              <a:rPr lang="en-US" dirty="0" smtClean="0"/>
              <a:t>Preterm babies have higher risk of :</a:t>
            </a:r>
          </a:p>
          <a:p>
            <a:pPr lvl="1">
              <a:buFont typeface="Wingdings" pitchFamily="2" charset="2"/>
              <a:buChar char="Ø"/>
            </a:pPr>
            <a:r>
              <a:rPr lang="en-US" dirty="0" smtClean="0"/>
              <a:t>neurological disability</a:t>
            </a:r>
          </a:p>
          <a:p>
            <a:pPr lvl="1">
              <a:buFont typeface="Wingdings" pitchFamily="2" charset="2"/>
              <a:buChar char="Ø"/>
            </a:pPr>
            <a:r>
              <a:rPr lang="en-US" dirty="0" smtClean="0"/>
              <a:t>Low IQ</a:t>
            </a:r>
          </a:p>
          <a:p>
            <a:pPr lvl="1">
              <a:buFont typeface="Wingdings" pitchFamily="2" charset="2"/>
              <a:buChar char="Ø"/>
            </a:pPr>
            <a:r>
              <a:rPr lang="en-US" dirty="0" smtClean="0"/>
              <a:t>Visual and hearing impairment.</a:t>
            </a:r>
          </a:p>
          <a:p>
            <a:pPr>
              <a:buFont typeface="Arial" pitchFamily="34" charset="0"/>
              <a:buChar char="•"/>
            </a:pPr>
            <a:r>
              <a:rPr lang="en-US" dirty="0" smtClean="0"/>
              <a:t>Severity of handicap is inversely related to gestational age at birth.</a:t>
            </a:r>
          </a:p>
          <a:p>
            <a:pPr lvl="1">
              <a:buFont typeface="Arial" pitchFamily="34" charset="0"/>
              <a:buChar char="•"/>
            </a:pPr>
            <a:endParaRPr lang="en-US" dirty="0"/>
          </a:p>
        </p:txBody>
      </p:sp>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30400" y="704088"/>
            <a:ext cx="9652000" cy="1505712"/>
          </a:xfrm>
        </p:spPr>
        <p:txBody>
          <a:bodyPr/>
          <a:lstStyle/>
          <a:p>
            <a:r>
              <a:rPr lang="en-US" dirty="0" smtClean="0"/>
              <a:t>Conclusion</a:t>
            </a:r>
            <a:endParaRPr lang="en-US" dirty="0"/>
          </a:p>
        </p:txBody>
      </p:sp>
      <p:sp>
        <p:nvSpPr>
          <p:cNvPr id="3" name="Content Placeholder 2"/>
          <p:cNvSpPr>
            <a:spLocks noGrp="1"/>
          </p:cNvSpPr>
          <p:nvPr>
            <p:ph idx="1"/>
          </p:nvPr>
        </p:nvSpPr>
        <p:spPr>
          <a:xfrm>
            <a:off x="1320800" y="2438400"/>
            <a:ext cx="10261600" cy="3886200"/>
          </a:xfrm>
        </p:spPr>
        <p:txBody>
          <a:bodyPr/>
          <a:lstStyle/>
          <a:p>
            <a:r>
              <a:rPr lang="en-US" dirty="0" smtClean="0"/>
              <a:t>All that is possible so far is to gain a few days with the use of </a:t>
            </a:r>
            <a:r>
              <a:rPr lang="en-US" dirty="0" err="1" smtClean="0"/>
              <a:t>tocolytic</a:t>
            </a:r>
            <a:r>
              <a:rPr lang="en-US" dirty="0" smtClean="0"/>
              <a:t> agents which gives sufficient time to administer corticosteroids which have made a significant impact on neonatal morbidity and mortality.</a:t>
            </a:r>
            <a:endParaRPr lang="en-US" dirty="0"/>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t>CERVICAL CERCLAGE</a:t>
            </a:r>
            <a:endParaRPr lang="en-IN" dirty="0"/>
          </a:p>
        </p:txBody>
      </p:sp>
      <p:sp>
        <p:nvSpPr>
          <p:cNvPr id="3" name="Content Placeholder 2"/>
          <p:cNvSpPr>
            <a:spLocks noGrp="1"/>
          </p:cNvSpPr>
          <p:nvPr>
            <p:ph idx="1"/>
          </p:nvPr>
        </p:nvSpPr>
        <p:spPr/>
        <p:txBody>
          <a:bodyPr/>
          <a:lstStyle/>
          <a:p>
            <a:pPr>
              <a:buNone/>
            </a:pPr>
            <a:r>
              <a:rPr lang="en-IN" b="1" dirty="0" smtClean="0"/>
              <a:t> History-indicated </a:t>
            </a:r>
            <a:r>
              <a:rPr lang="en-IN" b="1" dirty="0" err="1" smtClean="0"/>
              <a:t>cerclage</a:t>
            </a:r>
            <a:r>
              <a:rPr lang="en-IN" b="1" dirty="0" smtClean="0"/>
              <a:t> </a:t>
            </a:r>
          </a:p>
          <a:p>
            <a:r>
              <a:rPr lang="en-IN" dirty="0" smtClean="0"/>
              <a:t>Indication </a:t>
            </a:r>
          </a:p>
          <a:p>
            <a:r>
              <a:rPr lang="en-IN" dirty="0" smtClean="0"/>
              <a:t> history of increased risk of spontaneous second-trimester loss or preterm delivery. </a:t>
            </a:r>
          </a:p>
          <a:p>
            <a:r>
              <a:rPr lang="en-IN" dirty="0" smtClean="0"/>
              <a:t>Prophylactic measure in asymptomatic women </a:t>
            </a:r>
          </a:p>
          <a:p>
            <a:r>
              <a:rPr lang="en-IN" dirty="0" smtClean="0"/>
              <a:t>inserted electively at 12–14 w. </a:t>
            </a:r>
          </a:p>
          <a:p>
            <a:endParaRPr lang="en-IN" dirty="0"/>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p:txBody>
          <a:bodyPr/>
          <a:lstStyle/>
          <a:p>
            <a:endParaRPr lang="en-IN" dirty="0" smtClean="0"/>
          </a:p>
          <a:p>
            <a:r>
              <a:rPr lang="en-IN" b="1" dirty="0" smtClean="0"/>
              <a:t>Ultrasound-indicated </a:t>
            </a:r>
            <a:r>
              <a:rPr lang="en-IN" b="1" dirty="0" err="1" smtClean="0"/>
              <a:t>cerclage</a:t>
            </a:r>
            <a:r>
              <a:rPr lang="en-IN" b="1" dirty="0" smtClean="0"/>
              <a:t> </a:t>
            </a:r>
          </a:p>
          <a:p>
            <a:r>
              <a:rPr lang="en-IN" dirty="0" smtClean="0"/>
              <a:t>Therapeutic measure in cases of cervical length shortening seen on TVS. </a:t>
            </a:r>
          </a:p>
          <a:p>
            <a:r>
              <a:rPr lang="en-IN" dirty="0" smtClean="0"/>
              <a:t>Performed on asymptomatic women who do not have exposed </a:t>
            </a:r>
            <a:r>
              <a:rPr lang="en-IN" dirty="0" err="1" smtClean="0"/>
              <a:t>fetal</a:t>
            </a:r>
            <a:r>
              <a:rPr lang="en-IN" dirty="0" smtClean="0"/>
              <a:t> membranes in the vagina. </a:t>
            </a:r>
          </a:p>
          <a:p>
            <a:r>
              <a:rPr lang="en-IN" dirty="0" smtClean="0"/>
              <a:t>TVS: performed between 14 and 24 w </a:t>
            </a:r>
          </a:p>
          <a:p>
            <a:endParaRPr lang="en-IN" dirty="0"/>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p:txBody>
          <a:bodyPr/>
          <a:lstStyle/>
          <a:p>
            <a:endParaRPr lang="en-IN"/>
          </a:p>
        </p:txBody>
      </p:sp>
      <p:sp>
        <p:nvSpPr>
          <p:cNvPr id="4" name="Rectangle 3"/>
          <p:cNvSpPr/>
          <p:nvPr/>
        </p:nvSpPr>
        <p:spPr>
          <a:xfrm>
            <a:off x="1190445" y="2136339"/>
            <a:ext cx="7953555" cy="2585323"/>
          </a:xfrm>
          <a:prstGeom prst="rect">
            <a:avLst/>
          </a:prstGeom>
        </p:spPr>
        <p:txBody>
          <a:bodyPr wrap="square">
            <a:spAutoFit/>
          </a:bodyPr>
          <a:lstStyle/>
          <a:p>
            <a:endParaRPr lang="en-IN" dirty="0" smtClean="0"/>
          </a:p>
          <a:p>
            <a:r>
              <a:rPr lang="en-IN" dirty="0" smtClean="0"/>
              <a:t>Rescue </a:t>
            </a:r>
            <a:r>
              <a:rPr lang="en-IN" dirty="0" err="1" smtClean="0"/>
              <a:t>cerclage</a:t>
            </a:r>
            <a:r>
              <a:rPr lang="en-IN" dirty="0" smtClean="0"/>
              <a:t> </a:t>
            </a:r>
          </a:p>
          <a:p>
            <a:r>
              <a:rPr lang="en-IN" dirty="0" smtClean="0"/>
              <a:t>A salvage measure in the case of premature cervical dilatation with exposed </a:t>
            </a:r>
            <a:r>
              <a:rPr lang="en-IN" dirty="0" err="1" smtClean="0"/>
              <a:t>fetal</a:t>
            </a:r>
            <a:r>
              <a:rPr lang="en-IN" dirty="0" smtClean="0"/>
              <a:t> membranes in the vagina. </a:t>
            </a:r>
          </a:p>
          <a:p>
            <a:endParaRPr lang="en-IN" dirty="0" smtClean="0"/>
          </a:p>
          <a:p>
            <a:endParaRPr lang="en-IN" dirty="0" smtClean="0"/>
          </a:p>
          <a:p>
            <a:r>
              <a:rPr lang="en-IN" dirty="0" smtClean="0"/>
              <a:t>Discovered by ultrasound examination of the cervix or speculum/physical examination performed for symptoms such as vaginal discharge, bleeding or ‘sensation of pressure’. </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Incidence</a:t>
            </a:r>
            <a:endParaRPr lang="en-US" dirty="0"/>
          </a:p>
        </p:txBody>
      </p:sp>
      <p:sp>
        <p:nvSpPr>
          <p:cNvPr id="3" name="Content Placeholder 2"/>
          <p:cNvSpPr>
            <a:spLocks noGrp="1"/>
          </p:cNvSpPr>
          <p:nvPr>
            <p:ph idx="1"/>
          </p:nvPr>
        </p:nvSpPr>
        <p:spPr/>
        <p:txBody>
          <a:bodyPr/>
          <a:lstStyle/>
          <a:p>
            <a:r>
              <a:rPr lang="en-US" dirty="0" smtClean="0"/>
              <a:t>Preterm birth occurs </a:t>
            </a:r>
            <a:r>
              <a:rPr lang="en-US" dirty="0" smtClean="0">
                <a:solidFill>
                  <a:srgbClr val="FF0000"/>
                </a:solidFill>
              </a:rPr>
              <a:t>in 5-12% of all pregnancies </a:t>
            </a:r>
            <a:r>
              <a:rPr lang="en-US" dirty="0" smtClean="0"/>
              <a:t>and accounts for majority of neonatal deaths and nearly half of all cases of congenital neurological disability, including  cerebral palsy. </a:t>
            </a:r>
          </a:p>
          <a:p>
            <a:r>
              <a:rPr lang="en-US" dirty="0" smtClean="0"/>
              <a:t>A neonate weighing 1000- 1500 g today has ten times greater chance of surival then what it had in 1960s.</a:t>
            </a:r>
          </a:p>
          <a:p>
            <a:r>
              <a:rPr lang="en-US" dirty="0" smtClean="0"/>
              <a:t>The focus is hence shifting to early preterm births(&lt;32 weeks) which account for 1-2% of all births but contribute to 60% of perinatal mortality and nearly all neurological morbidity. </a:t>
            </a:r>
          </a:p>
          <a:p>
            <a:endParaRPr lang="en-US" dirty="0"/>
          </a:p>
        </p:txBody>
      </p:sp>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dirty="0"/>
          </a:p>
        </p:txBody>
      </p:sp>
      <p:sp>
        <p:nvSpPr>
          <p:cNvPr id="3" name="Content Placeholder 2"/>
          <p:cNvSpPr>
            <a:spLocks noGrp="1"/>
          </p:cNvSpPr>
          <p:nvPr>
            <p:ph idx="1"/>
          </p:nvPr>
        </p:nvSpPr>
        <p:spPr/>
        <p:txBody>
          <a:bodyPr>
            <a:normAutofit/>
          </a:bodyPr>
          <a:lstStyle/>
          <a:p>
            <a:endParaRPr lang="en-IN" dirty="0" smtClean="0"/>
          </a:p>
          <a:p>
            <a:r>
              <a:rPr lang="en-IN" b="1" dirty="0" err="1" smtClean="0">
                <a:solidFill>
                  <a:srgbClr val="FF0000"/>
                </a:solidFill>
              </a:rPr>
              <a:t>Transvaginal</a:t>
            </a:r>
            <a:r>
              <a:rPr lang="en-IN" b="1" dirty="0" smtClean="0">
                <a:solidFill>
                  <a:srgbClr val="FF0000"/>
                </a:solidFill>
              </a:rPr>
              <a:t> </a:t>
            </a:r>
            <a:r>
              <a:rPr lang="en-IN" b="1" dirty="0" err="1" smtClean="0">
                <a:solidFill>
                  <a:srgbClr val="FF0000"/>
                </a:solidFill>
              </a:rPr>
              <a:t>cerclage</a:t>
            </a:r>
            <a:r>
              <a:rPr lang="en-IN" b="1" dirty="0" smtClean="0">
                <a:solidFill>
                  <a:srgbClr val="FF0000"/>
                </a:solidFill>
              </a:rPr>
              <a:t> (McDonald)</a:t>
            </a:r>
            <a:r>
              <a:rPr lang="en-IN" dirty="0" smtClean="0"/>
              <a:t> </a:t>
            </a:r>
          </a:p>
          <a:p>
            <a:r>
              <a:rPr lang="en-IN" dirty="0" smtClean="0"/>
              <a:t></a:t>
            </a:r>
            <a:r>
              <a:rPr lang="en-IN" dirty="0" err="1" smtClean="0"/>
              <a:t>Transvaginal</a:t>
            </a:r>
            <a:r>
              <a:rPr lang="en-IN" dirty="0" smtClean="0"/>
              <a:t> </a:t>
            </a:r>
          </a:p>
          <a:p>
            <a:r>
              <a:rPr lang="en-IN" dirty="0" smtClean="0"/>
              <a:t>purse-string suture </a:t>
            </a:r>
          </a:p>
          <a:p>
            <a:r>
              <a:rPr lang="en-IN" dirty="0" smtClean="0"/>
              <a:t>placed at the </a:t>
            </a:r>
            <a:r>
              <a:rPr lang="en-IN" dirty="0" err="1" smtClean="0"/>
              <a:t>cervicovaginal</a:t>
            </a:r>
            <a:r>
              <a:rPr lang="en-IN" dirty="0" smtClean="0"/>
              <a:t> junction </a:t>
            </a:r>
          </a:p>
          <a:p>
            <a:r>
              <a:rPr lang="en-IN" dirty="0" smtClean="0"/>
              <a:t>without bladder mobilisation.</a:t>
            </a:r>
          </a:p>
          <a:p>
            <a:endParaRPr lang="en-IN" b="1" dirty="0" smtClean="0">
              <a:solidFill>
                <a:srgbClr val="FF0000"/>
              </a:solidFill>
            </a:endParaRPr>
          </a:p>
          <a:p>
            <a:endParaRPr lang="en-IN" dirty="0"/>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p:txBody>
          <a:bodyPr/>
          <a:lstStyle/>
          <a:p>
            <a:r>
              <a:rPr lang="en-IN" b="1" dirty="0" smtClean="0">
                <a:solidFill>
                  <a:srgbClr val="FF0000"/>
                </a:solidFill>
              </a:rPr>
              <a:t> High </a:t>
            </a:r>
            <a:r>
              <a:rPr lang="en-IN" b="1" dirty="0" err="1" smtClean="0">
                <a:solidFill>
                  <a:srgbClr val="FF0000"/>
                </a:solidFill>
              </a:rPr>
              <a:t>transvaginal</a:t>
            </a:r>
            <a:r>
              <a:rPr lang="en-IN" b="1" dirty="0" smtClean="0">
                <a:solidFill>
                  <a:srgbClr val="FF0000"/>
                </a:solidFill>
              </a:rPr>
              <a:t> </a:t>
            </a:r>
            <a:r>
              <a:rPr lang="en-IN" b="1" dirty="0" err="1" smtClean="0">
                <a:solidFill>
                  <a:srgbClr val="FF0000"/>
                </a:solidFill>
              </a:rPr>
              <a:t>cerclage</a:t>
            </a:r>
            <a:r>
              <a:rPr lang="en-IN" b="1" dirty="0" smtClean="0">
                <a:solidFill>
                  <a:srgbClr val="FF0000"/>
                </a:solidFill>
              </a:rPr>
              <a:t> (</a:t>
            </a:r>
            <a:r>
              <a:rPr lang="en-IN" b="1" dirty="0" err="1" smtClean="0">
                <a:solidFill>
                  <a:srgbClr val="FF0000"/>
                </a:solidFill>
              </a:rPr>
              <a:t>Shirodkar</a:t>
            </a:r>
            <a:r>
              <a:rPr lang="en-IN" b="1" dirty="0" smtClean="0">
                <a:solidFill>
                  <a:srgbClr val="FF0000"/>
                </a:solidFill>
              </a:rPr>
              <a:t>)</a:t>
            </a:r>
            <a:r>
              <a:rPr lang="en-IN" dirty="0" smtClean="0"/>
              <a:t> </a:t>
            </a:r>
          </a:p>
          <a:p>
            <a:r>
              <a:rPr lang="en-IN" dirty="0" smtClean="0"/>
              <a:t></a:t>
            </a:r>
            <a:r>
              <a:rPr lang="en-IN" dirty="0" err="1" smtClean="0"/>
              <a:t>Transvaginal</a:t>
            </a:r>
            <a:r>
              <a:rPr lang="en-IN" dirty="0" smtClean="0"/>
              <a:t> </a:t>
            </a:r>
          </a:p>
          <a:p>
            <a:r>
              <a:rPr lang="en-IN" dirty="0" smtClean="0"/>
              <a:t>purse-string suture </a:t>
            </a:r>
          </a:p>
          <a:p>
            <a:r>
              <a:rPr lang="en-IN" dirty="0" smtClean="0"/>
              <a:t>placed following bladder mobilisation </a:t>
            </a:r>
          </a:p>
          <a:p>
            <a:r>
              <a:rPr lang="en-IN" dirty="0" smtClean="0"/>
              <a:t>insertion above the level of the cardinal ligaments. </a:t>
            </a:r>
          </a:p>
          <a:p>
            <a:endParaRPr lang="en-IN" dirty="0"/>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p:txBody>
          <a:bodyPr/>
          <a:lstStyle/>
          <a:p>
            <a:endParaRPr lang="en-IN" dirty="0" smtClean="0"/>
          </a:p>
          <a:p>
            <a:pPr>
              <a:buNone/>
            </a:pPr>
            <a:r>
              <a:rPr lang="en-IN" dirty="0" err="1" smtClean="0"/>
              <a:t>Transabdominal</a:t>
            </a:r>
            <a:r>
              <a:rPr lang="en-IN" dirty="0" smtClean="0"/>
              <a:t> </a:t>
            </a:r>
            <a:r>
              <a:rPr lang="en-IN" dirty="0" err="1" smtClean="0"/>
              <a:t>cerclage</a:t>
            </a:r>
            <a:r>
              <a:rPr lang="en-IN" dirty="0" smtClean="0"/>
              <a:t> </a:t>
            </a:r>
          </a:p>
          <a:p>
            <a:r>
              <a:rPr lang="en-IN" dirty="0" err="1" smtClean="0"/>
              <a:t>laparotomy</a:t>
            </a:r>
            <a:r>
              <a:rPr lang="en-IN" dirty="0" smtClean="0"/>
              <a:t> or laparoscopy </a:t>
            </a:r>
          </a:p>
          <a:p>
            <a:r>
              <a:rPr lang="en-IN" dirty="0" smtClean="0"/>
              <a:t>placing the suture at the </a:t>
            </a:r>
            <a:r>
              <a:rPr lang="en-IN" dirty="0" err="1" smtClean="0"/>
              <a:t>cervicoisthmic</a:t>
            </a:r>
            <a:r>
              <a:rPr lang="en-IN" dirty="0" smtClean="0"/>
              <a:t> junction. </a:t>
            </a:r>
          </a:p>
          <a:p>
            <a:pPr>
              <a:buNone/>
            </a:pPr>
            <a:r>
              <a:rPr lang="en-IN" dirty="0" smtClean="0"/>
              <a:t>Occlusion </a:t>
            </a:r>
            <a:r>
              <a:rPr lang="en-IN" dirty="0" err="1" smtClean="0"/>
              <a:t>cerclage</a:t>
            </a:r>
            <a:r>
              <a:rPr lang="en-IN" dirty="0" smtClean="0"/>
              <a:t> </a:t>
            </a:r>
          </a:p>
          <a:p>
            <a:r>
              <a:rPr lang="en-IN" dirty="0" smtClean="0"/>
              <a:t>Occlusion of the external </a:t>
            </a:r>
            <a:r>
              <a:rPr lang="en-IN" dirty="0" err="1" smtClean="0"/>
              <a:t>os</a:t>
            </a:r>
            <a:r>
              <a:rPr lang="en-IN" dirty="0" smtClean="0"/>
              <a:t> </a:t>
            </a:r>
          </a:p>
          <a:p>
            <a:r>
              <a:rPr lang="en-IN" dirty="0" smtClean="0"/>
              <a:t>placement of continuous non-absorbable suture. </a:t>
            </a:r>
          </a:p>
          <a:p>
            <a:r>
              <a:rPr lang="en-IN" dirty="0" smtClean="0"/>
              <a:t>{occlusion </a:t>
            </a:r>
            <a:r>
              <a:rPr lang="en-IN" dirty="0" err="1" smtClean="0"/>
              <a:t>cerclage</a:t>
            </a:r>
            <a:r>
              <a:rPr lang="en-IN" dirty="0" smtClean="0"/>
              <a:t>: retention of the mucus plug}. </a:t>
            </a:r>
            <a:endParaRPr lang="en-IN" dirty="0"/>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p:txBody>
          <a:bodyPr>
            <a:normAutofit fontScale="85000" lnSpcReduction="20000"/>
          </a:bodyPr>
          <a:lstStyle/>
          <a:p>
            <a:endParaRPr lang="en-IN" dirty="0" smtClean="0"/>
          </a:p>
          <a:p>
            <a:r>
              <a:rPr lang="en-IN" b="1" dirty="0" smtClean="0"/>
              <a:t>Indications </a:t>
            </a:r>
          </a:p>
          <a:p>
            <a:r>
              <a:rPr lang="en-IN" dirty="0" smtClean="0"/>
              <a:t></a:t>
            </a:r>
            <a:r>
              <a:rPr lang="en-IN" b="1" dirty="0" smtClean="0"/>
              <a:t>Three or more previous preterm births and/or second-trimester losses. </a:t>
            </a:r>
          </a:p>
          <a:p>
            <a:r>
              <a:rPr lang="en-IN" dirty="0" smtClean="0"/>
              <a:t>Not an indication: two or fewer previous preterm births and/or second-trimester losses. </a:t>
            </a:r>
          </a:p>
          <a:p>
            <a:r>
              <a:rPr lang="en-IN" dirty="0" smtClean="0"/>
              <a:t>Previous adverse event: (painless dilatation of the cervix or rupture of the membranes before the onset of contractions, or additional risk factors, such as cervical surgery) Not helpful in the decision to place a history-indicated </a:t>
            </a:r>
            <a:r>
              <a:rPr lang="en-IN" dirty="0" err="1" smtClean="0"/>
              <a:t>cerclage</a:t>
            </a:r>
            <a:r>
              <a:rPr lang="en-IN" dirty="0" smtClean="0"/>
              <a:t>. </a:t>
            </a:r>
          </a:p>
          <a:p>
            <a:endParaRPr lang="en-IN" dirty="0" smtClean="0"/>
          </a:p>
          <a:p>
            <a:endParaRPr lang="en-IN" dirty="0" smtClean="0"/>
          </a:p>
          <a:p>
            <a:r>
              <a:rPr lang="en-IN" dirty="0" smtClean="0"/>
              <a:t>There is insufficient evidence to recommend the use of </a:t>
            </a:r>
            <a:r>
              <a:rPr lang="en-IN" dirty="0" err="1" smtClean="0"/>
              <a:t>prepregnancy</a:t>
            </a:r>
            <a:r>
              <a:rPr lang="en-IN" dirty="0" smtClean="0"/>
              <a:t> diagnostic techniques aimed at diagnosing ‘cervical weakness’ in women with a history of preterm birth and/or second-trimester loss in the decision to place a history-indicated </a:t>
            </a:r>
            <a:r>
              <a:rPr lang="en-IN" dirty="0" err="1" smtClean="0"/>
              <a:t>cerclage</a:t>
            </a:r>
            <a:r>
              <a:rPr lang="en-IN" dirty="0" smtClean="0"/>
              <a:t>. </a:t>
            </a:r>
          </a:p>
          <a:p>
            <a:endParaRPr lang="en-IN" dirty="0"/>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p:txBody>
          <a:bodyPr>
            <a:normAutofit fontScale="92500" lnSpcReduction="20000"/>
          </a:bodyPr>
          <a:lstStyle/>
          <a:p>
            <a:endParaRPr lang="en-IN" dirty="0" smtClean="0"/>
          </a:p>
          <a:p>
            <a:pPr>
              <a:buNone/>
            </a:pPr>
            <a:r>
              <a:rPr lang="en-IN" dirty="0" smtClean="0"/>
              <a:t>Ultrasound-indicated </a:t>
            </a:r>
            <a:r>
              <a:rPr lang="en-IN" dirty="0" err="1" smtClean="0"/>
              <a:t>cerclage</a:t>
            </a:r>
            <a:r>
              <a:rPr lang="en-IN" dirty="0" smtClean="0"/>
              <a:t> Indication: </a:t>
            </a:r>
          </a:p>
          <a:p>
            <a:r>
              <a:rPr lang="en-IN" dirty="0" smtClean="0"/>
              <a:t>History of one or more spontaneous mid-trimester losses or preterm births before 24 w. TVS: cervix is 25 mm or less </a:t>
            </a:r>
          </a:p>
          <a:p>
            <a:r>
              <a:rPr lang="en-IN" dirty="0" smtClean="0"/>
              <a:t>Not indicated without a history of spontaneous preterm delivery or second-trimester loss who have an incidentally identified short cervix of 25 mm or less. </a:t>
            </a:r>
          </a:p>
          <a:p>
            <a:endParaRPr lang="en-IN" dirty="0" smtClean="0"/>
          </a:p>
          <a:p>
            <a:endParaRPr lang="en-IN" dirty="0" smtClean="0"/>
          </a:p>
          <a:p>
            <a:r>
              <a:rPr lang="en-IN" dirty="0" smtClean="0"/>
              <a:t>Not indicated funnelling of the cervix (dilatation of the internal </a:t>
            </a:r>
            <a:r>
              <a:rPr lang="en-IN" dirty="0" err="1" smtClean="0"/>
              <a:t>os</a:t>
            </a:r>
            <a:r>
              <a:rPr lang="en-IN" dirty="0" smtClean="0"/>
              <a:t> on ultrasound) in the absence of cervical shortening to 25 mm or less. funnelling is a function of cervical shortening and does not appear to independently add to the risk of preterm birth associated with cervical length. </a:t>
            </a:r>
          </a:p>
          <a:p>
            <a:endParaRPr lang="en-IN" dirty="0"/>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a:xfrm>
            <a:off x="1103312" y="370936"/>
            <a:ext cx="8946541" cy="5877463"/>
          </a:xfrm>
        </p:spPr>
        <p:txBody>
          <a:bodyPr>
            <a:normAutofit fontScale="92500" lnSpcReduction="20000"/>
          </a:bodyPr>
          <a:lstStyle/>
          <a:p>
            <a:endParaRPr lang="en-IN" dirty="0" smtClean="0"/>
          </a:p>
          <a:p>
            <a:pPr>
              <a:buNone/>
            </a:pPr>
            <a:r>
              <a:rPr lang="en-IN" b="1" dirty="0" err="1" smtClean="0">
                <a:solidFill>
                  <a:srgbClr val="FF0000"/>
                </a:solidFill>
              </a:rPr>
              <a:t>Transabdominal</a:t>
            </a:r>
            <a:r>
              <a:rPr lang="en-IN" b="1" dirty="0" smtClean="0">
                <a:solidFill>
                  <a:srgbClr val="FF0000"/>
                </a:solidFill>
              </a:rPr>
              <a:t> </a:t>
            </a:r>
            <a:r>
              <a:rPr lang="en-IN" b="1" dirty="0" err="1" smtClean="0">
                <a:solidFill>
                  <a:srgbClr val="FF0000"/>
                </a:solidFill>
              </a:rPr>
              <a:t>cerclage</a:t>
            </a:r>
            <a:r>
              <a:rPr lang="en-IN" dirty="0" smtClean="0"/>
              <a:t> </a:t>
            </a:r>
          </a:p>
          <a:p>
            <a:r>
              <a:rPr lang="en-IN" dirty="0" smtClean="0"/>
              <a:t>Indications </a:t>
            </a:r>
          </a:p>
          <a:p>
            <a:r>
              <a:rPr lang="en-IN" dirty="0" smtClean="0"/>
              <a:t>Previous failed </a:t>
            </a:r>
            <a:r>
              <a:rPr lang="en-IN" dirty="0" err="1" smtClean="0"/>
              <a:t>transvaginal</a:t>
            </a:r>
            <a:r>
              <a:rPr lang="en-IN" dirty="0" smtClean="0"/>
              <a:t> </a:t>
            </a:r>
            <a:r>
              <a:rPr lang="en-IN" dirty="0" err="1" smtClean="0"/>
              <a:t>cerclage</a:t>
            </a:r>
            <a:r>
              <a:rPr lang="en-IN" dirty="0" smtClean="0"/>
              <a:t> </a:t>
            </a:r>
          </a:p>
          <a:p>
            <a:r>
              <a:rPr lang="en-IN" dirty="0" err="1" smtClean="0"/>
              <a:t>preconceptually</a:t>
            </a:r>
            <a:r>
              <a:rPr lang="en-IN" dirty="0" smtClean="0"/>
              <a:t> or in early pregnancy.</a:t>
            </a:r>
          </a:p>
          <a:p>
            <a:pPr>
              <a:buNone/>
            </a:pPr>
            <a:r>
              <a:rPr lang="en-IN" dirty="0" smtClean="0"/>
              <a:t> </a:t>
            </a:r>
          </a:p>
          <a:p>
            <a:pPr>
              <a:buNone/>
            </a:pPr>
            <a:r>
              <a:rPr lang="en-IN" b="1" dirty="0" smtClean="0">
                <a:solidFill>
                  <a:srgbClr val="FF0000"/>
                </a:solidFill>
              </a:rPr>
              <a:t>Rescue </a:t>
            </a:r>
            <a:r>
              <a:rPr lang="en-IN" b="1" dirty="0" err="1" smtClean="0">
                <a:solidFill>
                  <a:srgbClr val="FF0000"/>
                </a:solidFill>
              </a:rPr>
              <a:t>cerclage</a:t>
            </a:r>
            <a:endParaRPr lang="en-IN" b="1" dirty="0" smtClean="0">
              <a:solidFill>
                <a:srgbClr val="FF0000"/>
              </a:solidFill>
            </a:endParaRPr>
          </a:p>
          <a:p>
            <a:pPr>
              <a:buNone/>
            </a:pPr>
            <a:r>
              <a:rPr lang="en-IN" dirty="0" smtClean="0"/>
              <a:t>     Indications should be individualised, taking into account gestation at presentation {even with rescue </a:t>
            </a:r>
            <a:r>
              <a:rPr lang="en-IN" dirty="0" err="1" smtClean="0"/>
              <a:t>cerclage</a:t>
            </a:r>
            <a:r>
              <a:rPr lang="en-IN" dirty="0" smtClean="0"/>
              <a:t> the risks of severe preterm delivery and neonatal mortality and morbidity remain high}. A senior obstetrician should be involved in making the decision.</a:t>
            </a:r>
          </a:p>
          <a:p>
            <a:pPr>
              <a:buNone/>
            </a:pPr>
            <a:r>
              <a:rPr lang="en-IN" dirty="0" smtClean="0"/>
              <a:t> </a:t>
            </a:r>
          </a:p>
          <a:p>
            <a:pPr>
              <a:buNone/>
            </a:pPr>
            <a:r>
              <a:rPr lang="en-IN" b="1" dirty="0" smtClean="0">
                <a:solidFill>
                  <a:srgbClr val="FF0000"/>
                </a:solidFill>
              </a:rPr>
              <a:t>Benefits</a:t>
            </a:r>
            <a:r>
              <a:rPr lang="en-IN" dirty="0" smtClean="0"/>
              <a:t>: </a:t>
            </a:r>
          </a:p>
          <a:p>
            <a:pPr>
              <a:buFont typeface="Wingdings" pitchFamily="2" charset="2"/>
              <a:buChar char="Ø"/>
            </a:pPr>
            <a:r>
              <a:rPr lang="en-IN" dirty="0" smtClean="0"/>
              <a:t>delay delivery by a further 5 w on average compared with expectant management/bed rest alone. </a:t>
            </a:r>
          </a:p>
          <a:p>
            <a:r>
              <a:rPr lang="en-IN" dirty="0" smtClean="0"/>
              <a:t>two-fold reduction in the chance of delivery before 34 w. </a:t>
            </a:r>
          </a:p>
          <a:p>
            <a:r>
              <a:rPr lang="en-IN" dirty="0" smtClean="0"/>
              <a:t>limited data to support an associated improvement in neonatal mortality or morbidity. </a:t>
            </a:r>
          </a:p>
          <a:p>
            <a:endParaRPr lang="en-IN" dirty="0"/>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p:txBody>
          <a:bodyPr/>
          <a:lstStyle/>
          <a:p>
            <a:endParaRPr lang="en-IN" dirty="0" smtClean="0"/>
          </a:p>
          <a:p>
            <a:r>
              <a:rPr lang="en-IN" dirty="0" smtClean="0"/>
              <a:t>Contraindications to </a:t>
            </a:r>
            <a:r>
              <a:rPr lang="en-IN" dirty="0" err="1" smtClean="0"/>
              <a:t>cerclage</a:t>
            </a:r>
            <a:endParaRPr lang="en-IN" dirty="0" smtClean="0"/>
          </a:p>
          <a:p>
            <a:r>
              <a:rPr lang="en-IN" dirty="0" smtClean="0"/>
              <a:t>● active preterm labour ●</a:t>
            </a:r>
          </a:p>
          <a:p>
            <a:r>
              <a:rPr lang="en-IN" dirty="0" smtClean="0"/>
              <a:t> clinical evidence of </a:t>
            </a:r>
            <a:r>
              <a:rPr lang="en-IN" dirty="0" err="1" smtClean="0"/>
              <a:t>chorioamnionitis</a:t>
            </a:r>
            <a:r>
              <a:rPr lang="en-IN" dirty="0" smtClean="0"/>
              <a:t> ●</a:t>
            </a:r>
          </a:p>
          <a:p>
            <a:r>
              <a:rPr lang="en-IN" dirty="0" smtClean="0"/>
              <a:t> continuing vaginal bleeding ●</a:t>
            </a:r>
          </a:p>
          <a:p>
            <a:r>
              <a:rPr lang="en-IN" dirty="0" smtClean="0"/>
              <a:t> PPROM ●</a:t>
            </a:r>
          </a:p>
          <a:p>
            <a:pPr>
              <a:buFont typeface="Wingdings" pitchFamily="2" charset="2"/>
              <a:buChar char="Ø"/>
            </a:pPr>
            <a:r>
              <a:rPr lang="en-IN" dirty="0" smtClean="0"/>
              <a:t> evidence of </a:t>
            </a:r>
            <a:r>
              <a:rPr lang="en-IN" dirty="0" err="1" smtClean="0"/>
              <a:t>fetal</a:t>
            </a:r>
            <a:r>
              <a:rPr lang="en-IN" dirty="0" smtClean="0"/>
              <a:t> compromise ●</a:t>
            </a:r>
          </a:p>
          <a:p>
            <a:r>
              <a:rPr lang="en-IN" dirty="0" smtClean="0"/>
              <a:t> lethal </a:t>
            </a:r>
            <a:r>
              <a:rPr lang="en-IN" dirty="0" err="1" smtClean="0"/>
              <a:t>fetal</a:t>
            </a:r>
            <a:r>
              <a:rPr lang="en-IN" dirty="0" smtClean="0"/>
              <a:t> defect ● </a:t>
            </a:r>
          </a:p>
          <a:p>
            <a:r>
              <a:rPr lang="en-IN" dirty="0" err="1" smtClean="0"/>
              <a:t>fetal</a:t>
            </a:r>
            <a:r>
              <a:rPr lang="en-IN" dirty="0" smtClean="0"/>
              <a:t> death.</a:t>
            </a:r>
            <a:endParaRPr lang="en-IN" dirty="0"/>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a:xfrm>
            <a:off x="1103312" y="224288"/>
            <a:ext cx="10723503" cy="6006859"/>
          </a:xfrm>
        </p:spPr>
        <p:txBody>
          <a:bodyPr>
            <a:normAutofit fontScale="92500" lnSpcReduction="20000"/>
          </a:bodyPr>
          <a:lstStyle/>
          <a:p>
            <a:endParaRPr lang="en-IN" dirty="0" smtClean="0"/>
          </a:p>
          <a:p>
            <a:r>
              <a:rPr lang="en-IN" dirty="0" smtClean="0"/>
              <a:t>When should the </a:t>
            </a:r>
            <a:r>
              <a:rPr lang="en-IN" dirty="0" err="1" smtClean="0"/>
              <a:t>cerclage</a:t>
            </a:r>
            <a:r>
              <a:rPr lang="en-IN" dirty="0" smtClean="0"/>
              <a:t> be removed? </a:t>
            </a:r>
          </a:p>
          <a:p>
            <a:r>
              <a:rPr lang="en-IN" dirty="0" smtClean="0"/>
              <a:t>A </a:t>
            </a:r>
            <a:r>
              <a:rPr lang="en-IN" dirty="0" err="1" smtClean="0"/>
              <a:t>transvaginal</a:t>
            </a:r>
            <a:r>
              <a:rPr lang="en-IN" dirty="0" smtClean="0"/>
              <a:t> cervical </a:t>
            </a:r>
            <a:r>
              <a:rPr lang="en-IN" dirty="0" err="1" smtClean="0"/>
              <a:t>cerclage</a:t>
            </a:r>
            <a:r>
              <a:rPr lang="en-IN" dirty="0" smtClean="0"/>
              <a:t> should be removed before labour, usually between 36+1 and 37+0 weeks of gestation, </a:t>
            </a:r>
          </a:p>
          <a:p>
            <a:r>
              <a:rPr lang="en-IN" dirty="0" smtClean="0"/>
              <a:t>Elective CS: suture removal could be delayed until this time. </a:t>
            </a:r>
          </a:p>
          <a:p>
            <a:r>
              <a:rPr lang="en-IN" dirty="0" smtClean="0"/>
              <a:t>Established preterm labour, the </a:t>
            </a:r>
            <a:r>
              <a:rPr lang="en-IN" dirty="0" err="1" smtClean="0"/>
              <a:t>cerclage</a:t>
            </a:r>
            <a:r>
              <a:rPr lang="en-IN" dirty="0" smtClean="0"/>
              <a:t> should be removed to minimise potential trauma to the cervix. </a:t>
            </a:r>
          </a:p>
          <a:p>
            <a:endParaRPr lang="en-IN" dirty="0" smtClean="0"/>
          </a:p>
          <a:p>
            <a:endParaRPr lang="en-IN" dirty="0" smtClean="0"/>
          </a:p>
          <a:p>
            <a:r>
              <a:rPr lang="en-IN" dirty="0" smtClean="0"/>
              <a:t>A </a:t>
            </a:r>
            <a:r>
              <a:rPr lang="en-IN" dirty="0" err="1" smtClean="0"/>
              <a:t>Shirodkar</a:t>
            </a:r>
            <a:r>
              <a:rPr lang="en-IN" dirty="0" smtClean="0"/>
              <a:t> suture will usually require anaesthesia for removal. </a:t>
            </a:r>
          </a:p>
          <a:p>
            <a:r>
              <a:rPr lang="en-IN" dirty="0" smtClean="0"/>
              <a:t></a:t>
            </a:r>
            <a:r>
              <a:rPr lang="en-IN" dirty="0" err="1" smtClean="0"/>
              <a:t>Transabdominal</a:t>
            </a:r>
            <a:r>
              <a:rPr lang="en-IN" dirty="0" smtClean="0"/>
              <a:t> </a:t>
            </a:r>
            <a:r>
              <a:rPr lang="en-IN" dirty="0" err="1" smtClean="0"/>
              <a:t>cerclage</a:t>
            </a:r>
            <a:r>
              <a:rPr lang="en-IN" dirty="0" smtClean="0"/>
              <a:t> require delivery by CS Abdominal suture may be left in place following delivery. </a:t>
            </a:r>
          </a:p>
          <a:p>
            <a:endParaRPr lang="en-IN" dirty="0" smtClean="0"/>
          </a:p>
          <a:p>
            <a:endParaRPr lang="en-IN" dirty="0" smtClean="0"/>
          </a:p>
          <a:p>
            <a:r>
              <a:rPr lang="en-IN" dirty="0" smtClean="0"/>
              <a:t>PPROM between 24 and 34 w and without evidence of infection or preterm labour, delayed removal of the </a:t>
            </a:r>
            <a:r>
              <a:rPr lang="en-IN" dirty="0" err="1" smtClean="0"/>
              <a:t>cerclage</a:t>
            </a:r>
            <a:r>
              <a:rPr lang="en-IN" dirty="0" smtClean="0"/>
              <a:t> for 48 hours can be considered {it may result in sufficient latency that a course of prophylactic steroids for </a:t>
            </a:r>
            <a:r>
              <a:rPr lang="en-IN" dirty="0" err="1" smtClean="0"/>
              <a:t>fetal</a:t>
            </a:r>
            <a:r>
              <a:rPr lang="en-IN" dirty="0" smtClean="0"/>
              <a:t> lung maturation is completed and/or in </a:t>
            </a:r>
            <a:r>
              <a:rPr lang="en-IN" dirty="0" err="1" smtClean="0"/>
              <a:t>utero</a:t>
            </a:r>
            <a:r>
              <a:rPr lang="en-IN" dirty="0" smtClean="0"/>
              <a:t> transfer arranged}. </a:t>
            </a:r>
          </a:p>
          <a:p>
            <a:endParaRPr lang="en-IN" dirty="0"/>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p:txBody>
          <a:bodyPr/>
          <a:lstStyle/>
          <a:p>
            <a:endParaRPr lang="en-IN" dirty="0"/>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p:txBody>
          <a:bodyPr/>
          <a:lstStyle/>
          <a:p>
            <a:endParaRPr lang="en-IN"/>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smtClean="0"/>
              <a:t>One of the major reasons for increase in incidence of premature births is the increase in numbers of multiple pregnancies , particularly higher order pregnancies, resulting from the use of fertility drugs and assisted reproduction.</a:t>
            </a:r>
            <a:endParaRPr lang="en-US" dirty="0"/>
          </a:p>
        </p:txBody>
      </p:sp>
    </p:spTree>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p:txBody>
          <a:bodyPr/>
          <a:lstStyle/>
          <a:p>
            <a:endParaRPr lang="en-IN"/>
          </a:p>
        </p:txBody>
      </p:sp>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p:txBody>
          <a:bodyPr/>
          <a:lstStyle/>
          <a:p>
            <a:endParaRPr lang="en-IN"/>
          </a:p>
        </p:txBody>
      </p:sp>
    </p:spTree>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p:txBody>
          <a:bodyPr/>
          <a:lstStyle/>
          <a:p>
            <a:endParaRPr lang="en-IN"/>
          </a:p>
        </p:txBody>
      </p:sp>
    </p:spTree>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p:txBody>
          <a:bodyPr/>
          <a:lstStyle/>
          <a:p>
            <a:endParaRPr lang="en-IN"/>
          </a:p>
        </p:txBody>
      </p:sp>
    </p:spTree>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p:txBody>
          <a:bodyPr/>
          <a:lstStyle/>
          <a:p>
            <a:endParaRPr lang="en-IN"/>
          </a:p>
        </p:txBody>
      </p:sp>
    </p:spTree>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p:txBody>
          <a:bodyPr/>
          <a:lstStyle/>
          <a:p>
            <a:endParaRPr lang="en-IN"/>
          </a:p>
        </p:txBody>
      </p:sp>
    </p:spTree>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p:txBody>
          <a:bodyPr/>
          <a:lstStyle/>
          <a:p>
            <a:endParaRPr lang="en-IN"/>
          </a:p>
        </p:txBody>
      </p:sp>
    </p:spTree>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p:txBody>
          <a:bodyPr/>
          <a:lstStyle/>
          <a:p>
            <a:endParaRPr lang="en-IN"/>
          </a:p>
        </p:txBody>
      </p:sp>
    </p:spTree>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p:txBody>
          <a:bodyPr/>
          <a:lstStyle/>
          <a:p>
            <a:endParaRPr lang="en-IN"/>
          </a:p>
        </p:txBody>
      </p:sp>
    </p:spTree>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p:txBody>
          <a:bodyPr/>
          <a:lstStyle/>
          <a:p>
            <a:endParaRPr lang="en-IN"/>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20800" y="304800"/>
            <a:ext cx="10058400" cy="1143000"/>
          </a:xfrm>
        </p:spPr>
        <p:txBody>
          <a:bodyPr/>
          <a:lstStyle/>
          <a:p>
            <a:r>
              <a:rPr lang="en-US" dirty="0" smtClean="0"/>
              <a:t>Pathogenesis</a:t>
            </a:r>
            <a:endParaRPr lang="en-US" dirty="0"/>
          </a:p>
        </p:txBody>
      </p:sp>
      <p:sp>
        <p:nvSpPr>
          <p:cNvPr id="3" name="Content Placeholder 2"/>
          <p:cNvSpPr>
            <a:spLocks noGrp="1"/>
          </p:cNvSpPr>
          <p:nvPr>
            <p:ph idx="1"/>
          </p:nvPr>
        </p:nvSpPr>
        <p:spPr>
          <a:xfrm>
            <a:off x="0" y="1600200"/>
            <a:ext cx="12192000" cy="4922520"/>
          </a:xfrm>
        </p:spPr>
        <p:txBody>
          <a:bodyPr>
            <a:noAutofit/>
          </a:bodyPr>
          <a:lstStyle/>
          <a:p>
            <a:r>
              <a:rPr lang="en-US" sz="2400" dirty="0" smtClean="0"/>
              <a:t>Preterm labour may be: -</a:t>
            </a:r>
            <a:r>
              <a:rPr lang="en-US" sz="2400" dirty="0" smtClean="0">
                <a:solidFill>
                  <a:srgbClr val="FF0000"/>
                </a:solidFill>
              </a:rPr>
              <a:t>Physiological</a:t>
            </a:r>
            <a:r>
              <a:rPr lang="en-US" sz="2400" dirty="0" smtClean="0"/>
              <a:t>  or</a:t>
            </a:r>
          </a:p>
          <a:p>
            <a:pPr>
              <a:buNone/>
            </a:pPr>
            <a:r>
              <a:rPr lang="en-US" sz="2400" dirty="0" smtClean="0"/>
              <a:t>				                               -</a:t>
            </a:r>
            <a:r>
              <a:rPr lang="en-US" sz="2400" dirty="0" smtClean="0">
                <a:solidFill>
                  <a:srgbClr val="FF0000"/>
                </a:solidFill>
              </a:rPr>
              <a:t>Pathological</a:t>
            </a:r>
          </a:p>
          <a:p>
            <a:endParaRPr lang="en-US" sz="2400" dirty="0" smtClean="0"/>
          </a:p>
          <a:p>
            <a:r>
              <a:rPr lang="en-US" sz="2400" dirty="0" smtClean="0"/>
              <a:t>The molecular  basis of initiation of labour is unclear but a number of theories have been proposed.</a:t>
            </a:r>
          </a:p>
          <a:p>
            <a:pPr>
              <a:buNone/>
            </a:pPr>
            <a:r>
              <a:rPr lang="en-US" sz="2400" dirty="0" smtClean="0"/>
              <a:t>	Of these - Progesterone </a:t>
            </a:r>
            <a:r>
              <a:rPr lang="en-US" sz="2400" dirty="0" err="1" smtClean="0"/>
              <a:t>withdrawl</a:t>
            </a:r>
            <a:r>
              <a:rPr lang="en-US" sz="2400" dirty="0" smtClean="0"/>
              <a:t> 		      </a:t>
            </a:r>
          </a:p>
          <a:p>
            <a:pPr>
              <a:buNone/>
            </a:pPr>
            <a:r>
              <a:rPr lang="en-US" sz="2400" dirty="0" smtClean="0"/>
              <a:t>                    - </a:t>
            </a:r>
            <a:r>
              <a:rPr lang="en-US" sz="2400" dirty="0" err="1" smtClean="0"/>
              <a:t>oxytocin</a:t>
            </a:r>
            <a:r>
              <a:rPr lang="en-US" sz="2400" dirty="0" smtClean="0"/>
              <a:t> stimulation  and </a:t>
            </a:r>
          </a:p>
          <a:p>
            <a:pPr>
              <a:buNone/>
            </a:pPr>
            <a:r>
              <a:rPr lang="en-US" sz="2400" dirty="0" smtClean="0"/>
              <a:t>                    - Premature decidual activation are important ones.</a:t>
            </a:r>
          </a:p>
          <a:p>
            <a:r>
              <a:rPr lang="en-US" sz="2400" dirty="0" smtClean="0"/>
              <a:t>Regardless of the stimulus, the final pathway seems to converge towards a central role of inflammatory mediators, i.e. Cytokines.</a:t>
            </a:r>
          </a:p>
          <a:p>
            <a:endParaRPr lang="en-US" sz="2400" dirty="0"/>
          </a:p>
        </p:txBody>
      </p:sp>
    </p:spTree>
  </p:cSld>
  <p:clrMapOvr>
    <a:masterClrMapping/>
  </p:clrMapOvr>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p:txBody>
          <a:bodyPr/>
          <a:lstStyle/>
          <a:p>
            <a:endParaRPr lang="en-IN"/>
          </a:p>
        </p:txBody>
      </p:sp>
    </p:spTree>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p:txBody>
          <a:bodyPr/>
          <a:lstStyle/>
          <a:p>
            <a:endParaRPr lang="en-IN"/>
          </a:p>
        </p:txBody>
      </p:sp>
    </p:spTree>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p:txBody>
          <a:bodyPr/>
          <a:lstStyle/>
          <a:p>
            <a:endParaRPr lang="en-IN"/>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838200"/>
            <a:ext cx="10972800" cy="6019800"/>
          </a:xfrm>
        </p:spPr>
        <p:txBody>
          <a:bodyPr>
            <a:normAutofit fontScale="92500" lnSpcReduction="20000"/>
          </a:bodyPr>
          <a:lstStyle/>
          <a:p>
            <a:pPr algn="ctr">
              <a:buNone/>
            </a:pPr>
            <a:r>
              <a:rPr lang="en-US" sz="2800" dirty="0" smtClean="0"/>
              <a:t>As parturition nears the fetal adrenal axis becoms more sensitive to ACTH and there is an increased production of cortisol.</a:t>
            </a:r>
          </a:p>
          <a:p>
            <a:pPr algn="ctr"/>
            <a:endParaRPr lang="en-US" sz="1800" dirty="0" smtClean="0"/>
          </a:p>
          <a:p>
            <a:pPr algn="ctr">
              <a:buNone/>
            </a:pPr>
            <a:r>
              <a:rPr lang="en-US" sz="2800" dirty="0" smtClean="0"/>
              <a:t>This simulates 17-hydroxylase in the trophoblast resulting in decreased progesterone secretion.</a:t>
            </a:r>
          </a:p>
          <a:p>
            <a:pPr algn="ctr"/>
            <a:endParaRPr lang="en-US" sz="1800" dirty="0" smtClean="0"/>
          </a:p>
          <a:p>
            <a:pPr algn="ctr">
              <a:buNone/>
            </a:pPr>
            <a:r>
              <a:rPr lang="en-US" sz="2800" dirty="0" smtClean="0"/>
              <a:t>The reversal of oestrogen – progesterone  ratio</a:t>
            </a:r>
          </a:p>
          <a:p>
            <a:pPr algn="ctr">
              <a:buNone/>
            </a:pPr>
            <a:endParaRPr lang="en-US" sz="1900" dirty="0" smtClean="0"/>
          </a:p>
          <a:p>
            <a:pPr algn="ctr">
              <a:buNone/>
            </a:pPr>
            <a:r>
              <a:rPr lang="en-US" sz="2800" dirty="0" smtClean="0"/>
              <a:t>Increase in prostaglandin formation</a:t>
            </a:r>
          </a:p>
          <a:p>
            <a:pPr algn="ctr">
              <a:buNone/>
            </a:pPr>
            <a:endParaRPr lang="en-US" sz="1900" dirty="0" smtClean="0"/>
          </a:p>
          <a:p>
            <a:pPr algn="ctr">
              <a:buNone/>
            </a:pPr>
            <a:r>
              <a:rPr lang="en-US" sz="2800" dirty="0" smtClean="0">
                <a:solidFill>
                  <a:srgbClr val="FF0000"/>
                </a:solidFill>
              </a:rPr>
              <a:t>Initiation of labour</a:t>
            </a:r>
          </a:p>
          <a:p>
            <a:pPr algn="ctr">
              <a:buNone/>
            </a:pPr>
            <a:endParaRPr lang="en-US" sz="2800" dirty="0" smtClean="0">
              <a:solidFill>
                <a:srgbClr val="FF0000"/>
              </a:solidFill>
            </a:endParaRPr>
          </a:p>
          <a:p>
            <a:r>
              <a:rPr lang="en-US" sz="2800" dirty="0" smtClean="0"/>
              <a:t>Progesterone supresses  myometrial contractility and inhibits production of prostaglandins by upregulating prostaglandin dehydrogenase</a:t>
            </a:r>
            <a:endParaRPr lang="en-US" dirty="0"/>
          </a:p>
        </p:txBody>
      </p:sp>
      <p:sp>
        <p:nvSpPr>
          <p:cNvPr id="4" name="Down Arrow 3"/>
          <p:cNvSpPr/>
          <p:nvPr/>
        </p:nvSpPr>
        <p:spPr>
          <a:xfrm>
            <a:off x="5605252" y="1679275"/>
            <a:ext cx="203200" cy="3048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own Arrow 4"/>
          <p:cNvSpPr/>
          <p:nvPr/>
        </p:nvSpPr>
        <p:spPr>
          <a:xfrm>
            <a:off x="5622505" y="2727385"/>
            <a:ext cx="203200" cy="3048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Down Arrow 5"/>
          <p:cNvSpPr/>
          <p:nvPr/>
        </p:nvSpPr>
        <p:spPr>
          <a:xfrm>
            <a:off x="5622506" y="3533954"/>
            <a:ext cx="203200" cy="3048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Down Arrow 6"/>
          <p:cNvSpPr/>
          <p:nvPr/>
        </p:nvSpPr>
        <p:spPr>
          <a:xfrm>
            <a:off x="5682890" y="4330460"/>
            <a:ext cx="203200" cy="3048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11200" y="381000"/>
            <a:ext cx="10769600" cy="1143000"/>
          </a:xfrm>
        </p:spPr>
        <p:txBody>
          <a:bodyPr/>
          <a:lstStyle/>
          <a:p>
            <a:r>
              <a:rPr lang="en-US" dirty="0" smtClean="0"/>
              <a:t>Role of cytokines</a:t>
            </a:r>
            <a:endParaRPr lang="en-US" dirty="0"/>
          </a:p>
        </p:txBody>
      </p:sp>
      <p:sp>
        <p:nvSpPr>
          <p:cNvPr id="3" name="Content Placeholder 2"/>
          <p:cNvSpPr>
            <a:spLocks noGrp="1"/>
          </p:cNvSpPr>
          <p:nvPr>
            <p:ph idx="1"/>
          </p:nvPr>
        </p:nvSpPr>
        <p:spPr>
          <a:xfrm>
            <a:off x="609600" y="1600200"/>
            <a:ext cx="10972800" cy="2971800"/>
          </a:xfrm>
        </p:spPr>
        <p:txBody>
          <a:bodyPr/>
          <a:lstStyle/>
          <a:p>
            <a:pPr marL="514350" indent="-514350">
              <a:buFont typeface="+mj-lt"/>
              <a:buAutoNum type="arabicPeriod"/>
            </a:pPr>
            <a:r>
              <a:rPr lang="en-US" dirty="0" smtClean="0">
                <a:solidFill>
                  <a:srgbClr val="FF0000"/>
                </a:solidFill>
              </a:rPr>
              <a:t>Infection</a:t>
            </a:r>
            <a:r>
              <a:rPr lang="en-US" dirty="0" smtClean="0"/>
              <a:t> (is implicated as the etiological factor in 40-50% of cases of preterm labour at early gestations(&lt;30 weeks).) Infection induces intraamniotic inflammatory response involving the activation of a no. of cytokines and chemokines. </a:t>
            </a:r>
          </a:p>
          <a:p>
            <a:pPr marL="514350" indent="-514350">
              <a:buFont typeface="+mj-lt"/>
              <a:buAutoNum type="arabicPeriod"/>
            </a:pPr>
            <a:r>
              <a:rPr lang="en-US" dirty="0" smtClean="0">
                <a:solidFill>
                  <a:srgbClr val="FF0000"/>
                </a:solidFill>
              </a:rPr>
              <a:t>Intrauterine bleeding </a:t>
            </a:r>
            <a:r>
              <a:rPr lang="en-US" dirty="0" smtClean="0"/>
              <a:t>is also an important trigger of cytokine release. </a:t>
            </a:r>
            <a:endParaRPr lang="en-US" dirty="0"/>
          </a:p>
        </p:txBody>
      </p:sp>
      <p:graphicFrame>
        <p:nvGraphicFramePr>
          <p:cNvPr id="4" name="Table 3"/>
          <p:cNvGraphicFramePr>
            <a:graphicFrameLocks noGrp="1"/>
          </p:cNvGraphicFramePr>
          <p:nvPr/>
        </p:nvGraphicFramePr>
        <p:xfrm>
          <a:off x="609600" y="4572000"/>
          <a:ext cx="11074401" cy="2056130"/>
        </p:xfrm>
        <a:graphic>
          <a:graphicData uri="http://schemas.openxmlformats.org/drawingml/2006/table">
            <a:tbl>
              <a:tblPr firstRow="1" bandRow="1">
                <a:tableStyleId>{F5AB1C69-6EDB-4FF4-983F-18BD219EF322}</a:tableStyleId>
              </a:tblPr>
              <a:tblGrid>
                <a:gridCol w="3691467"/>
                <a:gridCol w="3691467"/>
                <a:gridCol w="3691467"/>
              </a:tblGrid>
              <a:tr h="381000">
                <a:tc>
                  <a:txBody>
                    <a:bodyPr/>
                    <a:lstStyle/>
                    <a:p>
                      <a:r>
                        <a:rPr lang="en-US" dirty="0" smtClean="0"/>
                        <a:t>Cytokines</a:t>
                      </a:r>
                      <a:endParaRPr lang="en-US" dirty="0"/>
                    </a:p>
                  </a:txBody>
                  <a:tcPr marL="121920" marR="121920"/>
                </a:tc>
                <a:tc>
                  <a:txBody>
                    <a:bodyPr/>
                    <a:lstStyle/>
                    <a:p>
                      <a:r>
                        <a:rPr lang="en-US" dirty="0" smtClean="0"/>
                        <a:t>Action</a:t>
                      </a:r>
                      <a:endParaRPr lang="en-US" dirty="0"/>
                    </a:p>
                  </a:txBody>
                  <a:tcPr marL="121920" marR="121920"/>
                </a:tc>
                <a:tc>
                  <a:txBody>
                    <a:bodyPr/>
                    <a:lstStyle/>
                    <a:p>
                      <a:r>
                        <a:rPr lang="en-US" dirty="0" smtClean="0"/>
                        <a:t>Effect</a:t>
                      </a:r>
                      <a:endParaRPr lang="en-US" dirty="0"/>
                    </a:p>
                  </a:txBody>
                  <a:tcPr marL="121920" marR="121920"/>
                </a:tc>
              </a:tr>
              <a:tr h="56515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IL-6, IL-8, IL-1, TNF-</a:t>
                      </a:r>
                      <a:r>
                        <a:rPr lang="en-US" dirty="0" smtClean="0">
                          <a:sym typeface="Symbol"/>
                        </a:rPr>
                        <a:t></a:t>
                      </a:r>
                      <a:endParaRPr lang="en-US" dirty="0" smtClean="0"/>
                    </a:p>
                    <a:p>
                      <a:endParaRPr lang="en-US" dirty="0"/>
                    </a:p>
                  </a:txBody>
                  <a:tcPr marL="121920" marR="121920"/>
                </a:tc>
                <a:tc>
                  <a:txBody>
                    <a:bodyPr/>
                    <a:lstStyle/>
                    <a:p>
                      <a:r>
                        <a:rPr lang="en-US" dirty="0" smtClean="0"/>
                        <a:t>Degradation of collagen fibres</a:t>
                      </a:r>
                      <a:endParaRPr lang="en-US" dirty="0"/>
                    </a:p>
                  </a:txBody>
                  <a:tcPr marL="121920" marR="121920"/>
                </a:tc>
                <a:tc>
                  <a:txBody>
                    <a:bodyPr/>
                    <a:lstStyle/>
                    <a:p>
                      <a:r>
                        <a:rPr lang="en-US" dirty="0" smtClean="0"/>
                        <a:t>Cervical ripening</a:t>
                      </a:r>
                      <a:endParaRPr lang="en-US" dirty="0"/>
                    </a:p>
                  </a:txBody>
                  <a:tcPr marL="121920" marR="121920"/>
                </a:tc>
              </a:tr>
              <a:tr h="565150">
                <a:tc>
                  <a:txBody>
                    <a:bodyPr/>
                    <a:lstStyle/>
                    <a:p>
                      <a:r>
                        <a:rPr lang="en-US" dirty="0" smtClean="0"/>
                        <a:t>IL-1, TNF-</a:t>
                      </a:r>
                      <a:r>
                        <a:rPr lang="en-US" dirty="0" smtClean="0">
                          <a:sym typeface="Symbol"/>
                        </a:rPr>
                        <a:t></a:t>
                      </a:r>
                      <a:endParaRPr lang="en-US" dirty="0"/>
                    </a:p>
                  </a:txBody>
                  <a:tcPr marL="121920" marR="121920"/>
                </a:tc>
                <a:tc>
                  <a:txBody>
                    <a:bodyPr/>
                    <a:lstStyle/>
                    <a:p>
                      <a:r>
                        <a:rPr lang="en-US" dirty="0" smtClean="0"/>
                        <a:t>Induce matrix metalloproteinases</a:t>
                      </a:r>
                      <a:endParaRPr lang="en-US" dirty="0"/>
                    </a:p>
                  </a:txBody>
                  <a:tcPr marL="121920" marR="121920"/>
                </a:tc>
                <a:tc>
                  <a:txBody>
                    <a:bodyPr/>
                    <a:lstStyle/>
                    <a:p>
                      <a:r>
                        <a:rPr lang="en-US" dirty="0" smtClean="0"/>
                        <a:t>Membrane rupture</a:t>
                      </a:r>
                      <a:endParaRPr lang="en-US" dirty="0"/>
                    </a:p>
                  </a:txBody>
                  <a:tcPr marL="121920" marR="121920"/>
                </a:tc>
              </a:tr>
              <a:tr h="394970">
                <a:tc>
                  <a:txBody>
                    <a:bodyPr/>
                    <a:lstStyle/>
                    <a:p>
                      <a:r>
                        <a:rPr lang="en-US" dirty="0" smtClean="0"/>
                        <a:t>IL-1, IL-2, IL-6, TNF-</a:t>
                      </a:r>
                      <a:r>
                        <a:rPr lang="en-US" dirty="0" smtClean="0">
                          <a:sym typeface="Symbol"/>
                        </a:rPr>
                        <a:t></a:t>
                      </a:r>
                      <a:endParaRPr lang="en-US" dirty="0"/>
                    </a:p>
                  </a:txBody>
                  <a:tcPr marL="121920" marR="121920"/>
                </a:tc>
                <a:tc>
                  <a:txBody>
                    <a:bodyPr/>
                    <a:lstStyle/>
                    <a:p>
                      <a:r>
                        <a:rPr lang="en-US" dirty="0" smtClean="0"/>
                        <a:t>Increase</a:t>
                      </a:r>
                      <a:r>
                        <a:rPr lang="en-US" baseline="0" dirty="0" smtClean="0"/>
                        <a:t> PGE2, PGF2</a:t>
                      </a:r>
                      <a:r>
                        <a:rPr lang="en-US" baseline="0" dirty="0" smtClean="0">
                          <a:sym typeface="Symbol"/>
                        </a:rPr>
                        <a:t></a:t>
                      </a:r>
                      <a:endParaRPr lang="en-US" dirty="0"/>
                    </a:p>
                  </a:txBody>
                  <a:tcPr marL="121920" marR="121920"/>
                </a:tc>
                <a:tc>
                  <a:txBody>
                    <a:bodyPr/>
                    <a:lstStyle/>
                    <a:p>
                      <a:r>
                        <a:rPr lang="en-US" dirty="0" smtClean="0"/>
                        <a:t>Uterine contractions</a:t>
                      </a:r>
                      <a:endParaRPr lang="en-US" dirty="0"/>
                    </a:p>
                  </a:txBody>
                  <a:tcPr marL="121920" marR="121920"/>
                </a:tc>
              </a:tr>
            </a:tbl>
          </a:graphicData>
        </a:graphic>
      </p:graphicFrame>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a:themeElements>
    <a:clrScheme name="Ion">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Ion">
      <a:majorFont>
        <a:latin typeface="Century Gothic"/>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 xmlns:thm15="http://schemas.microsoft.com/office/thememl/2012/main" name="Ion" id="{B8441ADB-2E43-4AF7-B97A-BD870242C6A8}" vid="{292E63A9-BB86-4E3D-B92A-7223C6510D2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Ion</Template>
  <TotalTime>1467</TotalTime>
  <Words>3097</Words>
  <Application>Microsoft Office PowerPoint</Application>
  <PresentationFormat>Custom</PresentationFormat>
  <Paragraphs>356</Paragraphs>
  <Slides>72</Slides>
  <Notes>0</Notes>
  <HiddenSlides>0</HiddenSlides>
  <MMClips>0</MMClips>
  <ScaleCrop>false</ScaleCrop>
  <HeadingPairs>
    <vt:vector size="4" baseType="variant">
      <vt:variant>
        <vt:lpstr>Theme</vt:lpstr>
      </vt:variant>
      <vt:variant>
        <vt:i4>1</vt:i4>
      </vt:variant>
      <vt:variant>
        <vt:lpstr>Slide Titles</vt:lpstr>
      </vt:variant>
      <vt:variant>
        <vt:i4>72</vt:i4>
      </vt:variant>
    </vt:vector>
  </HeadingPairs>
  <TitlesOfParts>
    <vt:vector size="73" baseType="lpstr">
      <vt:lpstr>Ion</vt:lpstr>
      <vt:lpstr>Preterm Labour</vt:lpstr>
      <vt:lpstr>Definition</vt:lpstr>
      <vt:lpstr>Slide 3</vt:lpstr>
      <vt:lpstr>Introduction</vt:lpstr>
      <vt:lpstr>Incidence</vt:lpstr>
      <vt:lpstr>Slide 6</vt:lpstr>
      <vt:lpstr>Pathogenesis</vt:lpstr>
      <vt:lpstr>Slide 8</vt:lpstr>
      <vt:lpstr>Role of cytokines</vt:lpstr>
      <vt:lpstr>Aetiology and Risk Factors</vt:lpstr>
      <vt:lpstr>Obstetric Risk factors</vt:lpstr>
      <vt:lpstr>Racial factors</vt:lpstr>
      <vt:lpstr>Demographic Factors</vt:lpstr>
      <vt:lpstr>Psychosocial Factors</vt:lpstr>
      <vt:lpstr>Past obstetric history</vt:lpstr>
      <vt:lpstr>Infection</vt:lpstr>
      <vt:lpstr>Genetic</vt:lpstr>
      <vt:lpstr>Prediction of Preterm labour</vt:lpstr>
      <vt:lpstr>Fetal Fibronectin(fFN)- </vt:lpstr>
      <vt:lpstr>Slide 20</vt:lpstr>
      <vt:lpstr>Length of cervix</vt:lpstr>
      <vt:lpstr>Prevention</vt:lpstr>
      <vt:lpstr>management</vt:lpstr>
      <vt:lpstr>A. Tocolytics:</vt:lpstr>
      <vt:lpstr>2. Magnesium Sulphate</vt:lpstr>
      <vt:lpstr>5. Atociban</vt:lpstr>
      <vt:lpstr>6.Nitric oxide donors</vt:lpstr>
      <vt:lpstr>B. Corticosteroids:</vt:lpstr>
      <vt:lpstr>RCOG GUIDELINESS</vt:lpstr>
      <vt:lpstr>Slide 30</vt:lpstr>
      <vt:lpstr>Slide 31</vt:lpstr>
      <vt:lpstr>Slide 32</vt:lpstr>
      <vt:lpstr>Intrapartum management</vt:lpstr>
      <vt:lpstr>PPROM</vt:lpstr>
      <vt:lpstr>Diagnosis of pPROM</vt:lpstr>
      <vt:lpstr>Complications of pPROM</vt:lpstr>
      <vt:lpstr>Management of pPROM</vt:lpstr>
      <vt:lpstr>Slide 38</vt:lpstr>
      <vt:lpstr>pPROM nearer to term(34-36 wks):</vt:lpstr>
      <vt:lpstr>THE PRETERM NEONATE</vt:lpstr>
      <vt:lpstr>Slide 41</vt:lpstr>
      <vt:lpstr>Slide 42</vt:lpstr>
      <vt:lpstr>Respiratory distress syndrome</vt:lpstr>
      <vt:lpstr>Retinopathy of prematurity</vt:lpstr>
      <vt:lpstr>Long term prognosis</vt:lpstr>
      <vt:lpstr>Conclusion</vt:lpstr>
      <vt:lpstr>CERVICAL CERCLAGE</vt:lpstr>
      <vt:lpstr>Slide 48</vt:lpstr>
      <vt:lpstr>Slide 49</vt:lpstr>
      <vt:lpstr>Slide 50</vt:lpstr>
      <vt:lpstr>Slide 51</vt:lpstr>
      <vt:lpstr>Slide 52</vt:lpstr>
      <vt:lpstr>Slide 53</vt:lpstr>
      <vt:lpstr>Slide 54</vt:lpstr>
      <vt:lpstr>Slide 55</vt:lpstr>
      <vt:lpstr>Slide 56</vt:lpstr>
      <vt:lpstr>Slide 57</vt:lpstr>
      <vt:lpstr>Slide 58</vt:lpstr>
      <vt:lpstr>Slide 59</vt:lpstr>
      <vt:lpstr>Slide 60</vt:lpstr>
      <vt:lpstr>Slide 61</vt:lpstr>
      <vt:lpstr>Slide 62</vt:lpstr>
      <vt:lpstr>Slide 63</vt:lpstr>
      <vt:lpstr>Slide 64</vt:lpstr>
      <vt:lpstr>Slide 65</vt:lpstr>
      <vt:lpstr>Slide 66</vt:lpstr>
      <vt:lpstr>Slide 67</vt:lpstr>
      <vt:lpstr>Slide 68</vt:lpstr>
      <vt:lpstr>Slide 69</vt:lpstr>
      <vt:lpstr>Slide 70</vt:lpstr>
      <vt:lpstr>Slide 71</vt:lpstr>
      <vt:lpstr>Slide 72</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User</dc:creator>
  <cp:lastModifiedBy>Admin</cp:lastModifiedBy>
  <cp:revision>95</cp:revision>
  <dcterms:created xsi:type="dcterms:W3CDTF">2014-04-01T14:19:05Z</dcterms:created>
  <dcterms:modified xsi:type="dcterms:W3CDTF">2019-10-03T12:13:02Z</dcterms:modified>
</cp:coreProperties>
</file>