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7" r:id="rId12"/>
    <p:sldId id="278" r:id="rId13"/>
    <p:sldId id="265" r:id="rId14"/>
    <p:sldId id="266" r:id="rId15"/>
    <p:sldId id="267" r:id="rId16"/>
    <p:sldId id="268" r:id="rId17"/>
    <p:sldId id="269" r:id="rId18"/>
    <p:sldId id="283" r:id="rId19"/>
    <p:sldId id="295" r:id="rId20"/>
    <p:sldId id="270" r:id="rId21"/>
    <p:sldId id="279" r:id="rId22"/>
    <p:sldId id="271" r:id="rId23"/>
    <p:sldId id="280" r:id="rId24"/>
    <p:sldId id="272" r:id="rId25"/>
    <p:sldId id="273" r:id="rId26"/>
    <p:sldId id="275" r:id="rId27"/>
    <p:sldId id="281" r:id="rId28"/>
    <p:sldId id="27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28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39" d="100"/>
          <a:sy n="3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238C06-09AB-40DB-8C26-0C1CB995587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2B2618-1035-483A-A3AF-21A2A3DFF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PLACENTA AND </a:t>
            </a:r>
            <a:br>
              <a:rPr lang="en-US" dirty="0" smtClean="0"/>
            </a:br>
            <a:r>
              <a:rPr lang="en-US" dirty="0" smtClean="0"/>
              <a:t>PLACENTAL ABNORMALITIES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200" y="5077691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82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Structures of placenta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Chorionic </a:t>
            </a:r>
            <a:r>
              <a:rPr lang="en-US" u="sng" dirty="0"/>
              <a:t>plate</a:t>
            </a:r>
            <a:r>
              <a:rPr lang="en-US" dirty="0"/>
              <a:t>: From within outwards, it consists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Primitive </a:t>
            </a:r>
            <a:r>
              <a:rPr lang="en-US" dirty="0" err="1"/>
              <a:t>mesenchymal</a:t>
            </a:r>
            <a:r>
              <a:rPr lang="en-US" dirty="0"/>
              <a:t> tissue containing branches of umbilical </a:t>
            </a:r>
            <a:r>
              <a:rPr lang="en-US" dirty="0" smtClean="0"/>
              <a:t>vessels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A layer of </a:t>
            </a:r>
            <a:r>
              <a:rPr lang="en-US" dirty="0" err="1"/>
              <a:t>cytotrophoblast</a:t>
            </a:r>
            <a:r>
              <a:rPr lang="en-US" dirty="0"/>
              <a:t>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Syncytiotrophoblast</a:t>
            </a:r>
            <a:endParaRPr lang="en-US" dirty="0" smtClean="0"/>
          </a:p>
          <a:p>
            <a:r>
              <a:rPr lang="en-US" u="sng" dirty="0" smtClean="0"/>
              <a:t>Basal </a:t>
            </a:r>
            <a:r>
              <a:rPr lang="en-US" u="sng" dirty="0"/>
              <a:t>plate</a:t>
            </a:r>
            <a:r>
              <a:rPr lang="en-US" dirty="0"/>
              <a:t>: It consists of the following structures from outside inwards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Part of the compact and spongy layer of the decidua </a:t>
            </a:r>
            <a:r>
              <a:rPr lang="en-US" dirty="0" err="1" smtClean="0"/>
              <a:t>basalis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Nitabuchs</a:t>
            </a:r>
            <a:r>
              <a:rPr lang="en-US" dirty="0"/>
              <a:t> layer of </a:t>
            </a:r>
            <a:r>
              <a:rPr lang="en-US" dirty="0" err="1"/>
              <a:t>fibrinoid</a:t>
            </a:r>
            <a:r>
              <a:rPr lang="en-US" dirty="0"/>
              <a:t> degeneration of the outer </a:t>
            </a:r>
            <a:r>
              <a:rPr lang="en-US" dirty="0" err="1"/>
              <a:t>syncytiotrophoblast</a:t>
            </a:r>
            <a:r>
              <a:rPr lang="en-US" dirty="0"/>
              <a:t> at the junction of the </a:t>
            </a:r>
            <a:r>
              <a:rPr lang="en-US" dirty="0" err="1"/>
              <a:t>cytotrophoblastic</a:t>
            </a:r>
            <a:r>
              <a:rPr lang="en-US" dirty="0"/>
              <a:t> shell and decidua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Cytotrophoblastic</a:t>
            </a:r>
            <a:r>
              <a:rPr lang="en-US" dirty="0"/>
              <a:t> shell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 err="1"/>
              <a:t>Syncytiotrophoblast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00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11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96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placenta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10600" cy="5327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• </a:t>
            </a:r>
            <a:r>
              <a:rPr lang="en-US" u="sng" dirty="0" err="1"/>
              <a:t>Intervillous</a:t>
            </a:r>
            <a:r>
              <a:rPr lang="en-US" u="sng" dirty="0"/>
              <a:t> space</a:t>
            </a:r>
            <a:r>
              <a:rPr lang="en-US" dirty="0"/>
              <a:t>: It is bounded on the inner side by the chorionic plate and the outer side by the basal plate, limited on the periphery by the fusion of the two plates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It is lined internally on all sides by the </a:t>
            </a:r>
            <a:r>
              <a:rPr lang="en-US" dirty="0" err="1"/>
              <a:t>syncytiotrophoblast</a:t>
            </a:r>
            <a:r>
              <a:rPr lang="en-US" dirty="0"/>
              <a:t> and is filled with slow flowing maternal blood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Numerous branching villi which arise from the stem villi project into the space and constitute chief content of the </a:t>
            </a:r>
            <a:r>
              <a:rPr lang="en-US" dirty="0" err="1"/>
              <a:t>intervillous</a:t>
            </a:r>
            <a:r>
              <a:rPr lang="en-US" dirty="0"/>
              <a:t> space.</a:t>
            </a:r>
          </a:p>
        </p:txBody>
      </p:sp>
    </p:spTree>
    <p:extLst>
      <p:ext uri="{BB962C8B-B14F-4D97-AF65-F5344CB8AC3E}">
        <p14:creationId xmlns:p14="http://schemas.microsoft.com/office/powerpoint/2010/main" xmlns="" val="9721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Structures of placenta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Stem villi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Arise from the chorionic plate and extend to the basal plate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With the progressive development- primary, secondary and tertiary villi are formed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Functional unit of the placenta is called the fetal cotyledon or </a:t>
            </a:r>
            <a:r>
              <a:rPr lang="en-US" dirty="0" err="1"/>
              <a:t>placentome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Major villi pass down through the </a:t>
            </a:r>
            <a:r>
              <a:rPr lang="en-US" dirty="0" err="1"/>
              <a:t>intervillous</a:t>
            </a:r>
            <a:r>
              <a:rPr lang="en-US" dirty="0"/>
              <a:t> space to anchor onto the basal plate.</a:t>
            </a:r>
          </a:p>
        </p:txBody>
      </p:sp>
    </p:spTree>
    <p:extLst>
      <p:ext uri="{BB962C8B-B14F-4D97-AF65-F5344CB8AC3E}">
        <p14:creationId xmlns:p14="http://schemas.microsoft.com/office/powerpoint/2010/main" xmlns="" val="35307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38109" cy="459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 villi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Functional subunit is called lobule which is derived from the tertiary stem villi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About 60 stem villi persist in human placenta.• Thus, each cotyledon (totaling 15-29) contains 3-4 major stem villi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total surface, for exchange, varies between 4-14 square meters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fetal capillary system within the villi is almost 50 km long.</a:t>
            </a:r>
          </a:p>
        </p:txBody>
      </p:sp>
    </p:spTree>
    <p:extLst>
      <p:ext uri="{BB962C8B-B14F-4D97-AF65-F5344CB8AC3E}">
        <p14:creationId xmlns:p14="http://schemas.microsoft.com/office/powerpoint/2010/main" xmlns="" val="28950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Structures of placenta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Structure </a:t>
            </a:r>
            <a:r>
              <a:rPr lang="en-US" b="1" u="sng" dirty="0"/>
              <a:t>of terminal villus</a:t>
            </a:r>
            <a:r>
              <a:rPr lang="en-US" dirty="0"/>
              <a:t>: In the early placenta, each terminal villus has got the following structures from outside inward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Outer </a:t>
            </a:r>
            <a:r>
              <a:rPr lang="en-US" dirty="0" err="1" smtClean="0"/>
              <a:t>syncytiotrophoblast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Cytotrophoblast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/>
              <a:t>Basement </a:t>
            </a:r>
            <a:r>
              <a:rPr lang="en-US" dirty="0" smtClean="0"/>
              <a:t>membrane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Central </a:t>
            </a:r>
            <a:r>
              <a:rPr lang="en-US" dirty="0" err="1"/>
              <a:t>stroma</a:t>
            </a:r>
            <a:r>
              <a:rPr lang="en-US" dirty="0"/>
              <a:t> containing fetal capillaries, primitive </a:t>
            </a:r>
            <a:r>
              <a:rPr lang="en-US" dirty="0" err="1"/>
              <a:t>mesenchymal</a:t>
            </a:r>
            <a:r>
              <a:rPr lang="en-US" dirty="0"/>
              <a:t> cells, connective tissue and a few phagocytic (</a:t>
            </a:r>
            <a:r>
              <a:rPr lang="en-US" dirty="0" err="1"/>
              <a:t>Hofbauer</a:t>
            </a:r>
            <a:r>
              <a:rPr lang="en-US" dirty="0"/>
              <a:t>) cells</a:t>
            </a:r>
          </a:p>
        </p:txBody>
      </p:sp>
    </p:spTree>
    <p:extLst>
      <p:ext uri="{BB962C8B-B14F-4D97-AF65-F5344CB8AC3E}">
        <p14:creationId xmlns:p14="http://schemas.microsoft.com/office/powerpoint/2010/main" xmlns="" val="31305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5"/>
            <a:ext cx="73914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of terminal villus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458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• </a:t>
            </a:r>
            <a:r>
              <a:rPr lang="en-US" u="sng" dirty="0"/>
              <a:t>In the term placenta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syncytiotrophoblast</a:t>
            </a:r>
            <a:r>
              <a:rPr lang="en-US" dirty="0"/>
              <a:t> becomes relatively thin at places overlying the fetal capillaries and thicker at other areas containing extensive endoplasmic reticulum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dirty="0" err="1"/>
              <a:t>cytotrophoblast</a:t>
            </a:r>
            <a:r>
              <a:rPr lang="en-US" dirty="0"/>
              <a:t> is relatively sparse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Basement membrane becomes thicker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Stroma</a:t>
            </a:r>
            <a:r>
              <a:rPr lang="en-US" dirty="0"/>
              <a:t> contains dilated vessels along with all the constituents and few </a:t>
            </a:r>
            <a:r>
              <a:rPr lang="en-US" dirty="0" err="1"/>
              <a:t>Hofbauer</a:t>
            </a:r>
            <a:r>
              <a:rPr lang="en-US" dirty="0"/>
              <a:t> cells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These cells have </a:t>
            </a:r>
            <a:r>
              <a:rPr lang="en-US" dirty="0" err="1"/>
              <a:t>IgG</a:t>
            </a:r>
            <a:r>
              <a:rPr lang="en-US" dirty="0"/>
              <a:t> surface receptors and can express class II MHC molecules.</a:t>
            </a:r>
          </a:p>
        </p:txBody>
      </p:sp>
    </p:spTree>
    <p:extLst>
      <p:ext uri="{BB962C8B-B14F-4D97-AF65-F5344CB8AC3E}">
        <p14:creationId xmlns:p14="http://schemas.microsoft.com/office/powerpoint/2010/main" xmlns="" val="32593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867184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59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Placental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/>
              <a:t>Abnormal Shape or Implantation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/>
              <a:t>Degenerative Placental Lesions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/>
              <a:t>Circulatory Disturbances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 err="1"/>
              <a:t>Hypertropic</a:t>
            </a:r>
            <a:r>
              <a:rPr lang="en-US" dirty="0"/>
              <a:t> Placental Abnormalities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/>
              <a:t>Placental Inflammation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/>
              <a:t>Tumors of the Placenta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6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Only the </a:t>
            </a:r>
            <a:r>
              <a:rPr lang="en-US" dirty="0" err="1"/>
              <a:t>eutherian</a:t>
            </a:r>
            <a:r>
              <a:rPr lang="en-US" dirty="0"/>
              <a:t> mammals possess placenta.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human placenta is discoid, </a:t>
            </a:r>
            <a:r>
              <a:rPr lang="en-US" dirty="0" err="1"/>
              <a:t>haemochorial</a:t>
            </a:r>
            <a:r>
              <a:rPr lang="en-US" dirty="0"/>
              <a:t> and </a:t>
            </a:r>
            <a:r>
              <a:rPr lang="en-US" dirty="0" err="1"/>
              <a:t>deciduate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placenta is attached to the uterine wall and establishes connection between the mother and fetus through the umbilical cord</a:t>
            </a:r>
          </a:p>
        </p:txBody>
      </p:sp>
    </p:spTree>
    <p:extLst>
      <p:ext uri="{BB962C8B-B14F-4D97-AF65-F5344CB8AC3E}">
        <p14:creationId xmlns:p14="http://schemas.microsoft.com/office/powerpoint/2010/main" xmlns="" val="24406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Placental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-Abnormal </a:t>
            </a:r>
            <a:r>
              <a:rPr lang="en-US" b="1" u="sng" dirty="0"/>
              <a:t>Shape or Implantation- </a:t>
            </a:r>
          </a:p>
          <a:p>
            <a:r>
              <a:rPr lang="en-US" sz="3300" u="sng" dirty="0" smtClean="0"/>
              <a:t>Multiple </a:t>
            </a:r>
            <a:r>
              <a:rPr lang="en-US" sz="3300" u="sng" dirty="0"/>
              <a:t>Placentas with a single </a:t>
            </a:r>
            <a:r>
              <a:rPr lang="en-US" sz="3300" u="sng" dirty="0" smtClean="0"/>
              <a:t>fetus</a:t>
            </a:r>
          </a:p>
          <a:p>
            <a:r>
              <a:rPr lang="en-US" sz="3300" dirty="0" smtClean="0"/>
              <a:t> </a:t>
            </a:r>
            <a:r>
              <a:rPr lang="en-US" sz="3300" u="sng" dirty="0"/>
              <a:t>Placenta </a:t>
            </a:r>
            <a:r>
              <a:rPr lang="en-US" sz="3300" u="sng" dirty="0" err="1"/>
              <a:t>bipartita</a:t>
            </a:r>
            <a:r>
              <a:rPr lang="en-US" sz="3300" u="sng" dirty="0"/>
              <a:t> or </a:t>
            </a:r>
            <a:r>
              <a:rPr lang="en-US" sz="3300" u="sng" dirty="0" err="1"/>
              <a:t>bilobata</a:t>
            </a:r>
            <a:r>
              <a:rPr lang="en-US" sz="3300" dirty="0"/>
              <a:t> - the placenta is separated into lobes - division is incomplete and the vessels of fetal origin extend from one lobe to the other before uniting to form the umbilical cord </a:t>
            </a:r>
          </a:p>
          <a:p>
            <a:pPr marL="0" indent="0">
              <a:buNone/>
            </a:pPr>
            <a:r>
              <a:rPr lang="en-US" sz="3300" dirty="0" smtClean="0"/>
              <a:t>   Placenta </a:t>
            </a:r>
            <a:r>
              <a:rPr lang="en-US" sz="3300" dirty="0"/>
              <a:t>duplex, triplex - two or three distinct lobes are </a:t>
            </a:r>
            <a:r>
              <a:rPr lang="en-US" sz="3300" dirty="0" smtClean="0"/>
              <a:t>       separated </a:t>
            </a:r>
            <a:r>
              <a:rPr lang="en-US" sz="3300" dirty="0"/>
              <a:t>entirely and the vessels remain distinct. </a:t>
            </a:r>
            <a:endParaRPr lang="en-US" sz="3300" dirty="0" smtClean="0"/>
          </a:p>
          <a:p>
            <a:r>
              <a:rPr lang="en-US" sz="3300" u="sng" dirty="0" smtClean="0"/>
              <a:t>Clinical significance </a:t>
            </a:r>
            <a:r>
              <a:rPr lang="en-US" sz="3300" dirty="0" smtClean="0"/>
              <a:t>: </a:t>
            </a:r>
            <a:r>
              <a:rPr lang="en-US" sz="3300" dirty="0" err="1" smtClean="0"/>
              <a:t>Bilobed</a:t>
            </a:r>
            <a:r>
              <a:rPr lang="en-US" sz="3300" dirty="0" smtClean="0"/>
              <a:t> placenta</a:t>
            </a:r>
            <a:br>
              <a:rPr lang="en-US" sz="3300" dirty="0" smtClean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42647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4771"/>
            <a:ext cx="8789505" cy="657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91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82000" cy="6019800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Succenturiate</a:t>
            </a:r>
            <a:r>
              <a:rPr lang="en-US" u="sng" dirty="0" smtClean="0"/>
              <a:t> lobes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small accessory lobe ≥1, develop in the membranes at a distant from the periphery of the main placenta, to which they usually have vascular connections of fetal origin </a:t>
            </a:r>
          </a:p>
          <a:p>
            <a:r>
              <a:rPr lang="en-US" dirty="0" smtClean="0"/>
              <a:t>incidence : 5% </a:t>
            </a:r>
          </a:p>
          <a:p>
            <a:r>
              <a:rPr lang="en-US" u="sng" dirty="0" smtClean="0"/>
              <a:t> Clinical significance</a:t>
            </a:r>
            <a:r>
              <a:rPr lang="en-US" dirty="0" smtClean="0"/>
              <a:t> :retained in the uterus after delivery and may cause serious hemorrhage accompanying vasa </a:t>
            </a:r>
            <a:r>
              <a:rPr lang="en-US" dirty="0" err="1" smtClean="0"/>
              <a:t>previa</a:t>
            </a:r>
            <a:r>
              <a:rPr lang="en-US" dirty="0" smtClean="0"/>
              <a:t> - dangerous fetal hemorrhage at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05552" cy="454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1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err="1"/>
              <a:t>Membranaceous</a:t>
            </a:r>
            <a:r>
              <a:rPr lang="en-US" u="sng" dirty="0"/>
              <a:t> Placenta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all of the fetal membranes are covered by functioning villi and the placental develops as a thin membranous structure occupying the entire periphery of the </a:t>
            </a:r>
            <a:r>
              <a:rPr lang="en-US" dirty="0" err="1"/>
              <a:t>chorion</a:t>
            </a:r>
            <a:r>
              <a:rPr lang="en-US" dirty="0"/>
              <a:t> </a:t>
            </a:r>
            <a:endParaRPr lang="en-US" u="sng" dirty="0" smtClean="0"/>
          </a:p>
          <a:p>
            <a:r>
              <a:rPr lang="en-US" u="sng" dirty="0" smtClean="0"/>
              <a:t> Clinical significance</a:t>
            </a:r>
            <a:r>
              <a:rPr lang="en-US" dirty="0" smtClean="0"/>
              <a:t> :serious </a:t>
            </a:r>
            <a:r>
              <a:rPr lang="en-US" dirty="0"/>
              <a:t>hemorrhage d/t associated placenta </a:t>
            </a:r>
            <a:r>
              <a:rPr lang="en-US" dirty="0" err="1"/>
              <a:t>previa</a:t>
            </a:r>
            <a:r>
              <a:rPr lang="en-US" dirty="0"/>
              <a:t> or </a:t>
            </a:r>
            <a:r>
              <a:rPr lang="en-US" dirty="0" err="1"/>
              <a:t>accreta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9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05800" cy="5745163"/>
          </a:xfrm>
        </p:spPr>
        <p:txBody>
          <a:bodyPr>
            <a:normAutofit/>
          </a:bodyPr>
          <a:lstStyle/>
          <a:p>
            <a:r>
              <a:rPr lang="en-US" u="sng" dirty="0"/>
              <a:t>Ring – shaped Placenta </a:t>
            </a:r>
            <a:endParaRPr lang="en-US" u="sng" dirty="0" smtClean="0"/>
          </a:p>
          <a:p>
            <a:r>
              <a:rPr lang="en-US" dirty="0" smtClean="0"/>
              <a:t> </a:t>
            </a:r>
            <a:r>
              <a:rPr lang="en-US" dirty="0"/>
              <a:t>Placenta is annular in shape and sometimes a complete </a:t>
            </a:r>
            <a:r>
              <a:rPr lang="en-US" dirty="0" smtClean="0"/>
              <a:t>ring </a:t>
            </a:r>
            <a:r>
              <a:rPr lang="en-US" dirty="0"/>
              <a:t>of placental tissue </a:t>
            </a:r>
          </a:p>
          <a:p>
            <a:r>
              <a:rPr lang="en-US" dirty="0" smtClean="0"/>
              <a:t>Variant </a:t>
            </a:r>
            <a:r>
              <a:rPr lang="en-US" dirty="0"/>
              <a:t>of </a:t>
            </a:r>
            <a:r>
              <a:rPr lang="en-US" dirty="0" err="1"/>
              <a:t>membraceous</a:t>
            </a:r>
            <a:r>
              <a:rPr lang="en-US" dirty="0"/>
              <a:t> placenta - tissue atrophy in a portion of the ring a horseshoe shape in more common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Incidence : &lt; 1/6000 </a:t>
            </a:r>
            <a:r>
              <a:rPr lang="en-US" dirty="0" smtClean="0"/>
              <a:t>deliveries </a:t>
            </a:r>
            <a:endParaRPr lang="en-US" u="sng" dirty="0" smtClean="0"/>
          </a:p>
          <a:p>
            <a:r>
              <a:rPr lang="en-US" u="sng" dirty="0" smtClean="0"/>
              <a:t> Clinical significance</a:t>
            </a:r>
            <a:r>
              <a:rPr lang="en-US" dirty="0" smtClean="0"/>
              <a:t> :Antepartum </a:t>
            </a:r>
            <a:r>
              <a:rPr lang="en-US" dirty="0"/>
              <a:t>&amp; postpartum bleeding and fetal growth restriction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287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4582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err="1"/>
              <a:t>Extrachorial</a:t>
            </a:r>
            <a:r>
              <a:rPr lang="en-US" b="1" u="sng" dirty="0"/>
              <a:t> Placentation </a:t>
            </a:r>
          </a:p>
          <a:p>
            <a:endParaRPr lang="en-US" b="1" dirty="0" smtClean="0"/>
          </a:p>
          <a:p>
            <a:r>
              <a:rPr lang="en-US" b="1" dirty="0" smtClean="0"/>
              <a:t>When </a:t>
            </a:r>
            <a:r>
              <a:rPr lang="en-US" b="1" dirty="0"/>
              <a:t>the chorionic plate, which is on the fetal side of the placenta, is smaller than the basal plate, which is located on the maternal side, the placental periphery is uncovered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u="sng" dirty="0" smtClean="0"/>
              <a:t> Circumvallate Placenta </a:t>
            </a:r>
          </a:p>
          <a:p>
            <a:endParaRPr lang="en-US" b="1" dirty="0" smtClean="0"/>
          </a:p>
          <a:p>
            <a:r>
              <a:rPr lang="en-US" b="1" dirty="0" smtClean="0"/>
              <a:t>Fetal </a:t>
            </a:r>
            <a:r>
              <a:rPr lang="en-US" b="1" dirty="0"/>
              <a:t>surface of such a placenta presents a central depression surrounded by a thickened, grayish-white ring.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Ring : composed of a double fold of amnion and </a:t>
            </a:r>
            <a:r>
              <a:rPr lang="en-US" b="1" dirty="0" err="1"/>
              <a:t>chorion</a:t>
            </a:r>
            <a:r>
              <a:rPr lang="en-US" b="1" dirty="0"/>
              <a:t> with degenerated decidua and fibrin in between .</a:t>
            </a:r>
            <a:r>
              <a:rPr lang="en-US" b="1" dirty="0" smtClean="0"/>
              <a:t>Within </a:t>
            </a:r>
            <a:r>
              <a:rPr lang="en-US" b="1" dirty="0"/>
              <a:t>the ring, the fetal surface presents the usual appearance, except that the large vessels terminate abruptly at the margin of the ring 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 Clinical significance  :</a:t>
            </a:r>
            <a:r>
              <a:rPr lang="en-US" b="1" dirty="0" smtClean="0"/>
              <a:t> </a:t>
            </a:r>
            <a:r>
              <a:rPr lang="en-US" b="1" dirty="0"/>
              <a:t>Antepartum hemorrhage - from placental abruption and fetal hemorrhage </a:t>
            </a:r>
            <a:r>
              <a:rPr lang="en-US" b="1" dirty="0" smtClean="0"/>
              <a:t> </a:t>
            </a:r>
            <a:r>
              <a:rPr lang="en-US" b="1" dirty="0"/>
              <a:t>Preterm delivery </a:t>
            </a:r>
            <a:r>
              <a:rPr lang="en-US" b="1" dirty="0" smtClean="0"/>
              <a:t> </a:t>
            </a:r>
            <a:r>
              <a:rPr lang="en-US" b="1" dirty="0"/>
              <a:t>Perinatal </a:t>
            </a:r>
            <a:r>
              <a:rPr lang="en-US" b="1" dirty="0" err="1"/>
              <a:t>mortaliy</a:t>
            </a:r>
            <a:r>
              <a:rPr lang="en-US" b="1" dirty="0"/>
              <a:t> </a:t>
            </a:r>
            <a:r>
              <a:rPr lang="en-US" b="1" dirty="0" smtClean="0"/>
              <a:t>Fetal malformations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793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05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 Placenta </a:t>
            </a:r>
            <a:r>
              <a:rPr lang="en-US" dirty="0" err="1"/>
              <a:t>Accreta</a:t>
            </a:r>
            <a:r>
              <a:rPr lang="en-US" dirty="0"/>
              <a:t> </a:t>
            </a:r>
            <a:r>
              <a:rPr lang="en-US" dirty="0" err="1"/>
              <a:t>Increta</a:t>
            </a:r>
            <a:r>
              <a:rPr lang="en-US" dirty="0"/>
              <a:t> </a:t>
            </a:r>
            <a:r>
              <a:rPr lang="en-US" dirty="0" err="1"/>
              <a:t>Percreta</a:t>
            </a:r>
            <a:r>
              <a:rPr lang="en-US" dirty="0"/>
              <a:t> </a:t>
            </a:r>
          </a:p>
          <a:p>
            <a:r>
              <a:rPr lang="en-US" dirty="0" smtClean="0"/>
              <a:t>serious </a:t>
            </a:r>
            <a:r>
              <a:rPr lang="en-US" dirty="0"/>
              <a:t>variations in which </a:t>
            </a:r>
            <a:r>
              <a:rPr lang="en-US" dirty="0" smtClean="0"/>
              <a:t>trophoblastic </a:t>
            </a:r>
            <a:r>
              <a:rPr lang="en-US" dirty="0"/>
              <a:t>tissue invade the myometrium to varying depths </a:t>
            </a:r>
            <a:r>
              <a:rPr lang="en-US" dirty="0" smtClean="0"/>
              <a:t> </a:t>
            </a:r>
            <a:r>
              <a:rPr lang="en-US" dirty="0"/>
              <a:t>much more likely with placenta </a:t>
            </a:r>
            <a:r>
              <a:rPr lang="en-US" dirty="0" err="1"/>
              <a:t>previa</a:t>
            </a:r>
            <a:r>
              <a:rPr lang="en-US" dirty="0"/>
              <a:t> or with implantation over a prior uterine incision or </a:t>
            </a:r>
            <a:r>
              <a:rPr lang="en-US" dirty="0" smtClean="0"/>
              <a:t>perforation </a:t>
            </a:r>
            <a:endParaRPr lang="en-US" u="sng" dirty="0" smtClean="0"/>
          </a:p>
          <a:p>
            <a:r>
              <a:rPr lang="en-US" u="sng" dirty="0" smtClean="0"/>
              <a:t> Clinical significance  :</a:t>
            </a:r>
            <a:r>
              <a:rPr lang="en-US" dirty="0" smtClean="0"/>
              <a:t>Torrential </a:t>
            </a:r>
            <a:r>
              <a:rPr lang="en-US" dirty="0"/>
              <a:t>hemorrhage</a:t>
            </a:r>
          </a:p>
        </p:txBody>
      </p:sp>
    </p:spTree>
    <p:extLst>
      <p:ext uri="{BB962C8B-B14F-4D97-AF65-F5344CB8AC3E}">
        <p14:creationId xmlns:p14="http://schemas.microsoft.com/office/powerpoint/2010/main" xmlns="" val="21344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341"/>
            <a:ext cx="8915400" cy="652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28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Developed from two sources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principal component is fetal which develops from the </a:t>
            </a:r>
            <a:r>
              <a:rPr lang="en-US" dirty="0" err="1"/>
              <a:t>chorion</a:t>
            </a:r>
            <a:r>
              <a:rPr lang="en-US" dirty="0"/>
              <a:t> </a:t>
            </a:r>
            <a:r>
              <a:rPr lang="en-US" dirty="0" err="1"/>
              <a:t>frondosum</a:t>
            </a:r>
            <a:r>
              <a:rPr lang="en-US" dirty="0"/>
              <a:t> and the maternal component consists of decidua </a:t>
            </a:r>
            <a:r>
              <a:rPr lang="en-US" dirty="0" err="1"/>
              <a:t>basalis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939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Degenerative Placental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/>
              <a:t>Causes : </a:t>
            </a:r>
            <a:r>
              <a:rPr lang="en-US" dirty="0" err="1"/>
              <a:t>trophoblast</a:t>
            </a:r>
            <a:r>
              <a:rPr lang="en-US" dirty="0"/>
              <a:t> aging or impairment of </a:t>
            </a:r>
            <a:r>
              <a:rPr lang="en-US" dirty="0" err="1"/>
              <a:t>uteroplacental</a:t>
            </a:r>
            <a:r>
              <a:rPr lang="en-US" dirty="0"/>
              <a:t> circulation with infarction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Deposition of calcium salts is heaviest on the maternal surface in the basal plate. → further deposition occurs along the septa and both increase as pregnancy </a:t>
            </a:r>
            <a:r>
              <a:rPr lang="en-US" dirty="0" smtClean="0"/>
              <a:t>progresses</a:t>
            </a:r>
          </a:p>
          <a:p>
            <a:r>
              <a:rPr lang="en-US" dirty="0" smtClean="0"/>
              <a:t>  </a:t>
            </a:r>
            <a:r>
              <a:rPr lang="en-US" dirty="0"/>
              <a:t>Calcification : 10 - 15% of all placentas at term * By GA33wks : some degree of calcification ≥ ½ of placentas </a:t>
            </a:r>
          </a:p>
        </p:txBody>
      </p:sp>
    </p:spTree>
    <p:extLst>
      <p:ext uri="{BB962C8B-B14F-4D97-AF65-F5344CB8AC3E}">
        <p14:creationId xmlns:p14="http://schemas.microsoft.com/office/powerpoint/2010/main" xmlns="" val="40245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62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Disturbances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8580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5900" dirty="0"/>
              <a:t>Placental infarctions </a:t>
            </a:r>
            <a:endParaRPr lang="en-US" sz="5900" dirty="0" smtClean="0"/>
          </a:p>
          <a:p>
            <a:r>
              <a:rPr lang="en-US" sz="5900" dirty="0" smtClean="0"/>
              <a:t> </a:t>
            </a:r>
            <a:r>
              <a:rPr lang="en-US" sz="5900" dirty="0"/>
              <a:t>m/c placental </a:t>
            </a:r>
            <a:r>
              <a:rPr lang="en-US" sz="5900" dirty="0" smtClean="0"/>
              <a:t>lesions</a:t>
            </a:r>
          </a:p>
          <a:p>
            <a:r>
              <a:rPr lang="en-US" sz="5900" dirty="0" smtClean="0"/>
              <a:t>  </a:t>
            </a:r>
            <a:r>
              <a:rPr lang="en-US" sz="5900" dirty="0"/>
              <a:t>Etiology : continuum from normal changes to extensive and pathological </a:t>
            </a:r>
            <a:r>
              <a:rPr lang="en-US" sz="5900" dirty="0" smtClean="0"/>
              <a:t>involvement</a:t>
            </a:r>
          </a:p>
          <a:p>
            <a:r>
              <a:rPr lang="en-US" sz="5900" dirty="0" smtClean="0"/>
              <a:t>  </a:t>
            </a:r>
            <a:r>
              <a:rPr lang="en-US" sz="5900" dirty="0"/>
              <a:t>Incidence : 10% of 500 consecutive placentas from uncomplicated term </a:t>
            </a:r>
            <a:r>
              <a:rPr lang="en-US" sz="5900" dirty="0" smtClean="0"/>
              <a:t>pregnancies</a:t>
            </a:r>
          </a:p>
          <a:p>
            <a:r>
              <a:rPr lang="en-US" sz="5900" dirty="0" smtClean="0"/>
              <a:t>  </a:t>
            </a:r>
            <a:r>
              <a:rPr lang="en-US" sz="5900" dirty="0"/>
              <a:t>Several types (by lesion sites ) </a:t>
            </a:r>
            <a:endParaRPr lang="en-US" sz="5900" dirty="0" smtClean="0"/>
          </a:p>
          <a:p>
            <a:pPr marL="0" indent="0">
              <a:buNone/>
            </a:pPr>
            <a:r>
              <a:rPr lang="en-US" sz="5900" dirty="0" smtClean="0"/>
              <a:t>- </a:t>
            </a:r>
            <a:r>
              <a:rPr lang="en-US" sz="5900" dirty="0"/>
              <a:t>located at the placental margin (90%) , size &lt;1cm(90%) </a:t>
            </a:r>
            <a:endParaRPr lang="en-US" sz="5900" dirty="0" smtClean="0"/>
          </a:p>
          <a:p>
            <a:pPr marL="0" indent="0">
              <a:buNone/>
            </a:pPr>
            <a:r>
              <a:rPr lang="en-US" sz="5900" dirty="0" smtClean="0"/>
              <a:t>- </a:t>
            </a:r>
            <a:r>
              <a:rPr lang="en-US" sz="5900" dirty="0"/>
              <a:t>underneath the chorionic plate - </a:t>
            </a:r>
            <a:r>
              <a:rPr lang="en-US" sz="5900" dirty="0" err="1"/>
              <a:t>Subchorionic</a:t>
            </a:r>
            <a:r>
              <a:rPr lang="en-US" sz="5900" dirty="0"/>
              <a:t> infarct : downward with their apices the </a:t>
            </a:r>
            <a:r>
              <a:rPr lang="en-US" sz="5900" dirty="0" err="1"/>
              <a:t>intervillous</a:t>
            </a:r>
            <a:r>
              <a:rPr lang="en-US" sz="5900" dirty="0"/>
              <a:t> space </a:t>
            </a:r>
            <a:endParaRPr lang="en-US" sz="5900" dirty="0" smtClean="0"/>
          </a:p>
          <a:p>
            <a:pPr marL="0" indent="0">
              <a:buNone/>
            </a:pPr>
            <a:r>
              <a:rPr lang="en-US" sz="5900" dirty="0" smtClean="0"/>
              <a:t>- </a:t>
            </a:r>
            <a:r>
              <a:rPr lang="en-US" sz="5900" dirty="0" err="1"/>
              <a:t>Intercotyledonary</a:t>
            </a:r>
            <a:r>
              <a:rPr lang="en-US" sz="5900" dirty="0"/>
              <a:t> septa : meet and form a column of cartilage – like material extending from the maternal surface to the fetal surface</a:t>
            </a:r>
          </a:p>
          <a:p>
            <a:pPr marL="0" indent="0">
              <a:buNone/>
            </a:pPr>
            <a:r>
              <a:rPr lang="en-US" sz="5900" dirty="0"/>
              <a:t/>
            </a:r>
            <a:br>
              <a:rPr lang="en-US" sz="5900" dirty="0"/>
            </a:b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xmlns="" val="23104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783839" cy="659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52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Placental Vessel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When a stem artery from the fetal circulation in the placenta is occluded, it produces a sharply demarcated area of </a:t>
            </a:r>
            <a:r>
              <a:rPr lang="en-US" dirty="0" err="1"/>
              <a:t>avascularity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Single a thrombosis : 5% of placentas in normal pregnancies 10% of diabetic woman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Thrombosis of a single stem artery will deprive only 5% of the villi of their blood supply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associated with fetal growth restriction and stillbirth </a:t>
            </a:r>
          </a:p>
        </p:txBody>
      </p:sp>
    </p:spTree>
    <p:extLst>
      <p:ext uri="{BB962C8B-B14F-4D97-AF65-F5344CB8AC3E}">
        <p14:creationId xmlns:p14="http://schemas.microsoft.com/office/powerpoint/2010/main" xmlns="" val="31969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Hypertrophic Lesions of the chorionic villi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-  striking </a:t>
            </a:r>
            <a:r>
              <a:rPr lang="en-US" dirty="0"/>
              <a:t>enlargement of the chorionic villi is commonly seen in association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 severe </a:t>
            </a:r>
            <a:r>
              <a:rPr lang="en-US" dirty="0" err="1"/>
              <a:t>erythroblastosis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/>
              <a:t>fetal </a:t>
            </a:r>
            <a:r>
              <a:rPr lang="en-US" dirty="0" err="1"/>
              <a:t>hydrops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 maternal diabetes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 </a:t>
            </a:r>
            <a:r>
              <a:rPr lang="en-US" dirty="0"/>
              <a:t>fetal </a:t>
            </a:r>
            <a:r>
              <a:rPr lang="en-US" dirty="0" smtClean="0"/>
              <a:t>CHF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 maternal-fetal syphilis</a:t>
            </a:r>
          </a:p>
        </p:txBody>
      </p:sp>
    </p:spTree>
    <p:extLst>
      <p:ext uri="{BB962C8B-B14F-4D97-AF65-F5344CB8AC3E}">
        <p14:creationId xmlns:p14="http://schemas.microsoft.com/office/powerpoint/2010/main" xmlns="" val="17860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Placental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Syncytial knots: clumps of syncytial nuclei are found to project into the </a:t>
            </a:r>
            <a:r>
              <a:rPr lang="en-US" dirty="0" err="1"/>
              <a:t>intervillous</a:t>
            </a:r>
            <a:r>
              <a:rPr lang="en-US" dirty="0"/>
              <a:t> space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begining</a:t>
            </a:r>
            <a:r>
              <a:rPr lang="en-US" dirty="0" smtClean="0"/>
              <a:t> </a:t>
            </a:r>
            <a:r>
              <a:rPr lang="en-US" dirty="0"/>
              <a:t>after 32wks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number of </a:t>
            </a:r>
            <a:r>
              <a:rPr lang="en-US" dirty="0" err="1"/>
              <a:t>cytotrophoblastic</a:t>
            </a:r>
            <a:r>
              <a:rPr lang="en-US" dirty="0"/>
              <a:t> cells becomes progressively reduced as pregnancy advances.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By term, such cells are few and inconspicuous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some maternal or fetal disorders, numerous </a:t>
            </a:r>
            <a:r>
              <a:rPr lang="en-US" dirty="0" err="1"/>
              <a:t>cytotrophobalstic</a:t>
            </a:r>
            <a:r>
              <a:rPr lang="en-US" dirty="0"/>
              <a:t> cells are found in placentas - Gestational hypertension , diabetes and </a:t>
            </a:r>
            <a:r>
              <a:rPr lang="en-US" dirty="0" err="1"/>
              <a:t>erythroblastosis</a:t>
            </a:r>
            <a:r>
              <a:rPr lang="en-US" dirty="0"/>
              <a:t> </a:t>
            </a:r>
            <a:r>
              <a:rPr lang="en-US" dirty="0" err="1"/>
              <a:t>fetalis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5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Placental </a:t>
            </a:r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Changes that are now recognized as various forms of degeneration and necrosis were formerly described under the term </a:t>
            </a:r>
            <a:r>
              <a:rPr lang="en-US" dirty="0" err="1"/>
              <a:t>placentitis</a:t>
            </a:r>
            <a:r>
              <a:rPr lang="en-US" dirty="0"/>
              <a:t> e.g.) Small placental cysts with </a:t>
            </a:r>
            <a:r>
              <a:rPr lang="en-US" dirty="0" err="1"/>
              <a:t>grumous</a:t>
            </a:r>
            <a:r>
              <a:rPr lang="en-US" dirty="0"/>
              <a:t> contents were formerly thought to be abscesses.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Nonetheless, especially in cases of preterm and prolonged membrane rupture, bacteria invade the fetal surface of the placenta → </a:t>
            </a:r>
            <a:r>
              <a:rPr lang="en-US" dirty="0" err="1"/>
              <a:t>chorioamnionitis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8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Tumors of the </a:t>
            </a:r>
            <a:r>
              <a:rPr lang="en-US" dirty="0" smtClean="0"/>
              <a:t>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Gestational Trophoblastic Disease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Chorioangioma</a:t>
            </a:r>
            <a:r>
              <a:rPr lang="en-US" dirty="0"/>
              <a:t>(</a:t>
            </a:r>
            <a:r>
              <a:rPr lang="en-US" dirty="0" err="1"/>
              <a:t>Hemangioma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Tumors Metastatic to the </a:t>
            </a:r>
            <a:r>
              <a:rPr lang="en-US" dirty="0" smtClean="0"/>
              <a:t>Placenta</a:t>
            </a:r>
          </a:p>
          <a:p>
            <a:r>
              <a:rPr lang="en-US" dirty="0" smtClean="0"/>
              <a:t>  </a:t>
            </a:r>
            <a:r>
              <a:rPr lang="en-US" dirty="0"/>
              <a:t>Embolic Fetal Brain Tissue</a:t>
            </a:r>
          </a:p>
        </p:txBody>
      </p:sp>
    </p:spTree>
    <p:extLst>
      <p:ext uri="{BB962C8B-B14F-4D97-AF65-F5344CB8AC3E}">
        <p14:creationId xmlns:p14="http://schemas.microsoft.com/office/powerpoint/2010/main" xmlns="" val="39924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ABNORMALITIES OF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Battledore placenta : cord insertion at the placental margin </a:t>
            </a:r>
            <a:endParaRPr lang="en-US" sz="2400" dirty="0" smtClean="0"/>
          </a:p>
          <a:p>
            <a:r>
              <a:rPr lang="en-US" sz="2400" dirty="0" smtClean="0"/>
              <a:t>Incidence - 7</a:t>
            </a:r>
            <a:r>
              <a:rPr lang="en-US" sz="2400" dirty="0"/>
              <a:t>% at </a:t>
            </a:r>
            <a:r>
              <a:rPr lang="en-US" sz="2400" dirty="0" smtClean="0"/>
              <a:t>term</a:t>
            </a:r>
          </a:p>
          <a:p>
            <a:r>
              <a:rPr lang="en-US" sz="2400" dirty="0" smtClean="0"/>
              <a:t> significance - Cord </a:t>
            </a:r>
            <a:r>
              <a:rPr lang="en-US" sz="2400" dirty="0"/>
              <a:t>being pulled off during delivery of the placenta </a:t>
            </a:r>
            <a:endParaRPr lang="en-US" sz="2400" dirty="0" smtClean="0"/>
          </a:p>
          <a:p>
            <a:r>
              <a:rPr lang="en-US" sz="2400" dirty="0" err="1" smtClean="0"/>
              <a:t>Velamentous</a:t>
            </a:r>
            <a:r>
              <a:rPr lang="en-US" sz="2400" dirty="0" smtClean="0"/>
              <a:t> </a:t>
            </a:r>
            <a:r>
              <a:rPr lang="en-US" sz="2400" dirty="0"/>
              <a:t>Insertion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Umbilical vessels separate in the membranes at a distance from the placental margin </a:t>
            </a:r>
            <a:endParaRPr lang="en-US" sz="2400" dirty="0" smtClean="0"/>
          </a:p>
          <a:p>
            <a:r>
              <a:rPr lang="en-US" sz="2400" dirty="0"/>
              <a:t>Incidence </a:t>
            </a:r>
            <a:r>
              <a:rPr lang="en-US" sz="2400" dirty="0" smtClean="0"/>
              <a:t> - 1.1%</a:t>
            </a:r>
          </a:p>
          <a:p>
            <a:r>
              <a:rPr lang="en-US" sz="2400" dirty="0" smtClean="0"/>
              <a:t> significance -  </a:t>
            </a:r>
            <a:r>
              <a:rPr lang="en-US" sz="2400" dirty="0"/>
              <a:t>more frequently with twins </a:t>
            </a:r>
          </a:p>
          <a:p>
            <a:pPr marL="0" indent="0">
              <a:buNone/>
            </a:pPr>
            <a:r>
              <a:rPr lang="en-US" sz="2400" dirty="0" smtClean="0"/>
              <a:t>      28</a:t>
            </a:r>
            <a:r>
              <a:rPr lang="en-US" sz="2400" dirty="0"/>
              <a:t>% of triples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412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924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placenta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534400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When the interstitial implantation is completed on 11th day, the blastocyst is surrounded on all sides by lacunar spaces around cords of syncytial cells, called </a:t>
            </a:r>
            <a:r>
              <a:rPr lang="en-US" dirty="0" err="1"/>
              <a:t>trabaculae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From the </a:t>
            </a:r>
            <a:r>
              <a:rPr lang="en-US" dirty="0" err="1"/>
              <a:t>trabaculae</a:t>
            </a:r>
            <a:r>
              <a:rPr lang="en-US" dirty="0"/>
              <a:t> develops the stem villi on 13th day which connect the chorionic plate with the basal plate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Primary, secondary and tertiary villi are successively developed from the stem villi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Arterio</a:t>
            </a:r>
            <a:r>
              <a:rPr lang="en-US" dirty="0"/>
              <a:t>-capillary-venous system in the </a:t>
            </a:r>
            <a:r>
              <a:rPr lang="en-US" dirty="0" err="1"/>
              <a:t>mesenchymal</a:t>
            </a:r>
            <a:r>
              <a:rPr lang="en-US" dirty="0"/>
              <a:t> core of each villus is completed on 21st day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This ultimately makes connection with the </a:t>
            </a:r>
            <a:r>
              <a:rPr lang="en-US" dirty="0" err="1"/>
              <a:t>intraembryonic</a:t>
            </a:r>
            <a:r>
              <a:rPr lang="en-US" dirty="0"/>
              <a:t> vascular systems through the body walls.</a:t>
            </a:r>
          </a:p>
        </p:txBody>
      </p:sp>
    </p:spTree>
    <p:extLst>
      <p:ext uri="{BB962C8B-B14F-4D97-AF65-F5344CB8AC3E}">
        <p14:creationId xmlns:p14="http://schemas.microsoft.com/office/powerpoint/2010/main" xmlns="" val="28542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67227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"/>
            <a:ext cx="4837686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57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VASA PREVIA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Incidence </a:t>
            </a:r>
            <a:r>
              <a:rPr lang="en-US" dirty="0"/>
              <a:t>: 1 in 5200 </a:t>
            </a:r>
            <a:r>
              <a:rPr lang="en-US" dirty="0" smtClean="0"/>
              <a:t>pregnancies</a:t>
            </a:r>
          </a:p>
          <a:p>
            <a:r>
              <a:rPr lang="en-US" dirty="0" smtClean="0"/>
              <a:t> </a:t>
            </a:r>
            <a:r>
              <a:rPr lang="en-US" dirty="0" err="1"/>
              <a:t>Assoc</a:t>
            </a:r>
            <a:r>
              <a:rPr lang="en-US" dirty="0"/>
              <a:t> with </a:t>
            </a:r>
            <a:r>
              <a:rPr lang="en-US" dirty="0" err="1"/>
              <a:t>Velamentous</a:t>
            </a:r>
            <a:r>
              <a:rPr lang="en-US" dirty="0"/>
              <a:t> insertion when some of the fetal vessels in the membrane cross the region of the internal </a:t>
            </a:r>
            <a:r>
              <a:rPr lang="en-US" dirty="0" err="1"/>
              <a:t>os</a:t>
            </a:r>
            <a:r>
              <a:rPr lang="en-US" dirty="0"/>
              <a:t> &amp; occupy a position of the presenting part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vessels are not only vulnerable to compression but also to laceration.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VASA PREVIA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Bilobate</a:t>
            </a:r>
            <a:r>
              <a:rPr lang="en-US" dirty="0"/>
              <a:t> placenta </a:t>
            </a:r>
            <a:endParaRPr lang="en-US" dirty="0" smtClean="0"/>
          </a:p>
          <a:p>
            <a:r>
              <a:rPr lang="en-US" dirty="0" err="1" smtClean="0"/>
              <a:t>Succenturiate</a:t>
            </a:r>
            <a:r>
              <a:rPr lang="en-US" dirty="0" smtClean="0"/>
              <a:t> placenta</a:t>
            </a:r>
          </a:p>
          <a:p>
            <a:r>
              <a:rPr lang="en-US" dirty="0" smtClean="0"/>
              <a:t> </a:t>
            </a:r>
            <a:r>
              <a:rPr lang="en-US" dirty="0"/>
              <a:t>2nd trimester placenta </a:t>
            </a:r>
            <a:r>
              <a:rPr lang="en-US" dirty="0" err="1" smtClean="0"/>
              <a:t>praevia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Pregnancies conceived by </a:t>
            </a:r>
            <a:r>
              <a:rPr lang="en-US" dirty="0" smtClean="0"/>
              <a:t>IVF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Haemorrhage</a:t>
            </a:r>
            <a:r>
              <a:rPr lang="en-US" dirty="0"/>
              <a:t> from vasa </a:t>
            </a:r>
            <a:r>
              <a:rPr lang="en-US" dirty="0" err="1"/>
              <a:t>praevia</a:t>
            </a:r>
            <a:r>
              <a:rPr lang="en-US" dirty="0"/>
              <a:t> may lead to instant fetal death and should always be kept as a D/D in all cases with </a:t>
            </a:r>
            <a:r>
              <a:rPr lang="en-US" dirty="0" smtClean="0"/>
              <a:t>APH. </a:t>
            </a:r>
            <a:r>
              <a:rPr lang="en-US" dirty="0"/>
              <a:t>Elective CS is planned in case diagnosis is confirmed .</a:t>
            </a:r>
          </a:p>
        </p:txBody>
      </p:sp>
    </p:spTree>
    <p:extLst>
      <p:ext uri="{BB962C8B-B14F-4D97-AF65-F5344CB8AC3E}">
        <p14:creationId xmlns:p14="http://schemas.microsoft.com/office/powerpoint/2010/main" xmlns="" val="31240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15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PREVIA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placenta is implanted partially or completely over the lower uterine segment[over and adjacent to internal </a:t>
            </a:r>
            <a:r>
              <a:rPr lang="en-US" dirty="0" err="1" smtClean="0"/>
              <a:t>os</a:t>
            </a:r>
            <a:r>
              <a:rPr lang="en-US" dirty="0"/>
              <a:t>]</a:t>
            </a:r>
            <a:r>
              <a:rPr lang="en-US" dirty="0" smtClean="0"/>
              <a:t> is called placenta </a:t>
            </a:r>
            <a:r>
              <a:rPr lang="en-US" dirty="0" err="1" smtClean="0"/>
              <a:t>previa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Type 1- low lying</a:t>
            </a:r>
          </a:p>
          <a:p>
            <a:r>
              <a:rPr lang="en-US" dirty="0" smtClean="0"/>
              <a:t>Type 2- marginal</a:t>
            </a:r>
          </a:p>
          <a:p>
            <a:r>
              <a:rPr lang="en-US" dirty="0" smtClean="0"/>
              <a:t>Type 3-incomplete or partial central</a:t>
            </a:r>
          </a:p>
          <a:p>
            <a:r>
              <a:rPr lang="en-US" dirty="0" smtClean="0"/>
              <a:t>Type 4 –central or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9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0414"/>
            <a:ext cx="4414838" cy="658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31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ABRUPTIO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one form of antepartum </a:t>
            </a:r>
            <a:r>
              <a:rPr lang="en-US" dirty="0" err="1" smtClean="0"/>
              <a:t>haemorrhage</a:t>
            </a:r>
            <a:r>
              <a:rPr lang="en-US" dirty="0" smtClean="0"/>
              <a:t> where bleeding occurs due to premature </a:t>
            </a:r>
            <a:r>
              <a:rPr lang="en-US" dirty="0" err="1" smtClean="0"/>
              <a:t>seperation</a:t>
            </a:r>
            <a:r>
              <a:rPr lang="en-US" dirty="0" smtClean="0"/>
              <a:t> of normally situated placenta.</a:t>
            </a:r>
          </a:p>
          <a:p>
            <a:endParaRPr lang="en-US" dirty="0" smtClean="0"/>
          </a:p>
          <a:p>
            <a:r>
              <a:rPr lang="en-US" dirty="0" smtClean="0"/>
              <a:t>VARITIES</a:t>
            </a:r>
          </a:p>
          <a:p>
            <a:pPr marL="0" indent="0">
              <a:buNone/>
            </a:pPr>
            <a:r>
              <a:rPr lang="en-US" dirty="0" smtClean="0"/>
              <a:t>-Revealed</a:t>
            </a:r>
          </a:p>
          <a:p>
            <a:pPr marL="0" indent="0">
              <a:buNone/>
            </a:pPr>
            <a:r>
              <a:rPr lang="en-US" dirty="0" smtClean="0"/>
              <a:t>-Concealed</a:t>
            </a:r>
          </a:p>
          <a:p>
            <a:pPr marL="0" indent="0">
              <a:buNone/>
            </a:pPr>
            <a:r>
              <a:rPr lang="en-US" dirty="0" smtClean="0"/>
              <a:t>-mixed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9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190" y="990600"/>
            <a:ext cx="8947065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03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667000"/>
            <a:ext cx="89154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THANK</a:t>
            </a:r>
            <a:br>
              <a:rPr lang="en-US" dirty="0" smtClean="0"/>
            </a:br>
            <a:r>
              <a:rPr lang="en-US" dirty="0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8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placenta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534400" cy="594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Simultaneously, lacunar spaces become confluent with one another and by 3rd-4th week, form a </a:t>
            </a:r>
            <a:r>
              <a:rPr lang="en-US" dirty="0" err="1"/>
              <a:t>multilocular</a:t>
            </a:r>
            <a:r>
              <a:rPr lang="en-US" dirty="0"/>
              <a:t> receptacle lined by syncytium and filled with maternal blood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This space becomes the future </a:t>
            </a:r>
            <a:r>
              <a:rPr lang="en-US" dirty="0" err="1"/>
              <a:t>intervillous</a:t>
            </a:r>
            <a:r>
              <a:rPr lang="en-US" dirty="0"/>
              <a:t> space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As the growth of the embryo proceeds, decidua </a:t>
            </a:r>
            <a:r>
              <a:rPr lang="en-US" dirty="0" err="1"/>
              <a:t>capsularis</a:t>
            </a:r>
            <a:r>
              <a:rPr lang="en-US" dirty="0"/>
              <a:t> becomes thinner beginning at 6th week and both the villi and the lacunar spaces in the </a:t>
            </a:r>
            <a:r>
              <a:rPr lang="en-US" dirty="0" err="1"/>
              <a:t>abembryonic</a:t>
            </a:r>
            <a:r>
              <a:rPr lang="en-US" dirty="0"/>
              <a:t> area get obliterated.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compensated </a:t>
            </a:r>
            <a:r>
              <a:rPr lang="en-US" dirty="0" smtClean="0"/>
              <a:t>by</a:t>
            </a:r>
          </a:p>
          <a:p>
            <a:r>
              <a:rPr lang="en-US" dirty="0" smtClean="0"/>
              <a:t> </a:t>
            </a:r>
            <a:r>
              <a:rPr lang="en-US" dirty="0"/>
              <a:t>– Exuberant growth and proliferation of the decidua </a:t>
            </a:r>
            <a:r>
              <a:rPr lang="en-US" dirty="0" err="1"/>
              <a:t>basalis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– Enormous and exuberant division and subdivision of the chorionic villi in the embryonic pole (</a:t>
            </a:r>
            <a:r>
              <a:rPr lang="en-US" dirty="0" err="1"/>
              <a:t>chorion</a:t>
            </a:r>
            <a:r>
              <a:rPr lang="en-US" dirty="0"/>
              <a:t> </a:t>
            </a:r>
            <a:r>
              <a:rPr lang="en-US" dirty="0" err="1"/>
              <a:t>frondosum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410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7848600" cy="748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placenta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These two i.e., </a:t>
            </a:r>
            <a:r>
              <a:rPr lang="en-US" dirty="0" err="1"/>
              <a:t>chorion</a:t>
            </a:r>
            <a:r>
              <a:rPr lang="en-US" dirty="0"/>
              <a:t> </a:t>
            </a:r>
            <a:r>
              <a:rPr lang="en-US" dirty="0" err="1"/>
              <a:t>frondosum</a:t>
            </a:r>
            <a:r>
              <a:rPr lang="en-US" dirty="0"/>
              <a:t> and the decidua </a:t>
            </a:r>
            <a:r>
              <a:rPr lang="en-US" dirty="0" err="1"/>
              <a:t>basalis</a:t>
            </a:r>
            <a:r>
              <a:rPr lang="en-US" dirty="0"/>
              <a:t> form the discrete placenta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begins at 6th week and is completed by 12th week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Until the end of 16th week, the placenta grows both in thickness and </a:t>
            </a:r>
            <a:r>
              <a:rPr lang="en-US" dirty="0" smtClean="0"/>
              <a:t>circumference</a:t>
            </a:r>
          </a:p>
          <a:p>
            <a:r>
              <a:rPr lang="en-US" dirty="0" smtClean="0"/>
              <a:t>Subsequently there is little increase in thickness but it </a:t>
            </a:r>
            <a:r>
              <a:rPr lang="en-US" dirty="0" err="1" smtClean="0"/>
              <a:t>ncreases</a:t>
            </a:r>
            <a:r>
              <a:rPr lang="en-US" dirty="0" smtClean="0"/>
              <a:t> circumferentially till term.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3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placenta at term Gross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Circular disc with a diameter of 15-20 cm and thickness of about 2.5 cm at its center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It thins off towards the edge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•It </a:t>
            </a:r>
            <a:r>
              <a:rPr lang="en-US" dirty="0"/>
              <a:t>feels spongy and weight about 500 </a:t>
            </a:r>
            <a:r>
              <a:rPr lang="en-US" dirty="0" err="1" smtClean="0"/>
              <a:t>gm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Proportion to the weight of the baby being roughly 1:6 at term and occupies about 30% of the uterine wall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It presents two surfaces, fetal and maternal, and a peripheral margin.</a:t>
            </a:r>
          </a:p>
        </p:txBody>
      </p:sp>
    </p:spTree>
    <p:extLst>
      <p:ext uri="{BB962C8B-B14F-4D97-AF65-F5344CB8AC3E}">
        <p14:creationId xmlns:p14="http://schemas.microsoft.com/office/powerpoint/2010/main" xmlns="" val="12244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715000"/>
            <a:ext cx="161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FETAL SURFACE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740339"/>
            <a:ext cx="211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3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placenta is limited internally by the amniotic membrane and chorionic plate; externally by the basal plate and in between these two lies the </a:t>
            </a:r>
            <a:r>
              <a:rPr lang="en-US" dirty="0" err="1"/>
              <a:t>intervillous</a:t>
            </a:r>
            <a:r>
              <a:rPr lang="en-US" dirty="0"/>
              <a:t> space containing the stem villi with their branches, the space being filled with maternal blood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u="sng" dirty="0"/>
              <a:t>Amniotic membrane</a:t>
            </a:r>
            <a:r>
              <a:rPr lang="en-US" dirty="0"/>
              <a:t>: It consists of single layer of cubical epithelium loosely attached to the adjacent chorionic plate. It takes no part in formation of placenta.</a:t>
            </a:r>
          </a:p>
        </p:txBody>
      </p:sp>
    </p:spTree>
    <p:extLst>
      <p:ext uri="{BB962C8B-B14F-4D97-AF65-F5344CB8AC3E}">
        <p14:creationId xmlns:p14="http://schemas.microsoft.com/office/powerpoint/2010/main" xmlns="" val="335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178</TotalTime>
  <Words>1987</Words>
  <Application>Microsoft Office PowerPoint</Application>
  <PresentationFormat>On-screen Show (4:3)</PresentationFormat>
  <Paragraphs>198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DEVELOPMENT OF PLACENTA AND  PLACENTAL ABNORMALITIES</vt:lpstr>
      <vt:lpstr>PLACENTA</vt:lpstr>
      <vt:lpstr>Development of placenta</vt:lpstr>
      <vt:lpstr>Development of placenta contd…</vt:lpstr>
      <vt:lpstr>Development of placenta contd…</vt:lpstr>
      <vt:lpstr>Development of placenta contd…</vt:lpstr>
      <vt:lpstr>The placenta at term Gross anatomy</vt:lpstr>
      <vt:lpstr>Slide 8</vt:lpstr>
      <vt:lpstr>Structures of placenta</vt:lpstr>
      <vt:lpstr>Structures of placenta contd…</vt:lpstr>
      <vt:lpstr>Slide 11</vt:lpstr>
      <vt:lpstr>Slide 12</vt:lpstr>
      <vt:lpstr>Structures of placenta contd…</vt:lpstr>
      <vt:lpstr>Structures of placenta contd…</vt:lpstr>
      <vt:lpstr>Stem villi contd…</vt:lpstr>
      <vt:lpstr>Structures of placenta contd…</vt:lpstr>
      <vt:lpstr>Structure of terminal villus contd…</vt:lpstr>
      <vt:lpstr>Slide 18</vt:lpstr>
      <vt:lpstr>Placental Abnormalities</vt:lpstr>
      <vt:lpstr>Placental Abnormalities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Degenerative Placental Lesions</vt:lpstr>
      <vt:lpstr>Slide 31</vt:lpstr>
      <vt:lpstr>Circulatory Disturbances</vt:lpstr>
      <vt:lpstr>Slide 33</vt:lpstr>
      <vt:lpstr>Placental Vessel Thrombosis</vt:lpstr>
      <vt:lpstr>Hypertrophic Lesions of the chorionic villi</vt:lpstr>
      <vt:lpstr>Microscopic Placental Abnormalities</vt:lpstr>
      <vt:lpstr>Placental Inflammation</vt:lpstr>
      <vt:lpstr>Tumors of the Placenta</vt:lpstr>
      <vt:lpstr>ABNORMALITIES OF CORD</vt:lpstr>
      <vt:lpstr>Slide 40</vt:lpstr>
      <vt:lpstr>VASA PREVIA</vt:lpstr>
      <vt:lpstr>VASA PREVIA RISK FACTORS</vt:lpstr>
      <vt:lpstr>Slide 43</vt:lpstr>
      <vt:lpstr>PLACENTA PREVIA</vt:lpstr>
      <vt:lpstr>Slide 45</vt:lpstr>
      <vt:lpstr>ABRUPTIO PLACENTA</vt:lpstr>
      <vt:lpstr>Slide 47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25</cp:revision>
  <dcterms:created xsi:type="dcterms:W3CDTF">2017-08-02T14:29:31Z</dcterms:created>
  <dcterms:modified xsi:type="dcterms:W3CDTF">2019-10-03T11:55:47Z</dcterms:modified>
</cp:coreProperties>
</file>