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2" r:id="rId44"/>
    <p:sldId id="301" r:id="rId45"/>
    <p:sldId id="303" r:id="rId46"/>
    <p:sldId id="304" r:id="rId47"/>
    <p:sldId id="305" r:id="rId48"/>
    <p:sldId id="306" r:id="rId49"/>
    <p:sldId id="309" r:id="rId50"/>
    <p:sldId id="307" r:id="rId51"/>
    <p:sldId id="308" r:id="rId52"/>
    <p:sldId id="310" r:id="rId53"/>
    <p:sldId id="313" r:id="rId54"/>
    <p:sldId id="311" r:id="rId55"/>
    <p:sldId id="312" r:id="rId56"/>
    <p:sldId id="314" r:id="rId57"/>
    <p:sldId id="315" r:id="rId58"/>
    <p:sldId id="316" r:id="rId59"/>
    <p:sldId id="317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EE5B-D9E9-41DA-9225-557F9FA0E1F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22D-2A56-4D8F-BFC1-068552FCB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ANATOMY OF FEMALE GENITAL TRACT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VULVA(PUDENDA)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Mons pubis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Labia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mahora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Labia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minora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Clitoris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Hymen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Vestibule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Urethral opening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Bartholin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glands(greater vestibular gland)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Minor vestibular glands and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paraurethral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glands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MONS PUBIS/MONS VENERIS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This is a fat filled cushion which overlies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symphysis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pubis.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After puberty, the skin is covered by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curley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hair that forms the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escutcheon.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 women, it is distributed in a triangular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area,the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base of which is formed by the upper margin of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symphysis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pubis and few hair distributed downward over the outer surface of labia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majora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LABIA MAJORA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Labia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majora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are homologous with male scrotum.</a:t>
            </a:r>
          </a:p>
          <a:p>
            <a:pPr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They meet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anterioly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in anterior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comissure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posterioly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in posterior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comissure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is richly supplied with sebaceous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glands.Beneath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the skin is dense connective tissue which is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divoid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musculature.</a:t>
            </a:r>
          </a:p>
          <a:p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n-US" sz="4000" dirty="0" smtClean="0">
                <a:latin typeface="Comic Sans MS" pitchFamily="66" charset="0"/>
              </a:rPr>
              <a:t>The labia </a:t>
            </a:r>
            <a:r>
              <a:rPr lang="en-US" sz="4000" dirty="0" err="1" smtClean="0">
                <a:latin typeface="Comic Sans MS" pitchFamily="66" charset="0"/>
              </a:rPr>
              <a:t>majora</a:t>
            </a:r>
            <a:r>
              <a:rPr lang="en-US" sz="4000" dirty="0" smtClean="0">
                <a:latin typeface="Comic Sans MS" pitchFamily="66" charset="0"/>
              </a:rPr>
              <a:t> is richly supplied with venous </a:t>
            </a:r>
            <a:r>
              <a:rPr lang="en-US" sz="4000" dirty="0" err="1" smtClean="0">
                <a:latin typeface="Comic Sans MS" pitchFamily="66" charset="0"/>
              </a:rPr>
              <a:t>plexus.During</a:t>
            </a:r>
            <a:r>
              <a:rPr lang="en-US" sz="4000" dirty="0" smtClean="0">
                <a:latin typeface="Comic Sans MS" pitchFamily="66" charset="0"/>
              </a:rPr>
              <a:t> pregnancy the vasculature commonly develops </a:t>
            </a:r>
            <a:r>
              <a:rPr lang="en-US" sz="4000" dirty="0" err="1" smtClean="0">
                <a:latin typeface="Comic Sans MS" pitchFamily="66" charset="0"/>
              </a:rPr>
              <a:t>varicosites,especially</a:t>
            </a:r>
            <a:r>
              <a:rPr lang="en-US" sz="4000" dirty="0" smtClean="0">
                <a:latin typeface="Comic Sans MS" pitchFamily="66" charset="0"/>
              </a:rPr>
              <a:t> is </a:t>
            </a:r>
            <a:r>
              <a:rPr lang="en-US" sz="4000" dirty="0" err="1" smtClean="0">
                <a:latin typeface="Comic Sans MS" pitchFamily="66" charset="0"/>
              </a:rPr>
              <a:t>parous</a:t>
            </a:r>
            <a:r>
              <a:rPr lang="en-US" sz="4000" dirty="0" smtClean="0">
                <a:latin typeface="Comic Sans MS" pitchFamily="66" charset="0"/>
              </a:rPr>
              <a:t> women from in creased venous pressure created by advancing uterine weight.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LABIA MINORA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10000" cy="4724401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lies medial to labia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majora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is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homologus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to ventral shaft of penis males.</a:t>
            </a:r>
          </a:p>
          <a:p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Superiorly they divide to form the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prepuce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and </a:t>
            </a:r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frenulum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clitoris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Inferiorly they form the </a:t>
            </a:r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fouechette</a:t>
            </a:r>
            <a:endParaRPr lang="en-US" sz="3600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3600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Between the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fourchette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vaginal orifice is a boat like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depression,</a:t>
            </a:r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fossa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navicularis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Content Placeholder 8" descr="6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905000"/>
            <a:ext cx="4777538" cy="343982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CLITORIS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is an erectile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homolouge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the penis located below the prepuce and above the urethra.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has three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parts:</a:t>
            </a:r>
            <a:r>
              <a:rPr lang="en-US" sz="4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Comic Sans MS" pitchFamily="66" charset="0"/>
              </a:rPr>
              <a:t>glans,a</a:t>
            </a:r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 corpus or body with two </a:t>
            </a:r>
            <a:r>
              <a:rPr lang="en-US" sz="4000" dirty="0" err="1" smtClean="0">
                <a:solidFill>
                  <a:srgbClr val="00B050"/>
                </a:solidFill>
                <a:latin typeface="Comic Sans MS" pitchFamily="66" charset="0"/>
              </a:rPr>
              <a:t>crura</a:t>
            </a:r>
            <a:endParaRPr lang="en-US" sz="4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glans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is richly supplied with nerve endings and highly sensitive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corpus contain two corpora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cavernosa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Each corpora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cavernosa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diverge laterally to form long narrow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crura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clitoris has a rich blood supply hence a tear will lead to heavy bleeding.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VESTIBULE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mvynxmekrlgufc7oogoy.jp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5289" y="1600200"/>
            <a:ext cx="7713421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vestibule is an area which extends from the clitoris to the anterior margin of hymen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below,laterally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to the labia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minora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is perforated by 6 openings: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urethra</a:t>
            </a:r>
          </a:p>
          <a:p>
            <a:pPr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wo 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bartholin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gland ducts and at times two ducts of the largest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paraurethral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ducts :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skene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glands</a:t>
            </a:r>
          </a:p>
          <a:p>
            <a:pPr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*The aggregation of veins in the vestibule will form the vestibular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bulb.They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correspond to corpus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spongiosum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penis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During child birth they can be pushed behind the pubic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rami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which lead to hemorrhage or hematoma.</a:t>
            </a:r>
          </a:p>
          <a:p>
            <a:pPr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VESTIBULAR GLANDS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BARTHOLIN </a:t>
            </a:r>
            <a:r>
              <a:rPr lang="en-US" dirty="0" err="1" smtClean="0">
                <a:solidFill>
                  <a:srgbClr val="00B050"/>
                </a:solidFill>
              </a:rPr>
              <a:t>GLANDS: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measure 0.5 to 1cm in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diameter.They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are inferior to the vestibular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bulb.Their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ducts are 1.5 to 2 cm long and open distal to the hymen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ring.Following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 trauma or infection either duct may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swelland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obstruct to form a cyst or get infected to form abscess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PARAURETHRAL/SKENE GLANDS: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whose ducts open predominantly along the entire aspect inferior aspect of urethra. Their ducts lie distally near the urethral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meatus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Inflammation and duct obstruction of any of the glands leads to urethral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diverticulum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formation. 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VAGINAL OPENING AND HYMEN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broken-hym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507565" cy="40385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CONTENTS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ANTERIOR ABDOMINAL WALL</a:t>
            </a:r>
          </a:p>
          <a:p>
            <a:r>
              <a:rPr lang="en-US" dirty="0" smtClean="0">
                <a:latin typeface="Berlin Sans FB" pitchFamily="34" charset="0"/>
              </a:rPr>
              <a:t>EXTERNAL GENITAL ORGANS</a:t>
            </a:r>
          </a:p>
          <a:p>
            <a:r>
              <a:rPr lang="en-US" dirty="0" smtClean="0">
                <a:latin typeface="Berlin Sans FB" pitchFamily="34" charset="0"/>
              </a:rPr>
              <a:t>INTERNAL GENITAL ORGANS</a:t>
            </a:r>
          </a:p>
          <a:p>
            <a:pPr>
              <a:buNone/>
            </a:pP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vaginal opening is rimmed distally by the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hymen.The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hymen is composed of elastic and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collagenous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connective tissue.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aperture ranges from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from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pin point to one that admits the tip of one or even two fingers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Causes of hymen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tear:during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first act of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coitus,insertion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tampons during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mensturation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*At child birth the hymen is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extremly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lacerated which is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represnted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as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cicatriced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nodules of varying sizes called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carunculae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myrtiformes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4"/>
                </a:solidFill>
                <a:latin typeface="Bookman Old Style" pitchFamily="18" charset="0"/>
              </a:rPr>
              <a:t>TYPES OF HYMEN</a:t>
            </a:r>
            <a:endParaRPr lang="en-US" sz="4000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5" name="Content Placeholder 4" descr="hyme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708678"/>
            <a:ext cx="4876800" cy="37777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49657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Comic Sans MS" pitchFamily="66" charset="0"/>
              </a:rPr>
              <a:t>Imperforate:hymen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 completely covers the </a:t>
            </a:r>
            <a:r>
              <a:rPr lang="en-US" sz="3200" dirty="0" err="1" smtClean="0">
                <a:solidFill>
                  <a:srgbClr val="00B050"/>
                </a:solidFill>
                <a:latin typeface="Comic Sans MS" pitchFamily="66" charset="0"/>
              </a:rPr>
              <a:t>vagina,causing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 retention </a:t>
            </a:r>
            <a:r>
              <a:rPr lang="en-US" sz="3200" dirty="0" err="1" smtClean="0">
                <a:solidFill>
                  <a:srgbClr val="00B050"/>
                </a:solidFill>
                <a:latin typeface="Comic Sans MS" pitchFamily="66" charset="0"/>
              </a:rPr>
              <a:t>menstural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 blood</a:t>
            </a:r>
          </a:p>
          <a:p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Comic Sans MS" pitchFamily="66" charset="0"/>
              </a:rPr>
              <a:t>Septate:hymen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 has a extra band of tissue in the middle causing two vaginal openings.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VAGINA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5" name="Content Placeholder 4" descr="h9991283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0175" y="1770856"/>
            <a:ext cx="4381500" cy="2857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24200" cy="49657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Musculomembranous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structure extends from the vulva to the uterus.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-ant wall:6-8cm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-post wall:7-10cm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-the upper end of the vaginal vault is subdivided into anterior posterior and two lateral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fornices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by the cervix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ant:in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relation with bladder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-post :in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realtion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with pouch of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douglas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rectum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Rt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left :in close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realtion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with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ureter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uterine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artey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on that side.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Relations of Vagina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urn_cambridge.org_id_binary-alt_20160719161522-64663-mediumThumb-06234figu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39850"/>
            <a:ext cx="7010400" cy="452754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7924800" cy="510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*at the mid portion of the vagina ,the lateral walls  are attached to the pelvic walls by connective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tissue.These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lateral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attcahements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blend into the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fasia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levator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ani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muscles.In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doing so they create the anterior and posterior lateral vaginal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sulci.These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run the length of the side walls and give the vagina </a:t>
            </a:r>
          </a:p>
          <a:p>
            <a:pPr>
              <a:buNone/>
            </a:pPr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THE H SHAPE ON CROSS SECTION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HISTOLOGY OF VAGINA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vaginal lining is composed of non keratinized stratified  sq epithelium.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Below this a muscular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layer:outer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longitudnal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inner circular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No vaginal glands are present.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vaginal epithelium is rich in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glycogen,which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is broken down by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commensal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lactobacilli to lactic acid maintaining the ph ACIDIC.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vaginal epithelial cells exfoliate into vagina and the vaginal smear of the exfoliated cells explains the hormonal pattern.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*After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birth,fragments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the epithelium break down and get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burried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with keratin debris to form</a:t>
            </a:r>
            <a:r>
              <a:rPr lang="en-US" sz="40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epidermal inclusion cysts.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BLOOD SUPPLY OF VAGINA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UPPER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THIRD:supplied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by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cervicovaginal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branches of uterine artery and vaginal artery</a:t>
            </a:r>
          </a:p>
          <a:p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MIDDLE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THIRD:inferior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vesical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arteries</a:t>
            </a:r>
          </a:p>
          <a:p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LOWER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THIRD:middle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rectal and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pudendal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arteries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Content Placeholder 4" descr="cunn23_c002f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34339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Bookman Old Style" pitchFamily="18" charset="0"/>
              </a:rPr>
              <a:t>VENOUS </a:t>
            </a:r>
            <a:r>
              <a:rPr lang="en-US" sz="3600" dirty="0" err="1" smtClean="0">
                <a:solidFill>
                  <a:srgbClr val="7030A0"/>
                </a:solidFill>
                <a:latin typeface="Bookman Old Style" pitchFamily="18" charset="0"/>
              </a:rPr>
              <a:t>DRAINAGE: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extensive venous plexus surrounds the vagina and the vessels follow the course of arteries and eventually drain into the internal iliac veins.</a:t>
            </a:r>
            <a:endParaRPr lang="en-US" sz="36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LYMPHATIC DRAINAGE OF VAGINA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Lower third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vagina and vulva drain into inguinal group of lymph nodes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Middle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vagina drain into internal iliac nodes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Upper two third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drain into iliac nodes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NERVE SUPPLY OF VAGINA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From the S2 S3 S4 sacral nerves which is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pudendal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nerve.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Sympathetic supply is from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hypogastric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plexus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ANTERIOR ABDOMINAL WALL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4" name="Content Placeholder 3" descr="anterior abd w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359" y="1371600"/>
            <a:ext cx="6597106" cy="4953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PERINEUM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Anatomy+of+the+female+perineum+and+perineal+pouc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1491" y="1219200"/>
            <a:ext cx="6542617" cy="4906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perineum is a diamond shaped area between the thighs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arbitary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line joining the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ischial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tuberosities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divides the perineum into ant triangle/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urogenital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triangle and post triangle/anal triangle.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ANTERIOR TRIANGLE: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divided into superficial and deep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POSTERIOR TRIANGLE</a:t>
            </a:r>
          </a:p>
          <a:p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ANTERIOR TRIANGLE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5" name="Content Placeholder 4" descr="B9780702051319000055_f005-017-9780702051319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057400"/>
            <a:ext cx="4317206" cy="3733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SUPERFICIAL SPACE OF ANT TRIANGLE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is a closed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compartment,infection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or blood remains contained in it.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contains the following: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ischiocavernosus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bulbocavernosus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-superficial transverse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perineal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muscles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bartholin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glands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-vestibular glands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-clitoris 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-branches of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pudendal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nerve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ookman Old Style" pitchFamily="18" charset="0"/>
              </a:rPr>
              <a:t>CONTENTS</a:t>
            </a:r>
            <a:endParaRPr lang="en-US" sz="36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5" name="Content Placeholder 4" descr="B9781416062684000078_f07-01-97814160626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7086599" cy="47244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DEEP SPACE OF ANTERIOR TRIANGLE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It is not a closed compartment and is continuous superiorly with the pelvic space.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Contains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-compressor urethra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-external urethral sphincter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-parts of urethra and vagina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-branches of internal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pudendal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artery and dorsal nerve and vein of clitoris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POSTERIOR TRIANGLE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cunn23_c002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315200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This triangle contains the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ischiorectal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fossa,anal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sphincter,branches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internal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pudendal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vessels and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pudendal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nerve.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</a:t>
            </a:r>
            <a:r>
              <a:rPr lang="en-US" sz="3600" dirty="0" err="1" smtClean="0">
                <a:latin typeface="Comic Sans MS" pitchFamily="66" charset="0"/>
              </a:rPr>
              <a:t>ischiorectal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fossa</a:t>
            </a:r>
            <a:r>
              <a:rPr lang="en-US" sz="3600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-fat filled wedge shaped spaces on either side of anal canal.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-they provide support to surrounding organs ,allow distension of rectum during defecation and stretching of vagina during delivery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PERINEAL BODY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Attachments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Functions: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-anchors the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anorectum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-anchors the vagina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-helps the maintain urinary and fecal incontinence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-maintains the orgasmic platform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-prevents the expansion of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urogenital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hiatus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-provides physical barrier btw the vagina and rectum.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Content Placeholder 4" descr="perineal bod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209800"/>
            <a:ext cx="4675998" cy="3124199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Bookman Old Style" pitchFamily="18" charset="0"/>
              </a:rPr>
              <a:t>Potential morbidity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-Episiotomy may injure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perineal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body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pudendal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nerve injury may be associated with concurrent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perineal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body injury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-it is an important structure that weld the pelvis and perineum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together,injury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dur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to prolonged pressure and stretching during delivery or obstetric trauma will weaken the support to the pelvic organs leading to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prolapse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SKIN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Langer lines describe the orientation of dermal fibers within the skin. In the anterior abdominal wall they are arranged transversely. As a result, vertical skin incisions have more tension and lead to wider scars. In contrast a low transverse incisions, such as a </a:t>
            </a:r>
            <a:r>
              <a:rPr lang="en-US" dirty="0" err="1" smtClean="0">
                <a:latin typeface="Comic Sans MS" pitchFamily="66" charset="0"/>
              </a:rPr>
              <a:t>pfannenstiel</a:t>
            </a:r>
            <a:r>
              <a:rPr lang="en-US" dirty="0" smtClean="0">
                <a:latin typeface="Comic Sans MS" pitchFamily="66" charset="0"/>
              </a:rPr>
              <a:t> follow the </a:t>
            </a:r>
            <a:r>
              <a:rPr lang="en-US" dirty="0" err="1" smtClean="0">
                <a:latin typeface="Comic Sans MS" pitchFamily="66" charset="0"/>
              </a:rPr>
              <a:t>langer</a:t>
            </a:r>
            <a:r>
              <a:rPr lang="en-US" dirty="0" smtClean="0">
                <a:latin typeface="Comic Sans MS" pitchFamily="66" charset="0"/>
              </a:rPr>
              <a:t> lines and lead to superior cosmetic results.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INTERNAL GENITAL ORGANS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draw-and-label-diagram-of-female-internal-genitalia-female-reproductive-organs-labeled-female-reproduction-fun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1" y="1447800"/>
            <a:ext cx="6324600" cy="46783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RELATIONS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ant:bladder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post:rectum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peritoneum 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froms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en-US" sz="1800" dirty="0" smtClean="0">
                <a:latin typeface="Comic Sans MS" pitchFamily="66" charset="0"/>
              </a:rPr>
              <a:t>recto uterine pouch and </a:t>
            </a:r>
            <a:r>
              <a:rPr lang="en-US" sz="1800" dirty="0" err="1" smtClean="0">
                <a:latin typeface="Comic Sans MS" pitchFamily="66" charset="0"/>
              </a:rPr>
              <a:t>vesico</a:t>
            </a:r>
            <a:r>
              <a:rPr lang="en-US" sz="1800" dirty="0" smtClean="0">
                <a:latin typeface="Comic Sans MS" pitchFamily="66" charset="0"/>
              </a:rPr>
              <a:t> uterine pouch</a:t>
            </a:r>
          </a:p>
          <a:p>
            <a:pPr>
              <a:buNone/>
            </a:pPr>
            <a:endParaRPr lang="en-US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-the lower portion of ant uterine wall is attached to the post wall of bladder this is the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vesicouterine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space</a:t>
            </a:r>
          </a:p>
          <a:p>
            <a:pPr>
              <a:buNone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during cesarean the peritoneum of the </a:t>
            </a:r>
            <a:r>
              <a:rPr lang="en-US" sz="1800" dirty="0" err="1" smtClean="0">
                <a:latin typeface="Comic Sans MS" pitchFamily="66" charset="0"/>
              </a:rPr>
              <a:t>vesico</a:t>
            </a:r>
            <a:r>
              <a:rPr lang="en-US" sz="1800" dirty="0" smtClean="0">
                <a:latin typeface="Comic Sans MS" pitchFamily="66" charset="0"/>
              </a:rPr>
              <a:t> uterine pouch is incised and the </a:t>
            </a:r>
            <a:r>
              <a:rPr lang="en-US" sz="1800" dirty="0" err="1" smtClean="0">
                <a:latin typeface="Comic Sans MS" pitchFamily="66" charset="0"/>
              </a:rPr>
              <a:t>vesico</a:t>
            </a:r>
            <a:r>
              <a:rPr lang="en-US" sz="1800" dirty="0" smtClean="0">
                <a:latin typeface="Comic Sans MS" pitchFamily="66" charset="0"/>
              </a:rPr>
              <a:t> uterine space is entered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Content Placeholder 4" descr="8174f77de2b23efa70b162e1662e957a094a2f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752601"/>
            <a:ext cx="4419600" cy="40386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PARTS OF THE UTERUS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Parts: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-body/corpus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-cervix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Isthmus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:btw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internal cervical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edometrial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cavity.It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is of special obstetrical significance because it forms the lower uterine segment pregnancy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Fallopian tubes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which emerge from the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coruna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of uterus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Fundus</a:t>
            </a:r>
            <a:endParaRPr lang="en-US" sz="3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Content Placeholder 4" descr="X2604-U-1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209800"/>
            <a:ext cx="4119226" cy="33528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Weight of uterus is about 50-70g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Length:</a:t>
            </a:r>
          </a:p>
          <a:p>
            <a:pPr>
              <a:buNone/>
            </a:pPr>
            <a:endParaRPr lang="en-US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438400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8406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AGE GROUP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 OF UTERUS(CM)</a:t>
                      </a:r>
                      <a:endParaRPr lang="en-US" dirty="0"/>
                    </a:p>
                  </a:txBody>
                  <a:tcPr/>
                </a:tc>
              </a:tr>
              <a:tr h="288006">
                <a:tc>
                  <a:txBody>
                    <a:bodyPr/>
                    <a:lstStyle/>
                    <a:p>
                      <a:r>
                        <a:rPr lang="en-US" dirty="0" smtClean="0"/>
                        <a:t>Pre pubertal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2.5-3.5</a:t>
                      </a:r>
                      <a:endParaRPr lang="en-US" dirty="0"/>
                    </a:p>
                  </a:txBody>
                  <a:tcPr/>
                </a:tc>
              </a:tr>
              <a:tr h="288006">
                <a:tc>
                  <a:txBody>
                    <a:bodyPr/>
                    <a:lstStyle/>
                    <a:p>
                      <a:r>
                        <a:rPr lang="en-US" dirty="0" smtClean="0"/>
                        <a:t>Adult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nulliparous</a:t>
                      </a:r>
                      <a:r>
                        <a:rPr lang="en-US" baseline="0" dirty="0" smtClean="0"/>
                        <a:t>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</a:tr>
              <a:tr h="2880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Multiparous</a:t>
                      </a:r>
                      <a:r>
                        <a:rPr lang="en-US" dirty="0" smtClean="0"/>
                        <a:t>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ookman Old Style" pitchFamily="18" charset="0"/>
              </a:rPr>
              <a:t>UTERINE BODY </a:t>
            </a:r>
            <a:endParaRPr lang="en-US" sz="36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uterus has three layers :serous muscular, mucous</a:t>
            </a:r>
          </a:p>
          <a:p>
            <a:r>
              <a:rPr lang="en-US" dirty="0" err="1" smtClean="0">
                <a:latin typeface="Comic Sans MS" pitchFamily="66" charset="0"/>
              </a:rPr>
              <a:t>SEROUS: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formed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by the peritoneum which covers the ant two thirds and post surface of uterus</a:t>
            </a:r>
          </a:p>
          <a:p>
            <a:r>
              <a:rPr lang="en-US" dirty="0" smtClean="0">
                <a:latin typeface="Comic Sans MS" pitchFamily="66" charset="0"/>
              </a:rPr>
              <a:t>MUSCULAR:MYOMETRIUM-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muscle fibers are arranged in three layers -1.outer longitudinal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2.inner circular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fibres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3.btw the two are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fibres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in the shape of FIGURE OF 8 around the blood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vessels.The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contraction of these blood vessels act like LIVING LIGATURES to control hemorrhage.</a:t>
            </a:r>
          </a:p>
          <a:p>
            <a:r>
              <a:rPr lang="en-US" dirty="0" smtClean="0">
                <a:latin typeface="Comic Sans MS" pitchFamily="66" charset="0"/>
              </a:rPr>
              <a:t>MUCOSAL:ENDOMETRIUM-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0.5mm to 5mm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yers-of-uterine-wall-nice-creation-fallopian-tube-fundus-endometrium-myometrium-cervix-simple-creativity-picty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30470"/>
            <a:ext cx="6629400" cy="380833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Bookman Old Style" pitchFamily="18" charset="0"/>
              </a:rPr>
              <a:t>UTERINE CERVIX</a:t>
            </a:r>
            <a:endParaRPr lang="en-US" sz="32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8541042" cy="31242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length of the normal cervical canal is about 2.5 cm from the internal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to external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cervical canal is lined by mucosa composed of a single layer of very high columnar that rest upon on basement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membrane.Near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the external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the columnar epithelium of cervical canal and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squamous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epithelium of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ectocervix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meet at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squamocolumnar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junction.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LIGAMENTS OF UTERUS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liga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76400"/>
            <a:ext cx="7010400" cy="43434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ookman Old Style" pitchFamily="18" charset="0"/>
              </a:rPr>
              <a:t>UTEROSACRAL </a:t>
            </a:r>
            <a:r>
              <a:rPr lang="en-US" sz="3600" dirty="0" err="1" smtClean="0">
                <a:solidFill>
                  <a:srgbClr val="00B050"/>
                </a:solidFill>
                <a:latin typeface="Bookman Old Style" pitchFamily="18" charset="0"/>
              </a:rPr>
              <a:t>LIGAMENTS: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are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condensations of the visceral pelvic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fascia.They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extend from an attachment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posterolaterally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to the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supravaginal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portion of the cervix to encircle the rectum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MACKENRODTS </a:t>
            </a:r>
            <a:r>
              <a:rPr lang="en-US" sz="4000" dirty="0" err="1" smtClean="0">
                <a:solidFill>
                  <a:srgbClr val="00B050"/>
                </a:solidFill>
                <a:latin typeface="Bookman Old Style" pitchFamily="18" charset="0"/>
              </a:rPr>
              <a:t>LIGAMENTS: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also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known as cardinal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ligaments.They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run at the base of broad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ligaments,attaching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medialy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to the side of the cervix and vagina ,and laterally the wall of pelvis.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200" cy="11747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man Old Style" pitchFamily="18" charset="0"/>
              </a:rPr>
              <a:t>SUBCUTANEOUS LAYER</a:t>
            </a:r>
            <a:endParaRPr lang="en-US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Content Placeholder 4" descr="subcutaneous lay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67686" y="1600200"/>
            <a:ext cx="4728824" cy="32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This layer can be separated into fascia:</a:t>
            </a:r>
          </a:p>
          <a:p>
            <a:r>
              <a:rPr lang="en-US" sz="3200" dirty="0" smtClean="0">
                <a:latin typeface="Comic Sans MS" pitchFamily="66" charset="0"/>
              </a:rPr>
              <a:t>-superficial fatty </a:t>
            </a:r>
            <a:r>
              <a:rPr lang="en-US" sz="3200" dirty="0" err="1" smtClean="0">
                <a:latin typeface="Comic Sans MS" pitchFamily="66" charset="0"/>
              </a:rPr>
              <a:t>layer:CAMPER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-deep membranous:</a:t>
            </a:r>
          </a:p>
          <a:p>
            <a:r>
              <a:rPr lang="en-US" sz="3200" dirty="0" smtClean="0">
                <a:latin typeface="Comic Sans MS" pitchFamily="66" charset="0"/>
              </a:rPr>
              <a:t>SCARPA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44036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ookman Old Style" pitchFamily="18" charset="0"/>
              </a:rPr>
              <a:t>BROAD LIGAMENTS: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the broad ligament on each side is a double layer of peritoneum directed from lateral margin of uterus to lateral wall of pelvis. The lateral (outer) third of upper free margin forms the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infudibulopelvic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ligament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the medial(inner) two thirds form the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mesosalpinx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enclosing the fallopian tube and round and ovarian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ligaments.It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also encloses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extraperitoneal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connective tissue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-true ligament of ovary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paroophron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epoophron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-blood vessels nerves and ligaments.</a:t>
            </a:r>
            <a:endParaRPr lang="en-US" sz="36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ookman Old Style" pitchFamily="18" charset="0"/>
              </a:rPr>
              <a:t>ROUND </a:t>
            </a:r>
            <a:r>
              <a:rPr lang="en-US" sz="3600" dirty="0" err="1" smtClean="0">
                <a:solidFill>
                  <a:srgbClr val="00B050"/>
                </a:solidFill>
                <a:latin typeface="Bookman Old Style" pitchFamily="18" charset="0"/>
              </a:rPr>
              <a:t>LIGAMENTS: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extend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on either side from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anterolateral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angle of the uterus just below and in front of the insertion of fallopian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tubes.In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non pregnant state it is 3-5 mm in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diameter.During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pregnancy the ligament undergoes hypertrophy and increase in both length and diameter</a:t>
            </a:r>
            <a:endParaRPr lang="en-US" sz="36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BLOOD SUPPLY  TO UTERUS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uterus derives blood from the uterine and ovarian arteries.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uterine artery is a branch of internal iliac artery.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It gives a branch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cervicovaginal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artery supplying the lower portion of the cervix and upper portion of vagina.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A_4a_001_Physiological_Changes_during_Pregnancy_05_t4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612" y="1600200"/>
            <a:ext cx="8728709" cy="44196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 the walls of the uterus the ovarian artery gives branches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Arcuate:myo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Radial:endo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-then divide to short basal(supply the basal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endometrium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 and long coiled spiral(middle and superficial parts of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endometrium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Content Placeholder 4" descr="250px-Uterine_arterial_vasculature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1788" y="1752600"/>
            <a:ext cx="3684853" cy="40386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*in </a:t>
            </a:r>
            <a:r>
              <a:rPr lang="en-US" sz="3600" dirty="0" err="1" smtClean="0">
                <a:latin typeface="Comic Sans MS" pitchFamily="66" charset="0"/>
              </a:rPr>
              <a:t>hystrectomy</a:t>
            </a:r>
            <a:r>
              <a:rPr lang="en-US" sz="3600" dirty="0" smtClean="0">
                <a:latin typeface="Comic Sans MS" pitchFamily="66" charset="0"/>
              </a:rPr>
              <a:t> it is important to identify </a:t>
            </a:r>
            <a:r>
              <a:rPr lang="en-US" sz="3600" dirty="0" err="1" smtClean="0">
                <a:latin typeface="Comic Sans MS" pitchFamily="66" charset="0"/>
              </a:rPr>
              <a:t>cervicovaginal</a:t>
            </a:r>
            <a:r>
              <a:rPr lang="en-US" sz="3600" dirty="0" smtClean="0">
                <a:latin typeface="Comic Sans MS" pitchFamily="66" charset="0"/>
              </a:rPr>
              <a:t> artery and </a:t>
            </a:r>
            <a:r>
              <a:rPr lang="en-US" sz="3600" dirty="0" err="1" smtClean="0">
                <a:latin typeface="Comic Sans MS" pitchFamily="66" charset="0"/>
              </a:rPr>
              <a:t>ligate</a:t>
            </a:r>
            <a:r>
              <a:rPr lang="en-US" sz="3600" dirty="0" smtClean="0">
                <a:latin typeface="Comic Sans MS" pitchFamily="66" charset="0"/>
              </a:rPr>
              <a:t> before removing uterus.</a:t>
            </a:r>
          </a:p>
          <a:p>
            <a:r>
              <a:rPr lang="en-US" sz="3600" dirty="0" smtClean="0">
                <a:latin typeface="Comic Sans MS" pitchFamily="66" charset="0"/>
              </a:rPr>
              <a:t>*ligation of uterine artery helps in reducing blood loss when there is excessive post partum hemorrhage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VENOUS DRAINAGE OF UTERUS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Veins from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fundus,fallopian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tube,ovary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form the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pampiniform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plexus »two ovarian veins which fuse to form one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vein»which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on the left side join renal vein and right side join the inferior vena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cava.»and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in the internal iliac vein.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  <a:latin typeface="Bookman Old Style" pitchFamily="18" charset="0"/>
              </a:rPr>
              <a:t>FALLOPIAN TUBES</a:t>
            </a:r>
            <a:endParaRPr lang="en-US" sz="4000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anatomy-fallopian-tube-fallopian-tube-anatomy-nhssc-8ac56ce6c8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3910"/>
            <a:ext cx="8229600" cy="405854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Normal length of the tube 8-14cm.</a:t>
            </a: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Interstial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portion refers to the tube which is fused to muscular part uterus.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Isthmus is the narrowest portion.</a:t>
            </a: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Ampulla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:is the widest  and outermost part</a:t>
            </a:r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Infundibulum:fimbrated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end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wall has two layers of muscles outer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longitudnal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inner circular.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tube is narrowest at isthmus 2-3mm widest at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ampulla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5-8mm.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lumen is lined by single layer of columnar cells some of them ciliated and others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scretory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n-US" sz="3600" dirty="0" smtClean="0">
                <a:latin typeface="Comic Sans MS" pitchFamily="66" charset="0"/>
              </a:rPr>
              <a:t>*tubal </a:t>
            </a:r>
            <a:r>
              <a:rPr lang="en-US" sz="3600" dirty="0" err="1" smtClean="0">
                <a:latin typeface="Comic Sans MS" pitchFamily="66" charset="0"/>
              </a:rPr>
              <a:t>sterilisation</a:t>
            </a:r>
            <a:r>
              <a:rPr lang="en-US" sz="3600" dirty="0" smtClean="0">
                <a:latin typeface="Comic Sans MS" pitchFamily="66" charset="0"/>
              </a:rPr>
              <a:t> procedures are </a:t>
            </a:r>
            <a:r>
              <a:rPr lang="en-US" sz="3600" dirty="0" err="1" smtClean="0">
                <a:latin typeface="Comic Sans MS" pitchFamily="66" charset="0"/>
              </a:rPr>
              <a:t>preferbaly</a:t>
            </a:r>
            <a:r>
              <a:rPr lang="en-US" sz="3600" dirty="0" smtClean="0">
                <a:latin typeface="Comic Sans MS" pitchFamily="66" charset="0"/>
              </a:rPr>
              <a:t> done at isthmus so tat </a:t>
            </a:r>
            <a:r>
              <a:rPr lang="en-US" sz="3600" dirty="0" err="1" smtClean="0">
                <a:latin typeface="Comic Sans MS" pitchFamily="66" charset="0"/>
              </a:rPr>
              <a:t>recanalisation</a:t>
            </a:r>
            <a:r>
              <a:rPr lang="en-US" sz="3600" dirty="0" smtClean="0">
                <a:latin typeface="Comic Sans MS" pitchFamily="66" charset="0"/>
              </a:rPr>
              <a:t> techniques if performed later have a higher success rate due to uniform thickness of muscle layer in this segment.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5239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RECTUS SHEATH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2390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The fibrous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aponeuroses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of external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oblique,internal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oblique and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transversus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abdominis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muscles join in the midline to create the rectus sheath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Bookman Old Style" pitchFamily="18" charset="0"/>
              </a:rPr>
              <a:t>OVARIES</a:t>
            </a:r>
            <a:endParaRPr lang="en-US" sz="4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ovaries are two almond shaped bodies situated near the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fimbrated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end on the fallopian tube.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They are attached to the broad ligament by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mesovarium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and lateral pelvic wall by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infundibulopelvic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ligament.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Blood supply by ovarian artery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ss-Section-of-an-Ovary-Medulla-Cortex-Epithel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050" y="2177256"/>
            <a:ext cx="7581900" cy="337185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81600" cy="10985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BLOOD SUPPLY</a:t>
            </a:r>
            <a:endParaRPr lang="en-US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Content Placeholder 4" descr="0a5abddac9330ab5482ebe08a5fe32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1798" y="1219200"/>
            <a:ext cx="4190462" cy="548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10000" cy="51943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-The femoral artery</a:t>
            </a:r>
            <a:r>
              <a:rPr lang="en-US" sz="3600" dirty="0" smtClean="0">
                <a:latin typeface="Comic Sans MS" pitchFamily="66" charset="0"/>
              </a:rPr>
              <a:t> </a:t>
            </a:r>
          </a:p>
          <a:p>
            <a:r>
              <a:rPr lang="en-US" sz="3600" dirty="0" smtClean="0">
                <a:latin typeface="Comic Sans MS" pitchFamily="66" charset="0"/>
              </a:rPr>
              <a:t>*During low transverse incision the superficial </a:t>
            </a:r>
            <a:r>
              <a:rPr lang="en-US" sz="3600" dirty="0" err="1" smtClean="0">
                <a:latin typeface="Comic Sans MS" pitchFamily="66" charset="0"/>
              </a:rPr>
              <a:t>epigastric</a:t>
            </a:r>
            <a:r>
              <a:rPr lang="en-US" sz="3600" dirty="0" smtClean="0">
                <a:latin typeface="Comic Sans MS" pitchFamily="66" charset="0"/>
              </a:rPr>
              <a:t> vessels can be identified and </a:t>
            </a:r>
            <a:r>
              <a:rPr lang="en-US" sz="3600" dirty="0" err="1" smtClean="0">
                <a:latin typeface="Comic Sans MS" pitchFamily="66" charset="0"/>
              </a:rPr>
              <a:t>ligated</a:t>
            </a:r>
            <a:r>
              <a:rPr lang="en-US" sz="3600" dirty="0" smtClean="0">
                <a:latin typeface="Comic Sans MS" pitchFamily="66" charset="0"/>
              </a:rPr>
              <a:t> , As the course is direct towards the umbilicus.</a:t>
            </a:r>
          </a:p>
          <a:p>
            <a:endParaRPr lang="en-US" sz="36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-The external iliac artery and branches.</a:t>
            </a:r>
          </a:p>
          <a:p>
            <a:endParaRPr lang="en-US" sz="36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sz="3600" dirty="0">
              <a:latin typeface="Comic Sans MS" pitchFamily="66" charset="0"/>
            </a:endParaRPr>
          </a:p>
          <a:p>
            <a:endParaRPr lang="en-US" sz="3600" dirty="0" smtClean="0">
              <a:latin typeface="Comic Sans MS" pitchFamily="66" charset="0"/>
            </a:endParaRPr>
          </a:p>
          <a:p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INNERVATION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>
                <a:latin typeface="Comic Sans MS" pitchFamily="66" charset="0"/>
              </a:rPr>
              <a:t>By three </a:t>
            </a:r>
            <a:r>
              <a:rPr lang="en-US" sz="4000" dirty="0" err="1" smtClean="0">
                <a:latin typeface="Comic Sans MS" pitchFamily="66" charset="0"/>
              </a:rPr>
              <a:t>nerves,intercostal</a:t>
            </a:r>
            <a:r>
              <a:rPr lang="en-US" sz="4000" dirty="0" smtClean="0">
                <a:latin typeface="Comic Sans MS" pitchFamily="66" charset="0"/>
              </a:rPr>
              <a:t> nerves(T7-T11),the </a:t>
            </a:r>
            <a:r>
              <a:rPr lang="en-US" sz="4000" dirty="0" err="1" smtClean="0">
                <a:latin typeface="Comic Sans MS" pitchFamily="66" charset="0"/>
              </a:rPr>
              <a:t>subcostal</a:t>
            </a:r>
            <a:r>
              <a:rPr lang="en-US" sz="4000" dirty="0" smtClean="0">
                <a:latin typeface="Comic Sans MS" pitchFamily="66" charset="0"/>
              </a:rPr>
              <a:t> nerve(T10) the </a:t>
            </a:r>
            <a:r>
              <a:rPr lang="en-US" sz="4000" dirty="0" err="1" smtClean="0">
                <a:latin typeface="Comic Sans MS" pitchFamily="66" charset="0"/>
              </a:rPr>
              <a:t>iliohypogastric</a:t>
            </a:r>
            <a:r>
              <a:rPr lang="en-US" sz="4000" dirty="0" smtClean="0">
                <a:latin typeface="Comic Sans MS" pitchFamily="66" charset="0"/>
              </a:rPr>
              <a:t> and </a:t>
            </a:r>
            <a:r>
              <a:rPr lang="en-US" sz="4000" dirty="0" err="1" smtClean="0">
                <a:latin typeface="Comic Sans MS" pitchFamily="66" charset="0"/>
              </a:rPr>
              <a:t>ilioinguinal</a:t>
            </a:r>
            <a:r>
              <a:rPr lang="en-US" sz="4000" dirty="0" smtClean="0">
                <a:latin typeface="Comic Sans MS" pitchFamily="66" charset="0"/>
              </a:rPr>
              <a:t> nerves(L1).</a:t>
            </a:r>
          </a:p>
          <a:p>
            <a:pPr>
              <a:buNone/>
            </a:pPr>
            <a:r>
              <a:rPr lang="en-US" sz="4000" dirty="0" smtClean="0">
                <a:latin typeface="Comic Sans MS" pitchFamily="66" charset="0"/>
              </a:rPr>
              <a:t>*</a:t>
            </a:r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if incisions extend beyond the lateral borders of rectus muscle the </a:t>
            </a:r>
            <a:r>
              <a:rPr lang="en-US" sz="4000" dirty="0" err="1" smtClean="0">
                <a:solidFill>
                  <a:srgbClr val="00B050"/>
                </a:solidFill>
                <a:latin typeface="Comic Sans MS" pitchFamily="66" charset="0"/>
              </a:rPr>
              <a:t>iliohypogastric</a:t>
            </a:r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4000" dirty="0" err="1" smtClean="0">
                <a:solidFill>
                  <a:srgbClr val="00B050"/>
                </a:solidFill>
                <a:latin typeface="Comic Sans MS" pitchFamily="66" charset="0"/>
              </a:rPr>
              <a:t>ilioinguinal</a:t>
            </a:r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 nerves can be entrapped and leads to loss of sensations.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Bookman Old Style" pitchFamily="18" charset="0"/>
              </a:rPr>
              <a:t>EXTERNAL GENITAL ORGANS</a:t>
            </a:r>
            <a:endParaRPr lang="en-US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Content Placeholder 3" descr="femal-external-genital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7937" y="1371601"/>
            <a:ext cx="4760052" cy="457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602</TotalTime>
  <Words>2137</Words>
  <Application>Microsoft Office PowerPoint</Application>
  <PresentationFormat>On-screen Show (4:3)</PresentationFormat>
  <Paragraphs>233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ANATOMY OF FEMALE GENITAL TRACT</vt:lpstr>
      <vt:lpstr>CONTENTS</vt:lpstr>
      <vt:lpstr>ANTERIOR ABDOMINAL WALL</vt:lpstr>
      <vt:lpstr>Slide 4</vt:lpstr>
      <vt:lpstr>SUBCUTANEOUS LAYER</vt:lpstr>
      <vt:lpstr>RECTUS SHEATH</vt:lpstr>
      <vt:lpstr>BLOOD SUPPLY</vt:lpstr>
      <vt:lpstr>INNERVATION</vt:lpstr>
      <vt:lpstr>EXTERNAL GENITAL ORGANS</vt:lpstr>
      <vt:lpstr>VULVA(PUDENDA)</vt:lpstr>
      <vt:lpstr>MONS PUBIS/MONS VENERIS</vt:lpstr>
      <vt:lpstr>LABIA MAJORA</vt:lpstr>
      <vt:lpstr>LABIA MINORA</vt:lpstr>
      <vt:lpstr>CLITORIS</vt:lpstr>
      <vt:lpstr>VESTIBULE</vt:lpstr>
      <vt:lpstr>Slide 16</vt:lpstr>
      <vt:lpstr>VESTIBULAR GLANDS</vt:lpstr>
      <vt:lpstr>Slide 18</vt:lpstr>
      <vt:lpstr>VAGINAL OPENING AND HYMEN</vt:lpstr>
      <vt:lpstr>Slide 20</vt:lpstr>
      <vt:lpstr>TYPES OF HYMEN</vt:lpstr>
      <vt:lpstr>VAGINA</vt:lpstr>
      <vt:lpstr>Relations of Vagina</vt:lpstr>
      <vt:lpstr>Slide 24</vt:lpstr>
      <vt:lpstr>HISTOLOGY OF VAGINA</vt:lpstr>
      <vt:lpstr>BLOOD SUPPLY OF VAGINA</vt:lpstr>
      <vt:lpstr>Slide 27</vt:lpstr>
      <vt:lpstr>LYMPHATIC DRAINAGE OF VAGINA</vt:lpstr>
      <vt:lpstr>NERVE SUPPLY OF VAGINA</vt:lpstr>
      <vt:lpstr>PERINEUM</vt:lpstr>
      <vt:lpstr>Slide 31</vt:lpstr>
      <vt:lpstr>ANTERIOR TRIANGLE</vt:lpstr>
      <vt:lpstr>SUPERFICIAL SPACE OF ANT TRIANGLE</vt:lpstr>
      <vt:lpstr>CONTENTS</vt:lpstr>
      <vt:lpstr>DEEP SPACE OF ANTERIOR TRIANGLE</vt:lpstr>
      <vt:lpstr>POSTERIOR TRIANGLE</vt:lpstr>
      <vt:lpstr>Slide 37</vt:lpstr>
      <vt:lpstr>PERINEAL BODY</vt:lpstr>
      <vt:lpstr>Slide 39</vt:lpstr>
      <vt:lpstr>INTERNAL GENITAL ORGANS</vt:lpstr>
      <vt:lpstr>RELATIONS</vt:lpstr>
      <vt:lpstr>PARTS OF THE UTERUS</vt:lpstr>
      <vt:lpstr>Slide 43</vt:lpstr>
      <vt:lpstr>UTERINE BODY </vt:lpstr>
      <vt:lpstr>Slide 45</vt:lpstr>
      <vt:lpstr>UTERINE CERVIX</vt:lpstr>
      <vt:lpstr>Slide 47</vt:lpstr>
      <vt:lpstr>LIGAMENTS OF UTERUS</vt:lpstr>
      <vt:lpstr>Slide 49</vt:lpstr>
      <vt:lpstr>Slide 50</vt:lpstr>
      <vt:lpstr>Slide 51</vt:lpstr>
      <vt:lpstr>BLOOD SUPPLY  TO UTERUS</vt:lpstr>
      <vt:lpstr>Slide 53</vt:lpstr>
      <vt:lpstr>Slide 54</vt:lpstr>
      <vt:lpstr>Slide 55</vt:lpstr>
      <vt:lpstr>VENOUS DRAINAGE OF UTERUS</vt:lpstr>
      <vt:lpstr>FALLOPIAN TUBES</vt:lpstr>
      <vt:lpstr>Slide 58</vt:lpstr>
      <vt:lpstr>Slide 59</vt:lpstr>
      <vt:lpstr>OVARIES</vt:lpstr>
      <vt:lpstr>Slide 61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FEMALE GENITAL TRACT</dc:title>
  <dc:creator>DELL</dc:creator>
  <cp:lastModifiedBy>Admin</cp:lastModifiedBy>
  <cp:revision>64</cp:revision>
  <dcterms:created xsi:type="dcterms:W3CDTF">2018-05-30T15:37:22Z</dcterms:created>
  <dcterms:modified xsi:type="dcterms:W3CDTF">2019-10-03T06:26:48Z</dcterms:modified>
</cp:coreProperties>
</file>