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9" r:id="rId14"/>
    <p:sldId id="267" r:id="rId15"/>
    <p:sldId id="280" r:id="rId16"/>
    <p:sldId id="278" r:id="rId17"/>
    <p:sldId id="268" r:id="rId18"/>
    <p:sldId id="269" r:id="rId19"/>
    <p:sldId id="270" r:id="rId20"/>
    <p:sldId id="271" r:id="rId21"/>
    <p:sldId id="286" r:id="rId22"/>
    <p:sldId id="272" r:id="rId23"/>
    <p:sldId id="273" r:id="rId24"/>
    <p:sldId id="274" r:id="rId25"/>
    <p:sldId id="275" r:id="rId26"/>
    <p:sldId id="276" r:id="rId27"/>
    <p:sldId id="277" r:id="rId28"/>
    <p:sldId id="285" r:id="rId29"/>
    <p:sldId id="283" r:id="rId30"/>
    <p:sldId id="284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14E3A-B346-49B6-B72A-28491B83227C}" type="datetimeFigureOut">
              <a:rPr lang="en-US" smtClean="0"/>
              <a:pPr/>
              <a:t>6/6/2016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10CDA-FCEF-4ABA-8B4B-C7309E4179C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ABRUPTIO PLACENTAE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Microscopy:</a:t>
            </a:r>
          </a:p>
          <a:p>
            <a:r>
              <a:rPr lang="en-IN" dirty="0" smtClean="0"/>
              <a:t>Infiltration of blood within muscle bundles</a:t>
            </a:r>
          </a:p>
          <a:p>
            <a:r>
              <a:rPr lang="en-IN" dirty="0" smtClean="0"/>
              <a:t>Blood vessels- thrombosis</a:t>
            </a:r>
          </a:p>
          <a:p>
            <a:r>
              <a:rPr lang="en-IN" dirty="0" smtClean="0"/>
              <a:t>Presence </a:t>
            </a:r>
            <a:r>
              <a:rPr lang="en-IN" dirty="0" err="1" smtClean="0"/>
              <a:t>couvelaire</a:t>
            </a:r>
            <a:r>
              <a:rPr lang="en-IN" dirty="0" smtClean="0"/>
              <a:t> uterus during C-section is not an indication for </a:t>
            </a:r>
            <a:r>
              <a:rPr lang="en-IN" dirty="0" err="1" smtClean="0"/>
              <a:t>hysterctomy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Changes in other organs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liver:- fibrin knots in the hepatic </a:t>
            </a:r>
            <a:r>
              <a:rPr lang="en-IN" dirty="0" err="1" smtClean="0"/>
              <a:t>sinusoides</a:t>
            </a:r>
            <a:endParaRPr lang="en-IN" dirty="0" smtClean="0"/>
          </a:p>
          <a:p>
            <a:r>
              <a:rPr lang="en-IN" dirty="0" smtClean="0"/>
              <a:t>Kidneys:- acute cortical necrosis, acute tubular necrosis</a:t>
            </a:r>
          </a:p>
          <a:p>
            <a:r>
              <a:rPr lang="en-IN" dirty="0" smtClean="0"/>
              <a:t>Blood </a:t>
            </a:r>
            <a:r>
              <a:rPr lang="en-IN" dirty="0" err="1" smtClean="0"/>
              <a:t>coagulopathy</a:t>
            </a:r>
            <a:r>
              <a:rPr lang="en-IN" dirty="0" smtClean="0"/>
              <a:t>:- excess consumption of plasma fibrinogen due to </a:t>
            </a:r>
            <a:r>
              <a:rPr lang="en-IN" dirty="0" err="1" smtClean="0"/>
              <a:t>dissemenated</a:t>
            </a:r>
            <a:r>
              <a:rPr lang="en-IN" dirty="0" smtClean="0"/>
              <a:t> intravascular coagulation and </a:t>
            </a:r>
            <a:r>
              <a:rPr lang="en-IN" dirty="0" err="1" smtClean="0"/>
              <a:t>retroplacental</a:t>
            </a:r>
            <a:r>
              <a:rPr lang="en-IN" dirty="0"/>
              <a:t> </a:t>
            </a:r>
            <a:r>
              <a:rPr lang="en-IN" dirty="0" smtClean="0"/>
              <a:t>bleeding.</a:t>
            </a:r>
          </a:p>
          <a:p>
            <a:r>
              <a:rPr lang="en-IN" dirty="0" err="1" smtClean="0"/>
              <a:t>hypofibroginenema</a:t>
            </a:r>
            <a:r>
              <a:rPr lang="en-IN" dirty="0" smtClean="0"/>
              <a:t> </a:t>
            </a:r>
          </a:p>
          <a:p>
            <a:r>
              <a:rPr lang="en-IN" dirty="0" smtClean="0"/>
              <a:t>Elevated levels of fibrin degradation products and D-</a:t>
            </a:r>
            <a:r>
              <a:rPr lang="en-IN" dirty="0" err="1" smtClean="0"/>
              <a:t>dimer</a:t>
            </a:r>
            <a:r>
              <a:rPr lang="en-IN" dirty="0" smtClean="0"/>
              <a:t> 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Clinical classification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N" dirty="0" smtClean="0"/>
              <a:t>Grade 0 – clinical features </a:t>
            </a:r>
            <a:r>
              <a:rPr lang="en-IN" dirty="0" err="1" smtClean="0"/>
              <a:t>absent,diagnosis</a:t>
            </a:r>
            <a:r>
              <a:rPr lang="en-IN" dirty="0" smtClean="0"/>
              <a:t> is made retrospectively</a:t>
            </a:r>
          </a:p>
          <a:p>
            <a:r>
              <a:rPr lang="en-IN" dirty="0" smtClean="0"/>
              <a:t>                  Clot of </a:t>
            </a:r>
            <a:r>
              <a:rPr lang="en-IN" dirty="0" err="1" smtClean="0"/>
              <a:t>vol</a:t>
            </a:r>
            <a:r>
              <a:rPr lang="en-IN" dirty="0" smtClean="0"/>
              <a:t> 150ml, </a:t>
            </a:r>
            <a:r>
              <a:rPr lang="en-IN" dirty="0" err="1" smtClean="0"/>
              <a:t>fetal</a:t>
            </a:r>
            <a:r>
              <a:rPr lang="en-IN" dirty="0" smtClean="0"/>
              <a:t> prognosis is good</a:t>
            </a:r>
          </a:p>
          <a:p>
            <a:r>
              <a:rPr lang="en-IN" dirty="0" smtClean="0"/>
              <a:t>Grade 1- external bleeding slight</a:t>
            </a:r>
          </a:p>
          <a:p>
            <a:pPr>
              <a:buNone/>
            </a:pPr>
            <a:r>
              <a:rPr lang="en-IN" dirty="0"/>
              <a:t> </a:t>
            </a:r>
            <a:r>
              <a:rPr lang="en-IN" dirty="0" smtClean="0"/>
              <a:t>                uterus irritable, tenderness may be present</a:t>
            </a:r>
          </a:p>
          <a:p>
            <a:pPr>
              <a:buNone/>
            </a:pPr>
            <a:r>
              <a:rPr lang="en-IN" dirty="0"/>
              <a:t> </a:t>
            </a:r>
            <a:r>
              <a:rPr lang="en-IN" dirty="0" smtClean="0"/>
              <a:t>                  shock is absent </a:t>
            </a:r>
          </a:p>
          <a:p>
            <a:pPr>
              <a:buNone/>
            </a:pPr>
            <a:r>
              <a:rPr lang="en-IN" dirty="0"/>
              <a:t> </a:t>
            </a:r>
            <a:r>
              <a:rPr lang="en-IN" dirty="0" smtClean="0"/>
              <a:t>                   FHS is good</a:t>
            </a:r>
          </a:p>
          <a:p>
            <a:r>
              <a:rPr lang="en-IN" dirty="0" smtClean="0"/>
              <a:t>Grade 2- external bleeding mild to </a:t>
            </a:r>
            <a:r>
              <a:rPr lang="en-IN" dirty="0" err="1" smtClean="0"/>
              <a:t>modrate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uterine tenderness is always present</a:t>
            </a:r>
          </a:p>
          <a:p>
            <a:pPr>
              <a:buNone/>
            </a:pPr>
            <a:r>
              <a:rPr lang="en-IN" dirty="0"/>
              <a:t> </a:t>
            </a:r>
            <a:r>
              <a:rPr lang="en-IN" dirty="0" smtClean="0"/>
              <a:t>                    shock is absent</a:t>
            </a:r>
          </a:p>
          <a:p>
            <a:r>
              <a:rPr lang="en-IN" dirty="0"/>
              <a:t> </a:t>
            </a:r>
            <a:r>
              <a:rPr lang="en-IN" dirty="0" smtClean="0"/>
              <a:t>                    </a:t>
            </a:r>
            <a:r>
              <a:rPr lang="en-IN" dirty="0" err="1" smtClean="0"/>
              <a:t>fetal</a:t>
            </a:r>
            <a:r>
              <a:rPr lang="en-IN" dirty="0" smtClean="0"/>
              <a:t> distress or even </a:t>
            </a:r>
            <a:r>
              <a:rPr lang="en-IN" dirty="0" err="1" smtClean="0"/>
              <a:t>fetal</a:t>
            </a:r>
            <a:r>
              <a:rPr lang="en-IN" dirty="0" smtClean="0"/>
              <a:t> death occurs</a:t>
            </a:r>
          </a:p>
          <a:p>
            <a:r>
              <a:rPr lang="en-IN" dirty="0" smtClean="0"/>
              <a:t>Grade 3- bleeding moderate to severe may be </a:t>
            </a:r>
            <a:r>
              <a:rPr lang="en-IN" dirty="0" err="1" smtClean="0"/>
              <a:t>conceled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</a:t>
            </a:r>
            <a:r>
              <a:rPr lang="en-IN" dirty="0" err="1" smtClean="0"/>
              <a:t>uternine</a:t>
            </a:r>
            <a:r>
              <a:rPr lang="en-IN" dirty="0" smtClean="0"/>
              <a:t> tenderness is marked </a:t>
            </a:r>
          </a:p>
          <a:p>
            <a:pPr>
              <a:buNone/>
            </a:pPr>
            <a:r>
              <a:rPr lang="en-IN" dirty="0"/>
              <a:t> </a:t>
            </a:r>
            <a:r>
              <a:rPr lang="en-IN" dirty="0" smtClean="0"/>
              <a:t>                      </a:t>
            </a:r>
            <a:r>
              <a:rPr lang="en-IN" dirty="0" err="1" smtClean="0"/>
              <a:t>fetal</a:t>
            </a:r>
            <a:r>
              <a:rPr lang="en-IN" dirty="0" smtClean="0"/>
              <a:t> death is rule</a:t>
            </a:r>
          </a:p>
          <a:p>
            <a:pPr>
              <a:buNone/>
            </a:pPr>
            <a:r>
              <a:rPr lang="en-IN" dirty="0"/>
              <a:t> </a:t>
            </a:r>
            <a:r>
              <a:rPr lang="en-IN" dirty="0" smtClean="0"/>
              <a:t>                      coagulation defect or </a:t>
            </a:r>
            <a:r>
              <a:rPr lang="en-IN" dirty="0" err="1" smtClean="0"/>
              <a:t>anuria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3a – presence of </a:t>
            </a:r>
            <a:r>
              <a:rPr lang="en-IN" dirty="0" err="1" smtClean="0"/>
              <a:t>coagulopathy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3b – absence of </a:t>
            </a:r>
            <a:r>
              <a:rPr lang="en-IN" dirty="0" err="1" smtClean="0"/>
              <a:t>coagulopathy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With </a:t>
            </a:r>
            <a:r>
              <a:rPr lang="en-IN" dirty="0" err="1" smtClean="0"/>
              <a:t>fetal</a:t>
            </a:r>
            <a:r>
              <a:rPr lang="en-IN" dirty="0" smtClean="0"/>
              <a:t> demise there is 50% placental attachment ,30% coagulopathy,10% renal failure</a:t>
            </a:r>
          </a:p>
          <a:p>
            <a:r>
              <a:rPr lang="en-IN" dirty="0" smtClean="0"/>
              <a:t>So abruption with </a:t>
            </a:r>
            <a:r>
              <a:rPr lang="en-IN" dirty="0" err="1" smtClean="0"/>
              <a:t>fetal</a:t>
            </a:r>
            <a:r>
              <a:rPr lang="en-IN" dirty="0" smtClean="0"/>
              <a:t> demise is termed as severe</a:t>
            </a:r>
          </a:p>
          <a:p>
            <a:r>
              <a:rPr lang="en-IN" dirty="0" err="1" smtClean="0"/>
              <a:t>Averge</a:t>
            </a:r>
            <a:r>
              <a:rPr lang="en-IN" dirty="0" smtClean="0"/>
              <a:t> blood loss is 2500ml {</a:t>
            </a:r>
            <a:r>
              <a:rPr lang="en-IN" dirty="0" err="1" smtClean="0"/>
              <a:t>retroplacental</a:t>
            </a:r>
            <a:r>
              <a:rPr lang="en-IN" dirty="0" smtClean="0"/>
              <a:t> } to kill the </a:t>
            </a:r>
            <a:r>
              <a:rPr lang="en-IN" dirty="0" err="1" smtClean="0"/>
              <a:t>fetus</a:t>
            </a:r>
            <a:endParaRPr lang="en-IN" dirty="0" smtClean="0"/>
          </a:p>
          <a:p>
            <a:r>
              <a:rPr lang="en-IN" dirty="0" smtClean="0"/>
              <a:t>Require immediate transfusion of </a:t>
            </a:r>
            <a:r>
              <a:rPr lang="en-IN" dirty="0" err="1" smtClean="0"/>
              <a:t>atleast</a:t>
            </a:r>
            <a:r>
              <a:rPr lang="en-IN" dirty="0" smtClean="0"/>
              <a:t> 2 units 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Clinical features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Depend on the </a:t>
            </a:r>
            <a:r>
              <a:rPr lang="en-IN" dirty="0" err="1" smtClean="0"/>
              <a:t>degrree</a:t>
            </a:r>
            <a:r>
              <a:rPr lang="en-IN" dirty="0" smtClean="0"/>
              <a:t> of separation ,amount of </a:t>
            </a:r>
            <a:r>
              <a:rPr lang="en-IN" dirty="0" err="1" smtClean="0"/>
              <a:t>bood</a:t>
            </a:r>
            <a:r>
              <a:rPr lang="en-IN" dirty="0" smtClean="0"/>
              <a:t> concealed</a:t>
            </a:r>
          </a:p>
          <a:p>
            <a:r>
              <a:rPr lang="en-IN" dirty="0" smtClean="0"/>
              <a:t>Symptoms</a:t>
            </a:r>
          </a:p>
          <a:p>
            <a:r>
              <a:rPr lang="en-IN" dirty="0" smtClean="0"/>
              <a:t>Abdominal pain</a:t>
            </a:r>
          </a:p>
          <a:p>
            <a:r>
              <a:rPr lang="en-IN" dirty="0" smtClean="0"/>
              <a:t>Vaginal </a:t>
            </a:r>
            <a:r>
              <a:rPr lang="en-IN" dirty="0" err="1" smtClean="0"/>
              <a:t>bleedig</a:t>
            </a:r>
            <a:endParaRPr lang="en-IN" dirty="0" smtClean="0"/>
          </a:p>
          <a:p>
            <a:r>
              <a:rPr lang="en-IN" dirty="0" smtClean="0"/>
              <a:t>General </a:t>
            </a:r>
            <a:r>
              <a:rPr lang="en-IN" dirty="0" err="1" smtClean="0"/>
              <a:t>conditio</a:t>
            </a:r>
            <a:r>
              <a:rPr lang="en-IN" dirty="0" smtClean="0"/>
              <a:t> is proportionate to the blood loss in </a:t>
            </a:r>
            <a:r>
              <a:rPr lang="en-IN" dirty="0" err="1" smtClean="0"/>
              <a:t>revealed;shock</a:t>
            </a:r>
            <a:r>
              <a:rPr lang="en-IN" dirty="0" smtClean="0"/>
              <a:t> is pronounced which is disproportionate to the blood loss in concealed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err="1" smtClean="0"/>
              <a:t>Antepartum</a:t>
            </a:r>
            <a:r>
              <a:rPr lang="en-IN" dirty="0" smtClean="0"/>
              <a:t> </a:t>
            </a:r>
            <a:r>
              <a:rPr lang="en-IN" dirty="0" err="1" smtClean="0"/>
              <a:t>hemorrhage</a:t>
            </a:r>
            <a:r>
              <a:rPr lang="en-IN" dirty="0" smtClean="0"/>
              <a:t> – bleeding from the genital tract after 28 weeks of delivery and before delivery</a:t>
            </a:r>
          </a:p>
          <a:p>
            <a:r>
              <a:rPr lang="en-IN" dirty="0" smtClean="0"/>
              <a:t>Causes – </a:t>
            </a:r>
          </a:p>
          <a:p>
            <a:r>
              <a:rPr lang="en-IN" dirty="0" err="1" smtClean="0"/>
              <a:t>Abrution</a:t>
            </a:r>
            <a:endParaRPr lang="en-IN" dirty="0" smtClean="0"/>
          </a:p>
          <a:p>
            <a:r>
              <a:rPr lang="en-IN" dirty="0" smtClean="0"/>
              <a:t>Placenta </a:t>
            </a:r>
            <a:r>
              <a:rPr lang="en-IN" dirty="0" err="1" smtClean="0"/>
              <a:t>previa</a:t>
            </a:r>
            <a:endParaRPr lang="en-IN" dirty="0"/>
          </a:p>
          <a:p>
            <a:r>
              <a:rPr lang="en-IN" dirty="0" err="1" smtClean="0"/>
              <a:t>Circumvallate</a:t>
            </a:r>
            <a:r>
              <a:rPr lang="en-IN" dirty="0" smtClean="0"/>
              <a:t> placenta</a:t>
            </a:r>
          </a:p>
          <a:p>
            <a:r>
              <a:rPr lang="en-IN" dirty="0" smtClean="0"/>
              <a:t>Rupture of marginal sinus of placenta</a:t>
            </a:r>
          </a:p>
          <a:p>
            <a:r>
              <a:rPr lang="en-IN" dirty="0" err="1" smtClean="0"/>
              <a:t>Vasa</a:t>
            </a:r>
            <a:r>
              <a:rPr lang="en-IN" dirty="0" smtClean="0"/>
              <a:t> </a:t>
            </a:r>
            <a:r>
              <a:rPr lang="en-IN" dirty="0" err="1" smtClean="0"/>
              <a:t>previa</a:t>
            </a:r>
            <a:endParaRPr lang="en-IN" dirty="0" smtClean="0"/>
          </a:p>
          <a:p>
            <a:r>
              <a:rPr lang="en-IN" dirty="0" smtClean="0"/>
              <a:t>Local causes – cervical polyp, erosion </a:t>
            </a:r>
            <a:r>
              <a:rPr lang="en-IN" dirty="0" err="1" smtClean="0"/>
              <a:t>cx,ca</a:t>
            </a:r>
            <a:r>
              <a:rPr lang="en-IN" dirty="0" smtClean="0"/>
              <a:t> </a:t>
            </a:r>
            <a:r>
              <a:rPr lang="en-IN" dirty="0" err="1" smtClean="0"/>
              <a:t>cx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No vaginal bleed is observed in 25 %</a:t>
            </a:r>
          </a:p>
          <a:p>
            <a:r>
              <a:rPr lang="en-IN" dirty="0" err="1" smtClean="0"/>
              <a:t>Vagianl</a:t>
            </a:r>
            <a:r>
              <a:rPr lang="en-IN" dirty="0" smtClean="0"/>
              <a:t> bleed ,uterine </a:t>
            </a:r>
            <a:r>
              <a:rPr lang="en-IN" dirty="0" err="1" smtClean="0"/>
              <a:t>tenderness,hypertonic</a:t>
            </a:r>
            <a:r>
              <a:rPr lang="en-IN" dirty="0" smtClean="0"/>
              <a:t> </a:t>
            </a:r>
            <a:r>
              <a:rPr lang="en-IN" dirty="0" err="1" smtClean="0"/>
              <a:t>uterus.,fetal</a:t>
            </a:r>
            <a:r>
              <a:rPr lang="en-IN" dirty="0" smtClean="0"/>
              <a:t> demise</a:t>
            </a:r>
          </a:p>
          <a:p>
            <a:r>
              <a:rPr lang="en-IN" dirty="0" smtClean="0"/>
              <a:t>DIC occurs in 13 % of cases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signs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Pallor</a:t>
            </a:r>
          </a:p>
          <a:p>
            <a:r>
              <a:rPr lang="en-IN" dirty="0" smtClean="0"/>
              <a:t>Tachycardia</a:t>
            </a:r>
          </a:p>
          <a:p>
            <a:r>
              <a:rPr lang="en-IN" dirty="0" smtClean="0"/>
              <a:t>Hypotension – blood loss exceeds 2lts</a:t>
            </a:r>
            <a:endParaRPr lang="en-IN" dirty="0" smtClean="0"/>
          </a:p>
          <a:p>
            <a:r>
              <a:rPr lang="en-IN" dirty="0" smtClean="0"/>
              <a:t>Features of pre </a:t>
            </a:r>
            <a:r>
              <a:rPr lang="en-IN" dirty="0" err="1" smtClean="0"/>
              <a:t>eclampsia</a:t>
            </a:r>
            <a:endParaRPr lang="en-IN" dirty="0" smtClean="0"/>
          </a:p>
          <a:p>
            <a:r>
              <a:rPr lang="en-IN" dirty="0" smtClean="0"/>
              <a:t>Uterine height – larger than the period of gestation</a:t>
            </a:r>
          </a:p>
          <a:p>
            <a:r>
              <a:rPr lang="en-IN" dirty="0" smtClean="0"/>
              <a:t>TENSE TENDER UTERUS 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Fetal</a:t>
            </a:r>
            <a:r>
              <a:rPr lang="en-IN" dirty="0" smtClean="0"/>
              <a:t> parts – difficult to make out</a:t>
            </a:r>
          </a:p>
          <a:p>
            <a:r>
              <a:rPr lang="en-IN" dirty="0" smtClean="0"/>
              <a:t>FHR – may or may not </a:t>
            </a:r>
            <a:r>
              <a:rPr lang="en-IN" dirty="0" err="1" smtClean="0"/>
              <a:t>bbe</a:t>
            </a:r>
            <a:r>
              <a:rPr lang="en-IN" dirty="0" smtClean="0"/>
              <a:t> absent</a:t>
            </a:r>
          </a:p>
          <a:p>
            <a:endParaRPr lang="en-IN" dirty="0"/>
          </a:p>
          <a:p>
            <a:r>
              <a:rPr lang="en-IN" dirty="0" smtClean="0"/>
              <a:t>USG – less reliable for diagnosis</a:t>
            </a:r>
          </a:p>
          <a:p>
            <a:r>
              <a:rPr lang="en-IN" dirty="0" err="1" smtClean="0"/>
              <a:t>Retroplacental</a:t>
            </a:r>
            <a:r>
              <a:rPr lang="en-IN" dirty="0" smtClean="0"/>
              <a:t> mass could be seen in some cases</a:t>
            </a:r>
          </a:p>
          <a:p>
            <a:r>
              <a:rPr lang="en-IN" dirty="0" smtClean="0"/>
              <a:t>Main purpose – LOCATE THE PLACENTA and thereby rule out placenta </a:t>
            </a:r>
            <a:r>
              <a:rPr lang="en-IN" dirty="0" err="1" smtClean="0"/>
              <a:t>previa</a:t>
            </a:r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investigations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err="1" smtClean="0"/>
              <a:t>Hb</a:t>
            </a:r>
            <a:endParaRPr lang="en-IN" dirty="0" smtClean="0"/>
          </a:p>
          <a:p>
            <a:r>
              <a:rPr lang="en-IN" dirty="0" smtClean="0"/>
              <a:t>Blood grouping </a:t>
            </a:r>
            <a:r>
              <a:rPr lang="en-IN" dirty="0" err="1" smtClean="0"/>
              <a:t>rh</a:t>
            </a:r>
            <a:r>
              <a:rPr lang="en-IN" dirty="0" smtClean="0"/>
              <a:t> typing</a:t>
            </a:r>
          </a:p>
          <a:p>
            <a:r>
              <a:rPr lang="en-IN" dirty="0" smtClean="0"/>
              <a:t>Coagulation profile</a:t>
            </a:r>
          </a:p>
          <a:p>
            <a:r>
              <a:rPr lang="en-IN" dirty="0" smtClean="0"/>
              <a:t>Clotting time</a:t>
            </a:r>
          </a:p>
          <a:p>
            <a:r>
              <a:rPr lang="en-IN" dirty="0" smtClean="0"/>
              <a:t>Fibrinogen level</a:t>
            </a:r>
          </a:p>
          <a:p>
            <a:r>
              <a:rPr lang="en-IN" dirty="0" smtClean="0"/>
              <a:t>Platelet count</a:t>
            </a:r>
          </a:p>
          <a:p>
            <a:r>
              <a:rPr lang="en-IN" dirty="0" err="1" smtClean="0"/>
              <a:t>Prothombin</a:t>
            </a:r>
            <a:r>
              <a:rPr lang="en-IN" dirty="0" smtClean="0"/>
              <a:t>   time.</a:t>
            </a:r>
          </a:p>
          <a:p>
            <a:r>
              <a:rPr lang="en-IN" dirty="0" smtClean="0"/>
              <a:t>APTT</a:t>
            </a:r>
          </a:p>
          <a:p>
            <a:r>
              <a:rPr lang="en-IN" dirty="0" smtClean="0"/>
              <a:t>FDP</a:t>
            </a:r>
          </a:p>
          <a:p>
            <a:r>
              <a:rPr lang="en-IN" dirty="0" smtClean="0"/>
              <a:t>D- </a:t>
            </a:r>
            <a:r>
              <a:rPr lang="en-IN" dirty="0" err="1" smtClean="0"/>
              <a:t>Dimer</a:t>
            </a:r>
            <a:endParaRPr lang="en-IN" dirty="0" smtClean="0"/>
          </a:p>
          <a:p>
            <a:endParaRPr lang="en-IN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err="1" smtClean="0"/>
              <a:t>Antepartum</a:t>
            </a:r>
            <a:r>
              <a:rPr lang="en-IN" dirty="0" smtClean="0"/>
              <a:t> </a:t>
            </a:r>
            <a:r>
              <a:rPr lang="en-IN" dirty="0" err="1" smtClean="0"/>
              <a:t>hemorrhage</a:t>
            </a:r>
            <a:r>
              <a:rPr lang="en-IN" dirty="0" smtClean="0"/>
              <a:t> – bleeding from the genital tract after 28 weeks of </a:t>
            </a:r>
            <a:r>
              <a:rPr lang="en-IN" dirty="0" smtClean="0"/>
              <a:t>pregnancy</a:t>
            </a:r>
            <a:r>
              <a:rPr lang="en-IN" dirty="0" smtClean="0"/>
              <a:t> </a:t>
            </a:r>
            <a:r>
              <a:rPr lang="en-IN" dirty="0" smtClean="0"/>
              <a:t>and before delivery</a:t>
            </a:r>
          </a:p>
          <a:p>
            <a:r>
              <a:rPr lang="en-IN" dirty="0" smtClean="0"/>
              <a:t>Causes – </a:t>
            </a:r>
          </a:p>
          <a:p>
            <a:r>
              <a:rPr lang="en-IN" dirty="0" err="1" smtClean="0"/>
              <a:t>Abrution</a:t>
            </a:r>
            <a:endParaRPr lang="en-IN" dirty="0" smtClean="0"/>
          </a:p>
          <a:p>
            <a:r>
              <a:rPr lang="en-IN" dirty="0" smtClean="0"/>
              <a:t>Placenta </a:t>
            </a:r>
            <a:r>
              <a:rPr lang="en-IN" dirty="0" err="1" smtClean="0"/>
              <a:t>previa</a:t>
            </a:r>
            <a:endParaRPr lang="en-IN" dirty="0"/>
          </a:p>
          <a:p>
            <a:r>
              <a:rPr lang="en-IN" dirty="0" err="1" smtClean="0"/>
              <a:t>Circumvallate</a:t>
            </a:r>
            <a:r>
              <a:rPr lang="en-IN" dirty="0" smtClean="0"/>
              <a:t> placenta</a:t>
            </a:r>
          </a:p>
          <a:p>
            <a:r>
              <a:rPr lang="en-IN" dirty="0" smtClean="0"/>
              <a:t>Rupture of marginal sinus of placenta</a:t>
            </a:r>
          </a:p>
          <a:p>
            <a:r>
              <a:rPr lang="en-IN" dirty="0" err="1" smtClean="0"/>
              <a:t>Vasa</a:t>
            </a:r>
            <a:r>
              <a:rPr lang="en-IN" dirty="0" smtClean="0"/>
              <a:t> </a:t>
            </a:r>
            <a:r>
              <a:rPr lang="en-IN" dirty="0" err="1" smtClean="0"/>
              <a:t>previa</a:t>
            </a:r>
            <a:r>
              <a:rPr lang="en-IN" dirty="0" smtClean="0"/>
              <a:t> – anomaly in which the umbilical vessels have a </a:t>
            </a:r>
            <a:r>
              <a:rPr lang="en-IN" dirty="0" err="1" smtClean="0"/>
              <a:t>velamentous</a:t>
            </a:r>
            <a:r>
              <a:rPr lang="en-IN" dirty="0" smtClean="0"/>
              <a:t> insertion on a low lying placenta in front of the </a:t>
            </a:r>
            <a:r>
              <a:rPr lang="en-IN" dirty="0" err="1" smtClean="0"/>
              <a:t>fetal</a:t>
            </a:r>
            <a:r>
              <a:rPr lang="en-IN" dirty="0" smtClean="0"/>
              <a:t> presenting part</a:t>
            </a:r>
            <a:endParaRPr lang="en-IN" dirty="0" smtClean="0"/>
          </a:p>
          <a:p>
            <a:r>
              <a:rPr lang="en-IN" dirty="0" smtClean="0"/>
              <a:t>Local causes – cervical polyp, erosion </a:t>
            </a:r>
            <a:r>
              <a:rPr lang="en-IN" dirty="0" err="1" smtClean="0"/>
              <a:t>cx,ca</a:t>
            </a:r>
            <a:r>
              <a:rPr lang="en-IN" dirty="0" smtClean="0"/>
              <a:t> </a:t>
            </a:r>
            <a:r>
              <a:rPr lang="en-IN" dirty="0" err="1" smtClean="0"/>
              <a:t>cx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Renal function tests</a:t>
            </a:r>
          </a:p>
          <a:p>
            <a:r>
              <a:rPr lang="en-IN" dirty="0" smtClean="0"/>
              <a:t>Urine for protein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Normal values of DIC profile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Fibrinogen – 150 – 600mg /dl</a:t>
            </a:r>
          </a:p>
          <a:p>
            <a:r>
              <a:rPr lang="en-IN" dirty="0" err="1" smtClean="0"/>
              <a:t>Prothrombin</a:t>
            </a:r>
            <a:r>
              <a:rPr lang="en-IN" dirty="0" smtClean="0"/>
              <a:t> time – 11- 16 sec</a:t>
            </a:r>
          </a:p>
          <a:p>
            <a:r>
              <a:rPr lang="en-IN" dirty="0" smtClean="0"/>
              <a:t>Partial </a:t>
            </a:r>
            <a:r>
              <a:rPr lang="en-IN" dirty="0" err="1" smtClean="0"/>
              <a:t>thromboplastin</a:t>
            </a:r>
            <a:r>
              <a:rPr lang="en-IN" dirty="0" smtClean="0"/>
              <a:t> time – 22 -37 sec</a:t>
            </a:r>
          </a:p>
          <a:p>
            <a:r>
              <a:rPr lang="en-IN" dirty="0" smtClean="0"/>
              <a:t>Platelet count – 1.5 -3.5 </a:t>
            </a:r>
            <a:r>
              <a:rPr lang="en-IN" dirty="0" err="1" smtClean="0"/>
              <a:t>lac</a:t>
            </a:r>
            <a:endParaRPr lang="en-IN" dirty="0" smtClean="0"/>
          </a:p>
          <a:p>
            <a:r>
              <a:rPr lang="en-IN" dirty="0" smtClean="0"/>
              <a:t>D </a:t>
            </a:r>
            <a:r>
              <a:rPr lang="en-IN" dirty="0" err="1" smtClean="0"/>
              <a:t>dimer</a:t>
            </a:r>
            <a:r>
              <a:rPr lang="en-IN" dirty="0" smtClean="0"/>
              <a:t> - &lt;0.5mg/dl</a:t>
            </a:r>
          </a:p>
          <a:p>
            <a:r>
              <a:rPr lang="en-IN" dirty="0" smtClean="0"/>
              <a:t>Fibrin degradation products – less than 10 </a:t>
            </a:r>
            <a:r>
              <a:rPr lang="en-IN" dirty="0" err="1" smtClean="0"/>
              <a:t>ug</a:t>
            </a:r>
            <a:r>
              <a:rPr lang="en-IN" dirty="0" smtClean="0"/>
              <a:t>/dl</a:t>
            </a:r>
            <a:endParaRPr lang="en-I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Differential diagnosis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Placenta </a:t>
            </a:r>
            <a:r>
              <a:rPr lang="en-IN" dirty="0" err="1" smtClean="0"/>
              <a:t>previa</a:t>
            </a:r>
            <a:endParaRPr lang="en-IN" dirty="0" smtClean="0"/>
          </a:p>
          <a:p>
            <a:r>
              <a:rPr lang="en-IN" dirty="0" smtClean="0"/>
              <a:t>Torsion of ovarian cyst</a:t>
            </a:r>
          </a:p>
          <a:p>
            <a:r>
              <a:rPr lang="en-IN" dirty="0" err="1" smtClean="0"/>
              <a:t>Appendicular</a:t>
            </a:r>
            <a:r>
              <a:rPr lang="en-IN" dirty="0" smtClean="0"/>
              <a:t> perforation</a:t>
            </a:r>
          </a:p>
          <a:p>
            <a:r>
              <a:rPr lang="en-IN" dirty="0" err="1" smtClean="0"/>
              <a:t>Volvulus</a:t>
            </a:r>
            <a:endParaRPr lang="en-IN" dirty="0" smtClean="0"/>
          </a:p>
          <a:p>
            <a:r>
              <a:rPr lang="en-IN" dirty="0" smtClean="0"/>
              <a:t>Rupture uterus</a:t>
            </a:r>
          </a:p>
          <a:p>
            <a:r>
              <a:rPr lang="en-IN" dirty="0" smtClean="0"/>
              <a:t>Acute </a:t>
            </a:r>
            <a:r>
              <a:rPr lang="en-IN" dirty="0" err="1" smtClean="0"/>
              <a:t>hydramnios</a:t>
            </a:r>
            <a:endParaRPr lang="en-IN" dirty="0" smtClean="0"/>
          </a:p>
          <a:p>
            <a:r>
              <a:rPr lang="en-IN" dirty="0" smtClean="0"/>
              <a:t>Tonic contraction</a:t>
            </a:r>
            <a:endParaRPr lang="en-IN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Iv </a:t>
            </a:r>
            <a:r>
              <a:rPr lang="en-IN" dirty="0" smtClean="0"/>
              <a:t>line –two </a:t>
            </a:r>
            <a:endParaRPr lang="en-IN" dirty="0" smtClean="0"/>
          </a:p>
          <a:p>
            <a:r>
              <a:rPr lang="en-IN" dirty="0" smtClean="0"/>
              <a:t>Send x match sample</a:t>
            </a:r>
          </a:p>
          <a:p>
            <a:r>
              <a:rPr lang="en-IN" dirty="0" smtClean="0"/>
              <a:t>Arrange for blood transfusion</a:t>
            </a:r>
          </a:p>
          <a:p>
            <a:r>
              <a:rPr lang="en-IN" dirty="0" smtClean="0"/>
              <a:t>Monitor PR,BP,FHR</a:t>
            </a:r>
          </a:p>
          <a:p>
            <a:r>
              <a:rPr lang="en-IN" dirty="0" smtClean="0"/>
              <a:t>Labour is accelerated by ARM ,</a:t>
            </a:r>
            <a:r>
              <a:rPr lang="en-IN" dirty="0" err="1" smtClean="0"/>
              <a:t>Oxytocin</a:t>
            </a:r>
            <a:endParaRPr lang="en-IN" dirty="0" smtClean="0"/>
          </a:p>
          <a:p>
            <a:r>
              <a:rPr lang="en-IN" dirty="0" smtClean="0"/>
              <a:t>ARM –allows the liquor to escape allowing the placenta to get compressed between the </a:t>
            </a:r>
            <a:r>
              <a:rPr lang="en-IN" dirty="0" err="1" smtClean="0"/>
              <a:t>fetal</a:t>
            </a:r>
            <a:r>
              <a:rPr lang="en-IN" dirty="0" smtClean="0"/>
              <a:t> bulk and the uterine wall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Insert a </a:t>
            </a:r>
            <a:r>
              <a:rPr lang="en-IN" dirty="0" err="1" smtClean="0"/>
              <a:t>foley’s</a:t>
            </a:r>
            <a:r>
              <a:rPr lang="en-IN" dirty="0" smtClean="0"/>
              <a:t> catheter –to maintain adequate oxygen perfusion it is necessary to maintain a urine output of 30ml/hr</a:t>
            </a:r>
          </a:p>
          <a:p>
            <a:r>
              <a:rPr lang="en-IN" dirty="0" smtClean="0"/>
              <a:t>Vaginal delivery – usually completed within 6 hrs</a:t>
            </a:r>
          </a:p>
          <a:p>
            <a:r>
              <a:rPr lang="en-IN" dirty="0" smtClean="0"/>
              <a:t>Placenta with RPC is expelled</a:t>
            </a:r>
          </a:p>
          <a:p>
            <a:r>
              <a:rPr lang="en-IN" dirty="0" smtClean="0"/>
              <a:t>Give </a:t>
            </a:r>
            <a:r>
              <a:rPr lang="en-IN" dirty="0" err="1" smtClean="0"/>
              <a:t>oxytocics</a:t>
            </a:r>
            <a:r>
              <a:rPr lang="en-IN" dirty="0" smtClean="0"/>
              <a:t> to reduce PPH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Casearean</a:t>
            </a:r>
            <a:r>
              <a:rPr lang="en-IN" dirty="0" smtClean="0"/>
              <a:t> section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 early cases with unfavourable cervix where vaginal delivery is not possible and </a:t>
            </a:r>
            <a:r>
              <a:rPr lang="en-IN" dirty="0" err="1" smtClean="0"/>
              <a:t>fetal</a:t>
            </a:r>
            <a:r>
              <a:rPr lang="en-IN" dirty="0" smtClean="0"/>
              <a:t> prognosis is good</a:t>
            </a:r>
          </a:p>
          <a:p>
            <a:r>
              <a:rPr lang="en-IN" dirty="0" smtClean="0"/>
              <a:t>In late cases – where </a:t>
            </a:r>
            <a:r>
              <a:rPr lang="en-IN" dirty="0" err="1" smtClean="0"/>
              <a:t>inspite</a:t>
            </a:r>
            <a:r>
              <a:rPr lang="en-IN" dirty="0" smtClean="0"/>
              <a:t> of ARM and </a:t>
            </a:r>
            <a:r>
              <a:rPr lang="en-IN" dirty="0" err="1" smtClean="0"/>
              <a:t>oxytocin</a:t>
            </a:r>
            <a:r>
              <a:rPr lang="en-IN" dirty="0" smtClean="0"/>
              <a:t> the progress of labour is delayed </a:t>
            </a:r>
          </a:p>
          <a:p>
            <a:r>
              <a:rPr lang="en-IN" dirty="0" smtClean="0"/>
              <a:t>GC deteriorates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distress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Increase the fibrinogen level to </a:t>
            </a:r>
            <a:r>
              <a:rPr lang="en-IN" dirty="0" err="1" smtClean="0"/>
              <a:t>atleast</a:t>
            </a:r>
            <a:r>
              <a:rPr lang="en-IN" dirty="0" smtClean="0"/>
              <a:t> 150 mg/dl by giving FFP </a:t>
            </a:r>
          </a:p>
          <a:p>
            <a:r>
              <a:rPr lang="en-IN" dirty="0" smtClean="0"/>
              <a:t>FFP –fresh frozen plasma</a:t>
            </a:r>
          </a:p>
          <a:p>
            <a:r>
              <a:rPr lang="en-IN" dirty="0" smtClean="0"/>
              <a:t>4 units</a:t>
            </a:r>
            <a:endParaRPr lang="en-IN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Causes of maternal mortality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Hypovolemic</a:t>
            </a:r>
            <a:r>
              <a:rPr lang="en-IN" dirty="0" smtClean="0"/>
              <a:t> shock</a:t>
            </a:r>
          </a:p>
          <a:p>
            <a:r>
              <a:rPr lang="en-IN" dirty="0" smtClean="0"/>
              <a:t>Post partum </a:t>
            </a:r>
            <a:r>
              <a:rPr lang="en-IN" dirty="0" err="1" smtClean="0"/>
              <a:t>hemorrhage</a:t>
            </a:r>
            <a:r>
              <a:rPr lang="en-IN" dirty="0" smtClean="0"/>
              <a:t> </a:t>
            </a:r>
          </a:p>
          <a:p>
            <a:r>
              <a:rPr lang="en-IN" dirty="0" smtClean="0"/>
              <a:t>Consumptive </a:t>
            </a:r>
            <a:r>
              <a:rPr lang="en-IN" dirty="0" err="1" smtClean="0"/>
              <a:t>coagulopathy</a:t>
            </a:r>
            <a:endParaRPr lang="en-IN" dirty="0" smtClean="0"/>
          </a:p>
          <a:p>
            <a:r>
              <a:rPr lang="en-IN" dirty="0" smtClean="0"/>
              <a:t>Renal failure – ischemic necrosis of the kidney with inadequate perfusion during the phase of acute blood loss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Rh</a:t>
            </a:r>
            <a:r>
              <a:rPr lang="en-IN" dirty="0" smtClean="0"/>
              <a:t> negative mother with abruption may have a massive </a:t>
            </a:r>
            <a:r>
              <a:rPr lang="en-IN" dirty="0" err="1" smtClean="0"/>
              <a:t>feto</a:t>
            </a:r>
            <a:r>
              <a:rPr lang="en-IN" dirty="0" smtClean="0"/>
              <a:t> maternal transfusion </a:t>
            </a:r>
            <a:r>
              <a:rPr lang="en-IN" dirty="0" err="1" smtClean="0"/>
              <a:t>requring</a:t>
            </a:r>
            <a:r>
              <a:rPr lang="en-IN" dirty="0" smtClean="0"/>
              <a:t> a larger than usual dose of anti –D in order to avoid </a:t>
            </a:r>
            <a:r>
              <a:rPr lang="en-IN" dirty="0" err="1" smtClean="0"/>
              <a:t>allo</a:t>
            </a:r>
            <a:r>
              <a:rPr lang="en-IN" dirty="0" smtClean="0"/>
              <a:t> immunisation</a:t>
            </a:r>
            <a:endParaRPr lang="en-IN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What is APH</a:t>
            </a:r>
          </a:p>
          <a:p>
            <a:r>
              <a:rPr lang="en-IN" dirty="0" smtClean="0"/>
              <a:t>What are the causes of APH</a:t>
            </a:r>
          </a:p>
          <a:p>
            <a:r>
              <a:rPr lang="en-IN" dirty="0" smtClean="0"/>
              <a:t>What are the types of abruption</a:t>
            </a:r>
          </a:p>
          <a:p>
            <a:r>
              <a:rPr lang="en-IN" dirty="0" smtClean="0"/>
              <a:t>What is </a:t>
            </a:r>
            <a:r>
              <a:rPr lang="en-IN" dirty="0" err="1" smtClean="0"/>
              <a:t>couvelaire</a:t>
            </a:r>
            <a:r>
              <a:rPr lang="en-IN" dirty="0" smtClean="0"/>
              <a:t> uterus</a:t>
            </a:r>
          </a:p>
          <a:p>
            <a:r>
              <a:rPr lang="en-IN" dirty="0" smtClean="0"/>
              <a:t>What conditions predispose to abruption</a:t>
            </a:r>
          </a:p>
          <a:p>
            <a:r>
              <a:rPr lang="en-IN" dirty="0" smtClean="0"/>
              <a:t>What is the initial management of blood loss</a:t>
            </a:r>
          </a:p>
          <a:p>
            <a:r>
              <a:rPr lang="en-IN" dirty="0" smtClean="0"/>
              <a:t>What fluid should be given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Definition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It is one form of </a:t>
            </a:r>
            <a:r>
              <a:rPr lang="en-IN" dirty="0" err="1" smtClean="0"/>
              <a:t>antepartum</a:t>
            </a:r>
            <a:r>
              <a:rPr lang="en-IN" dirty="0" smtClean="0"/>
              <a:t> </a:t>
            </a:r>
            <a:r>
              <a:rPr lang="en-IN" dirty="0" err="1" smtClean="0"/>
              <a:t>hemorrhage</a:t>
            </a:r>
            <a:r>
              <a:rPr lang="en-IN" dirty="0" smtClean="0"/>
              <a:t> where the bleeding occurs due to premature </a:t>
            </a:r>
            <a:r>
              <a:rPr lang="en-IN" dirty="0" err="1" smtClean="0"/>
              <a:t>seperation</a:t>
            </a:r>
            <a:r>
              <a:rPr lang="en-IN" dirty="0" smtClean="0"/>
              <a:t> of a normally located  placenta</a:t>
            </a:r>
          </a:p>
          <a:p>
            <a:r>
              <a:rPr lang="en-IN" dirty="0" smtClean="0"/>
              <a:t>Other name – accidental </a:t>
            </a:r>
            <a:r>
              <a:rPr lang="en-IN" dirty="0" err="1" smtClean="0"/>
              <a:t>hemorrhage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What blood investigations to be sent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Varieties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dirty="0" smtClean="0"/>
              <a:t>Revealed: Following </a:t>
            </a:r>
            <a:r>
              <a:rPr lang="en-IN" dirty="0" err="1" smtClean="0"/>
              <a:t>seperation</a:t>
            </a:r>
            <a:r>
              <a:rPr lang="en-IN" dirty="0" smtClean="0"/>
              <a:t> of placenta, blood insinuates downwards between membranes and the </a:t>
            </a:r>
            <a:r>
              <a:rPr lang="en-IN" dirty="0" err="1" smtClean="0"/>
              <a:t>decidua.Blood</a:t>
            </a:r>
            <a:r>
              <a:rPr lang="en-IN" dirty="0" smtClean="0"/>
              <a:t> comes out of the cervical canal to be visible </a:t>
            </a:r>
            <a:r>
              <a:rPr lang="en-IN" dirty="0" err="1" smtClean="0"/>
              <a:t>externally.blood</a:t>
            </a:r>
            <a:r>
              <a:rPr lang="en-IN" dirty="0" smtClean="0"/>
              <a:t> stained liquor </a:t>
            </a:r>
            <a:r>
              <a:rPr lang="en-IN" dirty="0" err="1" smtClean="0"/>
              <a:t>amnii</a:t>
            </a:r>
            <a:endParaRPr lang="en-IN" dirty="0" smtClean="0"/>
          </a:p>
          <a:p>
            <a:r>
              <a:rPr lang="en-IN" dirty="0" smtClean="0"/>
              <a:t>Concealed: Collected blood is prevented from coming out the cervix by presenting part which presses on lower segment . Blood is retained inside the uterine cavity ,not visible outside,</a:t>
            </a:r>
          </a:p>
          <a:p>
            <a:r>
              <a:rPr lang="en-IN" dirty="0" smtClean="0"/>
              <a:t>1.retroplacental clot with adherent membranes</a:t>
            </a:r>
          </a:p>
          <a:p>
            <a:r>
              <a:rPr lang="en-IN" dirty="0" smtClean="0"/>
              <a:t>2.placenta is separated but membranes are adherent to the </a:t>
            </a:r>
            <a:r>
              <a:rPr lang="en-IN" dirty="0" err="1" smtClean="0"/>
              <a:t>uterne</a:t>
            </a:r>
            <a:r>
              <a:rPr lang="en-IN" dirty="0" smtClean="0"/>
              <a:t> wall</a:t>
            </a:r>
          </a:p>
          <a:p>
            <a:r>
              <a:rPr lang="en-IN" dirty="0" smtClean="0"/>
              <a:t>3.blood enters the uterine cavity but blood is unable to get past due to the </a:t>
            </a:r>
            <a:r>
              <a:rPr lang="en-IN" dirty="0" err="1" smtClean="0"/>
              <a:t>fetal</a:t>
            </a:r>
            <a:r>
              <a:rPr lang="en-IN" dirty="0" smtClean="0"/>
              <a:t> head closely applied to the lower uterine segment</a:t>
            </a:r>
          </a:p>
          <a:p>
            <a:r>
              <a:rPr lang="en-IN" dirty="0" smtClean="0"/>
              <a:t>Mixed : Some part of blood collects inside(concealed) and part is expelled out(revealed)</a:t>
            </a:r>
          </a:p>
          <a:p>
            <a:r>
              <a:rPr lang="en-IN" dirty="0" smtClean="0"/>
              <a:t>Commonest type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incidence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1 in 150 deliveries</a:t>
            </a:r>
          </a:p>
          <a:p>
            <a:r>
              <a:rPr lang="en-IN" dirty="0" smtClean="0"/>
              <a:t>Cause of </a:t>
            </a:r>
            <a:r>
              <a:rPr lang="en-IN" dirty="0" err="1" smtClean="0"/>
              <a:t>perinatal</a:t>
            </a:r>
            <a:r>
              <a:rPr lang="en-IN" dirty="0" smtClean="0"/>
              <a:t> mortality ( 15 – 20%) and maternal mortality ( 2 – 5%)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etiology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Pre </a:t>
            </a:r>
            <a:r>
              <a:rPr lang="en-IN" dirty="0" err="1" smtClean="0"/>
              <a:t>eclampsia</a:t>
            </a:r>
            <a:r>
              <a:rPr lang="en-IN" dirty="0" smtClean="0"/>
              <a:t> – 4 fold risk</a:t>
            </a:r>
          </a:p>
          <a:p>
            <a:r>
              <a:rPr lang="en-IN" dirty="0" smtClean="0"/>
              <a:t>Gestational </a:t>
            </a:r>
            <a:r>
              <a:rPr lang="en-IN" dirty="0" err="1" smtClean="0"/>
              <a:t>hypertension,essential</a:t>
            </a:r>
            <a:r>
              <a:rPr lang="en-IN" dirty="0" smtClean="0"/>
              <a:t>  hypertension</a:t>
            </a:r>
          </a:p>
          <a:p>
            <a:r>
              <a:rPr lang="en-IN" dirty="0" smtClean="0"/>
              <a:t>High birth order </a:t>
            </a:r>
            <a:r>
              <a:rPr lang="en-IN" dirty="0" err="1" smtClean="0"/>
              <a:t>prgenancies</a:t>
            </a:r>
            <a:r>
              <a:rPr lang="en-IN" dirty="0" smtClean="0"/>
              <a:t> with </a:t>
            </a:r>
            <a:r>
              <a:rPr lang="en-IN" dirty="0" err="1" smtClean="0"/>
              <a:t>gravida</a:t>
            </a:r>
            <a:r>
              <a:rPr lang="en-IN" dirty="0" smtClean="0"/>
              <a:t> 5 </a:t>
            </a:r>
            <a:r>
              <a:rPr lang="en-IN" dirty="0" err="1" smtClean="0"/>
              <a:t>annd</a:t>
            </a:r>
            <a:r>
              <a:rPr lang="en-IN" dirty="0" smtClean="0"/>
              <a:t> above</a:t>
            </a:r>
          </a:p>
          <a:p>
            <a:r>
              <a:rPr lang="en-IN" dirty="0" smtClean="0"/>
              <a:t>Advancing age </a:t>
            </a:r>
          </a:p>
          <a:p>
            <a:r>
              <a:rPr lang="en-IN" dirty="0" smtClean="0"/>
              <a:t>Poor socioeconomic condition</a:t>
            </a:r>
          </a:p>
          <a:p>
            <a:r>
              <a:rPr lang="en-IN" dirty="0" smtClean="0"/>
              <a:t>Malnutrition</a:t>
            </a:r>
          </a:p>
          <a:p>
            <a:r>
              <a:rPr lang="en-IN" dirty="0" smtClean="0"/>
              <a:t>Smoking – 2fold risk </a:t>
            </a:r>
          </a:p>
          <a:p>
            <a:r>
              <a:rPr lang="en-IN" dirty="0" smtClean="0"/>
              <a:t>Fibroid complicating pregnancy</a:t>
            </a:r>
          </a:p>
          <a:p>
            <a:r>
              <a:rPr lang="en-IN" dirty="0" smtClean="0"/>
              <a:t>Tendency to reccur-10 fold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Trauma- road traffic </a:t>
            </a:r>
            <a:r>
              <a:rPr lang="en-IN" dirty="0" err="1" smtClean="0"/>
              <a:t>accident,amniocentises,ECV</a:t>
            </a:r>
            <a:endParaRPr lang="en-IN" dirty="0" smtClean="0"/>
          </a:p>
          <a:p>
            <a:r>
              <a:rPr lang="en-IN" dirty="0" smtClean="0"/>
              <a:t>Sudden uterine decompression</a:t>
            </a:r>
          </a:p>
          <a:p>
            <a:r>
              <a:rPr lang="en-IN" dirty="0" smtClean="0"/>
              <a:t>Short cord</a:t>
            </a:r>
          </a:p>
          <a:p>
            <a:r>
              <a:rPr lang="en-IN" dirty="0" smtClean="0"/>
              <a:t>Folic acid deficiency</a:t>
            </a:r>
          </a:p>
          <a:p>
            <a:r>
              <a:rPr lang="en-IN" dirty="0" smtClean="0"/>
              <a:t>Torsion of the uterus</a:t>
            </a:r>
          </a:p>
          <a:p>
            <a:r>
              <a:rPr lang="en-IN" dirty="0" smtClean="0"/>
              <a:t>Cocaine abuse</a:t>
            </a:r>
          </a:p>
          <a:p>
            <a:r>
              <a:rPr lang="en-IN" dirty="0" err="1" smtClean="0"/>
              <a:t>Thrombophelias</a:t>
            </a:r>
            <a:endParaRPr lang="en-IN" dirty="0" smtClean="0"/>
          </a:p>
          <a:p>
            <a:r>
              <a:rPr lang="en-IN" dirty="0" smtClean="0"/>
              <a:t>PROM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Pathogenesis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Premature </a:t>
            </a:r>
            <a:r>
              <a:rPr lang="en-IN" dirty="0" err="1" smtClean="0"/>
              <a:t>seperation</a:t>
            </a:r>
            <a:r>
              <a:rPr lang="en-IN" dirty="0" smtClean="0"/>
              <a:t> is initiated by </a:t>
            </a:r>
            <a:r>
              <a:rPr lang="en-IN" dirty="0" err="1" smtClean="0"/>
              <a:t>hemorrhage</a:t>
            </a:r>
            <a:r>
              <a:rPr lang="en-IN" dirty="0" smtClean="0"/>
              <a:t> in the </a:t>
            </a:r>
            <a:r>
              <a:rPr lang="en-IN" dirty="0" err="1" smtClean="0"/>
              <a:t>decidua</a:t>
            </a:r>
            <a:r>
              <a:rPr lang="en-IN" dirty="0" smtClean="0"/>
              <a:t> </a:t>
            </a:r>
            <a:r>
              <a:rPr lang="en-IN" dirty="0" err="1" smtClean="0"/>
              <a:t>basalis</a:t>
            </a:r>
            <a:endParaRPr lang="en-IN" dirty="0" smtClean="0"/>
          </a:p>
          <a:p>
            <a:r>
              <a:rPr lang="en-IN" dirty="0" smtClean="0"/>
              <a:t>When a major spiral artery </a:t>
            </a:r>
            <a:r>
              <a:rPr lang="en-IN" dirty="0" err="1" smtClean="0"/>
              <a:t>ruptures,a</a:t>
            </a:r>
            <a:r>
              <a:rPr lang="en-IN" dirty="0" smtClean="0"/>
              <a:t> big hematoma is formed </a:t>
            </a:r>
          </a:p>
          <a:p>
            <a:r>
              <a:rPr lang="en-IN" dirty="0" smtClean="0"/>
              <a:t>The blood finds its way in following directions</a:t>
            </a:r>
          </a:p>
          <a:p>
            <a:r>
              <a:rPr lang="en-IN" dirty="0" smtClean="0"/>
              <a:t>Accumulation behind placenta</a:t>
            </a:r>
          </a:p>
          <a:p>
            <a:r>
              <a:rPr lang="en-IN" dirty="0" smtClean="0"/>
              <a:t>Dissect downwards in between membranes and uterine wall and escape out of cervix</a:t>
            </a:r>
          </a:p>
          <a:p>
            <a:r>
              <a:rPr lang="en-IN" dirty="0" smtClean="0"/>
              <a:t>Rupture through the membranes and enter in amniotic cavity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Couvelaire</a:t>
            </a:r>
            <a:r>
              <a:rPr lang="en-IN" dirty="0" smtClean="0"/>
              <a:t> uterus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N" dirty="0" err="1" smtClean="0"/>
              <a:t>Couvelaire</a:t>
            </a:r>
            <a:r>
              <a:rPr lang="en-IN" dirty="0" smtClean="0"/>
              <a:t> described this condition</a:t>
            </a:r>
          </a:p>
          <a:p>
            <a:r>
              <a:rPr lang="en-IN" dirty="0" err="1" smtClean="0"/>
              <a:t>Uteroplacental</a:t>
            </a:r>
            <a:r>
              <a:rPr lang="en-IN" dirty="0" smtClean="0"/>
              <a:t> apoplexy</a:t>
            </a:r>
          </a:p>
          <a:p>
            <a:r>
              <a:rPr lang="en-IN" dirty="0" smtClean="0"/>
              <a:t>Seen in severe cases of concealed abruption</a:t>
            </a:r>
          </a:p>
          <a:p>
            <a:r>
              <a:rPr lang="en-IN" dirty="0" smtClean="0"/>
              <a:t>Massive </a:t>
            </a:r>
            <a:r>
              <a:rPr lang="en-IN" dirty="0" err="1" smtClean="0"/>
              <a:t>intravasation</a:t>
            </a:r>
            <a:r>
              <a:rPr lang="en-IN" dirty="0" smtClean="0"/>
              <a:t> of blood in to the uterine musculature </a:t>
            </a:r>
            <a:r>
              <a:rPr lang="en-IN" dirty="0" err="1" smtClean="0"/>
              <a:t>upto</a:t>
            </a:r>
            <a:r>
              <a:rPr lang="en-IN" dirty="0" smtClean="0"/>
              <a:t> the serous coat</a:t>
            </a:r>
          </a:p>
          <a:p>
            <a:r>
              <a:rPr lang="en-IN" dirty="0" err="1" smtClean="0"/>
              <a:t>Intramyometrial</a:t>
            </a:r>
            <a:r>
              <a:rPr lang="en-IN" dirty="0" smtClean="0"/>
              <a:t> </a:t>
            </a:r>
            <a:r>
              <a:rPr lang="en-IN" dirty="0" err="1" smtClean="0"/>
              <a:t>hemorrhages</a:t>
            </a:r>
            <a:r>
              <a:rPr lang="en-IN" dirty="0" smtClean="0"/>
              <a:t> interfere with uterine contractions and produce PPH</a:t>
            </a:r>
          </a:p>
          <a:p>
            <a:r>
              <a:rPr lang="en-IN" dirty="0" smtClean="0"/>
              <a:t>Uterus is dark port wine colour</a:t>
            </a:r>
          </a:p>
          <a:p>
            <a:r>
              <a:rPr lang="en-IN" dirty="0" err="1" smtClean="0"/>
              <a:t>Subperitonial</a:t>
            </a:r>
            <a:r>
              <a:rPr lang="en-IN" dirty="0" smtClean="0"/>
              <a:t> </a:t>
            </a:r>
            <a:r>
              <a:rPr lang="en-IN" dirty="0" err="1" smtClean="0"/>
              <a:t>petichial</a:t>
            </a:r>
            <a:r>
              <a:rPr lang="en-IN" dirty="0" smtClean="0"/>
              <a:t> </a:t>
            </a:r>
            <a:r>
              <a:rPr lang="en-IN" dirty="0" err="1" smtClean="0"/>
              <a:t>hemorrhages</a:t>
            </a:r>
            <a:endParaRPr lang="en-IN" dirty="0" smtClean="0"/>
          </a:p>
          <a:p>
            <a:r>
              <a:rPr lang="en-IN" dirty="0" smtClean="0"/>
              <a:t>Free blood in peritoneal cavity</a:t>
            </a:r>
          </a:p>
          <a:p>
            <a:r>
              <a:rPr lang="en-IN" dirty="0" smtClean="0"/>
              <a:t>Broad ligament hematoma</a:t>
            </a:r>
          </a:p>
          <a:p>
            <a:pPr>
              <a:buNone/>
            </a:pPr>
            <a:r>
              <a:rPr lang="en-IN" dirty="0" smtClean="0"/>
              <a:t>No response to ARM and </a:t>
            </a:r>
            <a:r>
              <a:rPr lang="en-IN" dirty="0" err="1" smtClean="0"/>
              <a:t>oxytocin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GC deteriorates</a:t>
            </a:r>
          </a:p>
          <a:p>
            <a:pPr>
              <a:buNone/>
            </a:pPr>
            <a:r>
              <a:rPr lang="en-IN" dirty="0" smtClean="0"/>
              <a:t>Complications set in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1117</Words>
  <Application>Microsoft Office PowerPoint</Application>
  <PresentationFormat>On-screen Show (4:3)</PresentationFormat>
  <Paragraphs>184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ABRUPTIO PLACENTAE</vt:lpstr>
      <vt:lpstr>Slide 2</vt:lpstr>
      <vt:lpstr>Definition</vt:lpstr>
      <vt:lpstr>Varieties</vt:lpstr>
      <vt:lpstr>incidence</vt:lpstr>
      <vt:lpstr>etiology</vt:lpstr>
      <vt:lpstr>Slide 7</vt:lpstr>
      <vt:lpstr>Pathogenesis</vt:lpstr>
      <vt:lpstr>Couvelaire uterus</vt:lpstr>
      <vt:lpstr>Slide 10</vt:lpstr>
      <vt:lpstr>Changes in other organs</vt:lpstr>
      <vt:lpstr>Clinical classification</vt:lpstr>
      <vt:lpstr>Slide 13</vt:lpstr>
      <vt:lpstr>Clinical features</vt:lpstr>
      <vt:lpstr>Slide 15</vt:lpstr>
      <vt:lpstr>Slide 16</vt:lpstr>
      <vt:lpstr>signs</vt:lpstr>
      <vt:lpstr>Slide 18</vt:lpstr>
      <vt:lpstr>investigations</vt:lpstr>
      <vt:lpstr>Slide 20</vt:lpstr>
      <vt:lpstr>Normal values of DIC profile</vt:lpstr>
      <vt:lpstr>Differential diagnosis</vt:lpstr>
      <vt:lpstr>management</vt:lpstr>
      <vt:lpstr>Slide 24</vt:lpstr>
      <vt:lpstr>Casearean section</vt:lpstr>
      <vt:lpstr>Slide 26</vt:lpstr>
      <vt:lpstr>Causes of maternal mortality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ABRUPTIO PLACENTAE</dc:title>
  <dc:creator>NITHYAPRIYA</dc:creator>
  <cp:lastModifiedBy>NITHYAPRIYA</cp:lastModifiedBy>
  <cp:revision>16</cp:revision>
  <dcterms:created xsi:type="dcterms:W3CDTF">2016-06-10T15:06:26Z</dcterms:created>
  <dcterms:modified xsi:type="dcterms:W3CDTF">2016-06-05T20:07:48Z</dcterms:modified>
</cp:coreProperties>
</file>