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5" r:id="rId9"/>
    <p:sldId id="266" r:id="rId10"/>
    <p:sldId id="271" r:id="rId11"/>
    <p:sldId id="267" r:id="rId12"/>
    <p:sldId id="268" r:id="rId13"/>
    <p:sldId id="269" r:id="rId14"/>
    <p:sldId id="272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FEE9FD-094C-4C8B-9B93-F1F1FE94A14D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98B401-9E0B-4A5E-AB7A-3FC55B5030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FEE9FD-094C-4C8B-9B93-F1F1FE94A14D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98B401-9E0B-4A5E-AB7A-3FC55B5030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FEE9FD-094C-4C8B-9B93-F1F1FE94A14D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98B401-9E0B-4A5E-AB7A-3FC55B5030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FEE9FD-094C-4C8B-9B93-F1F1FE94A14D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98B401-9E0B-4A5E-AB7A-3FC55B50303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FEE9FD-094C-4C8B-9B93-F1F1FE94A14D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98B401-9E0B-4A5E-AB7A-3FC55B50303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FEE9FD-094C-4C8B-9B93-F1F1FE94A14D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98B401-9E0B-4A5E-AB7A-3FC55B50303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FEE9FD-094C-4C8B-9B93-F1F1FE94A14D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98B401-9E0B-4A5E-AB7A-3FC55B5030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FEE9FD-094C-4C8B-9B93-F1F1FE94A14D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98B401-9E0B-4A5E-AB7A-3FC55B50303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FEE9FD-094C-4C8B-9B93-F1F1FE94A14D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98B401-9E0B-4A5E-AB7A-3FC55B5030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5FEE9FD-094C-4C8B-9B93-F1F1FE94A14D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98B401-9E0B-4A5E-AB7A-3FC55B5030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FEE9FD-094C-4C8B-9B93-F1F1FE94A14D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98B401-9E0B-4A5E-AB7A-3FC55B50303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FEE9FD-094C-4C8B-9B93-F1F1FE94A14D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E98B401-9E0B-4A5E-AB7A-3FC55B50303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Abnormalities in uterine power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examining hand is placed between </a:t>
            </a:r>
            <a:r>
              <a:rPr lang="en-IN" dirty="0" err="1" smtClean="0"/>
              <a:t>umblicus</a:t>
            </a:r>
            <a:r>
              <a:rPr lang="en-IN" dirty="0" smtClean="0"/>
              <a:t> and uterine </a:t>
            </a:r>
            <a:r>
              <a:rPr lang="en-IN" dirty="0" err="1" smtClean="0"/>
              <a:t>fundus</a:t>
            </a:r>
            <a:r>
              <a:rPr lang="en-IN" dirty="0" smtClean="0"/>
              <a:t> and the duration and frequency of the uterine contractions is quantified over a ten minute period.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Manual palpation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It measures the change in the shape of the abdominal wall as function of uterine contraction.</a:t>
            </a:r>
          </a:p>
          <a:p>
            <a:endParaRPr lang="en-IN" dirty="0" smtClean="0"/>
          </a:p>
          <a:p>
            <a:r>
              <a:rPr lang="en-IN" dirty="0" smtClean="0"/>
              <a:t>Hence it is qualitative rather than quantitative </a:t>
            </a:r>
          </a:p>
          <a:p>
            <a:endParaRPr lang="en-IN" dirty="0" smtClean="0"/>
          </a:p>
          <a:p>
            <a:r>
              <a:rPr lang="en-IN" dirty="0" smtClean="0"/>
              <a:t>It doesn’t measure contraction intensity or basal intrauterine tone.</a:t>
            </a:r>
          </a:p>
          <a:p>
            <a:endParaRPr lang="en-IN" dirty="0" smtClean="0"/>
          </a:p>
          <a:p>
            <a:r>
              <a:rPr lang="en-IN" dirty="0" smtClean="0"/>
              <a:t>Advantage:1.easy to use 2.non invasive 3.low cost 4.same clinical outcome as internal monitoring.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External </a:t>
            </a:r>
            <a:r>
              <a:rPr lang="en-IN" dirty="0" err="1" smtClean="0"/>
              <a:t>tocodynamometry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Most precise method for determination of uterine activity.</a:t>
            </a:r>
          </a:p>
          <a:p>
            <a:endParaRPr lang="en-IN" dirty="0" smtClean="0"/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Currently there are two main varieties of IUPC</a:t>
            </a:r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Fluid filled and transducer tipped.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Intrauterine pressure catheter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8945" y="3443265"/>
            <a:ext cx="4535055" cy="341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4429156" cy="386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19506"/>
          </a:xfrm>
        </p:spPr>
        <p:txBody>
          <a:bodyPr>
            <a:normAutofit/>
          </a:bodyPr>
          <a:lstStyle/>
          <a:p>
            <a:r>
              <a:rPr lang="en-IN" dirty="0" smtClean="0"/>
              <a:t>Unaffected by maternal position</a:t>
            </a:r>
          </a:p>
          <a:p>
            <a:r>
              <a:rPr lang="en-IN" dirty="0" smtClean="0"/>
              <a:t>Allowing for </a:t>
            </a:r>
            <a:r>
              <a:rPr lang="en-IN" dirty="0" err="1" smtClean="0"/>
              <a:t>amnioinfusion</a:t>
            </a:r>
            <a:r>
              <a:rPr lang="en-IN" dirty="0" smtClean="0"/>
              <a:t> if required</a:t>
            </a:r>
          </a:p>
          <a:p>
            <a:endParaRPr lang="en-IN" b="1" dirty="0" smtClean="0"/>
          </a:p>
          <a:p>
            <a:r>
              <a:rPr lang="en-IN" b="1" dirty="0" smtClean="0"/>
              <a:t>Disadvantages</a:t>
            </a:r>
            <a:r>
              <a:rPr lang="en-IN" dirty="0" smtClean="0"/>
              <a:t>:</a:t>
            </a:r>
          </a:p>
          <a:p>
            <a:endParaRPr lang="en-IN" dirty="0" smtClean="0"/>
          </a:p>
          <a:p>
            <a:r>
              <a:rPr lang="en-IN" dirty="0" smtClean="0"/>
              <a:t>Invasive- involves rupture of membranes.</a:t>
            </a:r>
          </a:p>
          <a:p>
            <a:r>
              <a:rPr lang="en-IN" dirty="0" smtClean="0"/>
              <a:t>It may increase the risk of infection</a:t>
            </a:r>
          </a:p>
          <a:p>
            <a:r>
              <a:rPr lang="en-IN" dirty="0" smtClean="0"/>
              <a:t>There have been reports of uterine perforation ,</a:t>
            </a:r>
            <a:r>
              <a:rPr lang="en-IN" dirty="0" err="1" smtClean="0"/>
              <a:t>fetal</a:t>
            </a:r>
            <a:r>
              <a:rPr lang="en-IN" dirty="0" smtClean="0"/>
              <a:t> </a:t>
            </a:r>
            <a:r>
              <a:rPr lang="en-IN" dirty="0" err="1" smtClean="0"/>
              <a:t>hemorrhage</a:t>
            </a:r>
            <a:r>
              <a:rPr lang="en-IN" dirty="0" smtClean="0"/>
              <a:t> due to puncture of a </a:t>
            </a:r>
            <a:r>
              <a:rPr lang="en-IN" dirty="0" err="1" smtClean="0"/>
              <a:t>fetal</a:t>
            </a:r>
            <a:r>
              <a:rPr lang="en-IN" dirty="0" smtClean="0"/>
              <a:t> vessel and placental abruption.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Advantage: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uterine EMG is the result of electrical activity generated at microscopic level.</a:t>
            </a:r>
          </a:p>
          <a:p>
            <a:endParaRPr lang="en-IN" dirty="0" smtClean="0"/>
          </a:p>
          <a:p>
            <a:r>
              <a:rPr lang="en-IN" dirty="0" smtClean="0"/>
              <a:t>These measurements are comparable to IUPC for measuring the strength of uterine contractions.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Uterine electromyography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precise quantification of uterine activity has not led to improvement in </a:t>
            </a:r>
            <a:r>
              <a:rPr lang="en-IN" dirty="0" err="1" smtClean="0"/>
              <a:t>fetal</a:t>
            </a:r>
            <a:r>
              <a:rPr lang="en-IN" dirty="0" smtClean="0"/>
              <a:t> outcome or in caesarean section rates and may not be really required unless very high doses of </a:t>
            </a:r>
            <a:r>
              <a:rPr lang="en-IN" dirty="0" err="1" smtClean="0"/>
              <a:t>oxytocin</a:t>
            </a:r>
            <a:r>
              <a:rPr lang="en-IN" dirty="0" smtClean="0"/>
              <a:t> are being used.</a:t>
            </a:r>
          </a:p>
          <a:p>
            <a:endParaRPr lang="en-IN" dirty="0" smtClean="0"/>
          </a:p>
          <a:p>
            <a:r>
              <a:rPr lang="en-IN" dirty="0" smtClean="0"/>
              <a:t>However it assists in understanding and interpreting the </a:t>
            </a:r>
            <a:r>
              <a:rPr lang="en-IN" dirty="0" err="1" smtClean="0"/>
              <a:t>tocogram</a:t>
            </a:r>
            <a:r>
              <a:rPr lang="en-IN" dirty="0" smtClean="0"/>
              <a:t> and various units of quantification have been described.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err="1" smtClean="0"/>
              <a:t>Ouantification</a:t>
            </a:r>
            <a:r>
              <a:rPr lang="en-IN" dirty="0" smtClean="0"/>
              <a:t> of uterine activity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Montevideo unit: </a:t>
            </a:r>
          </a:p>
          <a:p>
            <a:endParaRPr lang="en-IN" dirty="0" smtClean="0"/>
          </a:p>
          <a:p>
            <a:r>
              <a:rPr lang="en-IN" dirty="0" smtClean="0"/>
              <a:t>By definition ,uterine performance is the product of the intensity –increased intrauterine pressure above </a:t>
            </a:r>
            <a:r>
              <a:rPr lang="en-IN" dirty="0" err="1" smtClean="0"/>
              <a:t>basleine</a:t>
            </a:r>
            <a:r>
              <a:rPr lang="en-IN" dirty="0" smtClean="0"/>
              <a:t> tone-of a contraction in mm of Hg multiplied by contraction frequency per 10 minutes.</a:t>
            </a:r>
          </a:p>
          <a:p>
            <a:endParaRPr lang="en-IN" dirty="0" smtClean="0"/>
          </a:p>
          <a:p>
            <a:r>
              <a:rPr lang="en-IN" dirty="0" smtClean="0"/>
              <a:t>For example 3 contractions in 10 minutes, each of 50 mm Hg intensity would equal to 150 Montevideo units 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6143644"/>
          </a:xfrm>
        </p:spPr>
        <p:txBody>
          <a:bodyPr>
            <a:normAutofit fontScale="92500"/>
          </a:bodyPr>
          <a:lstStyle/>
          <a:p>
            <a:r>
              <a:rPr lang="en-IN" dirty="0" smtClean="0"/>
              <a:t>During the first 30 weeks of </a:t>
            </a:r>
            <a:r>
              <a:rPr lang="en-IN" dirty="0" err="1" smtClean="0"/>
              <a:t>pregnancy,uterine</a:t>
            </a:r>
            <a:r>
              <a:rPr lang="en-IN" dirty="0" smtClean="0"/>
              <a:t> activity is </a:t>
            </a:r>
            <a:r>
              <a:rPr lang="en-IN" dirty="0" err="1" smtClean="0"/>
              <a:t>comparitively</a:t>
            </a:r>
            <a:r>
              <a:rPr lang="en-IN" dirty="0" smtClean="0"/>
              <a:t> quiescent.</a:t>
            </a:r>
          </a:p>
          <a:p>
            <a:endParaRPr lang="en-IN" dirty="0" smtClean="0"/>
          </a:p>
          <a:p>
            <a:r>
              <a:rPr lang="en-IN" dirty="0" smtClean="0"/>
              <a:t>Contractions are seldom greater than 20 mm Hg.</a:t>
            </a:r>
          </a:p>
          <a:p>
            <a:endParaRPr lang="en-IN" dirty="0" smtClean="0"/>
          </a:p>
          <a:p>
            <a:r>
              <a:rPr lang="en-IN" dirty="0" smtClean="0"/>
              <a:t>Uterine activity gradually increases after 30 weeks.</a:t>
            </a:r>
          </a:p>
          <a:p>
            <a:endParaRPr lang="en-IN" dirty="0" smtClean="0"/>
          </a:p>
          <a:p>
            <a:r>
              <a:rPr lang="en-IN" dirty="0" smtClean="0"/>
              <a:t>Clinical labour usually commences when uterine cavity reaches values between 80 and 120 Montevideo units.</a:t>
            </a:r>
          </a:p>
          <a:p>
            <a:endParaRPr lang="en-IN" dirty="0" smtClean="0"/>
          </a:p>
          <a:p>
            <a:r>
              <a:rPr lang="en-IN" dirty="0" smtClean="0"/>
              <a:t>This translates into approx three contractions of 40 mm Hg every 10 minutes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During first stage of labour: uterine contractions increases progressively in intensity from approx 25 mm Hg at commencement of labour to 50 mm Hg at the end.</a:t>
            </a:r>
          </a:p>
          <a:p>
            <a:r>
              <a:rPr lang="en-IN" dirty="0" smtClean="0"/>
              <a:t>At the same time frequency increases from three to five contractions per 10 minutes and uterine basal tone from 8 to 12 mm Hg.</a:t>
            </a:r>
          </a:p>
          <a:p>
            <a:r>
              <a:rPr lang="en-IN" dirty="0" smtClean="0"/>
              <a:t>Uterine activity further increases during second stage labour aided by maternal pushing.</a:t>
            </a:r>
          </a:p>
          <a:p>
            <a:r>
              <a:rPr lang="en-IN" dirty="0" smtClean="0"/>
              <a:t>Indeed, contractions of 80 to 100 mm Hg are typical and occurs as frequently  as 4 to 5 per 10 min</a:t>
            </a: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>
            <a:normAutofit lnSpcReduction="10000"/>
          </a:bodyPr>
          <a:lstStyle/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Uterine power- Refers to forces generated by the uterine musculature.</a:t>
            </a:r>
          </a:p>
          <a:p>
            <a:endParaRPr lang="en-IN" dirty="0" smtClean="0"/>
          </a:p>
          <a:p>
            <a:r>
              <a:rPr lang="en-IN" dirty="0" smtClean="0"/>
              <a:t>Uterine activity- characterised by frequency, amplitude (intensity) and duration of contractions. </a:t>
            </a:r>
          </a:p>
          <a:p>
            <a:endParaRPr lang="en-IN" dirty="0" smtClean="0"/>
          </a:p>
          <a:p>
            <a:r>
              <a:rPr lang="en-IN" dirty="0" smtClean="0"/>
              <a:t>Polarity of Uterus – When the upper segment contracts and lower segment relaxes.</a:t>
            </a:r>
          </a:p>
          <a:p>
            <a:endParaRPr lang="en-IN" dirty="0" smtClean="0"/>
          </a:p>
          <a:p>
            <a:pPr>
              <a:buNone/>
            </a:pP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/>
              <a:t>Uterine contractions are clinically palpable only after their intensity exceeds 10 mm Hg .</a:t>
            </a:r>
          </a:p>
          <a:p>
            <a:endParaRPr lang="en-IN" dirty="0" smtClean="0"/>
          </a:p>
          <a:p>
            <a:r>
              <a:rPr lang="en-IN" dirty="0" smtClean="0"/>
              <a:t>Uterine contractions usually are not associated with pain until their intensity exceeds 15 mm Hg .</a:t>
            </a:r>
          </a:p>
          <a:p>
            <a:endParaRPr lang="en-IN" dirty="0" smtClean="0"/>
          </a:p>
          <a:p>
            <a:r>
              <a:rPr lang="en-IN" dirty="0" smtClean="0"/>
              <a:t>Hence </a:t>
            </a:r>
            <a:r>
              <a:rPr lang="en-IN" dirty="0" err="1" smtClean="0"/>
              <a:t>braxton</a:t>
            </a:r>
            <a:r>
              <a:rPr lang="en-IN" dirty="0" smtClean="0"/>
              <a:t> hicks contraction exceeding 15 mm Hg may be perceived as uncomfortable because distension of </a:t>
            </a:r>
            <a:r>
              <a:rPr lang="en-IN" dirty="0" err="1" smtClean="0"/>
              <a:t>uterus,cervix</a:t>
            </a:r>
            <a:r>
              <a:rPr lang="en-IN" dirty="0" smtClean="0"/>
              <a:t> and birth canal is generally thought to produce discomfort. 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IN" dirty="0" err="1" smtClean="0"/>
              <a:t>Contd</a:t>
            </a:r>
            <a:r>
              <a:rPr lang="en-IN" dirty="0" smtClean="0"/>
              <a:t>…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 descr="Untitledhgh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0"/>
            <a:ext cx="4786314" cy="4395594"/>
          </a:xfrm>
        </p:spPr>
      </p:pic>
      <p:pic>
        <p:nvPicPr>
          <p:cNvPr id="7" name="Picture 6" descr="Untitledhfu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4286256"/>
            <a:ext cx="4601314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Any deviation of normal pattern of uterine contractions affecting the course of labour is designated as disordered or abnormal uterine action.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Abnormal uterine action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Normal polarity </a:t>
            </a:r>
          </a:p>
          <a:p>
            <a:r>
              <a:rPr lang="en-IN" dirty="0" smtClean="0"/>
              <a:t>        - Hypertonic dysfunction</a:t>
            </a:r>
          </a:p>
          <a:p>
            <a:r>
              <a:rPr lang="en-IN" dirty="0" smtClean="0"/>
              <a:t>        1.precipitate labour in absence of obstruction</a:t>
            </a:r>
          </a:p>
          <a:p>
            <a:r>
              <a:rPr lang="en-IN" dirty="0" smtClean="0"/>
              <a:t>        2.Tonic contraction and retraction (</a:t>
            </a:r>
            <a:r>
              <a:rPr lang="en-IN" dirty="0" err="1" smtClean="0"/>
              <a:t>Bandl’s</a:t>
            </a:r>
            <a:r>
              <a:rPr lang="en-IN" dirty="0" smtClean="0"/>
              <a:t> ring) in the presence of obstruction.</a:t>
            </a:r>
          </a:p>
          <a:p>
            <a:r>
              <a:rPr lang="en-IN" dirty="0" smtClean="0"/>
              <a:t>         </a:t>
            </a:r>
          </a:p>
          <a:p>
            <a:r>
              <a:rPr lang="en-IN" dirty="0" smtClean="0"/>
              <a:t>        -Hypotonic dysfunction=uterine inertia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Classification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Spastic lower segment</a:t>
            </a:r>
          </a:p>
          <a:p>
            <a:endParaRPr lang="en-IN" dirty="0" smtClean="0"/>
          </a:p>
          <a:p>
            <a:r>
              <a:rPr lang="en-IN" dirty="0" smtClean="0"/>
              <a:t>Colicky uterus</a:t>
            </a:r>
          </a:p>
          <a:p>
            <a:endParaRPr lang="en-IN" dirty="0" smtClean="0"/>
          </a:p>
          <a:p>
            <a:r>
              <a:rPr lang="en-IN" dirty="0" smtClean="0"/>
              <a:t>Constriction ring</a:t>
            </a:r>
          </a:p>
          <a:p>
            <a:endParaRPr lang="en-IN" dirty="0" smtClean="0"/>
          </a:p>
          <a:p>
            <a:r>
              <a:rPr lang="en-IN" dirty="0" smtClean="0"/>
              <a:t>Generalised tonic contraction</a:t>
            </a:r>
          </a:p>
          <a:p>
            <a:endParaRPr lang="en-IN" dirty="0" smtClean="0"/>
          </a:p>
          <a:p>
            <a:r>
              <a:rPr lang="en-IN" dirty="0" smtClean="0"/>
              <a:t>Cervical </a:t>
            </a:r>
            <a:r>
              <a:rPr lang="en-IN" dirty="0" err="1" smtClean="0"/>
              <a:t>dystocia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Abnormal polarity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A labour is called precipitate when the combined duration of first and second stage is less than 3 hours.</a:t>
            </a:r>
          </a:p>
          <a:p>
            <a:r>
              <a:rPr lang="en-IN" dirty="0" smtClean="0"/>
              <a:t>Rapid expulsion is due to the combined effect of hyperactive uterine contractions and associated with diminished soft tissue resistance.</a:t>
            </a:r>
          </a:p>
          <a:p>
            <a:r>
              <a:rPr lang="en-IN" dirty="0" smtClean="0"/>
              <a:t>Labour is short as the rate of cervical dilatation is 5cm/hr or more for the </a:t>
            </a:r>
            <a:r>
              <a:rPr lang="en-IN" dirty="0" err="1" smtClean="0"/>
              <a:t>nulliparous</a:t>
            </a:r>
            <a:r>
              <a:rPr lang="en-IN" dirty="0" smtClean="0"/>
              <a:t> woman and 10cm/hr in </a:t>
            </a:r>
            <a:r>
              <a:rPr lang="en-IN" dirty="0" err="1" smtClean="0"/>
              <a:t>multiparous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Precipitate labour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Extensive laceration to </a:t>
            </a:r>
            <a:r>
              <a:rPr lang="en-IN" dirty="0" err="1" smtClean="0"/>
              <a:t>cervix,vagina</a:t>
            </a:r>
            <a:r>
              <a:rPr lang="en-IN" dirty="0" smtClean="0"/>
              <a:t> and perineum.</a:t>
            </a:r>
          </a:p>
          <a:p>
            <a:endParaRPr lang="en-IN" dirty="0" smtClean="0"/>
          </a:p>
          <a:p>
            <a:r>
              <a:rPr lang="en-IN" dirty="0" smtClean="0"/>
              <a:t>PPH due to uterine </a:t>
            </a:r>
            <a:r>
              <a:rPr lang="en-IN" dirty="0" err="1" smtClean="0"/>
              <a:t>hypotonia</a:t>
            </a:r>
            <a:r>
              <a:rPr lang="en-IN" dirty="0" smtClean="0"/>
              <a:t> develops subsequent to unusual vigorous contractions.</a:t>
            </a:r>
          </a:p>
          <a:p>
            <a:endParaRPr lang="en-IN" dirty="0" smtClean="0"/>
          </a:p>
          <a:p>
            <a:r>
              <a:rPr lang="en-IN" dirty="0" smtClean="0"/>
              <a:t>Inversion</a:t>
            </a:r>
          </a:p>
          <a:p>
            <a:endParaRPr lang="en-IN" dirty="0" smtClean="0"/>
          </a:p>
          <a:p>
            <a:r>
              <a:rPr lang="en-IN" dirty="0" smtClean="0"/>
              <a:t>Uterine </a:t>
            </a:r>
            <a:r>
              <a:rPr lang="en-IN" dirty="0" err="1" smtClean="0"/>
              <a:t>rupture,infection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Amniotic fluid embolism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Maternal risk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Intracranial  haemorrhage because of rapid expulsion without time for moulding of head.</a:t>
            </a:r>
          </a:p>
          <a:p>
            <a:endParaRPr lang="en-IN" dirty="0" smtClean="0"/>
          </a:p>
          <a:p>
            <a:r>
              <a:rPr lang="en-IN" dirty="0" smtClean="0"/>
              <a:t>Serious injuries ,bleeding from torn cord.</a:t>
            </a:r>
          </a:p>
          <a:p>
            <a:endParaRPr lang="en-IN" b="1" dirty="0" smtClean="0"/>
          </a:p>
          <a:p>
            <a:r>
              <a:rPr lang="en-IN" b="1" dirty="0" smtClean="0"/>
              <a:t>Treatment:</a:t>
            </a:r>
          </a:p>
          <a:p>
            <a:endParaRPr lang="en-IN" dirty="0" smtClean="0"/>
          </a:p>
          <a:p>
            <a:r>
              <a:rPr lang="en-IN" dirty="0" smtClean="0"/>
              <a:t>In case of previous history patient has to be hospitalised prior to labour</a:t>
            </a:r>
          </a:p>
          <a:p>
            <a:r>
              <a:rPr lang="en-IN" dirty="0" smtClean="0"/>
              <a:t>During </a:t>
            </a:r>
            <a:r>
              <a:rPr lang="en-IN" dirty="0" err="1" smtClean="0"/>
              <a:t>labour,uterine</a:t>
            </a:r>
            <a:r>
              <a:rPr lang="en-IN" dirty="0" smtClean="0"/>
              <a:t> contractions can be suppressed by administrating magnesium sulphate.</a:t>
            </a:r>
          </a:p>
          <a:p>
            <a:r>
              <a:rPr lang="en-IN" dirty="0" smtClean="0"/>
              <a:t>Delivery of the head should be controlled.</a:t>
            </a:r>
          </a:p>
          <a:p>
            <a:r>
              <a:rPr lang="en-IN" dirty="0" smtClean="0"/>
              <a:t>Liberal episiotomy.</a:t>
            </a:r>
          </a:p>
          <a:p>
            <a:r>
              <a:rPr lang="en-IN" dirty="0" err="1" smtClean="0"/>
              <a:t>Oxytocin</a:t>
            </a:r>
            <a:r>
              <a:rPr lang="en-IN" dirty="0" smtClean="0"/>
              <a:t> augmentation should be avoided.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IN" dirty="0" err="1" smtClean="0"/>
              <a:t>Fetal</a:t>
            </a:r>
            <a:r>
              <a:rPr lang="en-IN" dirty="0" smtClean="0"/>
              <a:t> risk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This type of uterine contraction is predominately due to obstructed labour.</a:t>
            </a:r>
          </a:p>
          <a:p>
            <a:r>
              <a:rPr lang="en-IN" dirty="0" smtClean="0"/>
              <a:t>Pathology:</a:t>
            </a:r>
          </a:p>
          <a:p>
            <a:r>
              <a:rPr lang="en-IN" dirty="0" smtClean="0"/>
              <a:t>There is gradual increase in </a:t>
            </a:r>
            <a:r>
              <a:rPr lang="en-IN" dirty="0" err="1" smtClean="0"/>
              <a:t>intensity,duration</a:t>
            </a:r>
            <a:r>
              <a:rPr lang="en-IN" dirty="0" smtClean="0"/>
              <a:t> and frequency of uterine contraction.</a:t>
            </a:r>
          </a:p>
          <a:p>
            <a:r>
              <a:rPr lang="en-IN" dirty="0" smtClean="0"/>
              <a:t>The relaxation phase becomes less and less</a:t>
            </a:r>
          </a:p>
          <a:p>
            <a:r>
              <a:rPr lang="en-IN" dirty="0" smtClean="0"/>
              <a:t>Ultimately a state of tonic contraction develops.</a:t>
            </a:r>
          </a:p>
          <a:p>
            <a:r>
              <a:rPr lang="en-IN" dirty="0" smtClean="0"/>
              <a:t>Retraction continues.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Tonic uterine contraction and retraction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435679"/>
          </a:xfrm>
        </p:spPr>
        <p:txBody>
          <a:bodyPr/>
          <a:lstStyle/>
          <a:p>
            <a:r>
              <a:rPr lang="en-IN" dirty="0" smtClean="0"/>
              <a:t>Progressive thinning and elongation of lower uterine segment.</a:t>
            </a:r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A circular groove encircling the uterus is formed between the active upper segment and distended lower segment called pathological retraction ring(</a:t>
            </a:r>
            <a:r>
              <a:rPr lang="en-IN" dirty="0" err="1" smtClean="0"/>
              <a:t>Bandl’s</a:t>
            </a:r>
            <a:r>
              <a:rPr lang="en-IN" dirty="0" smtClean="0"/>
              <a:t> ring)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en-IN" dirty="0" err="1" smtClean="0"/>
              <a:t>Contd</a:t>
            </a:r>
            <a:r>
              <a:rPr lang="en-IN" dirty="0" smtClean="0"/>
              <a:t>….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The activity of </a:t>
            </a:r>
            <a:r>
              <a:rPr lang="en-IN" dirty="0" err="1" smtClean="0"/>
              <a:t>myometrium</a:t>
            </a:r>
            <a:r>
              <a:rPr lang="en-IN" dirty="0" smtClean="0"/>
              <a:t> is greatest and longest at the </a:t>
            </a:r>
            <a:r>
              <a:rPr lang="en-IN" dirty="0" err="1" smtClean="0"/>
              <a:t>fundus</a:t>
            </a:r>
            <a:r>
              <a:rPr lang="en-IN" dirty="0" smtClean="0"/>
              <a:t> ,shifting and </a:t>
            </a:r>
            <a:r>
              <a:rPr lang="en-IN" dirty="0" err="1" smtClean="0"/>
              <a:t>dimnishing</a:t>
            </a:r>
            <a:r>
              <a:rPr lang="en-IN" dirty="0" smtClean="0"/>
              <a:t> towards midline and downwards towards cervix.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Fundal</a:t>
            </a:r>
            <a:r>
              <a:rPr lang="en-IN" dirty="0" smtClean="0"/>
              <a:t> dominance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PRABHU\Desktop\Screenshot_2017-03-28-00-52-38-7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-498527"/>
            <a:ext cx="6000792" cy="7356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 </a:t>
            </a:r>
            <a:r>
              <a:rPr lang="en-IN" dirty="0" err="1" smtClean="0"/>
              <a:t>Primi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Further retraction ceases in response to obstruction and labour comes to a stand still-a state of uterine exhaustion.</a:t>
            </a:r>
          </a:p>
          <a:p>
            <a:endParaRPr lang="en-IN" dirty="0" smtClean="0"/>
          </a:p>
          <a:p>
            <a:r>
              <a:rPr lang="en-IN" dirty="0" smtClean="0"/>
              <a:t>Contraction may recommence after a brief period of rest.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Contd</a:t>
            </a:r>
            <a:r>
              <a:rPr lang="en-IN" dirty="0" smtClean="0"/>
              <a:t>…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Retraction continues with progressive circumferential dilatation and thinning of lower segment.</a:t>
            </a:r>
          </a:p>
          <a:p>
            <a:endParaRPr lang="en-IN" dirty="0" smtClean="0"/>
          </a:p>
          <a:p>
            <a:r>
              <a:rPr lang="en-IN" dirty="0" smtClean="0"/>
              <a:t>There is progressive rise of the </a:t>
            </a:r>
            <a:r>
              <a:rPr lang="en-IN" dirty="0" err="1" smtClean="0"/>
              <a:t>Bandl’s</a:t>
            </a:r>
            <a:r>
              <a:rPr lang="en-IN" dirty="0" smtClean="0"/>
              <a:t> ring ,moving nearer and </a:t>
            </a:r>
            <a:r>
              <a:rPr lang="en-IN" dirty="0" err="1" smtClean="0"/>
              <a:t>nearerto</a:t>
            </a:r>
            <a:r>
              <a:rPr lang="en-IN" dirty="0" smtClean="0"/>
              <a:t> the </a:t>
            </a:r>
            <a:r>
              <a:rPr lang="en-IN" dirty="0" err="1" smtClean="0"/>
              <a:t>umblicus</a:t>
            </a:r>
            <a:r>
              <a:rPr lang="en-IN" dirty="0" smtClean="0"/>
              <a:t> and ultimately the lower segment ruptures.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 </a:t>
            </a:r>
            <a:r>
              <a:rPr lang="en-IN" dirty="0" err="1" smtClean="0"/>
              <a:t>multiparae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Features of maternal exhaustion</a:t>
            </a:r>
          </a:p>
          <a:p>
            <a:r>
              <a:rPr lang="en-IN" dirty="0" smtClean="0"/>
              <a:t>P/A: uterus is tense and tender</a:t>
            </a:r>
          </a:p>
          <a:p>
            <a:r>
              <a:rPr lang="en-IN" dirty="0" smtClean="0"/>
              <a:t>Not easily felt</a:t>
            </a:r>
          </a:p>
          <a:p>
            <a:r>
              <a:rPr lang="en-IN" dirty="0" smtClean="0"/>
              <a:t>Ring is felt as a groove placed obliquely</a:t>
            </a:r>
          </a:p>
          <a:p>
            <a:r>
              <a:rPr lang="en-IN" dirty="0" smtClean="0"/>
              <a:t>Round ligaments are taut and tender </a:t>
            </a:r>
          </a:p>
          <a:p>
            <a:r>
              <a:rPr lang="en-IN" dirty="0" smtClean="0"/>
              <a:t>FHS usually absent.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Clinical features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19506"/>
          </a:xfrm>
        </p:spPr>
        <p:txBody>
          <a:bodyPr>
            <a:normAutofit lnSpcReduction="10000"/>
          </a:bodyPr>
          <a:lstStyle/>
          <a:p>
            <a:r>
              <a:rPr lang="en-IN" b="1" dirty="0" smtClean="0"/>
              <a:t>Prevention</a:t>
            </a:r>
            <a:r>
              <a:rPr lang="en-IN" dirty="0" smtClean="0"/>
              <a:t>:</a:t>
            </a:r>
          </a:p>
          <a:p>
            <a:r>
              <a:rPr lang="en-IN" dirty="0" err="1" smtClean="0"/>
              <a:t>Partograph</a:t>
            </a:r>
            <a:endParaRPr lang="en-IN" dirty="0" smtClean="0"/>
          </a:p>
          <a:p>
            <a:r>
              <a:rPr lang="en-IN" dirty="0" smtClean="0"/>
              <a:t>Early diagnosis of </a:t>
            </a:r>
            <a:r>
              <a:rPr lang="en-IN" dirty="0" err="1" smtClean="0"/>
              <a:t>malpresentation</a:t>
            </a:r>
            <a:endParaRPr lang="en-IN" dirty="0" smtClean="0"/>
          </a:p>
          <a:p>
            <a:r>
              <a:rPr lang="en-IN" dirty="0" smtClean="0"/>
              <a:t>CPD </a:t>
            </a:r>
          </a:p>
          <a:p>
            <a:endParaRPr lang="en-IN" b="1" dirty="0" smtClean="0"/>
          </a:p>
          <a:p>
            <a:r>
              <a:rPr lang="en-IN" b="1" dirty="0" smtClean="0"/>
              <a:t>Treatment:</a:t>
            </a:r>
          </a:p>
          <a:p>
            <a:r>
              <a:rPr lang="en-IN" dirty="0" smtClean="0"/>
              <a:t>Exclude rupture of uterus</a:t>
            </a:r>
          </a:p>
          <a:p>
            <a:r>
              <a:rPr lang="en-IN" dirty="0" smtClean="0"/>
              <a:t>Correction of dehydration</a:t>
            </a:r>
          </a:p>
          <a:p>
            <a:r>
              <a:rPr lang="en-IN" dirty="0" smtClean="0"/>
              <a:t>Adequate pain relief</a:t>
            </a:r>
          </a:p>
          <a:p>
            <a:r>
              <a:rPr lang="en-IN" dirty="0" err="1" smtClean="0"/>
              <a:t>Parenteral</a:t>
            </a:r>
            <a:r>
              <a:rPr lang="en-IN" dirty="0" smtClean="0"/>
              <a:t> antibiotic </a:t>
            </a:r>
          </a:p>
          <a:p>
            <a:r>
              <a:rPr lang="en-IN" dirty="0" smtClean="0"/>
              <a:t>Caesarean delivery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Management :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Common type of abnormal uterine action</a:t>
            </a:r>
          </a:p>
          <a:p>
            <a:r>
              <a:rPr lang="en-IN" dirty="0" smtClean="0"/>
              <a:t>The intensity is </a:t>
            </a:r>
            <a:r>
              <a:rPr lang="en-IN" dirty="0" err="1" smtClean="0"/>
              <a:t>dimnished</a:t>
            </a:r>
            <a:r>
              <a:rPr lang="en-IN" dirty="0" smtClean="0"/>
              <a:t> ,duration is shortened, good relaxation in between contractions and intervals are increased.</a:t>
            </a:r>
          </a:p>
          <a:p>
            <a:endParaRPr lang="en-IN" b="1" dirty="0" smtClean="0"/>
          </a:p>
          <a:p>
            <a:r>
              <a:rPr lang="en-IN" b="1" dirty="0" smtClean="0"/>
              <a:t>Effect on mother and </a:t>
            </a:r>
            <a:r>
              <a:rPr lang="en-IN" b="1" dirty="0" err="1" smtClean="0"/>
              <a:t>fetus</a:t>
            </a:r>
            <a:r>
              <a:rPr lang="en-IN" b="1" dirty="0" smtClean="0"/>
              <a:t>:</a:t>
            </a:r>
          </a:p>
          <a:p>
            <a:r>
              <a:rPr lang="en-IN" dirty="0" smtClean="0"/>
              <a:t>Maternal exhaustion and </a:t>
            </a:r>
            <a:r>
              <a:rPr lang="en-IN" dirty="0" err="1" smtClean="0"/>
              <a:t>fetal</a:t>
            </a:r>
            <a:r>
              <a:rPr lang="en-IN" dirty="0" smtClean="0"/>
              <a:t> distress are unusual 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Uterine inertia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Case is </a:t>
            </a:r>
            <a:r>
              <a:rPr lang="en-IN" dirty="0" err="1" smtClean="0"/>
              <a:t>reassesed</a:t>
            </a:r>
            <a:r>
              <a:rPr lang="en-IN" dirty="0" smtClean="0"/>
              <a:t> to exclude CPD or </a:t>
            </a:r>
            <a:r>
              <a:rPr lang="en-IN" dirty="0" err="1" smtClean="0"/>
              <a:t>malpresentations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b="1" dirty="0" smtClean="0"/>
              <a:t>LSCS; </a:t>
            </a:r>
          </a:p>
          <a:p>
            <a:endParaRPr lang="en-IN" dirty="0" smtClean="0"/>
          </a:p>
          <a:p>
            <a:r>
              <a:rPr lang="en-IN" dirty="0" smtClean="0"/>
              <a:t>contracted pelvis</a:t>
            </a:r>
          </a:p>
          <a:p>
            <a:r>
              <a:rPr lang="en-IN" dirty="0" err="1" smtClean="0"/>
              <a:t>Malpresentation</a:t>
            </a:r>
            <a:endParaRPr lang="en-IN" dirty="0" smtClean="0"/>
          </a:p>
          <a:p>
            <a:r>
              <a:rPr lang="en-IN" dirty="0" smtClean="0"/>
              <a:t>Evidence of </a:t>
            </a:r>
            <a:r>
              <a:rPr lang="en-IN" dirty="0" err="1" smtClean="0"/>
              <a:t>fetal</a:t>
            </a:r>
            <a:r>
              <a:rPr lang="en-IN" dirty="0" smtClean="0"/>
              <a:t> or maternal distress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Management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 smtClean="0"/>
              <a:t>General measures:</a:t>
            </a:r>
          </a:p>
          <a:p>
            <a:endParaRPr lang="en-IN" dirty="0" smtClean="0"/>
          </a:p>
          <a:p>
            <a:r>
              <a:rPr lang="en-IN" dirty="0" smtClean="0"/>
              <a:t>Empty the bladder</a:t>
            </a:r>
          </a:p>
          <a:p>
            <a:r>
              <a:rPr lang="en-IN" dirty="0" smtClean="0"/>
              <a:t>Adequate pain relief</a:t>
            </a:r>
          </a:p>
          <a:p>
            <a:r>
              <a:rPr lang="en-IN" dirty="0" smtClean="0"/>
              <a:t>Maintain hydration</a:t>
            </a:r>
          </a:p>
          <a:p>
            <a:endParaRPr lang="en-IN" b="1" dirty="0" smtClean="0"/>
          </a:p>
          <a:p>
            <a:r>
              <a:rPr lang="en-IN" b="1" dirty="0" smtClean="0"/>
              <a:t>Active measures:</a:t>
            </a:r>
          </a:p>
          <a:p>
            <a:endParaRPr lang="en-IN" dirty="0" smtClean="0"/>
          </a:p>
          <a:p>
            <a:r>
              <a:rPr lang="en-IN" dirty="0" smtClean="0"/>
              <a:t>Acceleration done by artificial rupture of membranes followed by </a:t>
            </a:r>
            <a:r>
              <a:rPr lang="en-IN" dirty="0" err="1" smtClean="0"/>
              <a:t>oxytocin</a:t>
            </a:r>
            <a:r>
              <a:rPr lang="en-IN" dirty="0" smtClean="0"/>
              <a:t> drip.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Vaginal delivery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715404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221497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Pacemakers- Two pacemakers situated at each </a:t>
            </a:r>
            <a:r>
              <a:rPr lang="en-IN" dirty="0" err="1" smtClean="0"/>
              <a:t>cornua</a:t>
            </a:r>
            <a:r>
              <a:rPr lang="en-IN" dirty="0" smtClean="0"/>
              <a:t> of uterus generating the contraction in co-ordinated manner.</a:t>
            </a:r>
          </a:p>
          <a:p>
            <a:endParaRPr lang="en-IN" dirty="0" smtClean="0"/>
          </a:p>
          <a:p>
            <a:r>
              <a:rPr lang="en-IN" dirty="0" smtClean="0"/>
              <a:t>Origin and propagation of contractions-</a:t>
            </a:r>
          </a:p>
          <a:p>
            <a:pPr>
              <a:buNone/>
            </a:pPr>
            <a:r>
              <a:rPr lang="en-IN" dirty="0" smtClean="0"/>
              <a:t>                          The right pacemaker usually predominates over the left and starts most contractile waves.</a:t>
            </a:r>
          </a:p>
          <a:p>
            <a:pPr>
              <a:buNone/>
            </a:pPr>
            <a:r>
              <a:rPr lang="en-IN" dirty="0" smtClean="0"/>
              <a:t>                           Contractions spread from the pacemaker area throughout the uterus at 2cm/sec, depolarising the whole organ within 15 seconds.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221497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This depolarisation wave propagates downward towards the cervix.</a:t>
            </a:r>
          </a:p>
          <a:p>
            <a:endParaRPr lang="en-IN" dirty="0" smtClean="0"/>
          </a:p>
          <a:p>
            <a:r>
              <a:rPr lang="en-IN" dirty="0" smtClean="0"/>
              <a:t>Intensity is greatest in the </a:t>
            </a:r>
            <a:r>
              <a:rPr lang="en-IN" dirty="0" err="1" smtClean="0"/>
              <a:t>fundus</a:t>
            </a:r>
            <a:r>
              <a:rPr lang="en-IN" dirty="0" smtClean="0"/>
              <a:t> and it diminishes in the lower uterus.</a:t>
            </a:r>
          </a:p>
          <a:p>
            <a:endParaRPr lang="en-IN" dirty="0" smtClean="0"/>
          </a:p>
          <a:p>
            <a:r>
              <a:rPr lang="en-IN" dirty="0" smtClean="0"/>
              <a:t>This phenomenon is thought to reflect reductions in </a:t>
            </a:r>
            <a:r>
              <a:rPr lang="en-IN" dirty="0" err="1" smtClean="0"/>
              <a:t>myometrial</a:t>
            </a:r>
            <a:r>
              <a:rPr lang="en-IN" dirty="0" smtClean="0"/>
              <a:t> thickness from the </a:t>
            </a:r>
            <a:r>
              <a:rPr lang="en-IN" dirty="0" err="1" smtClean="0"/>
              <a:t>fundus</a:t>
            </a:r>
            <a:r>
              <a:rPr lang="en-IN" dirty="0" smtClean="0"/>
              <a:t> to the cervix.</a:t>
            </a:r>
          </a:p>
          <a:p>
            <a:endParaRPr lang="en-IN" dirty="0" smtClean="0"/>
          </a:p>
          <a:p>
            <a:r>
              <a:rPr lang="en-IN" dirty="0" smtClean="0"/>
              <a:t>This descending gradient serves to direct </a:t>
            </a:r>
            <a:r>
              <a:rPr lang="en-IN" dirty="0" err="1" smtClean="0"/>
              <a:t>fetal</a:t>
            </a:r>
            <a:r>
              <a:rPr lang="en-IN" dirty="0" smtClean="0"/>
              <a:t> descent toward the cervix and to efface the cervix.</a:t>
            </a:r>
          </a:p>
          <a:p>
            <a:endParaRPr lang="en-IN" dirty="0" smtClean="0"/>
          </a:p>
          <a:p>
            <a:r>
              <a:rPr lang="en-IN" dirty="0" smtClean="0"/>
              <a:t>Sometimes there is emergence of multiple pace maker foci leading to less efficient contractions and hence causing primary dysfunction labour.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</p:spPr>
        <p:txBody>
          <a:bodyPr/>
          <a:lstStyle/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All the parts of the uterus are synchronised and reach their peak pressure almost simultaneously, giving rise to curvilinear waveform as shown here.  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14290"/>
            <a:ext cx="7143800" cy="550625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 descr="Untitled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5791980"/>
            <a:ext cx="7916507" cy="1066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Basal tone: 5-20 mm Hg</a:t>
            </a:r>
          </a:p>
          <a:p>
            <a:endParaRPr lang="en-IN" dirty="0" smtClean="0"/>
          </a:p>
          <a:p>
            <a:r>
              <a:rPr lang="en-IN" dirty="0" smtClean="0"/>
              <a:t>Peak Pressure: around 60 mm of Hg</a:t>
            </a:r>
          </a:p>
          <a:p>
            <a:endParaRPr lang="en-IN" dirty="0" smtClean="0"/>
          </a:p>
          <a:p>
            <a:r>
              <a:rPr lang="en-IN" dirty="0" smtClean="0"/>
              <a:t>Frequency: adequate uterine contractions are 3-4 contractions each lasting for 45 seconds within 10 minutes.</a:t>
            </a:r>
          </a:p>
          <a:p>
            <a:endParaRPr lang="en-IN" dirty="0" smtClean="0"/>
          </a:p>
          <a:p>
            <a:r>
              <a:rPr lang="en-IN" dirty="0" err="1" smtClean="0"/>
              <a:t>Tachysystole</a:t>
            </a:r>
            <a:r>
              <a:rPr lang="en-IN" dirty="0" smtClean="0"/>
              <a:t> : more than 5 contractions in 10 minutes.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Parameters of uterine contraction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1.Manual  palpation</a:t>
            </a:r>
          </a:p>
          <a:p>
            <a:endParaRPr lang="en-IN" dirty="0" smtClean="0"/>
          </a:p>
          <a:p>
            <a:r>
              <a:rPr lang="en-IN" dirty="0" smtClean="0"/>
              <a:t>2.External objective assessment technique by external </a:t>
            </a:r>
            <a:r>
              <a:rPr lang="en-IN" dirty="0" err="1" smtClean="0"/>
              <a:t>tocodynamometry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smtClean="0"/>
              <a:t>3.Direct measurement via </a:t>
            </a:r>
            <a:r>
              <a:rPr lang="en-IN" dirty="0" err="1" smtClean="0"/>
              <a:t>intrauerine</a:t>
            </a:r>
            <a:r>
              <a:rPr lang="en-IN" dirty="0" smtClean="0"/>
              <a:t> pressure catheter(IUPC)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Assessment of uterine contractions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603</TotalTime>
  <Words>1327</Words>
  <Application>Microsoft Office PowerPoint</Application>
  <PresentationFormat>On-screen Show (4:3)</PresentationFormat>
  <Paragraphs>214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Abnormalities in uterine power</vt:lpstr>
      <vt:lpstr>Slide 2</vt:lpstr>
      <vt:lpstr>Fundal dominance</vt:lpstr>
      <vt:lpstr>Slide 4</vt:lpstr>
      <vt:lpstr>Slide 5</vt:lpstr>
      <vt:lpstr>Slide 6</vt:lpstr>
      <vt:lpstr>Slide 7</vt:lpstr>
      <vt:lpstr>Parameters of uterine contraction</vt:lpstr>
      <vt:lpstr>Assessment of uterine contractions</vt:lpstr>
      <vt:lpstr>Manual palpation</vt:lpstr>
      <vt:lpstr>External tocodynamometry</vt:lpstr>
      <vt:lpstr>Intrauterine pressure catheter</vt:lpstr>
      <vt:lpstr>Slide 13</vt:lpstr>
      <vt:lpstr>Advantage:</vt:lpstr>
      <vt:lpstr>Uterine electromyography</vt:lpstr>
      <vt:lpstr>Ouantification of uterine activity</vt:lpstr>
      <vt:lpstr>Slide 17</vt:lpstr>
      <vt:lpstr>Slide 18</vt:lpstr>
      <vt:lpstr>Slide 19</vt:lpstr>
      <vt:lpstr>Contd…</vt:lpstr>
      <vt:lpstr>Slide 21</vt:lpstr>
      <vt:lpstr>Abnormal uterine action</vt:lpstr>
      <vt:lpstr>Classification </vt:lpstr>
      <vt:lpstr>Abnormal polarity</vt:lpstr>
      <vt:lpstr>Precipitate labour</vt:lpstr>
      <vt:lpstr>Maternal risk</vt:lpstr>
      <vt:lpstr>Fetal risk</vt:lpstr>
      <vt:lpstr>Tonic uterine contraction and retraction</vt:lpstr>
      <vt:lpstr>Contd….</vt:lpstr>
      <vt:lpstr>Slide 30</vt:lpstr>
      <vt:lpstr>Contd…</vt:lpstr>
      <vt:lpstr>In multiparae</vt:lpstr>
      <vt:lpstr>Clinical features</vt:lpstr>
      <vt:lpstr>Management :</vt:lpstr>
      <vt:lpstr>Uterine inertia </vt:lpstr>
      <vt:lpstr>Management </vt:lpstr>
      <vt:lpstr>Vaginal delivery</vt:lpstr>
      <vt:lpstr>Slide 38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Abnormalities in uterine power</dc:title>
  <dc:creator>PRABHU</dc:creator>
  <cp:lastModifiedBy>Admin</cp:lastModifiedBy>
  <cp:revision>41</cp:revision>
  <dcterms:created xsi:type="dcterms:W3CDTF">2017-03-26T17:05:51Z</dcterms:created>
  <dcterms:modified xsi:type="dcterms:W3CDTF">2019-10-03T11:57:55Z</dcterms:modified>
</cp:coreProperties>
</file>