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051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17-Apr-17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832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17-Apr-17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88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61BEF0D-F0BB-DE4B-95CE-6DB70DBA9567}" type="datetimeFigureOut">
              <a:rPr lang="en-US" smtClean="0"/>
              <a:pPr/>
              <a:t>17-Apr-17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494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61BEF0D-F0BB-DE4B-95CE-6DB70DBA9567}" type="datetimeFigureOut">
              <a:rPr lang="en-US" smtClean="0"/>
              <a:pPr/>
              <a:t>17-Apr-17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57617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61BEF0D-F0BB-DE4B-95CE-6DB70DBA9567}" type="datetimeFigureOut">
              <a:rPr lang="en-US" smtClean="0"/>
              <a:pPr/>
              <a:t>17-Apr-17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948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17-Apr-17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39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17-Apr-17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456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17-Apr-17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988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61BEF0D-F0BB-DE4B-95CE-6DB70DBA9567}" type="datetimeFigureOut">
              <a:rPr lang="en-US" smtClean="0"/>
              <a:pPr/>
              <a:t>17-Apr-17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26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17-Apr-17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583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61BEF0D-F0BB-DE4B-95CE-6DB70DBA9567}" type="datetimeFigureOut">
              <a:rPr lang="en-US" smtClean="0"/>
              <a:pPr/>
              <a:t>17-Apr-17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988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17-Apr-17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404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17-Apr-17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0365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17-Apr-17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334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17-Apr-17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686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17-Apr-17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2130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17-Apr-17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3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17-Apr-17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1201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52" r:id="rId1"/>
    <p:sldLayoutId id="2147484053" r:id="rId2"/>
    <p:sldLayoutId id="2147484054" r:id="rId3"/>
    <p:sldLayoutId id="2147484055" r:id="rId4"/>
    <p:sldLayoutId id="2147484056" r:id="rId5"/>
    <p:sldLayoutId id="2147484057" r:id="rId6"/>
    <p:sldLayoutId id="2147484058" r:id="rId7"/>
    <p:sldLayoutId id="2147484059" r:id="rId8"/>
    <p:sldLayoutId id="2147484060" r:id="rId9"/>
    <p:sldLayoutId id="2147484061" r:id="rId10"/>
    <p:sldLayoutId id="2147484062" r:id="rId11"/>
    <p:sldLayoutId id="2147484063" r:id="rId12"/>
    <p:sldLayoutId id="2147484064" r:id="rId13"/>
    <p:sldLayoutId id="2147484065" r:id="rId14"/>
    <p:sldLayoutId id="2147484066" r:id="rId15"/>
    <p:sldLayoutId id="2147484067" r:id="rId16"/>
    <p:sldLayoutId id="2147484068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254" y="1670858"/>
            <a:ext cx="12025746" cy="2379978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Chickenpox in pregnancy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00379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14045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Book Antiqua" panose="02040602050305030304" pitchFamily="18" charset="0"/>
              </a:rPr>
              <a:t>Chickenpox or varicella is an acute, highly </a:t>
            </a:r>
            <a:r>
              <a:rPr lang="en-US" sz="3200" dirty="0" smtClean="0">
                <a:latin typeface="Book Antiqua" panose="02040602050305030304" pitchFamily="18" charset="0"/>
              </a:rPr>
              <a:t>infectious disease </a:t>
            </a:r>
            <a:r>
              <a:rPr lang="en-US" sz="3200" dirty="0">
                <a:latin typeface="Book Antiqua" panose="02040602050305030304" pitchFamily="18" charset="0"/>
              </a:rPr>
              <a:t>caused by </a:t>
            </a:r>
            <a:r>
              <a:rPr lang="en-US" sz="3200" i="1" dirty="0">
                <a:latin typeface="Book Antiqua" panose="02040602050305030304" pitchFamily="18" charset="0"/>
              </a:rPr>
              <a:t>varicella-zoster </a:t>
            </a:r>
            <a:r>
              <a:rPr lang="en-US" sz="3200" dirty="0">
                <a:latin typeface="Book Antiqua" panose="02040602050305030304" pitchFamily="18" charset="0"/>
              </a:rPr>
              <a:t>(V-Z) virus</a:t>
            </a:r>
            <a:r>
              <a:rPr lang="en-US" sz="3200" dirty="0" smtClean="0">
                <a:latin typeface="Book Antiqua" panose="02040602050305030304" pitchFamily="18" charset="0"/>
              </a:rPr>
              <a:t>.</a:t>
            </a:r>
          </a:p>
          <a:p>
            <a:r>
              <a:rPr lang="en-US" sz="3200" dirty="0">
                <a:latin typeface="Book Antiqua" panose="02040602050305030304" pitchFamily="18" charset="0"/>
              </a:rPr>
              <a:t>It </a:t>
            </a:r>
            <a:r>
              <a:rPr lang="en-US" sz="3200" dirty="0" smtClean="0">
                <a:latin typeface="Book Antiqua" panose="02040602050305030304" pitchFamily="18" charset="0"/>
              </a:rPr>
              <a:t>is characterized </a:t>
            </a:r>
            <a:r>
              <a:rPr lang="en-US" sz="3200" dirty="0">
                <a:latin typeface="Book Antiqua" panose="02040602050305030304" pitchFamily="18" charset="0"/>
              </a:rPr>
              <a:t>by vesicular rash that may be accompanied </a:t>
            </a:r>
            <a:r>
              <a:rPr lang="en-US" sz="3200" dirty="0" smtClean="0">
                <a:latin typeface="Book Antiqua" panose="02040602050305030304" pitchFamily="18" charset="0"/>
              </a:rPr>
              <a:t>by fever </a:t>
            </a:r>
            <a:r>
              <a:rPr lang="en-US" sz="3200" dirty="0">
                <a:latin typeface="Book Antiqua" panose="02040602050305030304" pitchFamily="18" charset="0"/>
              </a:rPr>
              <a:t>and malaise</a:t>
            </a:r>
            <a:r>
              <a:rPr lang="en-US" sz="3200" dirty="0" smtClean="0">
                <a:latin typeface="Book Antiqua" panose="0204060205030503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613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EPIDEMIOLOGY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Chickenpox is a common disease, with most cases occurring in the pediatric population</a:t>
            </a:r>
            <a:r>
              <a:rPr lang="en-US" sz="3200" dirty="0" smtClean="0"/>
              <a:t>.</a:t>
            </a:r>
          </a:p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smtClean="0"/>
              <a:t> </a:t>
            </a:r>
            <a:r>
              <a:rPr lang="en-US" sz="3200" dirty="0"/>
              <a:t>Varicella has neither a racial nor a sexual predilection.</a:t>
            </a:r>
          </a:p>
        </p:txBody>
      </p:sp>
    </p:spTree>
    <p:extLst>
      <p:ext uri="{BB962C8B-B14F-4D97-AF65-F5344CB8AC3E}">
        <p14:creationId xmlns:p14="http://schemas.microsoft.com/office/powerpoint/2010/main" val="420527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Book Antiqua" panose="02040602050305030304" pitchFamily="18" charset="0"/>
              </a:rPr>
              <a:t>The varicella-zoster virus (VZV) is the etiologic agent of the clinical syndrome of chickenpox (varicella). Zoster, a different clinical entity, is caused by reactivation of VZV after primary infection.</a:t>
            </a:r>
          </a:p>
          <a:p>
            <a:r>
              <a:rPr lang="en-US" sz="2800" dirty="0">
                <a:latin typeface="Book Antiqua" panose="02040602050305030304" pitchFamily="18" charset="0"/>
              </a:rPr>
              <a:t> VZV is a double-stranded deoxyribonucleic acid virus included in the </a:t>
            </a:r>
            <a:r>
              <a:rPr lang="en-US" sz="2800" dirty="0" err="1">
                <a:latin typeface="Book Antiqua" panose="02040602050305030304" pitchFamily="18" charset="0"/>
              </a:rPr>
              <a:t>Alphaherpesvirinae</a:t>
            </a:r>
            <a:r>
              <a:rPr lang="en-US" sz="2800" dirty="0">
                <a:latin typeface="Book Antiqua" panose="02040602050305030304" pitchFamily="18" charset="0"/>
              </a:rPr>
              <a:t> subfamily. 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8374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PATHOPHYSIOLOGY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53985"/>
            <a:ext cx="8596668" cy="4596939"/>
          </a:xfrm>
        </p:spPr>
        <p:txBody>
          <a:bodyPr>
            <a:noAutofit/>
          </a:bodyPr>
          <a:lstStyle/>
          <a:p>
            <a:r>
              <a:rPr lang="en-US" sz="2400" dirty="0">
                <a:latin typeface="Book Antiqua" panose="02040602050305030304" pitchFamily="18" charset="0"/>
              </a:rPr>
              <a:t>Chickenpox is usually acquired by the inhalation of airborne respiratory droplets from an infected host</a:t>
            </a:r>
            <a:r>
              <a:rPr lang="en-US" sz="2400" dirty="0" smtClean="0">
                <a:latin typeface="Book Antiqua" panose="02040602050305030304" pitchFamily="18" charset="0"/>
              </a:rPr>
              <a:t>.</a:t>
            </a:r>
          </a:p>
          <a:p>
            <a:endParaRPr lang="en-US" sz="2400" dirty="0" smtClean="0">
              <a:latin typeface="Book Antiqua" panose="02040602050305030304" pitchFamily="18" charset="0"/>
            </a:endParaRPr>
          </a:p>
          <a:p>
            <a:r>
              <a:rPr lang="en-US" sz="2400" dirty="0">
                <a:latin typeface="Book Antiqua" panose="02040602050305030304" pitchFamily="18" charset="0"/>
              </a:rPr>
              <a:t>After initial inhalation of contaminated respiratory droplets, the virus infects the conjunctivae or the mucosae of the upper respiratory tract. </a:t>
            </a:r>
            <a:endParaRPr lang="en-US" sz="2400" dirty="0" smtClean="0">
              <a:latin typeface="Book Antiqua" panose="02040602050305030304" pitchFamily="18" charset="0"/>
            </a:endParaRPr>
          </a:p>
          <a:p>
            <a:pPr marL="0" indent="0">
              <a:buNone/>
            </a:pPr>
            <a:endParaRPr lang="en-US" sz="2400" dirty="0" smtClean="0">
              <a:latin typeface="Book Antiqua" panose="02040602050305030304" pitchFamily="18" charset="0"/>
            </a:endParaRPr>
          </a:p>
          <a:p>
            <a:r>
              <a:rPr lang="en-US" sz="2400" dirty="0" smtClean="0">
                <a:latin typeface="Book Antiqua" panose="02040602050305030304" pitchFamily="18" charset="0"/>
              </a:rPr>
              <a:t>Viral </a:t>
            </a:r>
            <a:r>
              <a:rPr lang="en-US" sz="2400" dirty="0">
                <a:latin typeface="Book Antiqua" panose="02040602050305030304" pitchFamily="18" charset="0"/>
              </a:rPr>
              <a:t>proliferation occurs in regional lymph nodes of the upper respiratory tract 2-4 days after initial infection; this is followed by primary viremia on </a:t>
            </a:r>
            <a:r>
              <a:rPr lang="en-US" sz="2400" dirty="0" err="1">
                <a:latin typeface="Book Antiqua" panose="02040602050305030304" pitchFamily="18" charset="0"/>
              </a:rPr>
              <a:t>postinfection</a:t>
            </a:r>
            <a:r>
              <a:rPr lang="en-US" sz="2400" dirty="0">
                <a:latin typeface="Book Antiqua" panose="02040602050305030304" pitchFamily="18" charset="0"/>
              </a:rPr>
              <a:t> days 4-6</a:t>
            </a:r>
            <a:r>
              <a:rPr lang="en-US" sz="2400" dirty="0" smtClean="0">
                <a:latin typeface="Book Antiqua" panose="0204060205030503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842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PATHOPHYSIOLOGY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Book Antiqua" panose="02040602050305030304" pitchFamily="18" charset="0"/>
              </a:rPr>
              <a:t>A second round of viral replication occurs in the body's </a:t>
            </a:r>
            <a:r>
              <a:rPr lang="en-US" sz="2400" dirty="0">
                <a:latin typeface="Book Antiqua" panose="02040602050305030304" pitchFamily="18" charset="0"/>
              </a:rPr>
              <a:t>internal</a:t>
            </a:r>
            <a:r>
              <a:rPr lang="en-US" sz="2800" dirty="0">
                <a:latin typeface="Book Antiqua" panose="02040602050305030304" pitchFamily="18" charset="0"/>
              </a:rPr>
              <a:t> organs, most notably the liver and the spleen, followed by a secondary viremia 14-16 days post infection</a:t>
            </a:r>
            <a:r>
              <a:rPr lang="en-US" sz="2800" dirty="0" smtClean="0">
                <a:latin typeface="Book Antiqua" panose="02040602050305030304" pitchFamily="18" charset="0"/>
              </a:rPr>
              <a:t>.</a:t>
            </a:r>
          </a:p>
          <a:p>
            <a:pPr marL="0" indent="0">
              <a:buNone/>
            </a:pPr>
            <a:endParaRPr lang="en-US" sz="2800" dirty="0" smtClean="0">
              <a:latin typeface="Book Antiqua" panose="02040602050305030304" pitchFamily="18" charset="0"/>
            </a:endParaRPr>
          </a:p>
          <a:p>
            <a:r>
              <a:rPr lang="en-US" sz="2800" dirty="0">
                <a:latin typeface="Book Antiqua" panose="02040602050305030304" pitchFamily="18" charset="0"/>
              </a:rPr>
              <a:t> This secondary viremia is characterized by diffuse viral invasion of capillary endothelial cells and the epidermis. </a:t>
            </a:r>
          </a:p>
          <a:p>
            <a:endParaRPr lang="en-US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26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90C226"/>
                </a:solidFill>
              </a:rPr>
              <a:t>PATHOPHYSIOLOGY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</a:t>
            </a:r>
            <a:r>
              <a:rPr lang="en-US" sz="2800" dirty="0" smtClean="0"/>
              <a:t>secondary </a:t>
            </a:r>
            <a:r>
              <a:rPr lang="en-US" sz="2800" dirty="0"/>
              <a:t>viremia frequently precedes the rash by 5 </a:t>
            </a:r>
            <a:r>
              <a:rPr lang="en-US" sz="2800" dirty="0" smtClean="0"/>
              <a:t>days and </a:t>
            </a:r>
            <a:r>
              <a:rPr lang="en-US" sz="2800" dirty="0"/>
              <a:t>persists until at least 1 day after development </a:t>
            </a:r>
            <a:r>
              <a:rPr lang="en-US" sz="2800" dirty="0" smtClean="0"/>
              <a:t>of skin </a:t>
            </a:r>
            <a:r>
              <a:rPr lang="en-US" sz="2800" dirty="0"/>
              <a:t>lesions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/>
              <a:t>Primary varicella is highly contagious, </a:t>
            </a:r>
            <a:r>
              <a:rPr lang="en-US" sz="2800" dirty="0" smtClean="0"/>
              <a:t>and patients </a:t>
            </a:r>
            <a:r>
              <a:rPr lang="en-US" sz="2800" dirty="0"/>
              <a:t>are considered infectious for at least 4 </a:t>
            </a:r>
            <a:r>
              <a:rPr lang="en-US" sz="2800" dirty="0" smtClean="0"/>
              <a:t>days before </a:t>
            </a:r>
            <a:r>
              <a:rPr lang="en-US" sz="2800" dirty="0"/>
              <a:t>and 5 days after development of the </a:t>
            </a:r>
            <a:r>
              <a:rPr lang="en-US" sz="2800" dirty="0" smtClean="0"/>
              <a:t>exanthema.</a:t>
            </a:r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28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36</TotalTime>
  <Words>265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Book Antiqua</vt:lpstr>
      <vt:lpstr>Century Gothic</vt:lpstr>
      <vt:lpstr>Vapor Trail</vt:lpstr>
      <vt:lpstr>Chickenpox in pregnancy</vt:lpstr>
      <vt:lpstr>INTRODUCTION</vt:lpstr>
      <vt:lpstr>EPIDEMIOLOGY</vt:lpstr>
      <vt:lpstr>VIROLOGY</vt:lpstr>
      <vt:lpstr>PATHOPHYSIOLOGY</vt:lpstr>
      <vt:lpstr>PATHOPHYSIOLOGY</vt:lpstr>
      <vt:lpstr>PATHOPHYSIOLOGY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CHICKENPOX IN PREGNANCY</dc:title>
  <dc:creator>swadhin mishra</dc:creator>
  <cp:lastModifiedBy>swadhin mishra</cp:lastModifiedBy>
  <cp:revision>4</cp:revision>
  <dcterms:created xsi:type="dcterms:W3CDTF">2017-04-16T16:24:00Z</dcterms:created>
  <dcterms:modified xsi:type="dcterms:W3CDTF">2017-04-17T16:08:28Z</dcterms:modified>
</cp:coreProperties>
</file>