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70" r:id="rId15"/>
    <p:sldId id="280" r:id="rId16"/>
    <p:sldId id="271" r:id="rId17"/>
    <p:sldId id="282" r:id="rId18"/>
    <p:sldId id="285" r:id="rId19"/>
    <p:sldId id="272" r:id="rId20"/>
    <p:sldId id="284" r:id="rId21"/>
    <p:sldId id="273" r:id="rId22"/>
    <p:sldId id="283" r:id="rId23"/>
    <p:sldId id="274" r:id="rId24"/>
    <p:sldId id="275" r:id="rId25"/>
    <p:sldId id="276" r:id="rId26"/>
    <p:sldId id="277" r:id="rId27"/>
    <p:sldId id="278" r:id="rId28"/>
    <p:sldId id="279" r:id="rId29"/>
    <p:sldId id="257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C7492-8115-409F-BE13-18291B601E40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75CA92-FEC7-476D-8960-E1AB161F7B50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Cervical intraepithelial  </a:t>
            </a:r>
            <a:r>
              <a:rPr lang="en-IN" dirty="0" err="1" smtClean="0"/>
              <a:t>neoplasia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72361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CIN 1</a:t>
            </a:r>
          </a:p>
          <a:p>
            <a:r>
              <a:rPr lang="en-IN" dirty="0" smtClean="0"/>
              <a:t>CIN 2</a:t>
            </a:r>
          </a:p>
          <a:p>
            <a:r>
              <a:rPr lang="en-IN" dirty="0" smtClean="0"/>
              <a:t>CIN 3</a:t>
            </a:r>
          </a:p>
          <a:p>
            <a:r>
              <a:rPr lang="en-IN" dirty="0" smtClean="0"/>
              <a:t>CIN 1 means changes are limited to the lower 1/3</a:t>
            </a:r>
            <a:r>
              <a:rPr lang="en-IN" baseline="30000" dirty="0" smtClean="0"/>
              <a:t>rd</a:t>
            </a:r>
            <a:r>
              <a:rPr lang="en-IN" dirty="0" smtClean="0"/>
              <a:t> of epithelium</a:t>
            </a:r>
          </a:p>
          <a:p>
            <a:r>
              <a:rPr lang="en-IN" dirty="0" smtClean="0"/>
              <a:t>CIN 2 means extend to middle 1/3 rd </a:t>
            </a:r>
          </a:p>
          <a:p>
            <a:r>
              <a:rPr lang="en-IN" dirty="0" smtClean="0"/>
              <a:t>CIN 3 means extend up to upper 1/3rd 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991519"/>
            <a:ext cx="9143999" cy="48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New terminology               old terminology</a:t>
            </a:r>
          </a:p>
          <a:p>
            <a:r>
              <a:rPr lang="en-IN" dirty="0" smtClean="0"/>
              <a:t>CIN 1                                          mild dysplasia</a:t>
            </a:r>
          </a:p>
          <a:p>
            <a:r>
              <a:rPr lang="en-IN" dirty="0" smtClean="0"/>
              <a:t>CIN 2                                   moderate dysplasia</a:t>
            </a:r>
          </a:p>
          <a:p>
            <a:r>
              <a:rPr lang="en-IN" dirty="0" smtClean="0"/>
              <a:t>CIN 3                            severe </a:t>
            </a:r>
            <a:r>
              <a:rPr lang="en-IN" dirty="0" err="1" smtClean="0"/>
              <a:t>dysplasia,ca</a:t>
            </a:r>
            <a:r>
              <a:rPr lang="en-IN" dirty="0" smtClean="0"/>
              <a:t> in situ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50" y="2001044"/>
            <a:ext cx="5143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Human </a:t>
            </a:r>
            <a:r>
              <a:rPr lang="en-IN" dirty="0" err="1" smtClean="0"/>
              <a:t>papilloma</a:t>
            </a:r>
            <a:r>
              <a:rPr lang="en-IN" dirty="0" smtClean="0"/>
              <a:t> virus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DNA virus</a:t>
            </a:r>
          </a:p>
          <a:p>
            <a:r>
              <a:rPr lang="en-IN" dirty="0" smtClean="0"/>
              <a:t>Circular double stranded virus</a:t>
            </a:r>
          </a:p>
          <a:p>
            <a:r>
              <a:rPr lang="en-IN" dirty="0" smtClean="0"/>
              <a:t>Exclusively infect epithelial cells</a:t>
            </a:r>
          </a:p>
          <a:p>
            <a:r>
              <a:rPr lang="en-IN" dirty="0" smtClean="0"/>
              <a:t>Sexually transmitted</a:t>
            </a:r>
          </a:p>
          <a:p>
            <a:r>
              <a:rPr lang="en-IN" dirty="0" smtClean="0"/>
              <a:t>More than 100 serotypes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HPV integrates into host DNA which result in over expression of viral proteins E6 AND E7 .</a:t>
            </a:r>
          </a:p>
          <a:p>
            <a:r>
              <a:rPr lang="en-IN" dirty="0" smtClean="0"/>
              <a:t>These proteins cause loss of P53 and </a:t>
            </a:r>
            <a:r>
              <a:rPr lang="en-IN" dirty="0" err="1" smtClean="0"/>
              <a:t>pRB</a:t>
            </a:r>
            <a:r>
              <a:rPr lang="en-IN" dirty="0" smtClean="0"/>
              <a:t> ,( the cell proteins with tumour suppressor properties , which breaks in cell proliferation) </a:t>
            </a:r>
            <a:r>
              <a:rPr lang="en-IN" dirty="0" smtClean="0">
                <a:solidFill>
                  <a:srgbClr val="FF0000"/>
                </a:solidFill>
              </a:rPr>
              <a:t>__ permitting uncontrolled cell proliferation.</a:t>
            </a:r>
          </a:p>
          <a:p>
            <a:r>
              <a:rPr lang="en-IN" dirty="0" smtClean="0"/>
              <a:t>These proteins also </a:t>
            </a:r>
            <a:r>
              <a:rPr lang="en-IN" dirty="0" smtClean="0">
                <a:solidFill>
                  <a:srgbClr val="00B050"/>
                </a:solidFill>
              </a:rPr>
              <a:t>activate </a:t>
            </a:r>
            <a:r>
              <a:rPr lang="en-IN" dirty="0" err="1" smtClean="0">
                <a:solidFill>
                  <a:srgbClr val="00B050"/>
                </a:solidFill>
              </a:rPr>
              <a:t>cyclin</a:t>
            </a:r>
            <a:r>
              <a:rPr lang="en-IN" dirty="0" smtClean="0">
                <a:solidFill>
                  <a:srgbClr val="00B050"/>
                </a:solidFill>
              </a:rPr>
              <a:t> A and E </a:t>
            </a:r>
            <a:r>
              <a:rPr lang="en-IN" dirty="0" smtClean="0"/>
              <a:t>, which </a:t>
            </a:r>
            <a:r>
              <a:rPr lang="en-IN" dirty="0" smtClean="0">
                <a:solidFill>
                  <a:srgbClr val="FFC000"/>
                </a:solidFill>
              </a:rPr>
              <a:t>permits further cell proliferation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These proteins </a:t>
            </a:r>
            <a:r>
              <a:rPr lang="en-IN" dirty="0" smtClean="0">
                <a:solidFill>
                  <a:srgbClr val="FF0000"/>
                </a:solidFill>
              </a:rPr>
              <a:t>degrade BXA</a:t>
            </a:r>
            <a:r>
              <a:rPr lang="en-IN" dirty="0" smtClean="0"/>
              <a:t> , a </a:t>
            </a:r>
            <a:r>
              <a:rPr lang="en-IN" dirty="0" err="1" smtClean="0"/>
              <a:t>proapoptotic</a:t>
            </a:r>
            <a:r>
              <a:rPr lang="en-IN" dirty="0" smtClean="0"/>
              <a:t> gene, </a:t>
            </a:r>
            <a:r>
              <a:rPr lang="en-IN" dirty="0" smtClean="0">
                <a:solidFill>
                  <a:srgbClr val="C00000"/>
                </a:solidFill>
              </a:rPr>
              <a:t>which inhibit </a:t>
            </a:r>
            <a:r>
              <a:rPr lang="en-IN" dirty="0" err="1" smtClean="0">
                <a:solidFill>
                  <a:srgbClr val="C00000"/>
                </a:solidFill>
              </a:rPr>
              <a:t>apopotosis</a:t>
            </a:r>
            <a:r>
              <a:rPr lang="en-IN" dirty="0" smtClean="0"/>
              <a:t>.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Low risk HPV</a:t>
            </a:r>
          </a:p>
          <a:p>
            <a:r>
              <a:rPr lang="en-IN" dirty="0"/>
              <a:t> </a:t>
            </a:r>
            <a:r>
              <a:rPr lang="en-IN" dirty="0" smtClean="0"/>
              <a:t>cause genital warts</a:t>
            </a:r>
          </a:p>
          <a:p>
            <a:r>
              <a:rPr lang="en-IN" dirty="0" smtClean="0"/>
              <a:t>Seldom </a:t>
            </a:r>
            <a:r>
              <a:rPr lang="en-IN" dirty="0" err="1" smtClean="0"/>
              <a:t>oncogenic</a:t>
            </a:r>
            <a:endParaRPr lang="en-IN" dirty="0" smtClean="0"/>
          </a:p>
          <a:p>
            <a:r>
              <a:rPr lang="en-IN" dirty="0" smtClean="0"/>
              <a:t>HPV</a:t>
            </a:r>
            <a:r>
              <a:rPr lang="en-IN" dirty="0" smtClean="0">
                <a:solidFill>
                  <a:srgbClr val="FF0000"/>
                </a:solidFill>
              </a:rPr>
              <a:t> 6</a:t>
            </a:r>
            <a:r>
              <a:rPr lang="en-IN" dirty="0" smtClean="0"/>
              <a:t> AND </a:t>
            </a:r>
            <a:r>
              <a:rPr lang="en-IN" dirty="0" smtClean="0">
                <a:solidFill>
                  <a:srgbClr val="FF0000"/>
                </a:solidFill>
              </a:rPr>
              <a:t>11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 cervix is the most common cancer in women</a:t>
            </a:r>
          </a:p>
          <a:p>
            <a:r>
              <a:rPr lang="en-IN" dirty="0" smtClean="0"/>
              <a:t>Screening by pap smear has reduced the incidence in developed countries</a:t>
            </a:r>
          </a:p>
          <a:p>
            <a:r>
              <a:rPr lang="en-IN" dirty="0" smtClean="0"/>
              <a:t>Infection with </a:t>
            </a:r>
            <a:r>
              <a:rPr lang="en-IN" dirty="0" smtClean="0">
                <a:solidFill>
                  <a:srgbClr val="FF0000"/>
                </a:solidFill>
              </a:rPr>
              <a:t>HUMAN PAPILLOMA VIRUS</a:t>
            </a:r>
            <a:r>
              <a:rPr lang="en-IN" dirty="0" smtClean="0"/>
              <a:t> has been identified as the primary etiological factor</a:t>
            </a:r>
          </a:p>
          <a:p>
            <a:r>
              <a:rPr lang="en-IN" dirty="0" smtClean="0"/>
              <a:t>Invasive cancer is preceded by </a:t>
            </a:r>
            <a:r>
              <a:rPr lang="en-IN" dirty="0" err="1" smtClean="0"/>
              <a:t>preinvasive</a:t>
            </a:r>
            <a:r>
              <a:rPr lang="en-IN" dirty="0" smtClean="0"/>
              <a:t> disease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HIGH RISK types HPV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16</a:t>
            </a:r>
            <a:r>
              <a:rPr lang="en-IN" dirty="0" smtClean="0"/>
              <a:t> and </a:t>
            </a:r>
            <a:r>
              <a:rPr lang="en-IN" dirty="0" smtClean="0">
                <a:solidFill>
                  <a:srgbClr val="FF0000"/>
                </a:solidFill>
              </a:rPr>
              <a:t>18</a:t>
            </a:r>
            <a:r>
              <a:rPr lang="en-IN" dirty="0" smtClean="0"/>
              <a:t> -------70%cases of cervical cancer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31,33,52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FF0000"/>
                </a:solidFill>
              </a:rPr>
              <a:t>58</a:t>
            </a:r>
            <a:r>
              <a:rPr lang="en-IN" dirty="0" smtClean="0"/>
              <a:t>-------70 to 100%of cases of cervical cancer</a:t>
            </a:r>
          </a:p>
          <a:p>
            <a:r>
              <a:rPr lang="en-IN" dirty="0" smtClean="0"/>
              <a:t>CIN 1 / LSIL ____</a:t>
            </a:r>
            <a:r>
              <a:rPr lang="en-IN" dirty="0" smtClean="0">
                <a:solidFill>
                  <a:srgbClr val="FF0000"/>
                </a:solidFill>
              </a:rPr>
              <a:t>flat </a:t>
            </a:r>
            <a:r>
              <a:rPr lang="en-IN" dirty="0" err="1" smtClean="0">
                <a:solidFill>
                  <a:srgbClr val="FF0000"/>
                </a:solidFill>
              </a:rPr>
              <a:t>condyloma</a:t>
            </a:r>
            <a:r>
              <a:rPr lang="en-IN" dirty="0" smtClean="0">
                <a:solidFill>
                  <a:srgbClr val="FF0000"/>
                </a:solidFill>
              </a:rPr>
              <a:t> with </a:t>
            </a:r>
            <a:r>
              <a:rPr lang="en-IN" dirty="0" err="1" smtClean="0">
                <a:solidFill>
                  <a:srgbClr val="FF0000"/>
                </a:solidFill>
              </a:rPr>
              <a:t>koilocytic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atypia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N" dirty="0" smtClean="0"/>
              <a:t>CIN 2 and CIN 3/ HSIL ___ </a:t>
            </a:r>
            <a:r>
              <a:rPr lang="en-IN" dirty="0" smtClean="0">
                <a:solidFill>
                  <a:srgbClr val="FF0000"/>
                </a:solidFill>
              </a:rPr>
              <a:t>abnormal atypical </a:t>
            </a:r>
            <a:r>
              <a:rPr lang="en-IN" dirty="0" err="1" smtClean="0">
                <a:solidFill>
                  <a:srgbClr val="FF0000"/>
                </a:solidFill>
              </a:rPr>
              <a:t>pleomorphic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squamous</a:t>
            </a:r>
            <a:r>
              <a:rPr lang="en-IN" dirty="0" smtClean="0">
                <a:solidFill>
                  <a:srgbClr val="FF0000"/>
                </a:solidFill>
              </a:rPr>
              <a:t> cell 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Majority of HPV infections are transient and clear within a few months</a:t>
            </a:r>
          </a:p>
          <a:p>
            <a:r>
              <a:rPr lang="en-IN" dirty="0" smtClean="0"/>
              <a:t>Only a small number develop malignancy</a:t>
            </a:r>
          </a:p>
          <a:p>
            <a:r>
              <a:rPr lang="en-IN" dirty="0" smtClean="0"/>
              <a:t>Persistent infection and integration of viral DNA into host cell genome are essential for carcinogenesis</a:t>
            </a:r>
          </a:p>
          <a:p>
            <a:r>
              <a:rPr lang="en-IN" dirty="0" smtClean="0"/>
              <a:t>Time interval between infection and development of invasive cancer is 10 – 20 yrs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17816"/>
            <a:ext cx="9144000" cy="614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Age</a:t>
            </a:r>
          </a:p>
          <a:p>
            <a:r>
              <a:rPr lang="en-IN" dirty="0" smtClean="0"/>
              <a:t>Low socio economic status</a:t>
            </a:r>
          </a:p>
          <a:p>
            <a:r>
              <a:rPr lang="en-IN" dirty="0" smtClean="0"/>
              <a:t>Early sexual activity</a:t>
            </a:r>
          </a:p>
          <a:p>
            <a:r>
              <a:rPr lang="en-IN" dirty="0" smtClean="0"/>
              <a:t>Multiple sexual partners</a:t>
            </a:r>
          </a:p>
          <a:p>
            <a:r>
              <a:rPr lang="en-IN" dirty="0" smtClean="0"/>
              <a:t>Sexually transmitted infections – </a:t>
            </a:r>
            <a:r>
              <a:rPr lang="en-IN" dirty="0" err="1" smtClean="0"/>
              <a:t>gonorrhea</a:t>
            </a:r>
            <a:r>
              <a:rPr lang="en-IN" dirty="0" smtClean="0"/>
              <a:t> , </a:t>
            </a:r>
            <a:r>
              <a:rPr lang="en-IN" dirty="0" err="1" smtClean="0"/>
              <a:t>chylamydia</a:t>
            </a:r>
            <a:endParaRPr lang="en-IN" dirty="0" smtClean="0"/>
          </a:p>
          <a:p>
            <a:r>
              <a:rPr lang="en-IN" dirty="0" err="1" smtClean="0"/>
              <a:t>Immunosuppression</a:t>
            </a:r>
            <a:r>
              <a:rPr lang="en-IN" dirty="0" smtClean="0"/>
              <a:t> – Hodgkin’s , </a:t>
            </a:r>
            <a:r>
              <a:rPr lang="en-IN" dirty="0" err="1" smtClean="0"/>
              <a:t>leukemia</a:t>
            </a:r>
            <a:endParaRPr lang="en-IN" dirty="0" smtClean="0"/>
          </a:p>
          <a:p>
            <a:r>
              <a:rPr lang="en-IN" dirty="0" smtClean="0"/>
              <a:t>Smoking</a:t>
            </a:r>
          </a:p>
          <a:p>
            <a:r>
              <a:rPr lang="en-IN" dirty="0" smtClean="0"/>
              <a:t>Combined </a:t>
            </a:r>
            <a:r>
              <a:rPr lang="en-IN" dirty="0" err="1" smtClean="0"/>
              <a:t>OCPills</a:t>
            </a:r>
            <a:endParaRPr lang="en-IN" dirty="0" smtClean="0"/>
          </a:p>
          <a:p>
            <a:r>
              <a:rPr lang="en-IN" dirty="0" smtClean="0"/>
              <a:t>Deficiency of vitamin A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Prevention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Safe sex</a:t>
            </a:r>
          </a:p>
          <a:p>
            <a:r>
              <a:rPr lang="en-IN" dirty="0" smtClean="0"/>
              <a:t>HPV vaccines </a:t>
            </a:r>
          </a:p>
          <a:p>
            <a:r>
              <a:rPr lang="en-IN" dirty="0" smtClean="0"/>
              <a:t>Bivalent ( 16,18)</a:t>
            </a:r>
          </a:p>
          <a:p>
            <a:r>
              <a:rPr lang="en-IN" dirty="0" err="1" smtClean="0"/>
              <a:t>Quadrivalent</a:t>
            </a:r>
            <a:r>
              <a:rPr lang="en-IN" dirty="0" smtClean="0"/>
              <a:t> ( 6,11, 16, 18)</a:t>
            </a:r>
          </a:p>
          <a:p>
            <a:r>
              <a:rPr lang="en-IN" dirty="0" smtClean="0"/>
              <a:t>Duration of efficacy – 3.5 – 5 yrs</a:t>
            </a:r>
          </a:p>
          <a:p>
            <a:r>
              <a:rPr lang="en-IN" dirty="0" smtClean="0"/>
              <a:t>Protection </a:t>
            </a:r>
            <a:r>
              <a:rPr lang="en-IN" dirty="0" err="1" smtClean="0"/>
              <a:t>upto</a:t>
            </a:r>
            <a:r>
              <a:rPr lang="en-IN" dirty="0" smtClean="0"/>
              <a:t> 10 years</a:t>
            </a:r>
          </a:p>
          <a:p>
            <a:r>
              <a:rPr lang="en-IN" dirty="0" smtClean="0"/>
              <a:t>Age of administration </a:t>
            </a:r>
          </a:p>
          <a:p>
            <a:r>
              <a:rPr lang="en-IN" dirty="0" smtClean="0"/>
              <a:t>9- 13 </a:t>
            </a:r>
            <a:r>
              <a:rPr lang="en-IN" dirty="0" err="1" smtClean="0"/>
              <a:t>yrs,can</a:t>
            </a:r>
            <a:r>
              <a:rPr lang="en-IN" dirty="0" smtClean="0"/>
              <a:t> be given </a:t>
            </a:r>
            <a:r>
              <a:rPr lang="en-IN" dirty="0" err="1" smtClean="0"/>
              <a:t>upto</a:t>
            </a:r>
            <a:r>
              <a:rPr lang="en-IN" dirty="0" smtClean="0"/>
              <a:t> 25 yrs, must be given before the onset of sexual activity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Dosage – 3 doses at 0, 2 and 6 months</a:t>
            </a:r>
          </a:p>
          <a:p>
            <a:r>
              <a:rPr lang="en-IN" dirty="0" smtClean="0"/>
              <a:t>Screening with cytology must continue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downstaging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Process of using clinical approaches for early detection of the disease</a:t>
            </a:r>
          </a:p>
          <a:p>
            <a:r>
              <a:rPr lang="en-IN" dirty="0" smtClean="0"/>
              <a:t>Trained paramedical personnel do a speculum examination </a:t>
            </a:r>
          </a:p>
          <a:p>
            <a:r>
              <a:rPr lang="en-IN" dirty="0" smtClean="0"/>
              <a:t>Inspect the cervix </a:t>
            </a:r>
          </a:p>
          <a:p>
            <a:r>
              <a:rPr lang="en-IN" dirty="0" smtClean="0"/>
              <a:t>Identify the visual </a:t>
            </a:r>
            <a:r>
              <a:rPr lang="en-IN" dirty="0" err="1" smtClean="0"/>
              <a:t>abnomalities</a:t>
            </a:r>
            <a:r>
              <a:rPr lang="en-IN" dirty="0" smtClean="0"/>
              <a:t> </a:t>
            </a:r>
          </a:p>
          <a:p>
            <a:r>
              <a:rPr lang="en-IN" dirty="0" smtClean="0"/>
              <a:t>Refer cases with suspicious appearance</a:t>
            </a:r>
          </a:p>
          <a:p>
            <a:r>
              <a:rPr lang="en-IN" dirty="0" smtClean="0"/>
              <a:t>Useful in developing countries where screening methods are not universally available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Methods used for cervical cancer screening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Cytology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pap smear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liquid based cytology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manual interpretation</a:t>
            </a:r>
          </a:p>
          <a:p>
            <a:pPr>
              <a:buNone/>
            </a:pPr>
            <a:r>
              <a:rPr lang="en-IN" dirty="0" smtClean="0"/>
              <a:t>  automated screening</a:t>
            </a:r>
          </a:p>
          <a:p>
            <a:r>
              <a:rPr lang="en-IN" dirty="0" smtClean="0"/>
              <a:t>Visual inspection with acetic acid (VIA)</a:t>
            </a:r>
          </a:p>
          <a:p>
            <a:r>
              <a:rPr lang="en-IN" dirty="0" smtClean="0"/>
              <a:t>Visual inspection after acetic acid with magnification  ( VIAM)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Visual inspection after </a:t>
            </a:r>
            <a:r>
              <a:rPr lang="en-IN" dirty="0" err="1" smtClean="0"/>
              <a:t>Lugol’s</a:t>
            </a:r>
            <a:r>
              <a:rPr lang="en-IN" dirty="0" smtClean="0"/>
              <a:t> iodine (</a:t>
            </a:r>
            <a:r>
              <a:rPr lang="en-IN" smtClean="0"/>
              <a:t>VILI)</a:t>
            </a:r>
            <a:endParaRPr lang="en-IN" dirty="0" smtClean="0"/>
          </a:p>
          <a:p>
            <a:r>
              <a:rPr lang="en-IN" dirty="0"/>
              <a:t> </a:t>
            </a:r>
            <a:r>
              <a:rPr lang="en-IN" dirty="0" smtClean="0"/>
              <a:t> HPV DNA testing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091673" y="2967335"/>
            <a:ext cx="361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Prevention of invasive cancer is by screening diagnosis and treatment of </a:t>
            </a:r>
            <a:r>
              <a:rPr lang="en-IN" dirty="0" err="1" smtClean="0"/>
              <a:t>preinvasive</a:t>
            </a:r>
            <a:r>
              <a:rPr lang="en-IN" dirty="0" smtClean="0"/>
              <a:t> disease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Transformation zone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IN" dirty="0" smtClean="0"/>
              <a:t>Most malignancies occur in the </a:t>
            </a:r>
            <a:r>
              <a:rPr lang="en-IN" dirty="0" smtClean="0">
                <a:solidFill>
                  <a:srgbClr val="FF0000"/>
                </a:solidFill>
              </a:rPr>
              <a:t>transformation zone</a:t>
            </a:r>
          </a:p>
          <a:p>
            <a:r>
              <a:rPr lang="en-IN" dirty="0" err="1" smtClean="0"/>
              <a:t>Ectocervix</a:t>
            </a:r>
            <a:r>
              <a:rPr lang="en-IN" dirty="0" smtClean="0"/>
              <a:t> is lined by </a:t>
            </a:r>
            <a:r>
              <a:rPr lang="en-IN" dirty="0" err="1" smtClean="0"/>
              <a:t>squamous</a:t>
            </a:r>
            <a:r>
              <a:rPr lang="en-IN" dirty="0" smtClean="0"/>
              <a:t> epithelium</a:t>
            </a:r>
          </a:p>
          <a:p>
            <a:r>
              <a:rPr lang="en-IN" dirty="0" err="1" smtClean="0"/>
              <a:t>Endocervix</a:t>
            </a:r>
            <a:r>
              <a:rPr lang="en-IN" dirty="0" smtClean="0"/>
              <a:t> is lined by columnar epithelium</a:t>
            </a:r>
          </a:p>
          <a:p>
            <a:r>
              <a:rPr lang="en-IN" dirty="0" smtClean="0"/>
              <a:t>Junction between the two is </a:t>
            </a:r>
            <a:r>
              <a:rPr lang="en-IN" dirty="0" err="1" smtClean="0"/>
              <a:t>squamocolumnar</a:t>
            </a:r>
            <a:r>
              <a:rPr lang="en-IN" dirty="0" smtClean="0"/>
              <a:t> junction.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7150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At </a:t>
            </a:r>
            <a:r>
              <a:rPr lang="en-IN" dirty="0" smtClean="0">
                <a:solidFill>
                  <a:srgbClr val="FF0000"/>
                </a:solidFill>
              </a:rPr>
              <a:t>birth</a:t>
            </a:r>
            <a:r>
              <a:rPr lang="en-IN" dirty="0" smtClean="0"/>
              <a:t> the SCJ is located on </a:t>
            </a:r>
            <a:r>
              <a:rPr lang="en-IN" dirty="0" smtClean="0">
                <a:solidFill>
                  <a:srgbClr val="FF0000"/>
                </a:solidFill>
              </a:rPr>
              <a:t>the </a:t>
            </a:r>
            <a:r>
              <a:rPr lang="en-IN" dirty="0" err="1" smtClean="0">
                <a:solidFill>
                  <a:srgbClr val="FF0000"/>
                </a:solidFill>
              </a:rPr>
              <a:t>ectocervix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– original SCJ</a:t>
            </a:r>
          </a:p>
          <a:p>
            <a:r>
              <a:rPr lang="en-IN" dirty="0" smtClean="0"/>
              <a:t>Under the influence of estrogens at puberty and pregnancy ,the </a:t>
            </a:r>
            <a:r>
              <a:rPr lang="en-IN" dirty="0" err="1" smtClean="0"/>
              <a:t>endocervix</a:t>
            </a:r>
            <a:r>
              <a:rPr lang="en-IN" dirty="0" smtClean="0"/>
              <a:t> </a:t>
            </a:r>
            <a:r>
              <a:rPr lang="en-IN" dirty="0" err="1" smtClean="0"/>
              <a:t>everts</a:t>
            </a:r>
            <a:r>
              <a:rPr lang="en-IN" dirty="0" smtClean="0"/>
              <a:t> to expose the columnar epithelium.</a:t>
            </a:r>
          </a:p>
          <a:p>
            <a:r>
              <a:rPr lang="en-IN" dirty="0" err="1" smtClean="0"/>
              <a:t>Glycogenisation</a:t>
            </a:r>
            <a:r>
              <a:rPr lang="en-IN" dirty="0" smtClean="0"/>
              <a:t> of </a:t>
            </a:r>
            <a:r>
              <a:rPr lang="en-IN" dirty="0" err="1" smtClean="0"/>
              <a:t>epithelium,lactobacilli</a:t>
            </a:r>
            <a:r>
              <a:rPr lang="en-IN" dirty="0" smtClean="0"/>
              <a:t> colonise the epithelium and ph become acidic.</a:t>
            </a:r>
          </a:p>
          <a:p>
            <a:r>
              <a:rPr lang="en-IN" dirty="0" smtClean="0"/>
              <a:t>These changes convert columnar epithelium into immature </a:t>
            </a:r>
            <a:r>
              <a:rPr lang="en-IN" dirty="0" err="1" smtClean="0"/>
              <a:t>squamous</a:t>
            </a:r>
            <a:r>
              <a:rPr lang="en-IN" dirty="0" smtClean="0"/>
              <a:t> and later  nature </a:t>
            </a:r>
            <a:r>
              <a:rPr lang="en-IN" dirty="0" err="1" smtClean="0"/>
              <a:t>squamous</a:t>
            </a:r>
            <a:r>
              <a:rPr lang="en-IN" dirty="0" smtClean="0"/>
              <a:t> epithelium.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junction between the </a:t>
            </a:r>
            <a:r>
              <a:rPr lang="en-IN" dirty="0" err="1" smtClean="0"/>
              <a:t>metaplastic</a:t>
            </a:r>
            <a:r>
              <a:rPr lang="en-IN" dirty="0" smtClean="0"/>
              <a:t> </a:t>
            </a:r>
            <a:r>
              <a:rPr lang="en-IN" dirty="0" err="1" smtClean="0"/>
              <a:t>squamous</a:t>
            </a:r>
            <a:r>
              <a:rPr lang="en-IN" dirty="0" smtClean="0"/>
              <a:t> epithelium and the columnar epithelium is new SCJ</a:t>
            </a:r>
          </a:p>
          <a:p>
            <a:r>
              <a:rPr lang="en-IN" dirty="0" smtClean="0"/>
              <a:t>The area between the original SCJ and the new SCJ is called the transformation zone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Cervical intraepithelial </a:t>
            </a:r>
            <a:r>
              <a:rPr lang="en-IN" dirty="0" err="1" smtClean="0"/>
              <a:t>neoplasia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Premalignant lesions of cervix</a:t>
            </a:r>
          </a:p>
          <a:p>
            <a:r>
              <a:rPr lang="en-IN" dirty="0" smtClean="0"/>
              <a:t>Cellular changes of malignancy like mitosis , nuclear </a:t>
            </a:r>
            <a:r>
              <a:rPr lang="en-IN" dirty="0" err="1" smtClean="0"/>
              <a:t>atypia</a:t>
            </a:r>
            <a:r>
              <a:rPr lang="en-IN" dirty="0" smtClean="0"/>
              <a:t>, altered nuclear/</a:t>
            </a:r>
            <a:r>
              <a:rPr lang="en-IN" dirty="0" err="1" smtClean="0"/>
              <a:t>cytoplasmic</a:t>
            </a:r>
            <a:r>
              <a:rPr lang="en-IN" dirty="0" smtClean="0"/>
              <a:t> ratio are seen but are limited to the surface epithelium.</a:t>
            </a:r>
          </a:p>
          <a:p>
            <a:r>
              <a:rPr lang="en-IN" dirty="0" smtClean="0"/>
              <a:t>Do not extend beyond the basement membrane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317" y="1857364"/>
            <a:ext cx="905068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649</Words>
  <Application>Microsoft Office PowerPoint</Application>
  <PresentationFormat>On-screen Show (4:3)</PresentationFormat>
  <Paragraphs>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Cervical intraepithelial  neoplasia</vt:lpstr>
      <vt:lpstr>Slide 2</vt:lpstr>
      <vt:lpstr>Slide 3</vt:lpstr>
      <vt:lpstr>Transformation zone</vt:lpstr>
      <vt:lpstr>Slide 5</vt:lpstr>
      <vt:lpstr>Slide 6</vt:lpstr>
      <vt:lpstr>Slide 7</vt:lpstr>
      <vt:lpstr>Cervical intraepithelial neoplasia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Human papilloma virus</vt:lpstr>
      <vt:lpstr>Slide 17</vt:lpstr>
      <vt:lpstr>PATHOGENESIS</vt:lpstr>
      <vt:lpstr>Slide 19</vt:lpstr>
      <vt:lpstr>Slide 20</vt:lpstr>
      <vt:lpstr>Slide 21</vt:lpstr>
      <vt:lpstr>Slide 22</vt:lpstr>
      <vt:lpstr>Risk factors</vt:lpstr>
      <vt:lpstr>Prevention </vt:lpstr>
      <vt:lpstr>Slide 25</vt:lpstr>
      <vt:lpstr>downstaging</vt:lpstr>
      <vt:lpstr>Methods used for cervical cancer screening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</dc:title>
  <dc:creator>NITHYAPRIYA</dc:creator>
  <cp:lastModifiedBy>Admin</cp:lastModifiedBy>
  <cp:revision>11</cp:revision>
  <dcterms:created xsi:type="dcterms:W3CDTF">2016-11-17T02:58:56Z</dcterms:created>
  <dcterms:modified xsi:type="dcterms:W3CDTF">2019-10-03T11:58:16Z</dcterms:modified>
</cp:coreProperties>
</file>