
<file path=[Content_Types].xml><?xml version="1.0" encoding="utf-8"?>
<Types xmlns="http://schemas.openxmlformats.org/package/2006/content-types">
  <Default ContentType="image/gif" Extension="gif"/>
  <Default ContentType="image/png" Extension="png"/>
  <Default ContentType="application/vnd.openxmlformats-package.relationships+xml" Extension="rels"/>
  <Default ContentType="application/xml" Extension="xml"/>
  <Default ContentType="image/jpeg" Extension="jpeg"/>
  <Override ContentType="application/vnd.openxmlformats-officedocument.theme+xml" PartName="/ppt/theme/theme2.xml"/>
  <Override ContentType="application/vnd.openxmlformats-officedocument.theme+xml" PartName="/ppt/theme/theme1.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3.xml"/>
  <Override ContentType="application/vnd.openxmlformats-officedocument.presentationml.notesSlide+xml" PartName="/ppt/notesSlides/notesSlide1.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6.xml"/>
  <Override ContentType="application/vnd.openxmlformats-officedocument.presentationml.notesSlide+xml" PartName="/ppt/notesSlides/notesSlide5.xml"/>
  <Override ContentType="application/vnd.openxmlformats-officedocument.presentationml.notesSlide+xml" PartName="/ppt/notesSlides/notesSlide7.xml"/>
  <Override ContentType="application/vnd.openxmlformats-officedocument.presentationml.notesSlide+xml" PartName="/ppt/notesSlides/notesSlide9.xml"/>
  <Override ContentType="application/vnd.openxmlformats-officedocument.presentationml.notesSlide+xml" PartName="/ppt/notesSlides/notesSlide12.xml"/>
  <Override ContentType="application/vnd.openxmlformats-officedocument.presentationml.notesSlide+xml" PartName="/ppt/notesSlides/notesSlide11.xml"/>
  <Override ContentType="application/vnd.openxmlformats-officedocument.presentationml.notesSlide+xml" PartName="/ppt/notesSlides/notesSlide13.xml"/>
  <Override ContentType="application/vnd.openxmlformats-officedocument.presentationml.notesSlide+xml" PartName="/ppt/notesSlides/notesSlide10.xml"/>
  <Override ContentType="application/vnd.openxmlformats-officedocument.presentationml.notesSlide+xml" PartName="/ppt/notesSlides/notesSlide4.xml"/>
  <Override ContentType="application/vnd.openxmlformats-officedocument.presentationml.slideMaster+xml" PartName="/ppt/slideMasters/slideMaster1.xml"/>
  <Override ContentType="application/vnd.openxmlformats-officedocument.presentationml.notesMaster+xml" PartName="/ppt/notesMasters/notesMaster1.xml"/>
  <Override ContentType="application/vnd.openxmlformats-officedocument.presentationml.slideLayout+xml" PartName="/ppt/slideLayouts/slideLayout1.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4.xml"/>
  <Override ContentType="application/vnd.openxmlformats-officedocument.presentationml.slideLayout+xml" PartName="/ppt/slideLayouts/slideLayout9.xml"/>
  <Override ContentType="application/vnd.openxmlformats-officedocument.presentationml.slideLayout+xml" PartName="/ppt/slideLayouts/slideLayout5.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xml" PartName="/ppt/slides/slide34.xml"/>
  <Override ContentType="application/vnd.openxmlformats-officedocument.presentationml.slide+xml" PartName="/ppt/slides/slide23.xml"/>
  <Override ContentType="application/vnd.openxmlformats-officedocument.presentationml.slide+xml" PartName="/ppt/slides/slide19.xml"/>
  <Override ContentType="application/vnd.openxmlformats-officedocument.presentationml.slide+xml" PartName="/ppt/slides/slide105.xml"/>
  <Override ContentType="application/vnd.openxmlformats-officedocument.presentationml.slide+xml" PartName="/ppt/slides/slide56.xml"/>
  <Override ContentType="application/vnd.openxmlformats-officedocument.presentationml.slide+xml" PartName="/ppt/slides/slide43.xml"/>
  <Override ContentType="application/vnd.openxmlformats-officedocument.presentationml.slide+xml" PartName="/ppt/slides/slide101.xml"/>
  <Override ContentType="application/vnd.openxmlformats-officedocument.presentationml.slide+xml" PartName="/ppt/slides/slide70.xml"/>
  <Override ContentType="application/vnd.openxmlformats-officedocument.presentationml.slide+xml" PartName="/ppt/slides/slide5.xml"/>
  <Override ContentType="application/vnd.openxmlformats-officedocument.presentationml.slide+xml" PartName="/ppt/slides/slide89.xml"/>
  <Override ContentType="application/vnd.openxmlformats-officedocument.presentationml.slide+xml" PartName="/ppt/slides/slide45.xml"/>
  <Override ContentType="application/vnd.openxmlformats-officedocument.presentationml.slide+xml" PartName="/ppt/slides/slide82.xml"/>
  <Override ContentType="application/vnd.openxmlformats-officedocument.presentationml.slide+xml" PartName="/ppt/slides/slide92.xml"/>
  <Override ContentType="application/vnd.openxmlformats-officedocument.presentationml.slide+xml" PartName="/ppt/slides/slide71.xml"/>
  <Override ContentType="application/vnd.openxmlformats-officedocument.presentationml.slide+xml" PartName="/ppt/slides/slide107.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00.xml"/>
  <Override ContentType="application/vnd.openxmlformats-officedocument.presentationml.slide+xml" PartName="/ppt/slides/slide36.xml"/>
  <Override ContentType="application/vnd.openxmlformats-officedocument.presentationml.slide+xml" PartName="/ppt/slides/slide78.xml"/>
  <Override ContentType="application/vnd.openxmlformats-officedocument.presentationml.slide+xml" PartName="/ppt/slides/slide50.xml"/>
  <Override ContentType="application/vnd.openxmlformats-officedocument.presentationml.slide+xml" PartName="/ppt/slides/slide6.xml"/>
  <Override ContentType="application/vnd.openxmlformats-officedocument.presentationml.slide+xml" PartName="/ppt/slides/slide55.xml"/>
  <Override ContentType="application/vnd.openxmlformats-officedocument.presentationml.slide+xml" PartName="/ppt/slides/slide16.xml"/>
  <Override ContentType="application/vnd.openxmlformats-officedocument.presentationml.slide+xml" PartName="/ppt/slides/slide59.xml"/>
  <Override ContentType="application/vnd.openxmlformats-officedocument.presentationml.slide+xml" PartName="/ppt/slides/slide66.xml"/>
  <Override ContentType="application/vnd.openxmlformats-officedocument.presentationml.slide+xml" PartName="/ppt/slides/slide90.xml"/>
  <Override ContentType="application/vnd.openxmlformats-officedocument.presentationml.slide+xml" PartName="/ppt/slides/slide27.xml"/>
  <Override ContentType="application/vnd.openxmlformats-officedocument.presentationml.slide+xml" PartName="/ppt/slides/slide62.xml"/>
  <Override ContentType="application/vnd.openxmlformats-officedocument.presentationml.slide+xml" PartName="/ppt/slides/slide38.xml"/>
  <Override ContentType="application/vnd.openxmlformats-officedocument.presentationml.slide+xml" PartName="/ppt/slides/slide51.xml"/>
  <Override ContentType="application/vnd.openxmlformats-officedocument.presentationml.slide+xml" PartName="/ppt/slides/slide61.xml"/>
  <Override ContentType="application/vnd.openxmlformats-officedocument.presentationml.slide+xml" PartName="/ppt/slides/slide84.xml"/>
  <Override ContentType="application/vnd.openxmlformats-officedocument.presentationml.slide+xml" PartName="/ppt/slides/slide93.xml"/>
  <Override ContentType="application/vnd.openxmlformats-officedocument.presentationml.slide+xml" PartName="/ppt/slides/slide88.xml"/>
  <Override ContentType="application/vnd.openxmlformats-officedocument.presentationml.slide+xml" PartName="/ppt/slides/slide85.xml"/>
  <Override ContentType="application/vnd.openxmlformats-officedocument.presentationml.slide+xml" PartName="/ppt/slides/slide69.xml"/>
  <Override ContentType="application/vnd.openxmlformats-officedocument.presentationml.slide+xml" PartName="/ppt/slides/slide29.xml"/>
  <Override ContentType="application/vnd.openxmlformats-officedocument.presentationml.slide+xml" PartName="/ppt/slides/slide44.xml"/>
  <Override ContentType="application/vnd.openxmlformats-officedocument.presentationml.slide+xml" PartName="/ppt/slides/slide79.xml"/>
  <Override ContentType="application/vnd.openxmlformats-officedocument.presentationml.slide+xml" PartName="/ppt/slides/slide57.xml"/>
  <Override ContentType="application/vnd.openxmlformats-officedocument.presentationml.slide+xml" PartName="/ppt/slides/slide14.xml"/>
  <Override ContentType="application/vnd.openxmlformats-officedocument.presentationml.slide+xml" PartName="/ppt/slides/slide7.xml"/>
  <Override ContentType="application/vnd.openxmlformats-officedocument.presentationml.slide+xml" PartName="/ppt/slides/slide22.xml"/>
  <Override ContentType="application/vnd.openxmlformats-officedocument.presentationml.slide+xml" PartName="/ppt/slides/slide96.xml"/>
  <Override ContentType="application/vnd.openxmlformats-officedocument.presentationml.slide+xml" PartName="/ppt/slides/slide109.xml"/>
  <Override ContentType="application/vnd.openxmlformats-officedocument.presentationml.slide+xml" PartName="/ppt/slides/slide12.xml"/>
  <Override ContentType="application/vnd.openxmlformats-officedocument.presentationml.slide+xml" PartName="/ppt/slides/slide63.xml"/>
  <Override ContentType="application/vnd.openxmlformats-officedocument.presentationml.slide+xml" PartName="/ppt/slides/slide9.xml"/>
  <Override ContentType="application/vnd.openxmlformats-officedocument.presentationml.slide+xml" PartName="/ppt/slides/slide52.xml"/>
  <Override ContentType="application/vnd.openxmlformats-officedocument.presentationml.slide+xml" PartName="/ppt/slides/slide65.xml"/>
  <Override ContentType="application/vnd.openxmlformats-officedocument.presentationml.slide+xml" PartName="/ppt/slides/slide21.xml"/>
  <Override ContentType="application/vnd.openxmlformats-officedocument.presentationml.slide+xml" PartName="/ppt/slides/slide80.xml"/>
  <Override ContentType="application/vnd.openxmlformats-officedocument.presentationml.slide+xml" PartName="/ppt/slides/slide94.xml"/>
  <Override ContentType="application/vnd.openxmlformats-officedocument.presentationml.slide+xml" PartName="/ppt/slides/slide54.xml"/>
  <Override ContentType="application/vnd.openxmlformats-officedocument.presentationml.slide+xml" PartName="/ppt/slides/slide86.xml"/>
  <Override ContentType="application/vnd.openxmlformats-officedocument.presentationml.slide+xml" PartName="/ppt/slides/slide48.xml"/>
  <Override ContentType="application/vnd.openxmlformats-officedocument.presentationml.slide+xml" PartName="/ppt/slides/slide106.xml"/>
  <Override ContentType="application/vnd.openxmlformats-officedocument.presentationml.slide+xml" PartName="/ppt/slides/slide30.xml"/>
  <Override ContentType="application/vnd.openxmlformats-officedocument.presentationml.slide+xml" PartName="/ppt/slides/slide73.xml"/>
  <Override ContentType="application/vnd.openxmlformats-officedocument.presentationml.slide+xml" PartName="/ppt/slides/slide2.xml"/>
  <Override ContentType="application/vnd.openxmlformats-officedocument.presentationml.slide+xml" PartName="/ppt/slides/slide108.xml"/>
  <Override ContentType="application/vnd.openxmlformats-officedocument.presentationml.slide+xml" PartName="/ppt/slides/slide60.xml"/>
  <Override ContentType="application/vnd.openxmlformats-officedocument.presentationml.slide+xml" PartName="/ppt/slides/slide87.xml"/>
  <Override ContentType="application/vnd.openxmlformats-officedocument.presentationml.slide+xml" PartName="/ppt/slides/slide31.xml"/>
  <Override ContentType="application/vnd.openxmlformats-officedocument.presentationml.slide+xml" PartName="/ppt/slides/slide3.xml"/>
  <Override ContentType="application/vnd.openxmlformats-officedocument.presentationml.slide+xml" PartName="/ppt/slides/slide102.xml"/>
  <Override ContentType="application/vnd.openxmlformats-officedocument.presentationml.slide+xml" PartName="/ppt/slides/slide41.xml"/>
  <Override ContentType="application/vnd.openxmlformats-officedocument.presentationml.slide+xml" PartName="/ppt/slides/slide81.xml"/>
  <Override ContentType="application/vnd.openxmlformats-officedocument.presentationml.slide+xml" PartName="/ppt/slides/slide32.xml"/>
  <Override ContentType="application/vnd.openxmlformats-officedocument.presentationml.slide+xml" PartName="/ppt/slides/slide15.xml"/>
  <Override ContentType="application/vnd.openxmlformats-officedocument.presentationml.slide+xml" PartName="/ppt/slides/slide76.xml"/>
  <Override ContentType="application/vnd.openxmlformats-officedocument.presentationml.slide+xml" PartName="/ppt/slides/slide53.xml"/>
  <Override ContentType="application/vnd.openxmlformats-officedocument.presentationml.slide+xml" PartName="/ppt/slides/slide17.xml"/>
  <Override ContentType="application/vnd.openxmlformats-officedocument.presentationml.slide+xml" PartName="/ppt/slides/slide91.xml"/>
  <Override ContentType="application/vnd.openxmlformats-officedocument.presentationml.slide+xml" PartName="/ppt/slides/slide99.xml"/>
  <Override ContentType="application/vnd.openxmlformats-officedocument.presentationml.slide+xml" PartName="/ppt/slides/slide64.xml"/>
  <Override ContentType="application/vnd.openxmlformats-officedocument.presentationml.slide+xml" PartName="/ppt/slides/slide58.xml"/>
  <Override ContentType="application/vnd.openxmlformats-officedocument.presentationml.slide+xml" PartName="/ppt/slides/slide49.xml"/>
  <Override ContentType="application/vnd.openxmlformats-officedocument.presentationml.slide+xml" PartName="/ppt/slides/slide1.xml"/>
  <Override ContentType="application/vnd.openxmlformats-officedocument.presentationml.slide+xml" PartName="/ppt/slides/slide74.xml"/>
  <Override ContentType="application/vnd.openxmlformats-officedocument.presentationml.slide+xml" PartName="/ppt/slides/slide40.xml"/>
  <Override ContentType="application/vnd.openxmlformats-officedocument.presentationml.slide+xml" PartName="/ppt/slides/slide103.xml"/>
  <Override ContentType="application/vnd.openxmlformats-officedocument.presentationml.slide+xml" PartName="/ppt/slides/slide10.xml"/>
  <Override ContentType="application/vnd.openxmlformats-officedocument.presentationml.slide+xml" PartName="/ppt/slides/slide8.xml"/>
  <Override ContentType="application/vnd.openxmlformats-officedocument.presentationml.slide+xml" PartName="/ppt/slides/slide13.xml"/>
  <Override ContentType="application/vnd.openxmlformats-officedocument.presentationml.slide+xml" PartName="/ppt/slides/slide98.xml"/>
  <Override ContentType="application/vnd.openxmlformats-officedocument.presentationml.slide+xml" PartName="/ppt/slides/slide39.xml"/>
  <Override ContentType="application/vnd.openxmlformats-officedocument.presentationml.slide+xml" PartName="/ppt/slides/slide97.xml"/>
  <Override ContentType="application/vnd.openxmlformats-officedocument.presentationml.slide+xml" PartName="/ppt/slides/slide83.xml"/>
  <Override ContentType="application/vnd.openxmlformats-officedocument.presentationml.slide+xml" PartName="/ppt/slides/slide95.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33.xml"/>
  <Override ContentType="application/vnd.openxmlformats-officedocument.presentationml.slide+xml" PartName="/ppt/slides/slide77.xml"/>
  <Override ContentType="application/vnd.openxmlformats-officedocument.presentationml.slide+xml" PartName="/ppt/slides/slide75.xml"/>
  <Override ContentType="application/vnd.openxmlformats-officedocument.presentationml.slide+xml" PartName="/ppt/slides/slide67.xml"/>
  <Override ContentType="application/vnd.openxmlformats-officedocument.presentationml.slide+xml" PartName="/ppt/slides/slide37.xml"/>
  <Override ContentType="application/vnd.openxmlformats-officedocument.presentationml.slide+xml" PartName="/ppt/slides/slide68.xml"/>
  <Override ContentType="application/vnd.openxmlformats-officedocument.presentationml.slide+xml" PartName="/ppt/slides/slide35.xml"/>
  <Override ContentType="application/vnd.openxmlformats-officedocument.presentationml.slide+xml" PartName="/ppt/slides/slide28.xml"/>
  <Override ContentType="application/vnd.openxmlformats-officedocument.presentationml.slide+xml" PartName="/ppt/slides/slide26.xml"/>
  <Override ContentType="application/vnd.openxmlformats-officedocument.presentationml.slide+xml" PartName="/ppt/slides/slide46.xml"/>
  <Override ContentType="application/vnd.openxmlformats-officedocument.presentationml.slide+xml" PartName="/ppt/slides/slide18.xml"/>
  <Override ContentType="application/vnd.openxmlformats-officedocument.presentationml.slide+xml" PartName="/ppt/slides/slide20.xml"/>
  <Override ContentType="application/vnd.openxmlformats-officedocument.presentationml.slide+xml" PartName="/ppt/slides/slide42.xml"/>
  <Override ContentType="application/vnd.openxmlformats-officedocument.presentationml.slide+xml" PartName="/ppt/slides/slide24.xml"/>
  <Override ContentType="application/vnd.openxmlformats-officedocument.presentationml.slide+xml" PartName="/ppt/slides/slide104.xml"/>
  <Override ContentType="application/vnd.openxmlformats-officedocument.presentationml.presentation.main+xml" PartName="/ppt/presentation.xml"/>
  <Override ContentType="application/vnd.openxmlformats-officedocument.presentationml.presProps+xml" PartName="/ppt/presProps1.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Lst>
  <p:sldSz cy="6858000" cx="9144000"/>
  <p:notesSz cx="6858000" cy="9144000"/>
  <p:defaultTextStyle>
    <a:defPPr lvl="0">
      <a:defRPr lang="en-US"/>
    </a:defPPr>
    <a:lvl1pPr defTabSz="914400" eaLnBrk="1" hangingPunct="1" latinLnBrk="0" lvl="0" marL="0" rtl="0" algn="l">
      <a:defRPr kern="1200" sz="1800">
        <a:solidFill>
          <a:schemeClr val="tx1"/>
        </a:solidFill>
        <a:latin typeface="+mn-lt"/>
        <a:ea typeface="+mn-ea"/>
        <a:cs typeface="+mn-cs"/>
      </a:defRPr>
    </a:lvl1pPr>
    <a:lvl2pPr defTabSz="914400" eaLnBrk="1" hangingPunct="1" latinLnBrk="0" lvl="1" marL="457200" rtl="0" algn="l">
      <a:defRPr kern="1200" sz="1800">
        <a:solidFill>
          <a:schemeClr val="tx1"/>
        </a:solidFill>
        <a:latin typeface="+mn-lt"/>
        <a:ea typeface="+mn-ea"/>
        <a:cs typeface="+mn-cs"/>
      </a:defRPr>
    </a:lvl2pPr>
    <a:lvl3pPr defTabSz="914400" eaLnBrk="1" hangingPunct="1" latinLnBrk="0" lvl="2" marL="914400" rtl="0" algn="l">
      <a:defRPr kern="1200" sz="1800">
        <a:solidFill>
          <a:schemeClr val="tx1"/>
        </a:solidFill>
        <a:latin typeface="+mn-lt"/>
        <a:ea typeface="+mn-ea"/>
        <a:cs typeface="+mn-cs"/>
      </a:defRPr>
    </a:lvl3pPr>
    <a:lvl4pPr defTabSz="914400" eaLnBrk="1" hangingPunct="1" latinLnBrk="0" lvl="3" marL="1371600" rtl="0" algn="l">
      <a:defRPr kern="1200" sz="1800">
        <a:solidFill>
          <a:schemeClr val="tx1"/>
        </a:solidFill>
        <a:latin typeface="+mn-lt"/>
        <a:ea typeface="+mn-ea"/>
        <a:cs typeface="+mn-cs"/>
      </a:defRPr>
    </a:lvl4pPr>
    <a:lvl5pPr defTabSz="914400" eaLnBrk="1" hangingPunct="1" latinLnBrk="0" lvl="4" marL="1828800" rtl="0" algn="l">
      <a:defRPr kern="1200" sz="1800">
        <a:solidFill>
          <a:schemeClr val="tx1"/>
        </a:solidFill>
        <a:latin typeface="+mn-lt"/>
        <a:ea typeface="+mn-ea"/>
        <a:cs typeface="+mn-cs"/>
      </a:defRPr>
    </a:lvl5pPr>
    <a:lvl6pPr defTabSz="914400" eaLnBrk="1" hangingPunct="1" latinLnBrk="0" lvl="5" marL="2286000" rtl="0" algn="l">
      <a:defRPr kern="1200" sz="1800">
        <a:solidFill>
          <a:schemeClr val="tx1"/>
        </a:solidFill>
        <a:latin typeface="+mn-lt"/>
        <a:ea typeface="+mn-ea"/>
        <a:cs typeface="+mn-cs"/>
      </a:defRPr>
    </a:lvl6pPr>
    <a:lvl7pPr defTabSz="914400" eaLnBrk="1" hangingPunct="1" latinLnBrk="0" lvl="6" marL="2743200" rtl="0" algn="l">
      <a:defRPr kern="1200" sz="1800">
        <a:solidFill>
          <a:schemeClr val="tx1"/>
        </a:solidFill>
        <a:latin typeface="+mn-lt"/>
        <a:ea typeface="+mn-ea"/>
        <a:cs typeface="+mn-cs"/>
      </a:defRPr>
    </a:lvl7pPr>
    <a:lvl8pPr defTabSz="914400" eaLnBrk="1" hangingPunct="1" latinLnBrk="0" lvl="7" marL="3200400" rtl="0" algn="l">
      <a:defRPr kern="1200" sz="1800">
        <a:solidFill>
          <a:schemeClr val="tx1"/>
        </a:solidFill>
        <a:latin typeface="+mn-lt"/>
        <a:ea typeface="+mn-ea"/>
        <a:cs typeface="+mn-cs"/>
      </a:defRPr>
    </a:lvl8pPr>
    <a:lvl9pPr defTabSz="914400" eaLnBrk="1" hangingPunct="1" latinLnBrk="0" lvl="8" marL="3657600" rtl="0" algn="l">
      <a:defRPr kern="1200" sz="1800">
        <a:solidFill>
          <a:schemeClr val="tx1"/>
        </a:solidFill>
        <a:latin typeface="+mn-lt"/>
        <a:ea typeface="+mn-ea"/>
        <a:cs typeface="+mn-cs"/>
      </a:defRPr>
    </a:lvl9pPr>
  </p:defaultTextStyle>
</p:presentation>
</file>

<file path=ppt/presProps1.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12" Type="http://schemas.openxmlformats.org/officeDocument/2006/relationships/slide" Target="slides/slide8.xml"/><Relationship Id="rId38" Type="http://schemas.openxmlformats.org/officeDocument/2006/relationships/slide" Target="slides/slide34.xml"/><Relationship Id="rId103" Type="http://schemas.openxmlformats.org/officeDocument/2006/relationships/slide" Target="slides/slide99.xml"/><Relationship Id="rId29" Type="http://schemas.openxmlformats.org/officeDocument/2006/relationships/slide" Target="slides/slide25.xml"/><Relationship Id="rId81" Type="http://schemas.openxmlformats.org/officeDocument/2006/relationships/slide" Target="slides/slide77.xml"/><Relationship Id="rId4" Type="http://schemas.openxmlformats.org/officeDocument/2006/relationships/notesMaster" Target="notesMasters/notesMaster1.xml"/><Relationship Id="rId42" Type="http://schemas.openxmlformats.org/officeDocument/2006/relationships/slide" Target="slides/slide38.xml"/><Relationship Id="rId71" Type="http://schemas.openxmlformats.org/officeDocument/2006/relationships/slide" Target="slides/slide67.xml"/><Relationship Id="rId9" Type="http://schemas.openxmlformats.org/officeDocument/2006/relationships/slide" Target="slides/slide5.xml"/><Relationship Id="rId94" Type="http://schemas.openxmlformats.org/officeDocument/2006/relationships/slide" Target="slides/slide90.xml"/><Relationship Id="rId31" Type="http://schemas.openxmlformats.org/officeDocument/2006/relationships/slide" Target="slides/slide27.xml"/><Relationship Id="rId48" Type="http://schemas.openxmlformats.org/officeDocument/2006/relationships/slide" Target="slides/slide44.xml"/><Relationship Id="rId43" Type="http://schemas.openxmlformats.org/officeDocument/2006/relationships/slide" Target="slides/slide39.xml"/><Relationship Id="rId33" Type="http://schemas.openxmlformats.org/officeDocument/2006/relationships/slide" Target="slides/slide29.xml"/><Relationship Id="rId104" Type="http://schemas.openxmlformats.org/officeDocument/2006/relationships/slide" Target="slides/slide100.xml"/><Relationship Id="rId24" Type="http://schemas.openxmlformats.org/officeDocument/2006/relationships/slide" Target="slides/slide20.xml"/><Relationship Id="rId80" Type="http://schemas.openxmlformats.org/officeDocument/2006/relationships/slide" Target="slides/slide76.xml"/><Relationship Id="rId87" Type="http://schemas.openxmlformats.org/officeDocument/2006/relationships/slide" Target="slides/slide83.xml"/><Relationship Id="rId45" Type="http://schemas.openxmlformats.org/officeDocument/2006/relationships/slide" Target="slides/slide41.xml"/><Relationship Id="rId76" Type="http://schemas.openxmlformats.org/officeDocument/2006/relationships/slide" Target="slides/slide72.xml"/><Relationship Id="rId6" Type="http://schemas.openxmlformats.org/officeDocument/2006/relationships/slide" Target="slides/slide2.xml"/><Relationship Id="rId88" Type="http://schemas.openxmlformats.org/officeDocument/2006/relationships/slide" Target="slides/slide84.xml"/><Relationship Id="rId107" Type="http://schemas.openxmlformats.org/officeDocument/2006/relationships/slide" Target="slides/slide103.xml"/><Relationship Id="rId89" Type="http://schemas.openxmlformats.org/officeDocument/2006/relationships/slide" Target="slides/slide85.xml"/><Relationship Id="rId66" Type="http://schemas.openxmlformats.org/officeDocument/2006/relationships/slide" Target="slides/slide62.xml"/><Relationship Id="rId51" Type="http://schemas.openxmlformats.org/officeDocument/2006/relationships/slide" Target="slides/slide47.xml"/><Relationship Id="rId85" Type="http://schemas.openxmlformats.org/officeDocument/2006/relationships/slide" Target="slides/slide81.xml"/><Relationship Id="rId40" Type="http://schemas.openxmlformats.org/officeDocument/2006/relationships/slide" Target="slides/slide36.xml"/><Relationship Id="rId54" Type="http://schemas.openxmlformats.org/officeDocument/2006/relationships/slide" Target="slides/slide50.xml"/><Relationship Id="rId28" Type="http://schemas.openxmlformats.org/officeDocument/2006/relationships/slide" Target="slides/slide24.xml"/><Relationship Id="rId16" Type="http://schemas.openxmlformats.org/officeDocument/2006/relationships/slide" Target="slides/slide12.xml"/><Relationship Id="rId79" Type="http://schemas.openxmlformats.org/officeDocument/2006/relationships/slide" Target="slides/slide75.xml"/><Relationship Id="rId20" Type="http://schemas.openxmlformats.org/officeDocument/2006/relationships/slide" Target="slides/slide16.xml"/><Relationship Id="rId108" Type="http://schemas.openxmlformats.org/officeDocument/2006/relationships/slide" Target="slides/slide104.xml"/><Relationship Id="rId60" Type="http://schemas.openxmlformats.org/officeDocument/2006/relationships/slide" Target="slides/slide56.xml"/><Relationship Id="rId68" Type="http://schemas.openxmlformats.org/officeDocument/2006/relationships/slide" Target="slides/slide64.xml"/><Relationship Id="rId11" Type="http://schemas.openxmlformats.org/officeDocument/2006/relationships/slide" Target="slides/slide7.xml"/><Relationship Id="rId14" Type="http://schemas.openxmlformats.org/officeDocument/2006/relationships/slide" Target="slides/slide10.xml"/><Relationship Id="rId7" Type="http://schemas.openxmlformats.org/officeDocument/2006/relationships/slide" Target="slides/slide3.xml"/><Relationship Id="rId73" Type="http://schemas.openxmlformats.org/officeDocument/2006/relationships/slide" Target="slides/slide69.xml"/><Relationship Id="rId70" Type="http://schemas.openxmlformats.org/officeDocument/2006/relationships/slide" Target="slides/slide66.xml"/><Relationship Id="rId27" Type="http://schemas.openxmlformats.org/officeDocument/2006/relationships/slide" Target="slides/slide23.xml"/><Relationship Id="rId61" Type="http://schemas.openxmlformats.org/officeDocument/2006/relationships/slide" Target="slides/slide57.xml"/><Relationship Id="rId95" Type="http://schemas.openxmlformats.org/officeDocument/2006/relationships/slide" Target="slides/slide91.xml"/><Relationship Id="rId101" Type="http://schemas.openxmlformats.org/officeDocument/2006/relationships/slide" Target="slides/slide97.xml"/><Relationship Id="rId22" Type="http://schemas.openxmlformats.org/officeDocument/2006/relationships/slide" Target="slides/slide18.xml"/><Relationship Id="rId91" Type="http://schemas.openxmlformats.org/officeDocument/2006/relationships/slide" Target="slides/slide87.xml"/><Relationship Id="rId78" Type="http://schemas.openxmlformats.org/officeDocument/2006/relationships/slide" Target="slides/slide74.xml"/><Relationship Id="rId72" Type="http://schemas.openxmlformats.org/officeDocument/2006/relationships/slide" Target="slides/slide68.xml"/><Relationship Id="rId65" Type="http://schemas.openxmlformats.org/officeDocument/2006/relationships/slide" Target="slides/slide61.xml"/><Relationship Id="rId10" Type="http://schemas.openxmlformats.org/officeDocument/2006/relationships/slide" Target="slides/slide6.xml"/><Relationship Id="rId52" Type="http://schemas.openxmlformats.org/officeDocument/2006/relationships/slide" Target="slides/slide48.xml"/><Relationship Id="rId64" Type="http://schemas.openxmlformats.org/officeDocument/2006/relationships/slide" Target="slides/slide60.xml"/><Relationship Id="rId109" Type="http://schemas.openxmlformats.org/officeDocument/2006/relationships/slide" Target="slides/slide105.xml"/><Relationship Id="rId47" Type="http://schemas.openxmlformats.org/officeDocument/2006/relationships/slide" Target="slides/slide43.xml"/><Relationship Id="rId99" Type="http://schemas.openxmlformats.org/officeDocument/2006/relationships/slide" Target="slides/slide95.xml"/><Relationship Id="rId58" Type="http://schemas.openxmlformats.org/officeDocument/2006/relationships/slide" Target="slides/slide54.xml"/><Relationship Id="rId50" Type="http://schemas.openxmlformats.org/officeDocument/2006/relationships/slide" Target="slides/slide46.xml"/><Relationship Id="rId46" Type="http://schemas.openxmlformats.org/officeDocument/2006/relationships/slide" Target="slides/slide42.xml"/><Relationship Id="rId15" Type="http://schemas.openxmlformats.org/officeDocument/2006/relationships/slide" Target="slides/slide11.xml"/><Relationship Id="rId25" Type="http://schemas.openxmlformats.org/officeDocument/2006/relationships/slide" Target="slides/slide21.xml"/><Relationship Id="rId74" Type="http://schemas.openxmlformats.org/officeDocument/2006/relationships/slide" Target="slides/slide70.xml"/><Relationship Id="rId62" Type="http://schemas.openxmlformats.org/officeDocument/2006/relationships/slide" Target="slides/slide58.xml"/><Relationship Id="rId35" Type="http://schemas.openxmlformats.org/officeDocument/2006/relationships/slide" Target="slides/slide31.xml"/><Relationship Id="rId13" Type="http://schemas.openxmlformats.org/officeDocument/2006/relationships/slide" Target="slides/slide9.xml"/><Relationship Id="rId8" Type="http://schemas.openxmlformats.org/officeDocument/2006/relationships/slide" Target="slides/slide4.xml"/><Relationship Id="rId44" Type="http://schemas.openxmlformats.org/officeDocument/2006/relationships/slide" Target="slides/slide40.xml"/><Relationship Id="rId5" Type="http://schemas.openxmlformats.org/officeDocument/2006/relationships/slide" Target="slides/slide1.xml"/><Relationship Id="rId36" Type="http://schemas.openxmlformats.org/officeDocument/2006/relationships/slide" Target="slides/slide32.xml"/><Relationship Id="rId98" Type="http://schemas.openxmlformats.org/officeDocument/2006/relationships/slide" Target="slides/slide94.xml"/><Relationship Id="rId23" Type="http://schemas.openxmlformats.org/officeDocument/2006/relationships/slide" Target="slides/slide19.xml"/><Relationship Id="rId2" Type="http://schemas.openxmlformats.org/officeDocument/2006/relationships/presProps" Target="presProps1.xml"/><Relationship Id="rId102" Type="http://schemas.openxmlformats.org/officeDocument/2006/relationships/slide" Target="slides/slide98.xml"/><Relationship Id="rId90" Type="http://schemas.openxmlformats.org/officeDocument/2006/relationships/slide" Target="slides/slide86.xml"/><Relationship Id="rId59" Type="http://schemas.openxmlformats.org/officeDocument/2006/relationships/slide" Target="slides/slide55.xml"/><Relationship Id="rId96" Type="http://schemas.openxmlformats.org/officeDocument/2006/relationships/slide" Target="slides/slide92.xml"/><Relationship Id="rId110" Type="http://schemas.openxmlformats.org/officeDocument/2006/relationships/slide" Target="slides/slide106.xml"/><Relationship Id="rId57" Type="http://schemas.openxmlformats.org/officeDocument/2006/relationships/slide" Target="slides/slide53.xml"/><Relationship Id="rId41" Type="http://schemas.openxmlformats.org/officeDocument/2006/relationships/slide" Target="slides/slide37.xml"/><Relationship Id="rId56" Type="http://schemas.openxmlformats.org/officeDocument/2006/relationships/slide" Target="slides/slide52.xml"/><Relationship Id="rId84" Type="http://schemas.openxmlformats.org/officeDocument/2006/relationships/slide" Target="slides/slide80.xml"/><Relationship Id="rId100" Type="http://schemas.openxmlformats.org/officeDocument/2006/relationships/slide" Target="slides/slide96.xml"/><Relationship Id="rId97" Type="http://schemas.openxmlformats.org/officeDocument/2006/relationships/slide" Target="slides/slide93.xml"/><Relationship Id="rId39" Type="http://schemas.openxmlformats.org/officeDocument/2006/relationships/slide" Target="slides/slide35.xml"/><Relationship Id="rId106" Type="http://schemas.openxmlformats.org/officeDocument/2006/relationships/slide" Target="slides/slide102.xml"/><Relationship Id="rId105" Type="http://schemas.openxmlformats.org/officeDocument/2006/relationships/slide" Target="slides/slide101.xml"/><Relationship Id="rId113" Type="http://schemas.openxmlformats.org/officeDocument/2006/relationships/slide" Target="slides/slide109.xml"/><Relationship Id="rId69" Type="http://schemas.openxmlformats.org/officeDocument/2006/relationships/slide" Target="slides/slide65.xml"/><Relationship Id="rId77" Type="http://schemas.openxmlformats.org/officeDocument/2006/relationships/slide" Target="slides/slide73.xml"/><Relationship Id="rId53" Type="http://schemas.openxmlformats.org/officeDocument/2006/relationships/slide" Target="slides/slide49.xml"/><Relationship Id="rId34" Type="http://schemas.openxmlformats.org/officeDocument/2006/relationships/slide" Target="slides/slide30.xml"/><Relationship Id="rId111" Type="http://schemas.openxmlformats.org/officeDocument/2006/relationships/slide" Target="slides/slide107.xml"/><Relationship Id="rId83" Type="http://schemas.openxmlformats.org/officeDocument/2006/relationships/slide" Target="slides/slide79.xml"/><Relationship Id="rId82" Type="http://schemas.openxmlformats.org/officeDocument/2006/relationships/slide" Target="slides/slide78.xml"/><Relationship Id="rId1" Type="http://schemas.openxmlformats.org/officeDocument/2006/relationships/theme" Target="theme/theme1.xml"/><Relationship Id="rId86" Type="http://schemas.openxmlformats.org/officeDocument/2006/relationships/slide" Target="slides/slide82.xml"/><Relationship Id="rId30" Type="http://schemas.openxmlformats.org/officeDocument/2006/relationships/slide" Target="slides/slide26.xml"/><Relationship Id="rId18" Type="http://schemas.openxmlformats.org/officeDocument/2006/relationships/slide" Target="slides/slide14.xml"/><Relationship Id="rId75" Type="http://schemas.openxmlformats.org/officeDocument/2006/relationships/slide" Target="slides/slide71.xml"/><Relationship Id="rId26" Type="http://schemas.openxmlformats.org/officeDocument/2006/relationships/slide" Target="slides/slide22.xml"/><Relationship Id="rId92" Type="http://schemas.openxmlformats.org/officeDocument/2006/relationships/slide" Target="slides/slide88.xml"/><Relationship Id="rId49" Type="http://schemas.openxmlformats.org/officeDocument/2006/relationships/slide" Target="slides/slide45.xml"/><Relationship Id="rId21" Type="http://schemas.openxmlformats.org/officeDocument/2006/relationships/slide" Target="slides/slide17.xml"/><Relationship Id="rId112" Type="http://schemas.openxmlformats.org/officeDocument/2006/relationships/slide" Target="slides/slide108.xml"/><Relationship Id="rId67" Type="http://schemas.openxmlformats.org/officeDocument/2006/relationships/slide" Target="slides/slide63.xml"/><Relationship Id="rId63" Type="http://schemas.openxmlformats.org/officeDocument/2006/relationships/slide" Target="slides/slide59.xml"/><Relationship Id="rId32" Type="http://schemas.openxmlformats.org/officeDocument/2006/relationships/slide" Target="slides/slide28.xml"/><Relationship Id="rId19" Type="http://schemas.openxmlformats.org/officeDocument/2006/relationships/slide" Target="slides/slide15.xml"/><Relationship Id="rId17" Type="http://schemas.openxmlformats.org/officeDocument/2006/relationships/slide" Target="slides/slide13.xml"/><Relationship Id="rId55" Type="http://schemas.openxmlformats.org/officeDocument/2006/relationships/slide" Target="slides/slide51.xml"/><Relationship Id="rId3" Type="http://schemas.openxmlformats.org/officeDocument/2006/relationships/slideMaster" Target="slideMasters/slideMaster1.xml"/><Relationship Id="rId93" Type="http://schemas.openxmlformats.org/officeDocument/2006/relationships/slide" Target="slides/slide89.xml"/><Relationship Id="rId37"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297C8E-6ABD-4417-A174-A8C98C35A7A9}" type="datetimeFigureOut">
              <a:rPr lang="en-US" smtClean="0"/>
              <a:pPr/>
              <a:t>5/5/2016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2A8CC4-355E-4FEE-A50B-B57E895CD98D}" type="slidenum">
              <a:rPr lang="en-US" smtClean="0"/>
              <a:pPr/>
              <a:t>‹#›</a:t>
            </a:fld>
            <a:endParaRPr lang="en-US"/>
          </a:p>
        </p:txBody>
      </p:sp>
    </p:spTree>
    <p:extLst>
      <p:ext uri="{BB962C8B-B14F-4D97-AF65-F5344CB8AC3E}">
        <p14:creationId xmlns:p14="http://schemas.microsoft.com/office/powerpoint/2010/main" xmlns="" val="3494741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A8CC4-355E-4FEE-A50B-B57E895CD98D}" type="slidenum">
              <a:rPr lang="en-US" smtClean="0"/>
              <a:pPr/>
              <a:t>23</a:t>
            </a:fld>
            <a:endParaRPr lang="en-US"/>
          </a:p>
        </p:txBody>
      </p:sp>
    </p:spTree>
    <p:extLst>
      <p:ext uri="{BB962C8B-B14F-4D97-AF65-F5344CB8AC3E}">
        <p14:creationId xmlns:p14="http://schemas.microsoft.com/office/powerpoint/2010/main" xmlns="" val="1563208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9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BBADFE-1869-411D-8414-0571786553B8}" type="slidenum">
              <a:rPr lang="en-US" smtClean="0"/>
              <a:pPr fontAlgn="base">
                <a:spcBef>
                  <a:spcPct val="0"/>
                </a:spcBef>
                <a:spcAft>
                  <a:spcPct val="0"/>
                </a:spcAft>
                <a:defRPr/>
              </a:pPr>
              <a:t>98</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0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AD7E3E-7E7F-4276-A32F-32AB7483E047}" type="slidenum">
              <a:rPr lang="en-US" smtClean="0"/>
              <a:pPr fontAlgn="base">
                <a:spcBef>
                  <a:spcPct val="0"/>
                </a:spcBef>
                <a:spcAft>
                  <a:spcPct val="0"/>
                </a:spcAft>
                <a:defRPr/>
              </a:pPr>
              <a:t>104</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1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F608590-DF16-4770-A3C1-F98D22AC1357}" type="slidenum">
              <a:rPr lang="en-US" smtClean="0"/>
              <a:pPr fontAlgn="base">
                <a:spcBef>
                  <a:spcPct val="0"/>
                </a:spcBef>
                <a:spcAft>
                  <a:spcPct val="0"/>
                </a:spcAft>
                <a:defRPr/>
              </a:pPr>
              <a:t>105</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2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69CA56-836D-455A-9876-6296770479A7}" type="slidenum">
              <a:rPr lang="en-US" smtClean="0"/>
              <a:pPr fontAlgn="base">
                <a:spcBef>
                  <a:spcPct val="0"/>
                </a:spcBef>
                <a:spcAft>
                  <a:spcPct val="0"/>
                </a:spcAft>
                <a:defRPr/>
              </a:pPr>
              <a:t>106</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3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4F4267-7C9A-4A1B-87EE-F317A79E8151}" type="slidenum">
              <a:rPr lang="en-US" smtClean="0"/>
              <a:pPr fontAlgn="base">
                <a:spcBef>
                  <a:spcPct val="0"/>
                </a:spcBef>
                <a:spcAft>
                  <a:spcPct val="0"/>
                </a:spcAft>
                <a:defRPr/>
              </a:pPr>
              <a:t>107</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4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39D72D-C5DB-4C45-83F8-D3260D9FBDD8}" type="slidenum">
              <a:rPr lang="en-US" smtClean="0"/>
              <a:pPr fontAlgn="base">
                <a:spcBef>
                  <a:spcPct val="0"/>
                </a:spcBef>
                <a:spcAft>
                  <a:spcPct val="0"/>
                </a:spcAft>
                <a:defRPr/>
              </a:pPr>
              <a:t>108</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5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0872DD-2D85-4185-9141-B9E92294D60B}" type="slidenum">
              <a:rPr lang="en-US" smtClean="0"/>
              <a:pPr fontAlgn="base">
                <a:spcBef>
                  <a:spcPct val="0"/>
                </a:spcBef>
                <a:spcAft>
                  <a:spcPct val="0"/>
                </a:spcAft>
                <a:defRPr/>
              </a:pPr>
              <a:t>109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A8CC4-355E-4FEE-A50B-B57E895CD98D}" type="slidenum">
              <a:rPr lang="en-US" smtClean="0"/>
              <a:pPr/>
              <a:t>47</a:t>
            </a:fld>
            <a:endParaRPr lang="en-US"/>
          </a:p>
        </p:txBody>
      </p:sp>
    </p:spTree>
    <p:extLst>
      <p:ext uri="{BB962C8B-B14F-4D97-AF65-F5344CB8AC3E}">
        <p14:creationId xmlns:p14="http://schemas.microsoft.com/office/powerpoint/2010/main" xmlns="" val="698388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486C4C9B-826C-4FF7-A5D7-8CAB190ED546}" type="slidenum">
              <a:rPr lang="en-IN" smtClean="0"/>
              <a:pPr/>
              <a:t>66</a:t>
            </a:fld>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2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6F76D6-78AC-4F37-9F5B-4F10112B382E}" type="slidenum">
              <a:rPr lang="en-US" smtClean="0"/>
              <a:pPr fontAlgn="base">
                <a:spcBef>
                  <a:spcPct val="0"/>
                </a:spcBef>
                <a:spcAft>
                  <a:spcPct val="0"/>
                </a:spcAft>
                <a:defRPr/>
              </a:pPr>
              <a:t>71</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39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997375-0638-41A9-9E94-9C258EFB71AA}" type="slidenum">
              <a:rPr lang="en-US" smtClean="0"/>
              <a:pPr fontAlgn="base">
                <a:spcBef>
                  <a:spcPct val="0"/>
                </a:spcBef>
                <a:spcAft>
                  <a:spcPct val="0"/>
                </a:spcAft>
                <a:defRPr/>
              </a:pPr>
              <a:t>79</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90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CB7F1E-4BEE-4576-A77C-81015898DC9C}" type="slidenum">
              <a:rPr lang="en-US" smtClean="0"/>
              <a:pPr fontAlgn="base">
                <a:spcBef>
                  <a:spcPct val="0"/>
                </a:spcBef>
                <a:spcAft>
                  <a:spcPct val="0"/>
                </a:spcAft>
                <a:defRPr/>
              </a:pPr>
              <a:t>83</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5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B8AD2-4FF9-4D82-A67F-DDAD898F4B01}" type="slidenum">
              <a:rPr lang="en-US" smtClean="0"/>
              <a:pPr fontAlgn="base">
                <a:spcBef>
                  <a:spcPct val="0"/>
                </a:spcBef>
                <a:spcAft>
                  <a:spcPct val="0"/>
                </a:spcAft>
                <a:defRPr/>
              </a:pPr>
              <a:t>93</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72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428398-5485-4503-8A50-6703EE101E98}" type="slidenum">
              <a:rPr lang="en-US" smtClean="0"/>
              <a:pPr fontAlgn="base">
                <a:spcBef>
                  <a:spcPct val="0"/>
                </a:spcBef>
                <a:spcAft>
                  <a:spcPct val="0"/>
                </a:spcAft>
                <a:defRPr/>
              </a:pPr>
              <a:t>95</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8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B0885F-7865-4632-8459-4DADA3ED8DF6}" type="slidenum">
              <a:rPr lang="en-US" smtClean="0"/>
              <a:pPr fontAlgn="base">
                <a:spcBef>
                  <a:spcPct val="0"/>
                </a:spcBef>
                <a:spcAft>
                  <a:spcPct val="0"/>
                </a:spcAft>
                <a:defRPr/>
              </a:pPr>
              <a:t>96</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75C13B-84DD-49DE-9EA6-31FBC28A3416}" type="datetimeFigureOut">
              <a:rPr lang="en-US" smtClean="0"/>
              <a:pPr/>
              <a:t>5/5/2016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B0A1E7-A762-40F1-990E-71A8DA664B6A}" type="slidenum">
              <a:rPr lang="en-US" smtClean="0"/>
              <a:pPr/>
              <a:t>‹#›</a:t>
            </a:fld>
            <a:endParaRPr lang="en-US"/>
          </a:p>
        </p:txBody>
      </p:sp>
    </p:spTree>
    <p:extLst>
      <p:ext uri="{BB962C8B-B14F-4D97-AF65-F5344CB8AC3E}">
        <p14:creationId xmlns:p14="http://schemas.microsoft.com/office/powerpoint/2010/main" xmlns="" val="2523227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75C13B-84DD-49DE-9EA6-31FBC28A3416}" type="datetimeFigureOut">
              <a:rPr lang="en-US" smtClean="0"/>
              <a:pPr/>
              <a:t>5/5/2016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B0A1E7-A762-40F1-990E-71A8DA664B6A}" type="slidenum">
              <a:rPr lang="en-US" smtClean="0"/>
              <a:pPr/>
              <a:t>‹#›</a:t>
            </a:fld>
            <a:endParaRPr lang="en-US"/>
          </a:p>
        </p:txBody>
      </p:sp>
    </p:spTree>
    <p:extLst>
      <p:ext uri="{BB962C8B-B14F-4D97-AF65-F5344CB8AC3E}">
        <p14:creationId xmlns:p14="http://schemas.microsoft.com/office/powerpoint/2010/main" xmlns="" val="3520780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75C13B-84DD-49DE-9EA6-31FBC28A3416}" type="datetimeFigureOut">
              <a:rPr lang="en-US" smtClean="0"/>
              <a:pPr/>
              <a:t>5/5/2016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B0A1E7-A762-40F1-990E-71A8DA664B6A}" type="slidenum">
              <a:rPr lang="en-US" smtClean="0"/>
              <a:pPr/>
              <a:t>‹#›</a:t>
            </a:fld>
            <a:endParaRPr lang="en-US"/>
          </a:p>
        </p:txBody>
      </p:sp>
    </p:spTree>
    <p:extLst>
      <p:ext uri="{BB962C8B-B14F-4D97-AF65-F5344CB8AC3E}">
        <p14:creationId xmlns:p14="http://schemas.microsoft.com/office/powerpoint/2010/main" xmlns="" val="2073415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75C13B-84DD-49DE-9EA6-31FBC28A3416}" type="datetimeFigureOut">
              <a:rPr lang="en-US" smtClean="0"/>
              <a:pPr/>
              <a:t>5/5/2016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B0A1E7-A762-40F1-990E-71A8DA664B6A}" type="slidenum">
              <a:rPr lang="en-US" smtClean="0"/>
              <a:pPr/>
              <a:t>‹#›</a:t>
            </a:fld>
            <a:endParaRPr lang="en-US"/>
          </a:p>
        </p:txBody>
      </p:sp>
    </p:spTree>
    <p:extLst>
      <p:ext uri="{BB962C8B-B14F-4D97-AF65-F5344CB8AC3E}">
        <p14:creationId xmlns:p14="http://schemas.microsoft.com/office/powerpoint/2010/main" xmlns="" val="3816423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75C13B-84DD-49DE-9EA6-31FBC28A3416}" type="datetimeFigureOut">
              <a:rPr lang="en-US" smtClean="0"/>
              <a:pPr/>
              <a:t>5/5/2016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B0A1E7-A762-40F1-990E-71A8DA664B6A}" type="slidenum">
              <a:rPr lang="en-US" smtClean="0"/>
              <a:pPr/>
              <a:t>‹#›</a:t>
            </a:fld>
            <a:endParaRPr lang="en-US"/>
          </a:p>
        </p:txBody>
      </p:sp>
    </p:spTree>
    <p:extLst>
      <p:ext uri="{BB962C8B-B14F-4D97-AF65-F5344CB8AC3E}">
        <p14:creationId xmlns:p14="http://schemas.microsoft.com/office/powerpoint/2010/main" xmlns="" val="999478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75C13B-84DD-49DE-9EA6-31FBC28A3416}" type="datetimeFigureOut">
              <a:rPr lang="en-US" smtClean="0"/>
              <a:pPr/>
              <a:t>5/5/2016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B0A1E7-A762-40F1-990E-71A8DA664B6A}" type="slidenum">
              <a:rPr lang="en-US" smtClean="0"/>
              <a:pPr/>
              <a:t>‹#›</a:t>
            </a:fld>
            <a:endParaRPr lang="en-US"/>
          </a:p>
        </p:txBody>
      </p:sp>
    </p:spTree>
    <p:extLst>
      <p:ext uri="{BB962C8B-B14F-4D97-AF65-F5344CB8AC3E}">
        <p14:creationId xmlns:p14="http://schemas.microsoft.com/office/powerpoint/2010/main" xmlns="" val="4277292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75C13B-84DD-49DE-9EA6-31FBC28A3416}" type="datetimeFigureOut">
              <a:rPr lang="en-US" smtClean="0"/>
              <a:pPr/>
              <a:t>5/5/2016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B0A1E7-A762-40F1-990E-71A8DA664B6A}" type="slidenum">
              <a:rPr lang="en-US" smtClean="0"/>
              <a:pPr/>
              <a:t>‹#›</a:t>
            </a:fld>
            <a:endParaRPr lang="en-US"/>
          </a:p>
        </p:txBody>
      </p:sp>
    </p:spTree>
    <p:extLst>
      <p:ext uri="{BB962C8B-B14F-4D97-AF65-F5344CB8AC3E}">
        <p14:creationId xmlns:p14="http://schemas.microsoft.com/office/powerpoint/2010/main" xmlns="" val="3123459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75C13B-84DD-49DE-9EA6-31FBC28A3416}" type="datetimeFigureOut">
              <a:rPr lang="en-US" smtClean="0"/>
              <a:pPr/>
              <a:t>5/5/2016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B0A1E7-A762-40F1-990E-71A8DA664B6A}" type="slidenum">
              <a:rPr lang="en-US" smtClean="0"/>
              <a:pPr/>
              <a:t>‹#›</a:t>
            </a:fld>
            <a:endParaRPr lang="en-US"/>
          </a:p>
        </p:txBody>
      </p:sp>
    </p:spTree>
    <p:extLst>
      <p:ext uri="{BB962C8B-B14F-4D97-AF65-F5344CB8AC3E}">
        <p14:creationId xmlns:p14="http://schemas.microsoft.com/office/powerpoint/2010/main" xmlns="" val="3450393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75C13B-84DD-49DE-9EA6-31FBC28A3416}" type="datetimeFigureOut">
              <a:rPr lang="en-US" smtClean="0"/>
              <a:pPr/>
              <a:t>5/5/2016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B0A1E7-A762-40F1-990E-71A8DA664B6A}" type="slidenum">
              <a:rPr lang="en-US" smtClean="0"/>
              <a:pPr/>
              <a:t>‹#›</a:t>
            </a:fld>
            <a:endParaRPr lang="en-US"/>
          </a:p>
        </p:txBody>
      </p:sp>
    </p:spTree>
    <p:extLst>
      <p:ext uri="{BB962C8B-B14F-4D97-AF65-F5344CB8AC3E}">
        <p14:creationId xmlns:p14="http://schemas.microsoft.com/office/powerpoint/2010/main" xmlns="" val="231106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75C13B-84DD-49DE-9EA6-31FBC28A3416}" type="datetimeFigureOut">
              <a:rPr lang="en-US" smtClean="0"/>
              <a:pPr/>
              <a:t>5/5/2016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B0A1E7-A762-40F1-990E-71A8DA664B6A}" type="slidenum">
              <a:rPr lang="en-US" smtClean="0"/>
              <a:pPr/>
              <a:t>‹#›</a:t>
            </a:fld>
            <a:endParaRPr lang="en-US"/>
          </a:p>
        </p:txBody>
      </p:sp>
    </p:spTree>
    <p:extLst>
      <p:ext uri="{BB962C8B-B14F-4D97-AF65-F5344CB8AC3E}">
        <p14:creationId xmlns:p14="http://schemas.microsoft.com/office/powerpoint/2010/main" xmlns="" val="4141644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75C13B-84DD-49DE-9EA6-31FBC28A3416}" type="datetimeFigureOut">
              <a:rPr lang="en-US" smtClean="0"/>
              <a:pPr/>
              <a:t>5/5/2016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B0A1E7-A762-40F1-990E-71A8DA664B6A}" type="slidenum">
              <a:rPr lang="en-US" smtClean="0"/>
              <a:pPr/>
              <a:t>‹#›</a:t>
            </a:fld>
            <a:endParaRPr lang="en-US"/>
          </a:p>
        </p:txBody>
      </p:sp>
    </p:spTree>
    <p:extLst>
      <p:ext uri="{BB962C8B-B14F-4D97-AF65-F5344CB8AC3E}">
        <p14:creationId xmlns:p14="http://schemas.microsoft.com/office/powerpoint/2010/main" xmlns="" val="3518029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5C13B-84DD-49DE-9EA6-31FBC28A3416}" type="datetimeFigureOut">
              <a:rPr lang="en-US" smtClean="0"/>
              <a:pPr/>
              <a:t>5/5/2016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B0A1E7-A762-40F1-990E-71A8DA664B6A}" type="slidenum">
              <a:rPr lang="en-US" smtClean="0"/>
              <a:pPr/>
              <a:t>‹#›</a:t>
            </a:fld>
            <a:endParaRPr lang="en-US"/>
          </a:p>
        </p:txBody>
      </p:sp>
    </p:spTree>
    <p:extLst>
      <p:ext uri="{BB962C8B-B14F-4D97-AF65-F5344CB8AC3E}">
        <p14:creationId xmlns:p14="http://schemas.microsoft.com/office/powerpoint/2010/main" xmlns="" val="3963835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javascript:showcontent('active','hiddenlayerd26e1320');"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javascript:showcontent('active','hiddenlayerd26e1305');"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javascript:showcontent('active','hiddenlayerd26e1275');"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javascript:showcontent('active','hiddenlayerd26e1245');"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9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javascript:showcontent('active','hiddenlayerd26e1154');"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Congenital uterine anomalies and their implications</a:t>
            </a:r>
            <a:endParaRPr lang="en-US" dirty="0"/>
          </a:p>
        </p:txBody>
      </p:sp>
      <p:sp>
        <p:nvSpPr>
          <p:cNvPr id="3" name="Subtitle 2"/>
          <p:cNvSpPr>
            <a:spLocks noGrp="1"/>
          </p:cNvSpPr>
          <p:nvPr>
            <p:ph type="subTitle" idx="1"/>
          </p:nvPr>
        </p:nvSpPr>
        <p:spPr>
          <a:xfrm>
            <a:off x="1371600" y="3886200"/>
            <a:ext cx="6781800" cy="2438400"/>
          </a:xfrm>
        </p:spPr>
        <p:txBody>
          <a:bodyPr>
            <a:normAutofit fontScale="85000" lnSpcReduction="10000"/>
          </a:bodyPr>
          <a:lstStyle/>
          <a:p>
            <a:r>
              <a:rPr lang="en-US" dirty="0" smtClean="0"/>
              <a:t>Chair </a:t>
            </a:r>
            <a:r>
              <a:rPr lang="en-US" dirty="0" err="1" smtClean="0"/>
              <a:t>person:Dr.Hemapriya</a:t>
            </a:r>
            <a:r>
              <a:rPr lang="en-US" dirty="0" smtClean="0"/>
              <a:t>(Assistant professor)</a:t>
            </a:r>
          </a:p>
          <a:p>
            <a:r>
              <a:rPr lang="en-US" dirty="0" smtClean="0"/>
              <a:t>Co- chair </a:t>
            </a:r>
            <a:r>
              <a:rPr lang="en-US" dirty="0" err="1" smtClean="0"/>
              <a:t>person:Dr.Shruthi</a:t>
            </a:r>
            <a:r>
              <a:rPr lang="en-US" dirty="0" smtClean="0"/>
              <a:t>(Senior resident)</a:t>
            </a:r>
          </a:p>
          <a:p>
            <a:r>
              <a:rPr lang="en-US" dirty="0" err="1" smtClean="0"/>
              <a:t>Presenters:Dr.Sreedevi</a:t>
            </a:r>
            <a:r>
              <a:rPr lang="en-US" dirty="0" smtClean="0"/>
              <a:t> (PG)</a:t>
            </a:r>
          </a:p>
          <a:p>
            <a:r>
              <a:rPr lang="en-US" dirty="0" smtClean="0"/>
              <a:t>                     </a:t>
            </a:r>
            <a:r>
              <a:rPr lang="en-US" dirty="0" err="1" smtClean="0"/>
              <a:t>Dr.Pavithra</a:t>
            </a:r>
            <a:r>
              <a:rPr lang="en-US" dirty="0" smtClean="0"/>
              <a:t>  (PG)</a:t>
            </a:r>
          </a:p>
          <a:p>
            <a:endParaRPr lang="en-US" dirty="0"/>
          </a:p>
        </p:txBody>
      </p:sp>
    </p:spTree>
    <p:extLst>
      <p:ext uri="{BB962C8B-B14F-4D97-AF65-F5344CB8AC3E}">
        <p14:creationId xmlns:p14="http://schemas.microsoft.com/office/powerpoint/2010/main" xmlns="" val="2102605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endParaRPr lang="en-US" dirty="0"/>
          </a:p>
        </p:txBody>
      </p:sp>
      <p:sp>
        <p:nvSpPr>
          <p:cNvPr id="3" name="Content Placeholder 2"/>
          <p:cNvSpPr>
            <a:spLocks noGrp="1"/>
          </p:cNvSpPr>
          <p:nvPr>
            <p:ph idx="1"/>
          </p:nvPr>
        </p:nvSpPr>
        <p:spPr>
          <a:xfrm>
            <a:off x="228600" y="762000"/>
            <a:ext cx="8077200" cy="5791200"/>
          </a:xfrm>
        </p:spPr>
        <p:txBody>
          <a:bodyPr>
            <a:normAutofit fontScale="92500" lnSpcReduction="20000"/>
          </a:bodyPr>
          <a:lstStyle/>
          <a:p>
            <a:pPr marL="0" indent="0" algn="just">
              <a:buNone/>
            </a:pPr>
            <a:endParaRPr lang="en-US" b="1" dirty="0" smtClean="0"/>
          </a:p>
          <a:p>
            <a:pPr algn="just">
              <a:buNone/>
            </a:pPr>
            <a:endParaRPr lang="en-US" dirty="0" smtClean="0"/>
          </a:p>
          <a:p>
            <a:pPr algn="just">
              <a:buFont typeface="Wingdings" pitchFamily="2" charset="2"/>
              <a:buChar char="§"/>
            </a:pPr>
            <a:r>
              <a:rPr lang="en-US" dirty="0" smtClean="0"/>
              <a:t>Upper vertical part lateral to </a:t>
            </a:r>
            <a:r>
              <a:rPr lang="en-US" dirty="0" err="1" smtClean="0"/>
              <a:t>wolffian</a:t>
            </a:r>
            <a:r>
              <a:rPr lang="en-US" dirty="0" smtClean="0"/>
              <a:t> duct → fallopian tube.</a:t>
            </a:r>
          </a:p>
          <a:p>
            <a:pPr algn="just">
              <a:buFont typeface="Wingdings" pitchFamily="2" charset="2"/>
              <a:buChar char="§"/>
            </a:pPr>
            <a:endParaRPr lang="en-US" dirty="0" smtClean="0"/>
          </a:p>
          <a:p>
            <a:pPr algn="just">
              <a:buFont typeface="Wingdings" pitchFamily="2" charset="2"/>
              <a:buChar char="§"/>
            </a:pPr>
            <a:r>
              <a:rPr lang="en-US" dirty="0" smtClean="0"/>
              <a:t>Middle horizontal part crossing </a:t>
            </a:r>
            <a:r>
              <a:rPr lang="en-US" dirty="0" err="1" smtClean="0"/>
              <a:t>wolffian</a:t>
            </a:r>
            <a:r>
              <a:rPr lang="en-US" dirty="0" smtClean="0"/>
              <a:t> duct → remaining part of fallopian tube.</a:t>
            </a:r>
          </a:p>
          <a:p>
            <a:pPr algn="just">
              <a:buFont typeface="Wingdings" pitchFamily="2" charset="2"/>
              <a:buChar char="§"/>
            </a:pPr>
            <a:endParaRPr lang="en-US" dirty="0" smtClean="0"/>
          </a:p>
          <a:p>
            <a:pPr algn="just">
              <a:buFont typeface="Wingdings" pitchFamily="2" charset="2"/>
              <a:buChar char="§"/>
            </a:pPr>
            <a:r>
              <a:rPr lang="en-US" dirty="0" smtClean="0"/>
              <a:t>Lower vertical part fusing to opposite part → uterus, cervix, upper 1/3</a:t>
            </a:r>
            <a:r>
              <a:rPr lang="en-US" baseline="30000" dirty="0" smtClean="0"/>
              <a:t>rd</a:t>
            </a:r>
            <a:r>
              <a:rPr lang="en-US" dirty="0" smtClean="0"/>
              <a:t> of vagina.</a:t>
            </a:r>
          </a:p>
          <a:p>
            <a:pPr algn="just">
              <a:buNone/>
            </a:pPr>
            <a:endParaRPr lang="en-US" dirty="0" smtClean="0"/>
          </a:p>
          <a:p>
            <a:pPr algn="just">
              <a:buFont typeface="Wingdings" pitchFamily="2" charset="2"/>
              <a:buChar char="§"/>
            </a:pPr>
            <a:r>
              <a:rPr lang="en-US" dirty="0" smtClean="0"/>
              <a:t>In forming the  uterus, the </a:t>
            </a:r>
            <a:r>
              <a:rPr lang="en-US" dirty="0" err="1" smtClean="0"/>
              <a:t>mullerian</a:t>
            </a:r>
            <a:r>
              <a:rPr lang="en-US" dirty="0" smtClean="0"/>
              <a:t> ducts fuses from below upwards</a:t>
            </a:r>
          </a:p>
          <a:p>
            <a:endParaRPr lang="en-US" dirty="0"/>
          </a:p>
        </p:txBody>
      </p:sp>
    </p:spTree>
    <p:extLst>
      <p:ext uri="{BB962C8B-B14F-4D97-AF65-F5344CB8AC3E}">
        <p14:creationId xmlns:p14="http://schemas.microsoft.com/office/powerpoint/2010/main" xmlns="" val="4790430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78098"/>
          </a:xfrm>
        </p:spPr>
        <p:txBody>
          <a:bodyPr/>
          <a:lstStyle/>
          <a:p>
            <a:r>
              <a:rPr lang="en-US" sz="2600" dirty="0" smtClean="0">
                <a:solidFill>
                  <a:srgbClr val="84AA33"/>
                </a:solidFill>
              </a:rPr>
              <a:t>Cont.</a:t>
            </a:r>
            <a:endParaRPr lang="en-IN" dirty="0"/>
          </a:p>
        </p:txBody>
      </p:sp>
      <p:sp>
        <p:nvSpPr>
          <p:cNvPr id="3" name="Content Placeholder 2"/>
          <p:cNvSpPr>
            <a:spLocks noGrp="1"/>
          </p:cNvSpPr>
          <p:nvPr>
            <p:ph idx="1"/>
          </p:nvPr>
        </p:nvSpPr>
        <p:spPr>
          <a:xfrm>
            <a:off x="457200" y="1052736"/>
            <a:ext cx="8219256" cy="5400600"/>
          </a:xfrm>
        </p:spPr>
        <p:txBody>
          <a:bodyPr>
            <a:normAutofit/>
          </a:bodyPr>
          <a:lstStyle/>
          <a:p>
            <a:pPr algn="just">
              <a:buNone/>
            </a:pPr>
            <a:r>
              <a:rPr lang="en-US" b="1" dirty="0" smtClean="0"/>
              <a:t>LAPROSCOPY</a:t>
            </a:r>
          </a:p>
          <a:p>
            <a:pPr algn="just">
              <a:buFont typeface="Wingdings" pitchFamily="2" charset="2"/>
              <a:buChar char="q"/>
            </a:pPr>
            <a:r>
              <a:rPr lang="en-US" dirty="0" smtClean="0"/>
              <a:t>Best for distinguishing </a:t>
            </a:r>
            <a:r>
              <a:rPr lang="en-US" dirty="0" err="1" smtClean="0"/>
              <a:t>septate</a:t>
            </a:r>
            <a:r>
              <a:rPr lang="en-US" dirty="0" smtClean="0"/>
              <a:t> from  </a:t>
            </a:r>
            <a:r>
              <a:rPr lang="en-US" dirty="0" err="1" smtClean="0"/>
              <a:t>bicornuate</a:t>
            </a:r>
            <a:r>
              <a:rPr lang="en-US" dirty="0" smtClean="0"/>
              <a:t> uterus. </a:t>
            </a:r>
          </a:p>
          <a:p>
            <a:pPr algn="just">
              <a:buFont typeface="Wingdings" pitchFamily="2" charset="2"/>
              <a:buChar char="q"/>
            </a:pPr>
            <a:r>
              <a:rPr lang="en-US" dirty="0" smtClean="0"/>
              <a:t> Normal </a:t>
            </a:r>
            <a:r>
              <a:rPr lang="en-US" dirty="0" err="1" smtClean="0"/>
              <a:t>fundal</a:t>
            </a:r>
            <a:r>
              <a:rPr lang="en-US" dirty="0" smtClean="0"/>
              <a:t> contour.</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endParaRPr lang="en-IN" sz="4400" b="1" dirty="0"/>
          </a:p>
        </p:txBody>
      </p:sp>
      <p:sp>
        <p:nvSpPr>
          <p:cNvPr id="3" name="Content Placeholder 2"/>
          <p:cNvSpPr>
            <a:spLocks noGrp="1"/>
          </p:cNvSpPr>
          <p:nvPr>
            <p:ph idx="1"/>
          </p:nvPr>
        </p:nvSpPr>
        <p:spPr>
          <a:xfrm>
            <a:off x="457200" y="1600200"/>
            <a:ext cx="8219256" cy="4525963"/>
          </a:xfrm>
        </p:spPr>
        <p:txBody>
          <a:bodyPr>
            <a:normAutofit/>
          </a:bodyPr>
          <a:lstStyle/>
          <a:p>
            <a:pPr algn="just">
              <a:buFont typeface="Wingdings" pitchFamily="2" charset="2"/>
              <a:buChar char="q"/>
            </a:pPr>
            <a:r>
              <a:rPr lang="en-US" sz="3200" dirty="0" smtClean="0"/>
              <a:t>Indication of surgery-</a:t>
            </a:r>
          </a:p>
          <a:p>
            <a:pPr algn="just">
              <a:buFont typeface="Arial" pitchFamily="34" charset="0"/>
              <a:buChar char="•"/>
            </a:pPr>
            <a:r>
              <a:rPr lang="en-US" sz="3200" dirty="0" smtClean="0"/>
              <a:t>Recurrent spontaneous abortion</a:t>
            </a:r>
          </a:p>
          <a:p>
            <a:pPr algn="just">
              <a:buFont typeface="Arial" pitchFamily="34" charset="0"/>
              <a:buChar char="•"/>
            </a:pPr>
            <a:r>
              <a:rPr lang="en-US" sz="3200" dirty="0" smtClean="0"/>
              <a:t>History of preterm </a:t>
            </a:r>
            <a:r>
              <a:rPr lang="en-US" sz="3200" dirty="0" err="1" smtClean="0"/>
              <a:t>labour</a:t>
            </a:r>
            <a:r>
              <a:rPr lang="en-US" sz="3200" dirty="0" smtClean="0"/>
              <a:t>.</a:t>
            </a:r>
          </a:p>
          <a:p>
            <a:pPr algn="just">
              <a:buNone/>
            </a:pPr>
            <a:endParaRPr lang="en-US" sz="3200" dirty="0" smtClean="0"/>
          </a:p>
          <a:p>
            <a:pPr algn="just">
              <a:buFont typeface="Wingdings" pitchFamily="2" charset="2"/>
              <a:buChar char="q"/>
            </a:pPr>
            <a:r>
              <a:rPr lang="en-US" sz="3200" dirty="0" smtClean="0"/>
              <a:t>Procedure of choice- </a:t>
            </a:r>
            <a:r>
              <a:rPr lang="en-US" sz="3200" dirty="0" err="1" smtClean="0"/>
              <a:t>Transcervical</a:t>
            </a:r>
            <a:r>
              <a:rPr lang="en-US" sz="3200" dirty="0" smtClean="0"/>
              <a:t> </a:t>
            </a:r>
            <a:r>
              <a:rPr lang="en-US" sz="3200" dirty="0" err="1" smtClean="0"/>
              <a:t>hysteroscopic</a:t>
            </a:r>
            <a:r>
              <a:rPr lang="en-US" sz="3200" dirty="0" smtClean="0"/>
              <a:t> </a:t>
            </a:r>
            <a:r>
              <a:rPr lang="en-US" sz="3200" dirty="0" err="1" smtClean="0"/>
              <a:t>lysis</a:t>
            </a:r>
            <a:r>
              <a:rPr lang="en-US" sz="3200" dirty="0" smtClean="0"/>
              <a:t> of uterine septum with concurrent </a:t>
            </a:r>
            <a:r>
              <a:rPr lang="en-US" sz="3200" dirty="0" err="1" smtClean="0"/>
              <a:t>laproscopy</a:t>
            </a:r>
            <a:r>
              <a:rPr lang="en-US" sz="3200" dirty="0" smtClean="0"/>
              <a:t>.</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mn-lt"/>
              </a:rPr>
              <a:t>ARCUATE UTERUS</a:t>
            </a:r>
            <a:endParaRPr lang="en-IN" b="1" dirty="0">
              <a:latin typeface="+mn-lt"/>
            </a:endParaRPr>
          </a:p>
        </p:txBody>
      </p:sp>
      <p:sp>
        <p:nvSpPr>
          <p:cNvPr id="3" name="Content Placeholder 2"/>
          <p:cNvSpPr>
            <a:spLocks noGrp="1"/>
          </p:cNvSpPr>
          <p:nvPr>
            <p:ph idx="1"/>
          </p:nvPr>
        </p:nvSpPr>
        <p:spPr>
          <a:xfrm>
            <a:off x="457200" y="1844825"/>
            <a:ext cx="8363272" cy="3370126"/>
          </a:xfrm>
        </p:spPr>
        <p:txBody>
          <a:bodyPr/>
          <a:lstStyle/>
          <a:p>
            <a:pPr algn="just">
              <a:buFont typeface="Wingdings" pitchFamily="2" charset="2"/>
              <a:buChar char="q"/>
            </a:pPr>
            <a:r>
              <a:rPr lang="en-US" dirty="0" smtClean="0"/>
              <a:t>Near complete </a:t>
            </a:r>
            <a:r>
              <a:rPr lang="en-US" dirty="0" err="1" smtClean="0"/>
              <a:t>resorption</a:t>
            </a:r>
            <a:r>
              <a:rPr lang="en-US" dirty="0" smtClean="0"/>
              <a:t> of </a:t>
            </a:r>
            <a:r>
              <a:rPr lang="en-US" dirty="0" err="1" smtClean="0"/>
              <a:t>uterovaginal</a:t>
            </a:r>
            <a:r>
              <a:rPr lang="en-US" dirty="0" smtClean="0"/>
              <a:t> septum.</a:t>
            </a:r>
          </a:p>
          <a:p>
            <a:pPr algn="just">
              <a:buFont typeface="Wingdings" pitchFamily="2" charset="2"/>
              <a:buChar char="q"/>
            </a:pPr>
            <a:r>
              <a:rPr lang="en-US" dirty="0" smtClean="0"/>
              <a:t>C/by small intrauterine indentation &lt;1 cm in </a:t>
            </a:r>
            <a:r>
              <a:rPr lang="en-US" dirty="0" err="1" smtClean="0"/>
              <a:t>fundal</a:t>
            </a:r>
            <a:r>
              <a:rPr lang="en-US" dirty="0" smtClean="0"/>
              <a:t> region.</a:t>
            </a:r>
          </a:p>
          <a:p>
            <a:pPr algn="just">
              <a:buFont typeface="Wingdings" pitchFamily="2" charset="2"/>
              <a:buChar char="q"/>
            </a:pPr>
            <a:r>
              <a:rPr lang="en-US" dirty="0" smtClean="0"/>
              <a:t>Considered as mild form of </a:t>
            </a:r>
            <a:r>
              <a:rPr lang="en-US" dirty="0" err="1" smtClean="0"/>
              <a:t>bicornuate</a:t>
            </a:r>
            <a:r>
              <a:rPr lang="en-US" dirty="0" smtClean="0"/>
              <a:t> uterus.</a:t>
            </a:r>
          </a:p>
          <a:p>
            <a:pPr algn="just">
              <a:buNone/>
            </a:pPr>
            <a:endParaRPr lang="en-IN" dirty="0"/>
          </a:p>
        </p:txBody>
      </p:sp>
      <p:pic>
        <p:nvPicPr>
          <p:cNvPr id="4" name="Picture 3" descr="Uterus, müllerian duct abnormalities. Arcuat...">
            <a:hlinkClick r:id="rId2"/>
          </p:cNvPr>
          <p:cNvPicPr/>
          <p:nvPr/>
        </p:nvPicPr>
        <p:blipFill>
          <a:blip r:embed="rId3" cstate="print"/>
          <a:srcRect/>
          <a:stretch>
            <a:fillRect/>
          </a:stretch>
        </p:blipFill>
        <p:spPr bwMode="auto">
          <a:xfrm>
            <a:off x="5447464" y="4572008"/>
            <a:ext cx="3696536" cy="220260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548680"/>
            <a:ext cx="5357850" cy="5832648"/>
          </a:xfrm>
        </p:spPr>
        <p:txBody>
          <a:bodyPr/>
          <a:lstStyle/>
          <a:p>
            <a:pPr algn="just">
              <a:buNone/>
            </a:pPr>
            <a:r>
              <a:rPr lang="en-US" b="1" dirty="0" smtClean="0"/>
              <a:t>HSG</a:t>
            </a:r>
          </a:p>
          <a:p>
            <a:pPr algn="just"/>
            <a:r>
              <a:rPr lang="en-US" dirty="0" smtClean="0"/>
              <a:t>Single uterine cavity with saddle shaped </a:t>
            </a:r>
            <a:r>
              <a:rPr lang="en-US" dirty="0" err="1" smtClean="0"/>
              <a:t>fundal</a:t>
            </a:r>
            <a:r>
              <a:rPr lang="en-US" dirty="0" smtClean="0"/>
              <a:t> indentation.</a:t>
            </a:r>
          </a:p>
          <a:p>
            <a:pPr algn="just">
              <a:buNone/>
            </a:pPr>
            <a:endParaRPr lang="en-US" dirty="0" smtClean="0"/>
          </a:p>
          <a:p>
            <a:pPr algn="just">
              <a:buNone/>
            </a:pPr>
            <a:r>
              <a:rPr lang="en-US" b="1" dirty="0" smtClean="0"/>
              <a:t>MRI</a:t>
            </a:r>
          </a:p>
          <a:p>
            <a:pPr algn="just"/>
            <a:r>
              <a:rPr lang="en-US" dirty="0" smtClean="0"/>
              <a:t>Convex or </a:t>
            </a:r>
            <a:r>
              <a:rPr lang="en-US" dirty="0" err="1" smtClean="0"/>
              <a:t>flate</a:t>
            </a:r>
            <a:r>
              <a:rPr lang="en-US" dirty="0" smtClean="0"/>
              <a:t> contour.</a:t>
            </a:r>
          </a:p>
          <a:p>
            <a:pPr algn="just"/>
            <a:r>
              <a:rPr lang="en-US" dirty="0" smtClean="0"/>
              <a:t>Cavity with broad &amp; smooth indentation similar to </a:t>
            </a:r>
            <a:r>
              <a:rPr lang="en-US" dirty="0" err="1" smtClean="0"/>
              <a:t>myometrium</a:t>
            </a:r>
            <a:r>
              <a:rPr lang="en-US" dirty="0" smtClean="0"/>
              <a:t>.</a:t>
            </a:r>
            <a:endParaRPr lang="en-IN" dirty="0"/>
          </a:p>
        </p:txBody>
      </p:sp>
      <p:pic>
        <p:nvPicPr>
          <p:cNvPr id="48129" name="Picture 1"/>
          <p:cNvPicPr>
            <a:picLocks noChangeAspect="1" noChangeArrowheads="1"/>
          </p:cNvPicPr>
          <p:nvPr/>
        </p:nvPicPr>
        <p:blipFill>
          <a:blip r:embed="rId2" cstate="print"/>
          <a:srcRect/>
          <a:stretch>
            <a:fillRect/>
          </a:stretch>
        </p:blipFill>
        <p:spPr bwMode="auto">
          <a:xfrm>
            <a:off x="6072198" y="620688"/>
            <a:ext cx="2592288" cy="2736304"/>
          </a:xfrm>
          <a:prstGeom prst="rect">
            <a:avLst/>
          </a:prstGeom>
          <a:noFill/>
          <a:ln w="9525">
            <a:noFill/>
            <a:miter lim="800000"/>
            <a:headEnd/>
            <a:tailEnd/>
          </a:ln>
        </p:spPr>
      </p:pic>
      <p:pic>
        <p:nvPicPr>
          <p:cNvPr id="48130" name="Picture 2"/>
          <p:cNvPicPr>
            <a:picLocks noChangeAspect="1" noChangeArrowheads="1"/>
          </p:cNvPicPr>
          <p:nvPr/>
        </p:nvPicPr>
        <p:blipFill>
          <a:blip r:embed="rId3" cstate="print"/>
          <a:srcRect/>
          <a:stretch>
            <a:fillRect/>
          </a:stretch>
        </p:blipFill>
        <p:spPr bwMode="auto">
          <a:xfrm>
            <a:off x="5724128" y="3717032"/>
            <a:ext cx="3217540" cy="279005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normAutofit fontScale="90000"/>
          </a:bodyPr>
          <a:lstStyle/>
          <a:p>
            <a:pPr eaLnBrk="1" fontAlgn="auto" hangingPunct="1">
              <a:spcAft>
                <a:spcPts val="0"/>
              </a:spcAft>
              <a:defRPr/>
            </a:pPr>
            <a:r>
              <a:rPr lang="en-US" b="1" smtClean="0"/>
              <a:t>Diethylstilbestrol-Induced Reproductive Tract Abnormalities</a:t>
            </a:r>
            <a:endParaRPr lang="en-US" smtClean="0"/>
          </a:p>
        </p:txBody>
      </p:sp>
      <p:sp>
        <p:nvSpPr>
          <p:cNvPr id="73731" name="Content Placeholder 2"/>
          <p:cNvSpPr>
            <a:spLocks noGrp="1"/>
          </p:cNvSpPr>
          <p:nvPr>
            <p:ph sz="quarter" idx="1"/>
          </p:nvPr>
        </p:nvSpPr>
        <p:spPr/>
        <p:txBody>
          <a:bodyPr/>
          <a:lstStyle/>
          <a:p>
            <a:pPr eaLnBrk="1" hangingPunct="1">
              <a:buFont typeface="Wingdings" pitchFamily="2" charset="2"/>
              <a:buChar char="q"/>
            </a:pPr>
            <a:r>
              <a:rPr lang="en-US" dirty="0" smtClean="0"/>
              <a:t>Development of rare vaginal clear cell </a:t>
            </a:r>
            <a:r>
              <a:rPr lang="en-US" dirty="0" err="1" smtClean="0"/>
              <a:t>adenocarcinoma</a:t>
            </a:r>
            <a:r>
              <a:rPr lang="en-US" dirty="0" smtClean="0"/>
              <a:t>. </a:t>
            </a:r>
          </a:p>
          <a:p>
            <a:pPr eaLnBrk="1" hangingPunct="1">
              <a:buFont typeface="Wingdings" pitchFamily="2" charset="2"/>
              <a:buChar char="q"/>
            </a:pPr>
            <a:r>
              <a:rPr lang="en-US" dirty="0" smtClean="0"/>
              <a:t>Increased risk of developing-</a:t>
            </a:r>
          </a:p>
          <a:p>
            <a:pPr eaLnBrk="1" hangingPunct="1">
              <a:buFont typeface="Wingdings" pitchFamily="2" charset="2"/>
              <a:buChar char="q"/>
            </a:pPr>
            <a:r>
              <a:rPr lang="en-US" dirty="0" smtClean="0"/>
              <a:t> cervical intraepithelial </a:t>
            </a:r>
            <a:r>
              <a:rPr lang="en-US" dirty="0" err="1" smtClean="0"/>
              <a:t>neoplasia</a:t>
            </a:r>
            <a:endParaRPr lang="en-US" dirty="0" smtClean="0"/>
          </a:p>
          <a:p>
            <a:pPr eaLnBrk="1" hangingPunct="1">
              <a:buFont typeface="Wingdings" pitchFamily="2" charset="2"/>
              <a:buChar char="q"/>
            </a:pPr>
            <a:r>
              <a:rPr lang="en-US" dirty="0" smtClean="0"/>
              <a:t> small-cell cervical carcinoma</a:t>
            </a:r>
          </a:p>
          <a:p>
            <a:pPr eaLnBrk="1" hangingPunct="1">
              <a:buFont typeface="Wingdings" pitchFamily="2" charset="2"/>
              <a:buChar char="q"/>
            </a:pPr>
            <a:r>
              <a:rPr lang="en-US" dirty="0" smtClean="0"/>
              <a:t> vaginal </a:t>
            </a:r>
            <a:r>
              <a:rPr lang="en-US" dirty="0" err="1" smtClean="0"/>
              <a:t>adenosis</a:t>
            </a:r>
            <a:r>
              <a:rPr lang="en-US" dirty="0" smtClean="0"/>
              <a:t>, </a:t>
            </a:r>
          </a:p>
          <a:p>
            <a:pPr eaLnBrk="1" hangingPunct="1">
              <a:buFont typeface="Wingdings" pitchFamily="2" charset="2"/>
              <a:buChar char="q"/>
            </a:pPr>
            <a:r>
              <a:rPr lang="en-US" dirty="0" smtClean="0"/>
              <a:t> non-</a:t>
            </a:r>
            <a:r>
              <a:rPr lang="en-US" dirty="0" err="1" smtClean="0"/>
              <a:t>neoplastic</a:t>
            </a:r>
            <a:r>
              <a:rPr lang="en-US" dirty="0" smtClean="0"/>
              <a:t> structural abnormalities</a:t>
            </a:r>
          </a:p>
        </p:txBody>
      </p:sp>
      <p:pic>
        <p:nvPicPr>
          <p:cNvPr id="73732" name="Picture 2"/>
          <p:cNvPicPr>
            <a:picLocks noChangeAspect="1" noChangeArrowheads="1"/>
          </p:cNvPicPr>
          <p:nvPr/>
        </p:nvPicPr>
        <p:blipFill>
          <a:blip r:embed="rId3"/>
          <a:srcRect/>
          <a:stretch>
            <a:fillRect/>
          </a:stretch>
        </p:blipFill>
        <p:spPr bwMode="auto">
          <a:xfrm>
            <a:off x="6572264" y="3286124"/>
            <a:ext cx="2286000" cy="1358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b="1" dirty="0" smtClean="0"/>
              <a:t>Diethylstilbestrol-Induced Reproductive Tract Abnormalities</a:t>
            </a:r>
            <a:endParaRPr lang="en-US" dirty="0"/>
          </a:p>
        </p:txBody>
      </p:sp>
      <p:sp>
        <p:nvSpPr>
          <p:cNvPr id="39939" name="Content Placeholder 2"/>
          <p:cNvSpPr>
            <a:spLocks noGrp="1"/>
          </p:cNvSpPr>
          <p:nvPr>
            <p:ph sz="quarter" idx="1"/>
          </p:nvPr>
        </p:nvSpPr>
        <p:spPr/>
        <p:txBody>
          <a:bodyPr>
            <a:normAutofit fontScale="92500" lnSpcReduction="10000"/>
          </a:bodyPr>
          <a:lstStyle/>
          <a:p>
            <a:pPr marL="420624" indent="-384048" eaLnBrk="1" fontAlgn="auto" hangingPunct="1">
              <a:spcAft>
                <a:spcPts val="0"/>
              </a:spcAft>
              <a:buFont typeface="Wingdings 2" pitchFamily="18" charset="2"/>
              <a:buNone/>
              <a:defRPr/>
            </a:pPr>
            <a:r>
              <a:rPr lang="en-US" dirty="0" smtClean="0"/>
              <a:t>Structural Abnormalities:</a:t>
            </a:r>
          </a:p>
          <a:p>
            <a:pPr marL="420624" indent="-384048" eaLnBrk="1" fontAlgn="auto" hangingPunct="1">
              <a:spcAft>
                <a:spcPts val="0"/>
              </a:spcAft>
              <a:buFont typeface="Wingdings" pitchFamily="2" charset="2"/>
              <a:buChar char="q"/>
              <a:defRPr/>
            </a:pPr>
            <a:r>
              <a:rPr lang="en-US" dirty="0" smtClean="0"/>
              <a:t>transverse septa</a:t>
            </a:r>
          </a:p>
          <a:p>
            <a:pPr marL="420624" indent="-384048" eaLnBrk="1" fontAlgn="auto" hangingPunct="1">
              <a:spcAft>
                <a:spcPts val="0"/>
              </a:spcAft>
              <a:buFont typeface="Wingdings" pitchFamily="2" charset="2"/>
              <a:buChar char="q"/>
              <a:defRPr/>
            </a:pPr>
            <a:r>
              <a:rPr lang="en-US" dirty="0" smtClean="0"/>
              <a:t>circumferential ridges involving the vagina and cervix </a:t>
            </a:r>
          </a:p>
          <a:p>
            <a:pPr marL="420624" indent="-384048" eaLnBrk="1" fontAlgn="auto" hangingPunct="1">
              <a:spcAft>
                <a:spcPts val="0"/>
              </a:spcAft>
              <a:buFont typeface="Wingdings" pitchFamily="2" charset="2"/>
              <a:buChar char="q"/>
              <a:defRPr/>
            </a:pPr>
            <a:r>
              <a:rPr lang="en-US" dirty="0" smtClean="0"/>
              <a:t>cervical collars  </a:t>
            </a:r>
          </a:p>
          <a:p>
            <a:pPr marL="420624" indent="-384048" eaLnBrk="1" fontAlgn="auto" hangingPunct="1">
              <a:spcAft>
                <a:spcPts val="0"/>
              </a:spcAft>
              <a:buFont typeface="Wingdings" pitchFamily="2" charset="2"/>
              <a:buChar char="q"/>
              <a:defRPr/>
            </a:pPr>
            <a:r>
              <a:rPr lang="en-US" dirty="0" smtClean="0"/>
              <a:t>smaller uterine cavities</a:t>
            </a:r>
          </a:p>
          <a:p>
            <a:pPr marL="420624" indent="-384048" eaLnBrk="1" fontAlgn="auto" hangingPunct="1">
              <a:spcAft>
                <a:spcPts val="0"/>
              </a:spcAft>
              <a:buFont typeface="Wingdings" pitchFamily="2" charset="2"/>
              <a:buChar char="q"/>
              <a:defRPr/>
            </a:pPr>
            <a:r>
              <a:rPr lang="en-US" dirty="0" smtClean="0"/>
              <a:t> shortened upper uterine segments</a:t>
            </a:r>
          </a:p>
          <a:p>
            <a:pPr marL="420624" indent="-384048" eaLnBrk="1" fontAlgn="auto" hangingPunct="1">
              <a:spcAft>
                <a:spcPts val="0"/>
              </a:spcAft>
              <a:buFont typeface="Wingdings" pitchFamily="2" charset="2"/>
              <a:buChar char="q"/>
              <a:defRPr/>
            </a:pPr>
            <a:r>
              <a:rPr lang="en-US" dirty="0" smtClean="0"/>
              <a:t>T-shaped and irregular </a:t>
            </a:r>
          </a:p>
          <a:p>
            <a:pPr marL="420624" indent="-384048" eaLnBrk="1" fontAlgn="auto" hangingPunct="1">
              <a:spcAft>
                <a:spcPts val="0"/>
              </a:spcAft>
              <a:buFont typeface="Wingdings" pitchFamily="2" charset="2"/>
              <a:buChar char="q"/>
              <a:defRPr/>
            </a:pPr>
            <a:r>
              <a:rPr lang="en-US" dirty="0" smtClean="0"/>
              <a:t>oviduct abnormalities </a:t>
            </a:r>
          </a:p>
          <a:p>
            <a:pPr marL="420624" indent="-384048" eaLnBrk="1" fontAlgn="auto" hangingPunct="1">
              <a:spcAft>
                <a:spcPts val="0"/>
              </a:spcAft>
              <a:buFont typeface="Wingdings 2"/>
              <a:buChar char=""/>
              <a:defRPr/>
            </a:pPr>
            <a:endParaRPr lang="en-US" dirty="0"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normAutofit fontScale="90000"/>
          </a:bodyPr>
          <a:lstStyle/>
          <a:p>
            <a:pPr eaLnBrk="1" fontAlgn="auto" hangingPunct="1">
              <a:spcAft>
                <a:spcPts val="0"/>
              </a:spcAft>
              <a:defRPr/>
            </a:pPr>
            <a:r>
              <a:rPr lang="en-US" b="1" smtClean="0"/>
              <a:t>Diethylstilbestrol-Induced Reproductive Tract Abnormalities</a:t>
            </a:r>
            <a:endParaRPr lang="en-US" smtClean="0"/>
          </a:p>
        </p:txBody>
      </p:sp>
      <p:sp>
        <p:nvSpPr>
          <p:cNvPr id="75779" name="Content Placeholder 2"/>
          <p:cNvSpPr>
            <a:spLocks noGrp="1"/>
          </p:cNvSpPr>
          <p:nvPr>
            <p:ph sz="quarter" idx="1"/>
          </p:nvPr>
        </p:nvSpPr>
        <p:spPr>
          <a:xfrm>
            <a:off x="152400" y="1600200"/>
            <a:ext cx="8458200" cy="5029200"/>
          </a:xfrm>
        </p:spPr>
        <p:txBody>
          <a:bodyPr/>
          <a:lstStyle/>
          <a:p>
            <a:pPr eaLnBrk="1" hangingPunct="1">
              <a:buFont typeface="Wingdings 2" pitchFamily="18" charset="2"/>
              <a:buNone/>
            </a:pPr>
            <a:r>
              <a:rPr lang="en-US" sz="3600" dirty="0" smtClean="0"/>
              <a:t> </a:t>
            </a:r>
          </a:p>
          <a:p>
            <a:pPr eaLnBrk="1" hangingPunct="1"/>
            <a:r>
              <a:rPr lang="en-US" sz="3600" dirty="0" smtClean="0"/>
              <a:t>incidences -miscarriage, ectopic pregnancy, and preterm delivery are also increased, especially in women with structural abnormalities</a:t>
            </a:r>
          </a:p>
          <a:p>
            <a:pPr eaLnBrk="1" hangingPunct="1">
              <a:buFont typeface="Wingdings 2" pitchFamily="18" charset="2"/>
              <a:buNone/>
            </a:pPr>
            <a:endParaRPr lang="en-US" dirty="0" smtClean="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r>
              <a:rPr lang="en-US" smtClean="0"/>
              <a:t>T SHAPED UTERUS</a:t>
            </a:r>
          </a:p>
        </p:txBody>
      </p:sp>
      <p:sp>
        <p:nvSpPr>
          <p:cNvPr id="76803" name="Content Placeholder 2"/>
          <p:cNvSpPr>
            <a:spLocks noGrp="1"/>
          </p:cNvSpPr>
          <p:nvPr>
            <p:ph idx="1"/>
          </p:nvPr>
        </p:nvSpPr>
        <p:spPr/>
        <p:txBody>
          <a:bodyPr/>
          <a:lstStyle/>
          <a:p>
            <a:pPr eaLnBrk="1" hangingPunct="1"/>
            <a:endParaRPr lang="en-US" dirty="0" smtClean="0"/>
          </a:p>
        </p:txBody>
      </p:sp>
      <p:pic>
        <p:nvPicPr>
          <p:cNvPr id="76804" name="Picture 7"/>
          <p:cNvPicPr>
            <a:picLocks noChangeAspect="1" noChangeArrowheads="1"/>
          </p:cNvPicPr>
          <p:nvPr/>
        </p:nvPicPr>
        <p:blipFill>
          <a:blip r:embed="rId3"/>
          <a:srcRect/>
          <a:stretch>
            <a:fillRect/>
          </a:stretch>
        </p:blipFill>
        <p:spPr bwMode="auto">
          <a:xfrm>
            <a:off x="2071670" y="2285992"/>
            <a:ext cx="4286280" cy="33575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t>MANAGEMENT OF T SHAPED UTERUS</a:t>
            </a:r>
            <a:endParaRPr lang="en-US" dirty="0"/>
          </a:p>
        </p:txBody>
      </p:sp>
      <p:sp>
        <p:nvSpPr>
          <p:cNvPr id="77827" name="Content Placeholder 2"/>
          <p:cNvSpPr>
            <a:spLocks noGrp="1"/>
          </p:cNvSpPr>
          <p:nvPr>
            <p:ph idx="1"/>
          </p:nvPr>
        </p:nvSpPr>
        <p:spPr/>
        <p:txBody>
          <a:bodyPr/>
          <a:lstStyle/>
          <a:p>
            <a:pPr eaLnBrk="1" hangingPunct="1">
              <a:buFont typeface="Wingdings 2" pitchFamily="18" charset="2"/>
              <a:buNone/>
            </a:pPr>
            <a:endParaRPr lang="en-US" dirty="0" smtClean="0"/>
          </a:p>
          <a:p>
            <a:pPr eaLnBrk="1" hangingPunct="1">
              <a:buFont typeface="Wingdings" pitchFamily="2" charset="2"/>
              <a:buChar char="q"/>
            </a:pPr>
            <a:r>
              <a:rPr lang="en-US" dirty="0" smtClean="0"/>
              <a:t>Lateral </a:t>
            </a:r>
            <a:r>
              <a:rPr lang="en-US" dirty="0" err="1" smtClean="0"/>
              <a:t>metroplasty</a:t>
            </a:r>
            <a:endParaRPr lang="en-US" dirty="0" smtClean="0"/>
          </a:p>
          <a:p>
            <a:pPr eaLnBrk="1" hangingPunct="1">
              <a:buFont typeface="Wingdings" pitchFamily="2" charset="2"/>
              <a:buChar char="q"/>
            </a:pPr>
            <a:endParaRPr lang="en-US" dirty="0" smtClean="0"/>
          </a:p>
          <a:p>
            <a:pPr eaLnBrk="1" hangingPunct="1">
              <a:buFont typeface="Wingdings" pitchFamily="2" charset="2"/>
              <a:buChar char="q"/>
            </a:pPr>
            <a:r>
              <a:rPr lang="en-US" dirty="0" err="1" smtClean="0"/>
              <a:t>Encerclage</a:t>
            </a:r>
            <a:r>
              <a:rPr lang="en-US" dirty="0" smtClean="0"/>
              <a:t> is mandatory in the event of pregnancy</a:t>
            </a:r>
          </a:p>
          <a:p>
            <a:pPr eaLnBrk="1" hangingPunct="1">
              <a:buFont typeface="Wingdings 2" pitchFamily="18" charset="2"/>
              <a:buNone/>
            </a:pPr>
            <a:endParaRPr lang="en-US" dirty="0" smtClean="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r>
              <a:rPr lang="en-US" smtClean="0"/>
              <a:t>CONCLUSION</a:t>
            </a:r>
          </a:p>
        </p:txBody>
      </p:sp>
      <p:sp>
        <p:nvSpPr>
          <p:cNvPr id="7" name="Content Placeholder 6"/>
          <p:cNvSpPr>
            <a:spLocks noGrp="1"/>
          </p:cNvSpPr>
          <p:nvPr>
            <p:ph idx="1"/>
          </p:nvPr>
        </p:nvSpPr>
        <p:spPr/>
        <p:txBody>
          <a:bodyPr>
            <a:normAutofit lnSpcReduction="10000"/>
          </a:bodyPr>
          <a:lstStyle/>
          <a:p>
            <a:pPr marL="420624" indent="-384048" eaLnBrk="1" fontAlgn="auto" hangingPunct="1">
              <a:spcAft>
                <a:spcPts val="0"/>
              </a:spcAft>
              <a:buFont typeface="Wingdings" pitchFamily="2" charset="2"/>
              <a:buChar char="q"/>
              <a:defRPr/>
            </a:pPr>
            <a:r>
              <a:rPr lang="en-US" dirty="0" smtClean="0"/>
              <a:t>MDA are not so uncommon</a:t>
            </a:r>
          </a:p>
          <a:p>
            <a:pPr marL="420624" indent="-384048" eaLnBrk="1" fontAlgn="auto" hangingPunct="1">
              <a:spcAft>
                <a:spcPts val="0"/>
              </a:spcAft>
              <a:buFont typeface="Wingdings" pitchFamily="2" charset="2"/>
              <a:buChar char="q"/>
              <a:defRPr/>
            </a:pPr>
            <a:r>
              <a:rPr lang="en-US" dirty="0" smtClean="0"/>
              <a:t>Presents at varying stages of life as primary </a:t>
            </a:r>
            <a:r>
              <a:rPr lang="en-US" dirty="0" err="1" smtClean="0"/>
              <a:t>amenorrhoea</a:t>
            </a:r>
            <a:r>
              <a:rPr lang="en-US" dirty="0" smtClean="0"/>
              <a:t> , infertility, Recurrent abortion, preterm </a:t>
            </a:r>
            <a:r>
              <a:rPr lang="en-US" dirty="0" err="1" smtClean="0"/>
              <a:t>labour</a:t>
            </a:r>
            <a:r>
              <a:rPr lang="en-US" dirty="0" smtClean="0"/>
              <a:t>,</a:t>
            </a:r>
          </a:p>
          <a:p>
            <a:pPr marL="420624" indent="-384048" eaLnBrk="1" fontAlgn="auto" hangingPunct="1">
              <a:spcAft>
                <a:spcPts val="0"/>
              </a:spcAft>
              <a:buFont typeface="Wingdings" pitchFamily="2" charset="2"/>
              <a:buChar char="q"/>
              <a:defRPr/>
            </a:pPr>
            <a:r>
              <a:rPr lang="en-US" dirty="0" smtClean="0"/>
              <a:t>MRI helps in accurate diagnosis</a:t>
            </a:r>
          </a:p>
          <a:p>
            <a:pPr marL="420624" indent="-384048" eaLnBrk="1" fontAlgn="auto" hangingPunct="1">
              <a:spcAft>
                <a:spcPts val="0"/>
              </a:spcAft>
              <a:buFont typeface="Wingdings" pitchFamily="2" charset="2"/>
              <a:buChar char="q"/>
              <a:defRPr/>
            </a:pPr>
            <a:r>
              <a:rPr lang="en-US" dirty="0" smtClean="0"/>
              <a:t>Diagnostic </a:t>
            </a:r>
            <a:r>
              <a:rPr lang="en-US" dirty="0" err="1" smtClean="0"/>
              <a:t>Hystero</a:t>
            </a:r>
            <a:r>
              <a:rPr lang="en-US" dirty="0" smtClean="0"/>
              <a:t> Laparoscopy is indicated only when intervention is needed.</a:t>
            </a:r>
          </a:p>
          <a:p>
            <a:pPr marL="420624" indent="-384048" eaLnBrk="1" fontAlgn="auto" hangingPunct="1">
              <a:spcAft>
                <a:spcPts val="0"/>
              </a:spcAft>
              <a:buFont typeface="Wingdings" pitchFamily="2" charset="2"/>
              <a:buChar char="q"/>
              <a:defRPr/>
            </a:pPr>
            <a:r>
              <a:rPr lang="en-US" dirty="0" smtClean="0"/>
              <a:t>Corrective surgery improves pregnancy outcome</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Caudal tip of the UVP proliferates  and inserts into the dorsal wall of Urogenital sinus and forms </a:t>
            </a:r>
            <a:r>
              <a:rPr lang="en-US" dirty="0" err="1" smtClean="0"/>
              <a:t>Mullerian</a:t>
            </a:r>
            <a:r>
              <a:rPr lang="en-US" dirty="0" smtClean="0"/>
              <a:t> tubercle.</a:t>
            </a:r>
          </a:p>
          <a:p>
            <a:r>
              <a:rPr lang="en-US" dirty="0" smtClean="0"/>
              <a:t>Paired endodermal invaginations (</a:t>
            </a:r>
            <a:r>
              <a:rPr lang="en-US" dirty="0" err="1" smtClean="0"/>
              <a:t>sinovaginal</a:t>
            </a:r>
            <a:r>
              <a:rPr lang="en-US" dirty="0" smtClean="0"/>
              <a:t> bulbs) fuse with UVP to form  vaginal plate</a:t>
            </a:r>
          </a:p>
          <a:p>
            <a:r>
              <a:rPr lang="en-US" dirty="0" smtClean="0"/>
              <a:t>Vaginal plate canalizes from </a:t>
            </a:r>
            <a:r>
              <a:rPr lang="en-US" dirty="0" err="1" smtClean="0"/>
              <a:t>caudad</a:t>
            </a:r>
            <a:r>
              <a:rPr lang="en-US" dirty="0" smtClean="0"/>
              <a:t> to cephalad to form vaginal canal</a:t>
            </a:r>
            <a:endParaRPr lang="en-US" dirty="0"/>
          </a:p>
        </p:txBody>
      </p:sp>
    </p:spTree>
    <p:extLst>
      <p:ext uri="{BB962C8B-B14F-4D97-AF65-F5344CB8AC3E}">
        <p14:creationId xmlns:p14="http://schemas.microsoft.com/office/powerpoint/2010/main" xmlns="" val="2861658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endParaRPr lang="en-US" dirty="0"/>
          </a:p>
        </p:txBody>
      </p:sp>
      <p:pic>
        <p:nvPicPr>
          <p:cNvPr id="4" name="Picture 2"/>
          <p:cNvPicPr>
            <a:picLocks noGrp="1" noChangeAspect="1" noChangeArrowheads="1"/>
          </p:cNvPicPr>
          <p:nvPr>
            <p:ph idx="1"/>
          </p:nvPr>
        </p:nvPicPr>
        <p:blipFill>
          <a:blip r:embed="rId2"/>
          <a:srcRect/>
          <a:stretch>
            <a:fillRect/>
          </a:stretch>
        </p:blipFill>
        <p:spPr bwMode="auto">
          <a:xfrm>
            <a:off x="381000" y="990600"/>
            <a:ext cx="8229600" cy="5486400"/>
          </a:xfrm>
          <a:prstGeom prst="rect">
            <a:avLst/>
          </a:prstGeom>
          <a:noFill/>
          <a:ln w="9525">
            <a:noFill/>
            <a:miter lim="800000"/>
            <a:headEnd/>
            <a:tailEnd/>
          </a:ln>
          <a:effectLst/>
        </p:spPr>
      </p:pic>
    </p:spTree>
    <p:extLst>
      <p:ext uri="{BB962C8B-B14F-4D97-AF65-F5344CB8AC3E}">
        <p14:creationId xmlns:p14="http://schemas.microsoft.com/office/powerpoint/2010/main" xmlns="" val="1198114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371600"/>
          </a:xfrm>
        </p:spPr>
        <p:txBody>
          <a:bodyPr>
            <a:normAutofit fontScale="90000"/>
          </a:bodyPr>
          <a:lstStyle/>
          <a:p>
            <a:r>
              <a:rPr lang="en-US" b="1" dirty="0" smtClean="0"/>
              <a:t>American Fertility Society</a:t>
            </a:r>
            <a:br>
              <a:rPr lang="en-US" b="1" dirty="0" smtClean="0"/>
            </a:br>
            <a:r>
              <a:rPr lang="en-US" b="1" dirty="0" smtClean="0"/>
              <a:t>(AFS)Classification of Müllerian Anomalies</a:t>
            </a:r>
            <a:r>
              <a:rPr lang="en-US" dirty="0" smtClean="0"/>
              <a:t/>
            </a:r>
            <a:br>
              <a:rPr lang="en-US" dirty="0" smtClean="0"/>
            </a:br>
            <a:endParaRPr lang="en-US" dirty="0"/>
          </a:p>
        </p:txBody>
      </p:sp>
      <p:sp>
        <p:nvSpPr>
          <p:cNvPr id="3" name="Content Placeholder 2"/>
          <p:cNvSpPr>
            <a:spLocks noGrp="1"/>
          </p:cNvSpPr>
          <p:nvPr>
            <p:ph idx="1"/>
          </p:nvPr>
        </p:nvSpPr>
        <p:spPr>
          <a:xfrm>
            <a:off x="457200" y="2133600"/>
            <a:ext cx="8229600" cy="4343400"/>
          </a:xfrm>
        </p:spPr>
        <p:txBody>
          <a:bodyPr>
            <a:normAutofit/>
          </a:bodyPr>
          <a:lstStyle/>
          <a:p>
            <a:r>
              <a:rPr lang="en-US" dirty="0"/>
              <a:t>Class I. Segmental, </a:t>
            </a:r>
            <a:r>
              <a:rPr lang="en-US" dirty="0" err="1"/>
              <a:t>müllerian</a:t>
            </a:r>
            <a:r>
              <a:rPr lang="en-US" dirty="0"/>
              <a:t> agenesis–hypoplasia</a:t>
            </a:r>
          </a:p>
          <a:p>
            <a:pPr marL="0" indent="0">
              <a:buNone/>
            </a:pPr>
            <a:r>
              <a:rPr lang="en-US" dirty="0" smtClean="0"/>
              <a:t>   A</a:t>
            </a:r>
            <a:r>
              <a:rPr lang="en-US" dirty="0"/>
              <a:t>. Vaginal</a:t>
            </a:r>
          </a:p>
          <a:p>
            <a:pPr marL="0" indent="0">
              <a:buNone/>
            </a:pPr>
            <a:r>
              <a:rPr lang="en-US" dirty="0" smtClean="0"/>
              <a:t>   B</a:t>
            </a:r>
            <a:r>
              <a:rPr lang="en-US" dirty="0"/>
              <a:t>. Cervical</a:t>
            </a:r>
          </a:p>
          <a:p>
            <a:pPr marL="0" indent="0">
              <a:buNone/>
            </a:pPr>
            <a:r>
              <a:rPr lang="en-US" dirty="0" smtClean="0"/>
              <a:t>   C</a:t>
            </a:r>
            <a:r>
              <a:rPr lang="en-US" dirty="0"/>
              <a:t>. Fundal</a:t>
            </a:r>
          </a:p>
          <a:p>
            <a:pPr marL="0" indent="0">
              <a:buNone/>
            </a:pPr>
            <a:r>
              <a:rPr lang="en-US" dirty="0" smtClean="0"/>
              <a:t>   D</a:t>
            </a:r>
            <a:r>
              <a:rPr lang="en-US" dirty="0"/>
              <a:t>. Tubal</a:t>
            </a:r>
          </a:p>
          <a:p>
            <a:pPr marL="0" indent="0">
              <a:buNone/>
            </a:pPr>
            <a:r>
              <a:rPr lang="en-US" dirty="0" smtClean="0"/>
              <a:t>   E</a:t>
            </a:r>
            <a:r>
              <a:rPr lang="en-US" dirty="0"/>
              <a:t>. Combined anomalies</a:t>
            </a:r>
          </a:p>
        </p:txBody>
      </p:sp>
    </p:spTree>
    <p:extLst>
      <p:ext uri="{BB962C8B-B14F-4D97-AF65-F5344CB8AC3E}">
        <p14:creationId xmlns:p14="http://schemas.microsoft.com/office/powerpoint/2010/main" xmlns="" val="122372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endParaRPr lang="en-US" dirty="0"/>
          </a:p>
        </p:txBody>
      </p:sp>
      <p:sp>
        <p:nvSpPr>
          <p:cNvPr id="3" name="Content Placeholder 2"/>
          <p:cNvSpPr>
            <a:spLocks noGrp="1"/>
          </p:cNvSpPr>
          <p:nvPr>
            <p:ph idx="1"/>
          </p:nvPr>
        </p:nvSpPr>
        <p:spPr>
          <a:xfrm>
            <a:off x="457200" y="1143000"/>
            <a:ext cx="8229600" cy="4983163"/>
          </a:xfrm>
        </p:spPr>
        <p:txBody>
          <a:bodyPr>
            <a:normAutofit fontScale="85000" lnSpcReduction="20000"/>
          </a:bodyPr>
          <a:lstStyle/>
          <a:p>
            <a:r>
              <a:rPr lang="en-US" dirty="0"/>
              <a:t>Class II. </a:t>
            </a:r>
            <a:r>
              <a:rPr lang="en-US" dirty="0" err="1" smtClean="0"/>
              <a:t>Unicornuate</a:t>
            </a:r>
            <a:endParaRPr lang="en-US" dirty="0" smtClean="0"/>
          </a:p>
          <a:p>
            <a:endParaRPr lang="en-US" dirty="0"/>
          </a:p>
          <a:p>
            <a:pPr marL="0" indent="0">
              <a:buNone/>
            </a:pPr>
            <a:r>
              <a:rPr lang="en-US" dirty="0" smtClean="0"/>
              <a:t>   A</a:t>
            </a:r>
            <a:r>
              <a:rPr lang="en-US" dirty="0"/>
              <a:t>. Communicating</a:t>
            </a:r>
          </a:p>
          <a:p>
            <a:pPr marL="0" indent="0">
              <a:buNone/>
            </a:pPr>
            <a:r>
              <a:rPr lang="en-US" dirty="0" smtClean="0"/>
              <a:t>   B</a:t>
            </a:r>
            <a:r>
              <a:rPr lang="en-US" dirty="0"/>
              <a:t>. </a:t>
            </a:r>
            <a:r>
              <a:rPr lang="en-US" dirty="0" err="1"/>
              <a:t>Noncommunicating</a:t>
            </a:r>
            <a:endParaRPr lang="en-US" dirty="0"/>
          </a:p>
          <a:p>
            <a:pPr marL="0" indent="0">
              <a:buNone/>
            </a:pPr>
            <a:r>
              <a:rPr lang="en-US" dirty="0" smtClean="0"/>
              <a:t>   C</a:t>
            </a:r>
            <a:r>
              <a:rPr lang="en-US" dirty="0"/>
              <a:t>. No cavity</a:t>
            </a:r>
          </a:p>
          <a:p>
            <a:pPr marL="0" indent="0">
              <a:buNone/>
            </a:pPr>
            <a:r>
              <a:rPr lang="en-US" dirty="0" smtClean="0"/>
              <a:t>   D</a:t>
            </a:r>
            <a:r>
              <a:rPr lang="en-US" dirty="0"/>
              <a:t>. No </a:t>
            </a:r>
            <a:r>
              <a:rPr lang="en-US" dirty="0" smtClean="0"/>
              <a:t>horn</a:t>
            </a:r>
          </a:p>
          <a:p>
            <a:pPr marL="0" indent="0">
              <a:buNone/>
            </a:pPr>
            <a:endParaRPr lang="en-US" dirty="0"/>
          </a:p>
          <a:p>
            <a:r>
              <a:rPr lang="en-US" dirty="0"/>
              <a:t>Class III. </a:t>
            </a:r>
            <a:r>
              <a:rPr lang="en-US" dirty="0" smtClean="0"/>
              <a:t>Didelphys</a:t>
            </a:r>
          </a:p>
          <a:p>
            <a:endParaRPr lang="en-US" dirty="0"/>
          </a:p>
          <a:p>
            <a:r>
              <a:rPr lang="en-US" dirty="0"/>
              <a:t>Class IV. </a:t>
            </a:r>
            <a:r>
              <a:rPr lang="en-US" dirty="0" err="1"/>
              <a:t>Bicornuate</a:t>
            </a:r>
            <a:endParaRPr lang="en-US" dirty="0"/>
          </a:p>
          <a:p>
            <a:pPr marL="0" indent="0">
              <a:buNone/>
            </a:pPr>
            <a:r>
              <a:rPr lang="en-US" dirty="0" smtClean="0"/>
              <a:t>    A</a:t>
            </a:r>
            <a:r>
              <a:rPr lang="en-US" dirty="0"/>
              <a:t>. Complete (division down to internal </a:t>
            </a:r>
            <a:r>
              <a:rPr lang="en-US" dirty="0" err="1"/>
              <a:t>os</a:t>
            </a:r>
            <a:r>
              <a:rPr lang="en-US" dirty="0"/>
              <a:t>)</a:t>
            </a:r>
          </a:p>
          <a:p>
            <a:pPr marL="0" indent="0">
              <a:buNone/>
            </a:pPr>
            <a:r>
              <a:rPr lang="en-US" dirty="0" smtClean="0"/>
              <a:t>    B</a:t>
            </a:r>
            <a:r>
              <a:rPr lang="en-US" dirty="0"/>
              <a:t>. </a:t>
            </a:r>
            <a:r>
              <a:rPr lang="en-US" dirty="0" smtClean="0"/>
              <a:t>Partial</a:t>
            </a:r>
            <a:endParaRPr lang="en-US" dirty="0"/>
          </a:p>
        </p:txBody>
      </p:sp>
    </p:spTree>
    <p:extLst>
      <p:ext uri="{BB962C8B-B14F-4D97-AF65-F5344CB8AC3E}">
        <p14:creationId xmlns:p14="http://schemas.microsoft.com/office/powerpoint/2010/main" xmlns="" val="3195601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Class V. </a:t>
            </a:r>
            <a:r>
              <a:rPr lang="en-US" dirty="0" smtClean="0"/>
              <a:t>Septate</a:t>
            </a:r>
          </a:p>
          <a:p>
            <a:endParaRPr lang="en-US" dirty="0"/>
          </a:p>
          <a:p>
            <a:pPr marL="0" indent="0">
              <a:buNone/>
            </a:pPr>
            <a:r>
              <a:rPr lang="pt-BR" dirty="0" smtClean="0"/>
              <a:t>    A</a:t>
            </a:r>
            <a:r>
              <a:rPr lang="pt-BR" dirty="0"/>
              <a:t>. Complete (septum to internal os)</a:t>
            </a:r>
          </a:p>
          <a:p>
            <a:pPr marL="0" indent="0">
              <a:buNone/>
            </a:pPr>
            <a:r>
              <a:rPr lang="en-US" dirty="0" smtClean="0"/>
              <a:t>    B</a:t>
            </a:r>
            <a:r>
              <a:rPr lang="en-US" dirty="0"/>
              <a:t>. </a:t>
            </a:r>
            <a:r>
              <a:rPr lang="en-US" dirty="0" smtClean="0"/>
              <a:t>Partial</a:t>
            </a:r>
          </a:p>
          <a:p>
            <a:pPr marL="0" indent="0">
              <a:buNone/>
            </a:pPr>
            <a:endParaRPr lang="en-US" dirty="0"/>
          </a:p>
          <a:p>
            <a:r>
              <a:rPr lang="en-US" dirty="0"/>
              <a:t>Class VI. </a:t>
            </a:r>
            <a:r>
              <a:rPr lang="en-US" dirty="0" smtClean="0"/>
              <a:t>Arcuate</a:t>
            </a:r>
          </a:p>
          <a:p>
            <a:endParaRPr lang="en-US" dirty="0"/>
          </a:p>
          <a:p>
            <a:r>
              <a:rPr lang="en-US" dirty="0"/>
              <a:t>Class VII. Diethylstilbestrol related</a:t>
            </a:r>
          </a:p>
        </p:txBody>
      </p:sp>
    </p:spTree>
    <p:extLst>
      <p:ext uri="{BB962C8B-B14F-4D97-AF65-F5344CB8AC3E}">
        <p14:creationId xmlns:p14="http://schemas.microsoft.com/office/powerpoint/2010/main" xmlns="" val="25074700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endParaRPr lang="en-US" dirty="0"/>
          </a:p>
        </p:txBody>
      </p:sp>
      <p:sp>
        <p:nvSpPr>
          <p:cNvPr id="3" name="Content Placeholder 2"/>
          <p:cNvSpPr>
            <a:spLocks noGrp="1"/>
          </p:cNvSpPr>
          <p:nvPr>
            <p:ph idx="1"/>
          </p:nvPr>
        </p:nvSpPr>
        <p:spPr>
          <a:xfrm>
            <a:off x="457200" y="838200"/>
            <a:ext cx="8229600" cy="5287963"/>
          </a:xfrm>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 y="381000"/>
            <a:ext cx="8686800" cy="617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83104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No classification of </a:t>
            </a:r>
            <a:r>
              <a:rPr lang="en-US" dirty="0" err="1"/>
              <a:t>müllerian</a:t>
            </a:r>
            <a:r>
              <a:rPr lang="en-US" dirty="0"/>
              <a:t> </a:t>
            </a:r>
            <a:r>
              <a:rPr lang="en-US" dirty="0" err="1"/>
              <a:t>maldevelopment</a:t>
            </a:r>
            <a:r>
              <a:rPr lang="en-US" dirty="0"/>
              <a:t> can focus entirely on the uterus,</a:t>
            </a:r>
          </a:p>
          <a:p>
            <a:r>
              <a:rPr lang="en-US" dirty="0" smtClean="0"/>
              <a:t>The </a:t>
            </a:r>
            <a:r>
              <a:rPr lang="en-US" dirty="0"/>
              <a:t>vagina is often involved, and sometimes the tubes are involved </a:t>
            </a:r>
            <a:r>
              <a:rPr lang="en-US" dirty="0" smtClean="0"/>
              <a:t>as well  </a:t>
            </a:r>
          </a:p>
          <a:p>
            <a:r>
              <a:rPr lang="en-US" dirty="0" smtClean="0"/>
              <a:t> This </a:t>
            </a:r>
            <a:r>
              <a:rPr lang="en-US" dirty="0"/>
              <a:t>discussion follows a suggested modification of the AFS classification </a:t>
            </a:r>
            <a:r>
              <a:rPr lang="en-US" dirty="0" smtClean="0"/>
              <a:t>of </a:t>
            </a:r>
            <a:r>
              <a:rPr lang="en-US" dirty="0" err="1" smtClean="0"/>
              <a:t>uterovaginal</a:t>
            </a:r>
            <a:r>
              <a:rPr lang="en-US" dirty="0" smtClean="0"/>
              <a:t> </a:t>
            </a:r>
            <a:r>
              <a:rPr lang="en-US" dirty="0"/>
              <a:t>anomalies </a:t>
            </a:r>
            <a:endParaRPr lang="en-US" dirty="0" smtClean="0"/>
          </a:p>
          <a:p>
            <a:r>
              <a:rPr lang="en-US" dirty="0" smtClean="0"/>
              <a:t>comprises </a:t>
            </a:r>
            <a:r>
              <a:rPr lang="en-US" dirty="0"/>
              <a:t>four groups based </a:t>
            </a:r>
            <a:r>
              <a:rPr lang="en-US" dirty="0" smtClean="0"/>
              <a:t>on embryologic </a:t>
            </a:r>
            <a:r>
              <a:rPr lang="en-US" dirty="0"/>
              <a:t>considerations.</a:t>
            </a:r>
          </a:p>
        </p:txBody>
      </p:sp>
    </p:spTree>
    <p:extLst>
      <p:ext uri="{BB962C8B-B14F-4D97-AF65-F5344CB8AC3E}">
        <p14:creationId xmlns:p14="http://schemas.microsoft.com/office/powerpoint/2010/main" xmlns="" val="10483096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Classification of </a:t>
            </a:r>
            <a:r>
              <a:rPr lang="en-US" b="1" dirty="0" err="1" smtClean="0"/>
              <a:t>Uterovaginal</a:t>
            </a:r>
            <a:r>
              <a:rPr lang="en-US" b="1" dirty="0" smtClean="0"/>
              <a:t> Anomalies</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Class </a:t>
            </a:r>
            <a:r>
              <a:rPr lang="en-US" dirty="0"/>
              <a:t>I. Dysgenesis of the </a:t>
            </a:r>
            <a:r>
              <a:rPr lang="en-US" dirty="0" err="1"/>
              <a:t>müllerian</a:t>
            </a:r>
            <a:r>
              <a:rPr lang="en-US" dirty="0"/>
              <a:t> ducts</a:t>
            </a:r>
          </a:p>
          <a:p>
            <a:r>
              <a:rPr lang="en-US" dirty="0"/>
              <a:t>Class II. Disorders of vertical fusion of the </a:t>
            </a:r>
            <a:r>
              <a:rPr lang="en-US" dirty="0" err="1" smtClean="0"/>
              <a:t>müllerianducts</a:t>
            </a:r>
            <a:endParaRPr lang="en-US" dirty="0"/>
          </a:p>
          <a:p>
            <a:pPr marL="0" indent="0">
              <a:buNone/>
            </a:pPr>
            <a:r>
              <a:rPr lang="en-US" dirty="0" smtClean="0"/>
              <a:t>   A</a:t>
            </a:r>
            <a:r>
              <a:rPr lang="en-US" dirty="0"/>
              <a:t>. Transverse vaginal septum</a:t>
            </a:r>
          </a:p>
          <a:p>
            <a:pPr marL="0" indent="0">
              <a:buNone/>
            </a:pPr>
            <a:r>
              <a:rPr lang="en-US" dirty="0" smtClean="0"/>
              <a:t>        1</a:t>
            </a:r>
            <a:r>
              <a:rPr lang="en-US" dirty="0"/>
              <a:t>. Obstructed</a:t>
            </a:r>
          </a:p>
          <a:p>
            <a:pPr marL="0" indent="0">
              <a:buNone/>
            </a:pPr>
            <a:r>
              <a:rPr lang="en-US" dirty="0" smtClean="0"/>
              <a:t>        2</a:t>
            </a:r>
            <a:r>
              <a:rPr lang="en-US" dirty="0"/>
              <a:t>. Unobstructed</a:t>
            </a:r>
          </a:p>
          <a:p>
            <a:pPr marL="0" indent="0">
              <a:buNone/>
            </a:pPr>
            <a:r>
              <a:rPr lang="en-US" dirty="0" smtClean="0"/>
              <a:t>  B</a:t>
            </a:r>
            <a:r>
              <a:rPr lang="en-US" dirty="0"/>
              <a:t>. Cervical agenesis or dysgenesis</a:t>
            </a:r>
          </a:p>
        </p:txBody>
      </p:sp>
    </p:spTree>
    <p:extLst>
      <p:ext uri="{BB962C8B-B14F-4D97-AF65-F5344CB8AC3E}">
        <p14:creationId xmlns:p14="http://schemas.microsoft.com/office/powerpoint/2010/main" xmlns="" val="39642165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endParaRPr lang="en-US" dirty="0"/>
          </a:p>
        </p:txBody>
      </p:sp>
      <p:sp>
        <p:nvSpPr>
          <p:cNvPr id="3" name="Content Placeholder 2"/>
          <p:cNvSpPr>
            <a:spLocks noGrp="1"/>
          </p:cNvSpPr>
          <p:nvPr>
            <p:ph idx="1"/>
          </p:nvPr>
        </p:nvSpPr>
        <p:spPr>
          <a:xfrm>
            <a:off x="457200" y="685800"/>
            <a:ext cx="8229600" cy="5440363"/>
          </a:xfrm>
        </p:spPr>
        <p:txBody>
          <a:bodyPr>
            <a:normAutofit fontScale="85000" lnSpcReduction="10000"/>
          </a:bodyPr>
          <a:lstStyle/>
          <a:p>
            <a:r>
              <a:rPr lang="en-US" dirty="0"/>
              <a:t>Class III. Disorders of lateral fusion of the </a:t>
            </a:r>
            <a:r>
              <a:rPr lang="en-US" dirty="0" err="1"/>
              <a:t>müllerian</a:t>
            </a:r>
            <a:endParaRPr lang="en-US" dirty="0"/>
          </a:p>
          <a:p>
            <a:pPr marL="0" indent="0">
              <a:buNone/>
            </a:pPr>
            <a:r>
              <a:rPr lang="en-US" dirty="0" smtClean="0"/>
              <a:t>    ducts</a:t>
            </a:r>
          </a:p>
          <a:p>
            <a:pPr marL="0" indent="0">
              <a:buNone/>
            </a:pPr>
            <a:endParaRPr lang="en-US" dirty="0"/>
          </a:p>
          <a:p>
            <a:pPr marL="0" indent="0">
              <a:buNone/>
            </a:pPr>
            <a:r>
              <a:rPr lang="en-US" dirty="0" smtClean="0"/>
              <a:t>    A. Asymmetric-obstructed disorder of uterus or vagina</a:t>
            </a:r>
          </a:p>
          <a:p>
            <a:pPr marL="0" indent="0">
              <a:buNone/>
            </a:pPr>
            <a:r>
              <a:rPr lang="en-US" dirty="0" smtClean="0"/>
              <a:t>    usually associated with ipsilateral renal agenesis</a:t>
            </a:r>
          </a:p>
          <a:p>
            <a:pPr marL="0" indent="0">
              <a:buNone/>
            </a:pPr>
            <a:endParaRPr lang="en-US" dirty="0" smtClean="0"/>
          </a:p>
          <a:p>
            <a:pPr marL="0" indent="0">
              <a:buNone/>
            </a:pPr>
            <a:r>
              <a:rPr lang="en-US" dirty="0" smtClean="0"/>
              <a:t>   1. </a:t>
            </a:r>
            <a:r>
              <a:rPr lang="en-US" dirty="0" err="1" smtClean="0"/>
              <a:t>Unicornuate</a:t>
            </a:r>
            <a:r>
              <a:rPr lang="en-US" dirty="0" smtClean="0"/>
              <a:t> uterus with a </a:t>
            </a:r>
            <a:r>
              <a:rPr lang="en-US" dirty="0" err="1" smtClean="0"/>
              <a:t>noncommunicating</a:t>
            </a:r>
            <a:endParaRPr lang="en-US" dirty="0" smtClean="0"/>
          </a:p>
          <a:p>
            <a:pPr marL="0" indent="0">
              <a:buNone/>
            </a:pPr>
            <a:r>
              <a:rPr lang="en-US" dirty="0" smtClean="0"/>
              <a:t>    rudimentary anlage or horn</a:t>
            </a:r>
          </a:p>
          <a:p>
            <a:pPr marL="0" indent="0">
              <a:buNone/>
            </a:pPr>
            <a:r>
              <a:rPr lang="en-US" dirty="0" smtClean="0"/>
              <a:t>  2. Unilateral obstruction of a cavity of a double uterus</a:t>
            </a:r>
          </a:p>
          <a:p>
            <a:pPr marL="0" indent="0">
              <a:buNone/>
            </a:pPr>
            <a:r>
              <a:rPr lang="en-US" dirty="0" smtClean="0"/>
              <a:t>  3. Unilateral vaginal obstruction associated with</a:t>
            </a:r>
          </a:p>
          <a:p>
            <a:pPr marL="0" indent="0">
              <a:buNone/>
            </a:pPr>
            <a:r>
              <a:rPr lang="en-US" dirty="0" smtClean="0"/>
              <a:t>    double uterus</a:t>
            </a:r>
          </a:p>
        </p:txBody>
      </p:sp>
    </p:spTree>
    <p:extLst>
      <p:ext uri="{BB962C8B-B14F-4D97-AF65-F5344CB8AC3E}">
        <p14:creationId xmlns:p14="http://schemas.microsoft.com/office/powerpoint/2010/main" xmlns="" val="11952864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overview</a:t>
            </a:r>
            <a:endParaRPr lang="en-US" dirty="0"/>
          </a:p>
        </p:txBody>
      </p:sp>
      <p:sp>
        <p:nvSpPr>
          <p:cNvPr id="3" name="Content Placeholder 2"/>
          <p:cNvSpPr>
            <a:spLocks noGrp="1"/>
          </p:cNvSpPr>
          <p:nvPr>
            <p:ph idx="1"/>
          </p:nvPr>
        </p:nvSpPr>
        <p:spPr>
          <a:xfrm>
            <a:off x="457200" y="1676400"/>
            <a:ext cx="8229600" cy="4724400"/>
          </a:xfrm>
        </p:spPr>
        <p:txBody>
          <a:bodyPr/>
          <a:lstStyle/>
          <a:p>
            <a:r>
              <a:rPr lang="en-US" dirty="0" smtClean="0"/>
              <a:t> </a:t>
            </a:r>
            <a:r>
              <a:rPr lang="en-US" dirty="0"/>
              <a:t>N</a:t>
            </a:r>
            <a:r>
              <a:rPr lang="en-US" dirty="0" smtClean="0"/>
              <a:t>ormal anatomy </a:t>
            </a:r>
          </a:p>
          <a:p>
            <a:r>
              <a:rPr lang="en-US" dirty="0" smtClean="0"/>
              <a:t>Embryology</a:t>
            </a:r>
          </a:p>
          <a:p>
            <a:r>
              <a:rPr lang="en-US" dirty="0" smtClean="0"/>
              <a:t>Classification</a:t>
            </a:r>
          </a:p>
          <a:p>
            <a:r>
              <a:rPr lang="en-US" dirty="0" smtClean="0"/>
              <a:t>Clinical features</a:t>
            </a:r>
          </a:p>
          <a:p>
            <a:r>
              <a:rPr lang="en-US" dirty="0" smtClean="0"/>
              <a:t>Treatment</a:t>
            </a:r>
          </a:p>
          <a:p>
            <a:r>
              <a:rPr lang="en-US" dirty="0" smtClean="0"/>
              <a:t>Follow up</a:t>
            </a:r>
            <a:endParaRPr lang="en-US" dirty="0"/>
          </a:p>
        </p:txBody>
      </p:sp>
    </p:spTree>
    <p:extLst>
      <p:ext uri="{BB962C8B-B14F-4D97-AF65-F5344CB8AC3E}">
        <p14:creationId xmlns:p14="http://schemas.microsoft.com/office/powerpoint/2010/main" xmlns="" val="843732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endParaRPr lang="en-US" dirty="0"/>
          </a:p>
        </p:txBody>
      </p:sp>
      <p:sp>
        <p:nvSpPr>
          <p:cNvPr id="3" name="Content Placeholder 2"/>
          <p:cNvSpPr>
            <a:spLocks noGrp="1"/>
          </p:cNvSpPr>
          <p:nvPr>
            <p:ph idx="1"/>
          </p:nvPr>
        </p:nvSpPr>
        <p:spPr>
          <a:xfrm>
            <a:off x="457200" y="838200"/>
            <a:ext cx="8229600" cy="5287963"/>
          </a:xfrm>
        </p:spPr>
        <p:txBody>
          <a:bodyPr/>
          <a:lstStyle/>
          <a:p>
            <a:endParaRPr lang="en-US" dirty="0" smtClean="0"/>
          </a:p>
          <a:p>
            <a:r>
              <a:rPr lang="en-US" dirty="0" smtClean="0"/>
              <a:t>B</a:t>
            </a:r>
            <a:r>
              <a:rPr lang="en-US" dirty="0"/>
              <a:t>. Symmetric-unobstructed</a:t>
            </a:r>
          </a:p>
          <a:p>
            <a:pPr marL="0" indent="0">
              <a:buNone/>
            </a:pPr>
            <a:r>
              <a:rPr lang="en-US" dirty="0" smtClean="0"/>
              <a:t>    1</a:t>
            </a:r>
            <a:r>
              <a:rPr lang="en-US" dirty="0"/>
              <a:t>. </a:t>
            </a:r>
            <a:r>
              <a:rPr lang="en-US" dirty="0" err="1"/>
              <a:t>Didelphic</a:t>
            </a:r>
            <a:r>
              <a:rPr lang="en-US" dirty="0"/>
              <a:t> uterus</a:t>
            </a:r>
          </a:p>
          <a:p>
            <a:pPr marL="0" indent="0">
              <a:buNone/>
            </a:pPr>
            <a:r>
              <a:rPr lang="en-US" dirty="0" smtClean="0"/>
              <a:t>       a</a:t>
            </a:r>
            <a:r>
              <a:rPr lang="en-US" dirty="0"/>
              <a:t>. Complete longitudinal vaginal septum</a:t>
            </a:r>
          </a:p>
          <a:p>
            <a:pPr marL="0" indent="0">
              <a:buNone/>
            </a:pPr>
            <a:r>
              <a:rPr lang="en-US" dirty="0" smtClean="0"/>
              <a:t>       b</a:t>
            </a:r>
            <a:r>
              <a:rPr lang="en-US" dirty="0"/>
              <a:t>. Partial longitudinal vaginal septum</a:t>
            </a:r>
          </a:p>
          <a:p>
            <a:pPr marL="0" indent="0">
              <a:buNone/>
            </a:pPr>
            <a:r>
              <a:rPr lang="en-US" dirty="0" smtClean="0"/>
              <a:t>       c</a:t>
            </a:r>
            <a:r>
              <a:rPr lang="en-US" dirty="0"/>
              <a:t>. No longitudinal vaginal septum</a:t>
            </a:r>
          </a:p>
        </p:txBody>
      </p:sp>
    </p:spTree>
    <p:extLst>
      <p:ext uri="{BB962C8B-B14F-4D97-AF65-F5344CB8AC3E}">
        <p14:creationId xmlns:p14="http://schemas.microsoft.com/office/powerpoint/2010/main" xmlns="" val="24560204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endParaRPr lang="en-US" dirty="0"/>
          </a:p>
        </p:txBody>
      </p:sp>
      <p:sp>
        <p:nvSpPr>
          <p:cNvPr id="3" name="Content Placeholder 2"/>
          <p:cNvSpPr>
            <a:spLocks noGrp="1"/>
          </p:cNvSpPr>
          <p:nvPr>
            <p:ph idx="1"/>
          </p:nvPr>
        </p:nvSpPr>
        <p:spPr>
          <a:xfrm>
            <a:off x="381000" y="762000"/>
            <a:ext cx="8229600" cy="5715000"/>
          </a:xfrm>
        </p:spPr>
        <p:txBody>
          <a:bodyPr/>
          <a:lstStyle/>
          <a:p>
            <a:r>
              <a:rPr lang="en-US" dirty="0"/>
              <a:t>2. Septate uterus</a:t>
            </a:r>
          </a:p>
          <a:p>
            <a:r>
              <a:rPr lang="en-US" dirty="0"/>
              <a:t>a. Complete</a:t>
            </a:r>
          </a:p>
          <a:p>
            <a:r>
              <a:rPr lang="en-US" dirty="0"/>
              <a:t>1) Complete longitudinal vaginal septum</a:t>
            </a:r>
          </a:p>
          <a:p>
            <a:r>
              <a:rPr lang="en-US" dirty="0"/>
              <a:t>2) Partial longitudinal vaginal septum</a:t>
            </a:r>
          </a:p>
          <a:p>
            <a:r>
              <a:rPr lang="en-US" dirty="0"/>
              <a:t>3) No longitudinal vaginal septum</a:t>
            </a:r>
          </a:p>
          <a:p>
            <a:r>
              <a:rPr lang="en-US" dirty="0"/>
              <a:t>b. Partial</a:t>
            </a:r>
          </a:p>
          <a:p>
            <a:r>
              <a:rPr lang="en-US" dirty="0"/>
              <a:t>1) Complete longitudinal vaginal septum</a:t>
            </a:r>
          </a:p>
          <a:p>
            <a:r>
              <a:rPr lang="en-US" dirty="0"/>
              <a:t>2) Partial longitudinal vaginal septum</a:t>
            </a:r>
          </a:p>
          <a:p>
            <a:r>
              <a:rPr lang="en-US" dirty="0"/>
              <a:t>3) No longitudinal vaginal septum</a:t>
            </a:r>
          </a:p>
        </p:txBody>
      </p:sp>
    </p:spTree>
    <p:extLst>
      <p:ext uri="{BB962C8B-B14F-4D97-AF65-F5344CB8AC3E}">
        <p14:creationId xmlns:p14="http://schemas.microsoft.com/office/powerpoint/2010/main" xmlns="" val="26652571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3. </a:t>
            </a:r>
            <a:r>
              <a:rPr lang="en-US" dirty="0" err="1"/>
              <a:t>Bicornuate</a:t>
            </a:r>
            <a:r>
              <a:rPr lang="en-US" dirty="0"/>
              <a:t> uterus</a:t>
            </a:r>
          </a:p>
          <a:p>
            <a:pPr marL="0" indent="0">
              <a:buNone/>
            </a:pPr>
            <a:r>
              <a:rPr lang="en-US" dirty="0" smtClean="0"/>
              <a:t>     a</a:t>
            </a:r>
            <a:r>
              <a:rPr lang="en-US" dirty="0"/>
              <a:t>. Complete</a:t>
            </a:r>
          </a:p>
          <a:p>
            <a:pPr marL="0" indent="0">
              <a:buNone/>
            </a:pPr>
            <a:r>
              <a:rPr lang="en-US" dirty="0" smtClean="0"/>
              <a:t>         1</a:t>
            </a:r>
            <a:r>
              <a:rPr lang="en-US" dirty="0"/>
              <a:t>) Complete longitudinal vaginal septum</a:t>
            </a:r>
          </a:p>
          <a:p>
            <a:pPr marL="0" indent="0">
              <a:buNone/>
            </a:pPr>
            <a:r>
              <a:rPr lang="en-US" dirty="0" smtClean="0"/>
              <a:t>         2</a:t>
            </a:r>
            <a:r>
              <a:rPr lang="en-US" dirty="0"/>
              <a:t>) Partial longitudinal vaginal septum</a:t>
            </a:r>
          </a:p>
          <a:p>
            <a:pPr marL="0" indent="0">
              <a:buNone/>
            </a:pPr>
            <a:r>
              <a:rPr lang="en-US" dirty="0" smtClean="0"/>
              <a:t>         3</a:t>
            </a:r>
            <a:r>
              <a:rPr lang="en-US" dirty="0"/>
              <a:t>) No longitudinal vaginal septum</a:t>
            </a:r>
          </a:p>
          <a:p>
            <a:pPr marL="0" indent="0">
              <a:buNone/>
            </a:pPr>
            <a:r>
              <a:rPr lang="en-US" dirty="0" smtClean="0"/>
              <a:t>    b</a:t>
            </a:r>
            <a:r>
              <a:rPr lang="en-US" dirty="0"/>
              <a:t>. Partial</a:t>
            </a:r>
          </a:p>
          <a:p>
            <a:pPr marL="0" indent="0">
              <a:buNone/>
            </a:pPr>
            <a:r>
              <a:rPr lang="en-US" dirty="0" smtClean="0"/>
              <a:t>          1</a:t>
            </a:r>
            <a:r>
              <a:rPr lang="en-US" dirty="0"/>
              <a:t>) Complete longitudinal vaginal septum</a:t>
            </a:r>
          </a:p>
          <a:p>
            <a:pPr marL="0" indent="0">
              <a:buNone/>
            </a:pPr>
            <a:r>
              <a:rPr lang="en-US" dirty="0" smtClean="0"/>
              <a:t>          2</a:t>
            </a:r>
            <a:r>
              <a:rPr lang="en-US" dirty="0"/>
              <a:t>) Partial longitudinal vaginal septum</a:t>
            </a:r>
          </a:p>
          <a:p>
            <a:pPr marL="0" indent="0">
              <a:buNone/>
            </a:pPr>
            <a:r>
              <a:rPr lang="en-US" dirty="0" smtClean="0"/>
              <a:t>          3</a:t>
            </a:r>
            <a:r>
              <a:rPr lang="en-US" dirty="0"/>
              <a:t>) No longitudinal vaginal septum</a:t>
            </a:r>
          </a:p>
        </p:txBody>
      </p:sp>
    </p:spTree>
    <p:extLst>
      <p:ext uri="{BB962C8B-B14F-4D97-AF65-F5344CB8AC3E}">
        <p14:creationId xmlns:p14="http://schemas.microsoft.com/office/powerpoint/2010/main" xmlns="" val="298685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2562"/>
          </a:xfrm>
        </p:spPr>
        <p:txBody>
          <a:bodyPr>
            <a:normAutofit fontScale="90000"/>
          </a:bodyPr>
          <a:lstStyle/>
          <a:p>
            <a:endParaRPr lang="en-US" dirty="0"/>
          </a:p>
        </p:txBody>
      </p:sp>
      <p:sp>
        <p:nvSpPr>
          <p:cNvPr id="3" name="Content Placeholder 2"/>
          <p:cNvSpPr>
            <a:spLocks noGrp="1"/>
          </p:cNvSpPr>
          <p:nvPr>
            <p:ph idx="1"/>
          </p:nvPr>
        </p:nvSpPr>
        <p:spPr>
          <a:xfrm>
            <a:off x="457200" y="533400"/>
            <a:ext cx="8229600" cy="5592763"/>
          </a:xfrm>
        </p:spPr>
        <p:txBody>
          <a:bodyPr>
            <a:normAutofit fontScale="92500" lnSpcReduction="10000"/>
          </a:bodyPr>
          <a:lstStyle/>
          <a:p>
            <a:r>
              <a:rPr lang="en-US" dirty="0"/>
              <a:t>4. T-shaped uterine cavity (diethylstilbestrol related)</a:t>
            </a:r>
          </a:p>
          <a:p>
            <a:r>
              <a:rPr lang="en-US" dirty="0"/>
              <a:t>5. </a:t>
            </a:r>
            <a:r>
              <a:rPr lang="en-US" dirty="0" err="1"/>
              <a:t>Unicornuate</a:t>
            </a:r>
            <a:r>
              <a:rPr lang="en-US" dirty="0"/>
              <a:t> uterus</a:t>
            </a:r>
          </a:p>
          <a:p>
            <a:pPr marL="0" indent="0">
              <a:buNone/>
            </a:pPr>
            <a:r>
              <a:rPr lang="en-US" dirty="0" smtClean="0"/>
              <a:t>        a</a:t>
            </a:r>
            <a:r>
              <a:rPr lang="en-US" dirty="0"/>
              <a:t>. With a rudimentary horn</a:t>
            </a:r>
          </a:p>
          <a:p>
            <a:pPr marL="0" indent="0">
              <a:buNone/>
            </a:pPr>
            <a:r>
              <a:rPr lang="en-US" dirty="0" smtClean="0"/>
              <a:t>           1</a:t>
            </a:r>
            <a:r>
              <a:rPr lang="en-US" dirty="0"/>
              <a:t>) With endometrial cavity</a:t>
            </a:r>
          </a:p>
          <a:p>
            <a:pPr marL="0" indent="0">
              <a:buNone/>
            </a:pPr>
            <a:r>
              <a:rPr lang="en-US" dirty="0" smtClean="0"/>
              <a:t>              a</a:t>
            </a:r>
            <a:r>
              <a:rPr lang="en-US" dirty="0"/>
              <a:t>) Communicating</a:t>
            </a:r>
          </a:p>
          <a:p>
            <a:pPr marL="0" indent="0">
              <a:buNone/>
            </a:pPr>
            <a:r>
              <a:rPr lang="en-US" dirty="0" smtClean="0"/>
              <a:t>              b</a:t>
            </a:r>
            <a:r>
              <a:rPr lang="en-US" dirty="0"/>
              <a:t>) </a:t>
            </a:r>
            <a:r>
              <a:rPr lang="en-US" dirty="0" err="1"/>
              <a:t>Noncommunicating</a:t>
            </a:r>
            <a:endParaRPr lang="en-US" dirty="0"/>
          </a:p>
          <a:p>
            <a:pPr marL="0" indent="0">
              <a:buNone/>
            </a:pPr>
            <a:r>
              <a:rPr lang="en-US" dirty="0" smtClean="0"/>
              <a:t>           2</a:t>
            </a:r>
            <a:r>
              <a:rPr lang="en-US" dirty="0"/>
              <a:t>) Without endometrial cavity</a:t>
            </a:r>
          </a:p>
          <a:p>
            <a:pPr marL="0" indent="0">
              <a:buNone/>
            </a:pPr>
            <a:r>
              <a:rPr lang="en-US" dirty="0" smtClean="0"/>
              <a:t>       b</a:t>
            </a:r>
            <a:r>
              <a:rPr lang="en-US" dirty="0"/>
              <a:t>. Without a rudimentary horn</a:t>
            </a:r>
          </a:p>
          <a:p>
            <a:r>
              <a:rPr lang="en-US" dirty="0"/>
              <a:t>Class IV. Unusual configurations of vertical-lateral</a:t>
            </a:r>
          </a:p>
          <a:p>
            <a:pPr marL="0" indent="0">
              <a:buNone/>
            </a:pPr>
            <a:r>
              <a:rPr lang="en-US" dirty="0" smtClean="0"/>
              <a:t>      fusion defects</a:t>
            </a:r>
            <a:endParaRPr lang="en-US" dirty="0"/>
          </a:p>
        </p:txBody>
      </p:sp>
    </p:spTree>
    <p:extLst>
      <p:ext uri="{BB962C8B-B14F-4D97-AF65-F5344CB8AC3E}">
        <p14:creationId xmlns:p14="http://schemas.microsoft.com/office/powerpoint/2010/main" xmlns="" val="2265396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INCIDENCE</a:t>
            </a:r>
            <a:endParaRPr lang="en-US" dirty="0"/>
          </a:p>
        </p:txBody>
      </p:sp>
      <p:sp>
        <p:nvSpPr>
          <p:cNvPr id="3" name="Content Placeholder 2"/>
          <p:cNvSpPr>
            <a:spLocks noGrp="1"/>
          </p:cNvSpPr>
          <p:nvPr>
            <p:ph idx="1"/>
          </p:nvPr>
        </p:nvSpPr>
        <p:spPr/>
        <p:txBody>
          <a:bodyPr>
            <a:normAutofit lnSpcReduction="10000"/>
          </a:bodyPr>
          <a:lstStyle/>
          <a:p>
            <a:r>
              <a:rPr lang="en-US" dirty="0" smtClean="0"/>
              <a:t>Dates back to 16</a:t>
            </a:r>
            <a:r>
              <a:rPr lang="en-US" baseline="30000" dirty="0" smtClean="0"/>
              <a:t>th</a:t>
            </a:r>
            <a:r>
              <a:rPr lang="en-US" dirty="0" smtClean="0"/>
              <a:t> century a case utero vaginal agenesis </a:t>
            </a:r>
          </a:p>
          <a:p>
            <a:pPr>
              <a:buFont typeface="Wingdings 2" pitchFamily="18" charset="2"/>
              <a:buNone/>
            </a:pPr>
            <a:r>
              <a:rPr lang="en-US" dirty="0" smtClean="0"/>
              <a:t>			– </a:t>
            </a:r>
            <a:r>
              <a:rPr lang="en-US" dirty="0" err="1" smtClean="0"/>
              <a:t>Columbo</a:t>
            </a:r>
            <a:r>
              <a:rPr lang="en-US" dirty="0" smtClean="0"/>
              <a:t> et al  (1600)</a:t>
            </a:r>
          </a:p>
          <a:p>
            <a:r>
              <a:rPr lang="en-US" dirty="0" smtClean="0"/>
              <a:t>General population – 0.1-3.5% - </a:t>
            </a:r>
            <a:r>
              <a:rPr lang="en-US" dirty="0" err="1" smtClean="0"/>
              <a:t>Byrene</a:t>
            </a:r>
            <a:r>
              <a:rPr lang="en-US" dirty="0" smtClean="0"/>
              <a:t> et al</a:t>
            </a:r>
          </a:p>
          <a:p>
            <a:r>
              <a:rPr lang="en-US" dirty="0" smtClean="0"/>
              <a:t>Fertile women – 4.3%</a:t>
            </a:r>
          </a:p>
          <a:p>
            <a:r>
              <a:rPr lang="en-US" dirty="0" smtClean="0"/>
              <a:t>Infertile women – 3.6%</a:t>
            </a:r>
          </a:p>
          <a:p>
            <a:r>
              <a:rPr lang="en-US" dirty="0" smtClean="0"/>
              <a:t>Sterile group  - 2.4%</a:t>
            </a:r>
          </a:p>
          <a:p>
            <a:r>
              <a:rPr lang="en-US" dirty="0" smtClean="0"/>
              <a:t>Recurrent </a:t>
            </a:r>
            <a:r>
              <a:rPr lang="en-US" dirty="0" err="1" smtClean="0"/>
              <a:t>Aborters</a:t>
            </a:r>
            <a:r>
              <a:rPr lang="en-US" dirty="0" smtClean="0"/>
              <a:t> 5 - 13% - </a:t>
            </a:r>
            <a:r>
              <a:rPr lang="en-US" dirty="0" err="1" smtClean="0"/>
              <a:t>Grimbizis</a:t>
            </a:r>
            <a:r>
              <a:rPr lang="en-US" dirty="0" smtClean="0"/>
              <a:t> et al</a:t>
            </a:r>
          </a:p>
          <a:p>
            <a:endParaRPr lang="en-US" dirty="0"/>
          </a:p>
        </p:txBody>
      </p:sp>
    </p:spTree>
    <p:extLst>
      <p:ext uri="{BB962C8B-B14F-4D97-AF65-F5344CB8AC3E}">
        <p14:creationId xmlns:p14="http://schemas.microsoft.com/office/powerpoint/2010/main" xmlns="" val="4167215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ETIOLOGY</a:t>
            </a:r>
            <a:endParaRPr lang="en-US" dirty="0"/>
          </a:p>
        </p:txBody>
      </p:sp>
      <p:sp>
        <p:nvSpPr>
          <p:cNvPr id="3" name="Content Placeholder 2"/>
          <p:cNvSpPr>
            <a:spLocks noGrp="1"/>
          </p:cNvSpPr>
          <p:nvPr>
            <p:ph idx="1"/>
          </p:nvPr>
        </p:nvSpPr>
        <p:spPr/>
        <p:txBody>
          <a:bodyPr/>
          <a:lstStyle/>
          <a:p>
            <a:r>
              <a:rPr lang="en-US" dirty="0" smtClean="0"/>
              <a:t>Dysregulation  </a:t>
            </a:r>
            <a:r>
              <a:rPr lang="en-US" dirty="0" err="1" smtClean="0"/>
              <a:t>occuring</a:t>
            </a:r>
            <a:r>
              <a:rPr lang="en-US" dirty="0" smtClean="0"/>
              <a:t> in differentiation, migration, fusion and </a:t>
            </a:r>
            <a:r>
              <a:rPr lang="en-US" dirty="0" err="1" smtClean="0"/>
              <a:t>canalisation</a:t>
            </a:r>
            <a:endParaRPr lang="en-US" dirty="0" smtClean="0"/>
          </a:p>
          <a:p>
            <a:r>
              <a:rPr lang="en-US" dirty="0" smtClean="0"/>
              <a:t>Associated with renal anomalies,  axial skeletal anomalies and rarely cardiac and auditory anomalies</a:t>
            </a:r>
          </a:p>
          <a:p>
            <a:r>
              <a:rPr lang="en-US" dirty="0" smtClean="0"/>
              <a:t>Probable causes: Intrauterine infection , genetic aberration, Teratogens like DES and Thalidomide.</a:t>
            </a:r>
          </a:p>
          <a:p>
            <a:endParaRPr lang="en-US" dirty="0"/>
          </a:p>
        </p:txBody>
      </p:sp>
    </p:spTree>
    <p:extLst>
      <p:ext uri="{BB962C8B-B14F-4D97-AF65-F5344CB8AC3E}">
        <p14:creationId xmlns:p14="http://schemas.microsoft.com/office/powerpoint/2010/main" xmlns="" val="1267871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648200" cy="1020762"/>
          </a:xfrm>
        </p:spPr>
        <p:txBody>
          <a:bodyPr/>
          <a:lstStyle/>
          <a:p>
            <a:r>
              <a:rPr lang="en-US" dirty="0" smtClean="0"/>
              <a:t>GENETICS </a:t>
            </a:r>
            <a:endParaRPr lang="en-US" dirty="0"/>
          </a:p>
        </p:txBody>
      </p:sp>
      <p:sp>
        <p:nvSpPr>
          <p:cNvPr id="3" name="Content Placeholder 2"/>
          <p:cNvSpPr>
            <a:spLocks noGrp="1"/>
          </p:cNvSpPr>
          <p:nvPr>
            <p:ph idx="1"/>
          </p:nvPr>
        </p:nvSpPr>
        <p:spPr>
          <a:xfrm>
            <a:off x="457200" y="1828800"/>
            <a:ext cx="8229600" cy="4495800"/>
          </a:xfrm>
        </p:spPr>
        <p:txBody>
          <a:bodyPr>
            <a:normAutofit lnSpcReduction="10000"/>
          </a:bodyPr>
          <a:lstStyle/>
          <a:p>
            <a:pPr marL="493776" indent="-457200">
              <a:defRPr/>
            </a:pPr>
            <a:r>
              <a:rPr lang="en-US" dirty="0"/>
              <a:t>Sporadic </a:t>
            </a:r>
          </a:p>
          <a:p>
            <a:pPr marL="493776" indent="-457200">
              <a:defRPr/>
            </a:pPr>
            <a:r>
              <a:rPr lang="en-US" dirty="0"/>
              <a:t>Familial</a:t>
            </a:r>
          </a:p>
          <a:p>
            <a:pPr marL="493776" indent="-457200">
              <a:defRPr/>
            </a:pPr>
            <a:r>
              <a:rPr lang="en-US" dirty="0" smtClean="0"/>
              <a:t>Multifactorial</a:t>
            </a:r>
          </a:p>
          <a:p>
            <a:pPr marL="493776" indent="-457200">
              <a:defRPr/>
            </a:pPr>
            <a:r>
              <a:rPr lang="en-US" dirty="0" smtClean="0"/>
              <a:t>Autosomal </a:t>
            </a:r>
            <a:r>
              <a:rPr lang="en-US" dirty="0"/>
              <a:t>dominant </a:t>
            </a:r>
          </a:p>
          <a:p>
            <a:pPr marL="493776" indent="-457200">
              <a:defRPr/>
            </a:pPr>
            <a:r>
              <a:rPr lang="en-US" dirty="0" smtClean="0"/>
              <a:t>Variants </a:t>
            </a:r>
            <a:r>
              <a:rPr lang="en-US" dirty="0"/>
              <a:t>of GALT (Galactose 1 phosphate </a:t>
            </a:r>
            <a:r>
              <a:rPr lang="en-US" dirty="0" err="1"/>
              <a:t>uridyl</a:t>
            </a:r>
            <a:r>
              <a:rPr lang="en-US" dirty="0"/>
              <a:t> transferase enzyme defect)</a:t>
            </a:r>
          </a:p>
          <a:p>
            <a:pPr marL="493776" indent="-457200">
              <a:defRPr/>
            </a:pPr>
            <a:endParaRPr lang="en-US" dirty="0"/>
          </a:p>
          <a:p>
            <a:pPr marL="493776" indent="-457200">
              <a:defRPr/>
            </a:pPr>
            <a:r>
              <a:rPr lang="en-US" dirty="0"/>
              <a:t>Genes Associated :- HOXA 9, 13 &amp; WNT 4</a:t>
            </a:r>
          </a:p>
          <a:p>
            <a:pPr marL="493776" indent="-457200">
              <a:defRPr/>
            </a:pPr>
            <a:endParaRPr lang="en-US" dirty="0"/>
          </a:p>
          <a:p>
            <a:pPr marL="420624" indent="-384048" fontAlgn="auto">
              <a:spcAft>
                <a:spcPts val="0"/>
              </a:spcAft>
              <a:buFont typeface="Wingdings 2"/>
              <a:buChar char=""/>
              <a:defRPr/>
            </a:pPr>
            <a:endParaRPr lang="en-US" dirty="0"/>
          </a:p>
          <a:p>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48200" y="152400"/>
            <a:ext cx="4267200" cy="2895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67767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2"/>
                </a:solidFill>
                <a:latin typeface="Algerian" pitchFamily="82" charset="0"/>
              </a:rPr>
              <a:t>DISTRIBUTION</a:t>
            </a:r>
            <a:br>
              <a:rPr lang="en-US" dirty="0" smtClean="0">
                <a:solidFill>
                  <a:schemeClr val="accent2"/>
                </a:solidFill>
                <a:latin typeface="Algerian" pitchFamily="82" charset="0"/>
              </a:rPr>
            </a:br>
            <a:endParaRPr lang="en-US" dirty="0"/>
          </a:p>
        </p:txBody>
      </p:sp>
      <p:sp>
        <p:nvSpPr>
          <p:cNvPr id="3" name="Content Placeholder 2"/>
          <p:cNvSpPr>
            <a:spLocks noGrp="1"/>
          </p:cNvSpPr>
          <p:nvPr>
            <p:ph idx="1"/>
          </p:nvPr>
        </p:nvSpPr>
        <p:spPr/>
        <p:txBody>
          <a:bodyPr/>
          <a:lstStyle/>
          <a:p>
            <a:pPr algn="just"/>
            <a:r>
              <a:rPr lang="en-US" dirty="0" smtClean="0"/>
              <a:t> Septate </a:t>
            </a:r>
            <a:r>
              <a:rPr lang="en-US" dirty="0"/>
              <a:t>uterus- 35%</a:t>
            </a:r>
          </a:p>
          <a:p>
            <a:pPr algn="just"/>
            <a:r>
              <a:rPr lang="en-US" dirty="0"/>
              <a:t> Bicornuate-26%</a:t>
            </a:r>
          </a:p>
          <a:p>
            <a:pPr algn="just"/>
            <a:r>
              <a:rPr lang="en-US" dirty="0"/>
              <a:t> Arcuate uterus-18%</a:t>
            </a:r>
          </a:p>
          <a:p>
            <a:pPr algn="just"/>
            <a:r>
              <a:rPr lang="en-US" dirty="0"/>
              <a:t> </a:t>
            </a:r>
            <a:r>
              <a:rPr lang="en-US" dirty="0" err="1"/>
              <a:t>Unicornuate</a:t>
            </a:r>
            <a:r>
              <a:rPr lang="en-US" dirty="0"/>
              <a:t> uterus-10%</a:t>
            </a:r>
          </a:p>
          <a:p>
            <a:pPr algn="just"/>
            <a:r>
              <a:rPr lang="en-US" dirty="0"/>
              <a:t> Didelphys uterus-8%</a:t>
            </a:r>
            <a:endParaRPr lang="en-IN" sz="2800" dirty="0" smtClean="0"/>
          </a:p>
          <a:p>
            <a:endParaRPr lang="en-US" dirty="0"/>
          </a:p>
        </p:txBody>
      </p:sp>
    </p:spTree>
    <p:extLst>
      <p:ext uri="{BB962C8B-B14F-4D97-AF65-F5344CB8AC3E}">
        <p14:creationId xmlns:p14="http://schemas.microsoft.com/office/powerpoint/2010/main" xmlns="" val="2121161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457200"/>
          </a:xfrm>
        </p:spPr>
        <p:txBody>
          <a:bodyPr>
            <a:normAutofit fontScale="90000"/>
          </a:bodyPr>
          <a:lstStyle/>
          <a:p>
            <a:r>
              <a:rPr lang="en-US" b="1" dirty="0" smtClean="0"/>
              <a:t>Class I: Dysgenesis of the Müllerian Ducts</a:t>
            </a:r>
            <a:br>
              <a:rPr lang="en-US" b="1" dirty="0" smtClean="0"/>
            </a:br>
            <a:endParaRPr lang="en-US" dirty="0"/>
          </a:p>
        </p:txBody>
      </p:sp>
      <p:sp>
        <p:nvSpPr>
          <p:cNvPr id="3" name="Content Placeholder 2"/>
          <p:cNvSpPr>
            <a:spLocks noGrp="1"/>
          </p:cNvSpPr>
          <p:nvPr>
            <p:ph idx="1"/>
          </p:nvPr>
        </p:nvSpPr>
        <p:spPr>
          <a:xfrm>
            <a:off x="457200" y="1143000"/>
            <a:ext cx="8229600" cy="4983163"/>
          </a:xfrm>
        </p:spPr>
        <p:txBody>
          <a:bodyPr>
            <a:normAutofit fontScale="85000" lnSpcReduction="20000"/>
          </a:bodyPr>
          <a:lstStyle/>
          <a:p>
            <a:endParaRPr lang="en-US" b="1" dirty="0" smtClean="0"/>
          </a:p>
          <a:p>
            <a:r>
              <a:rPr lang="en-US" dirty="0"/>
              <a:t>U</a:t>
            </a:r>
            <a:r>
              <a:rPr lang="en-US" dirty="0" smtClean="0"/>
              <a:t>sually </a:t>
            </a:r>
            <a:r>
              <a:rPr lang="en-US" dirty="0"/>
              <a:t>referred to as </a:t>
            </a:r>
            <a:r>
              <a:rPr lang="en-US" dirty="0" err="1" smtClean="0"/>
              <a:t>theMayer</a:t>
            </a:r>
            <a:r>
              <a:rPr lang="en-US" dirty="0" smtClean="0"/>
              <a:t>-</a:t>
            </a:r>
            <a:r>
              <a:rPr lang="en-US" dirty="0" err="1" smtClean="0"/>
              <a:t>Rokitansky</a:t>
            </a:r>
            <a:r>
              <a:rPr lang="en-US" dirty="0" smtClean="0"/>
              <a:t>-</a:t>
            </a:r>
            <a:r>
              <a:rPr lang="en-US" dirty="0" err="1" smtClean="0"/>
              <a:t>Küster</a:t>
            </a:r>
            <a:r>
              <a:rPr lang="en-US" dirty="0" smtClean="0"/>
              <a:t>-Hauser </a:t>
            </a:r>
            <a:r>
              <a:rPr lang="en-US" dirty="0"/>
              <a:t>(MRKH) </a:t>
            </a:r>
            <a:r>
              <a:rPr lang="en-US" dirty="0" smtClean="0"/>
              <a:t>syndrome</a:t>
            </a:r>
          </a:p>
          <a:p>
            <a:r>
              <a:rPr lang="en-US" dirty="0" smtClean="0"/>
              <a:t>Rare  condition , incidence 1 in 5000 females</a:t>
            </a:r>
            <a:endParaRPr lang="en-US" b="1" dirty="0" smtClean="0"/>
          </a:p>
          <a:p>
            <a:pPr marL="0" indent="0" algn="ctr">
              <a:buNone/>
            </a:pPr>
            <a:endParaRPr lang="en-US" b="1" dirty="0" smtClean="0"/>
          </a:p>
          <a:p>
            <a:r>
              <a:rPr lang="en-US" dirty="0"/>
              <a:t>Congenital absence of the uterus and vagina (small rudimentary uterine </a:t>
            </a:r>
            <a:r>
              <a:rPr lang="en-US" dirty="0" smtClean="0"/>
              <a:t>bulbs are usually  </a:t>
            </a:r>
            <a:r>
              <a:rPr lang="en-US" dirty="0"/>
              <a:t>present with rudimentary fallopian tubes)</a:t>
            </a:r>
          </a:p>
          <a:p>
            <a:endParaRPr lang="en-US" dirty="0"/>
          </a:p>
          <a:p>
            <a:r>
              <a:rPr lang="en-US" dirty="0" smtClean="0"/>
              <a:t>Normal </a:t>
            </a:r>
            <a:r>
              <a:rPr lang="en-US" dirty="0"/>
              <a:t>ovarian function, including </a:t>
            </a:r>
            <a:r>
              <a:rPr lang="en-US" dirty="0" smtClean="0"/>
              <a:t>ovulation</a:t>
            </a:r>
          </a:p>
          <a:p>
            <a:endParaRPr lang="en-US" dirty="0"/>
          </a:p>
          <a:p>
            <a:r>
              <a:rPr lang="en-US" dirty="0"/>
              <a:t>Sex of rearing: </a:t>
            </a:r>
            <a:r>
              <a:rPr lang="en-US" dirty="0" smtClean="0"/>
              <a:t>female</a:t>
            </a:r>
          </a:p>
          <a:p>
            <a:endParaRPr lang="en-US" dirty="0"/>
          </a:p>
        </p:txBody>
      </p:sp>
    </p:spTree>
    <p:extLst>
      <p:ext uri="{BB962C8B-B14F-4D97-AF65-F5344CB8AC3E}">
        <p14:creationId xmlns:p14="http://schemas.microsoft.com/office/powerpoint/2010/main" xmlns="" val="3823593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smtClean="0"/>
              <a:t>Phenotypic sex: female (normal development of breasts, body proportions, </a:t>
            </a:r>
            <a:r>
              <a:rPr lang="en-US" dirty="0" err="1" smtClean="0"/>
              <a:t>hairdistribution</a:t>
            </a:r>
            <a:r>
              <a:rPr lang="en-US" dirty="0" smtClean="0"/>
              <a:t>, and external genitalia)</a:t>
            </a:r>
          </a:p>
          <a:p>
            <a:endParaRPr lang="en-US" dirty="0" smtClean="0"/>
          </a:p>
          <a:p>
            <a:r>
              <a:rPr lang="en-US" dirty="0" smtClean="0"/>
              <a:t>Genetic sex: female (46,XX karyotype)</a:t>
            </a:r>
          </a:p>
          <a:p>
            <a:endParaRPr lang="en-US" dirty="0" smtClean="0"/>
          </a:p>
          <a:p>
            <a:r>
              <a:rPr lang="en-US" dirty="0" smtClean="0"/>
              <a:t>Frequent association of other congenital anomalies (skeletal, urologic, and</a:t>
            </a:r>
          </a:p>
          <a:p>
            <a:r>
              <a:rPr lang="en-US" dirty="0" smtClean="0"/>
              <a:t>especially renal)</a:t>
            </a:r>
          </a:p>
          <a:p>
            <a:endParaRPr lang="en-US" dirty="0" smtClean="0"/>
          </a:p>
          <a:p>
            <a:r>
              <a:rPr lang="en-US" dirty="0" smtClean="0"/>
              <a:t>Partial agenesis of the vagina</a:t>
            </a:r>
          </a:p>
          <a:p>
            <a:endParaRPr lang="en-US" dirty="0"/>
          </a:p>
        </p:txBody>
      </p:sp>
    </p:spTree>
    <p:extLst>
      <p:ext uri="{BB962C8B-B14F-4D97-AF65-F5344CB8AC3E}">
        <p14:creationId xmlns:p14="http://schemas.microsoft.com/office/powerpoint/2010/main" xmlns="" val="717732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Anatomy</a:t>
            </a:r>
            <a:br>
              <a:rPr lang="en-US" dirty="0" smtClean="0"/>
            </a:br>
            <a:endParaRPr lang="en-US" dirty="0"/>
          </a:p>
        </p:txBody>
      </p:sp>
      <p:sp>
        <p:nvSpPr>
          <p:cNvPr id="3" name="Content Placeholder 2"/>
          <p:cNvSpPr>
            <a:spLocks noGrp="1"/>
          </p:cNvSpPr>
          <p:nvPr>
            <p:ph idx="1"/>
          </p:nvPr>
        </p:nvSpPr>
        <p:spPr>
          <a:xfrm>
            <a:off x="457200" y="1066800"/>
            <a:ext cx="8229600" cy="5059363"/>
          </a:xfrm>
        </p:spPr>
        <p:txBody>
          <a:bodyPr>
            <a:normAutofit/>
          </a:bodyPr>
          <a:lstStyle/>
          <a:p>
            <a:r>
              <a:rPr lang="en-US" dirty="0" smtClean="0"/>
              <a:t>Uterus </a:t>
            </a:r>
            <a:r>
              <a:rPr lang="en-US" dirty="0"/>
              <a:t>is a fibromuscular organ with </a:t>
            </a:r>
            <a:r>
              <a:rPr lang="en-US" dirty="0" smtClean="0"/>
              <a:t> variable shape</a:t>
            </a:r>
            <a:r>
              <a:rPr lang="en-US" dirty="0"/>
              <a:t>, weight, and </a:t>
            </a:r>
            <a:r>
              <a:rPr lang="en-US" dirty="0" smtClean="0"/>
              <a:t>dimensions</a:t>
            </a:r>
          </a:p>
          <a:p>
            <a:r>
              <a:rPr lang="en-US" dirty="0"/>
              <a:t>H</a:t>
            </a:r>
            <a:r>
              <a:rPr lang="en-US" dirty="0" smtClean="0"/>
              <a:t>as </a:t>
            </a:r>
            <a:r>
              <a:rPr lang="en-US" dirty="0"/>
              <a:t>two portions: an upper muscular corpus and a lower fibrous </a:t>
            </a:r>
            <a:r>
              <a:rPr lang="en-US" dirty="0" smtClean="0"/>
              <a:t>cervix</a:t>
            </a:r>
          </a:p>
          <a:p>
            <a:r>
              <a:rPr lang="en-US" dirty="0"/>
              <a:t>Within the </a:t>
            </a:r>
            <a:r>
              <a:rPr lang="en-US" dirty="0" err="1" smtClean="0"/>
              <a:t>corpus,there</a:t>
            </a:r>
            <a:r>
              <a:rPr lang="en-US" dirty="0" smtClean="0"/>
              <a:t> </a:t>
            </a:r>
            <a:r>
              <a:rPr lang="en-US" dirty="0"/>
              <a:t>is a triangularly shaped endometrial cavity surrounded by a thick </a:t>
            </a:r>
            <a:r>
              <a:rPr lang="en-US" dirty="0" smtClean="0"/>
              <a:t>muscular wall</a:t>
            </a:r>
            <a:r>
              <a:rPr lang="en-US" dirty="0"/>
              <a:t>. </a:t>
            </a:r>
            <a:endParaRPr lang="en-US" dirty="0" smtClean="0"/>
          </a:p>
          <a:p>
            <a:r>
              <a:rPr lang="en-US" dirty="0" smtClean="0"/>
              <a:t>Muscle fibers </a:t>
            </a:r>
            <a:r>
              <a:rPr lang="en-US" dirty="0"/>
              <a:t>arranged in more complex pattern.</a:t>
            </a:r>
          </a:p>
        </p:txBody>
      </p:sp>
    </p:spTree>
    <p:extLst>
      <p:ext uri="{BB962C8B-B14F-4D97-AF65-F5344CB8AC3E}">
        <p14:creationId xmlns:p14="http://schemas.microsoft.com/office/powerpoint/2010/main" xmlns="" val="2932353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Presents to gynecologist </a:t>
            </a:r>
            <a:r>
              <a:rPr lang="en-US" dirty="0"/>
              <a:t>at age 14 to 15 years, </a:t>
            </a:r>
            <a:r>
              <a:rPr lang="en-US" dirty="0" smtClean="0"/>
              <a:t>for </a:t>
            </a:r>
            <a:r>
              <a:rPr lang="en-US" dirty="0"/>
              <a:t>the absence of menses </a:t>
            </a:r>
            <a:endParaRPr lang="en-US" dirty="0" smtClean="0"/>
          </a:p>
          <a:p>
            <a:r>
              <a:rPr lang="en-US" dirty="0" smtClean="0"/>
              <a:t>Menstruation </a:t>
            </a:r>
            <a:r>
              <a:rPr lang="en-US" dirty="0"/>
              <a:t>does not appear at the usual age because </a:t>
            </a:r>
            <a:r>
              <a:rPr lang="en-US" dirty="0" smtClean="0"/>
              <a:t>the uterus </a:t>
            </a:r>
            <a:r>
              <a:rPr lang="en-US" dirty="0"/>
              <a:t>is </a:t>
            </a:r>
            <a:r>
              <a:rPr lang="en-US" dirty="0" smtClean="0"/>
              <a:t>absent</a:t>
            </a:r>
          </a:p>
          <a:p>
            <a:r>
              <a:rPr lang="en-US" dirty="0"/>
              <a:t>F</a:t>
            </a:r>
            <a:r>
              <a:rPr lang="en-US" dirty="0" smtClean="0"/>
              <a:t>unctioning </a:t>
            </a:r>
            <a:r>
              <a:rPr lang="en-US" dirty="0"/>
              <a:t>endometrial tissue in one or both rudimentary uterine bulbs ,</a:t>
            </a:r>
            <a:r>
              <a:rPr lang="en-US" dirty="0" smtClean="0"/>
              <a:t>can </a:t>
            </a:r>
            <a:r>
              <a:rPr lang="en-US" dirty="0"/>
              <a:t>develop a large </a:t>
            </a:r>
            <a:r>
              <a:rPr lang="en-US" dirty="0" err="1"/>
              <a:t>hematometra</a:t>
            </a:r>
            <a:r>
              <a:rPr lang="en-US" dirty="0"/>
              <a:t> </a:t>
            </a:r>
            <a:r>
              <a:rPr lang="en-US" dirty="0" smtClean="0"/>
              <a:t> because </a:t>
            </a:r>
            <a:r>
              <a:rPr lang="en-US" dirty="0"/>
              <a:t>of </a:t>
            </a:r>
            <a:r>
              <a:rPr lang="en-US" dirty="0" smtClean="0"/>
              <a:t>cyclic accumulation   of </a:t>
            </a:r>
            <a:r>
              <a:rPr lang="en-US" dirty="0"/>
              <a:t>trapped blood</a:t>
            </a:r>
            <a:r>
              <a:rPr lang="en-US" dirty="0" smtClean="0"/>
              <a:t>.</a:t>
            </a:r>
          </a:p>
          <a:p>
            <a:r>
              <a:rPr lang="en-US" dirty="0" smtClean="0"/>
              <a:t> </a:t>
            </a:r>
            <a:r>
              <a:rPr lang="en-US" dirty="0"/>
              <a:t>Cyclic abdominal pain is relieved by excision of </a:t>
            </a:r>
            <a:r>
              <a:rPr lang="en-US" dirty="0" smtClean="0"/>
              <a:t>the  active </a:t>
            </a:r>
            <a:r>
              <a:rPr lang="en-US" dirty="0"/>
              <a:t>uterine </a:t>
            </a:r>
            <a:r>
              <a:rPr lang="en-US" dirty="0" smtClean="0"/>
              <a:t>anlagen</a:t>
            </a:r>
          </a:p>
        </p:txBody>
      </p:sp>
    </p:spTree>
    <p:extLst>
      <p:ext uri="{BB962C8B-B14F-4D97-AF65-F5344CB8AC3E}">
        <p14:creationId xmlns:p14="http://schemas.microsoft.com/office/powerpoint/2010/main" xmlns="" val="3113946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endParaRPr lang="en-US" dirty="0"/>
          </a:p>
        </p:txBody>
      </p:sp>
      <p:sp>
        <p:nvSpPr>
          <p:cNvPr id="3" name="Content Placeholder 2"/>
          <p:cNvSpPr>
            <a:spLocks noGrp="1"/>
          </p:cNvSpPr>
          <p:nvPr>
            <p:ph idx="1"/>
          </p:nvPr>
        </p:nvSpPr>
        <p:spPr>
          <a:xfrm>
            <a:off x="457200" y="762000"/>
            <a:ext cx="8229600" cy="5821363"/>
          </a:xfrm>
        </p:spPr>
        <p:txBody>
          <a:bodyPr>
            <a:normAutofit/>
          </a:bodyPr>
          <a:lstStyle/>
          <a:p>
            <a:r>
              <a:rPr lang="en-US" dirty="0" smtClean="0"/>
              <a:t>47% of patients  associated urologic anomalies</a:t>
            </a:r>
          </a:p>
          <a:p>
            <a:r>
              <a:rPr lang="en-US" dirty="0" smtClean="0"/>
              <a:t>12</a:t>
            </a:r>
            <a:r>
              <a:rPr lang="en-US" dirty="0"/>
              <a:t>% incidence of skeletal </a:t>
            </a:r>
            <a:r>
              <a:rPr lang="en-US" dirty="0" smtClean="0"/>
              <a:t>abnormalities </a:t>
            </a:r>
          </a:p>
          <a:p>
            <a:r>
              <a:rPr lang="en-US" dirty="0" smtClean="0"/>
              <a:t>16% incidence </a:t>
            </a:r>
            <a:r>
              <a:rPr lang="en-US" dirty="0"/>
              <a:t>of cardiac defects </a:t>
            </a:r>
            <a:endParaRPr lang="en-US" dirty="0" smtClean="0"/>
          </a:p>
          <a:p>
            <a:endParaRPr lang="en-US" dirty="0" smtClean="0"/>
          </a:p>
          <a:p>
            <a:endParaRPr lang="en-US" dirty="0" smtClean="0"/>
          </a:p>
          <a:p>
            <a:r>
              <a:rPr lang="en-US" dirty="0" smtClean="0"/>
              <a:t>DD: Testicular feminization syndrome</a:t>
            </a:r>
          </a:p>
          <a:p>
            <a:endParaRPr lang="en-US" dirty="0" smtClean="0"/>
          </a:p>
          <a:p>
            <a:endParaRPr lang="en-US" dirty="0"/>
          </a:p>
        </p:txBody>
      </p:sp>
    </p:spTree>
    <p:extLst>
      <p:ext uri="{BB962C8B-B14F-4D97-AF65-F5344CB8AC3E}">
        <p14:creationId xmlns:p14="http://schemas.microsoft.com/office/powerpoint/2010/main" xmlns="" val="3233418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Work up</a:t>
            </a:r>
            <a:endParaRPr lang="en-US" dirty="0"/>
          </a:p>
        </p:txBody>
      </p:sp>
      <p:sp>
        <p:nvSpPr>
          <p:cNvPr id="3" name="Content Placeholder 2"/>
          <p:cNvSpPr>
            <a:spLocks noGrp="1"/>
          </p:cNvSpPr>
          <p:nvPr>
            <p:ph idx="1"/>
          </p:nvPr>
        </p:nvSpPr>
        <p:spPr>
          <a:xfrm>
            <a:off x="457200" y="990600"/>
            <a:ext cx="8229600" cy="5334000"/>
          </a:xfrm>
        </p:spPr>
        <p:txBody>
          <a:bodyPr>
            <a:normAutofit/>
          </a:bodyPr>
          <a:lstStyle/>
          <a:p>
            <a:r>
              <a:rPr lang="en-US" dirty="0"/>
              <a:t>U</a:t>
            </a:r>
            <a:r>
              <a:rPr lang="en-US" dirty="0" smtClean="0"/>
              <a:t>ltrasonography </a:t>
            </a:r>
          </a:p>
          <a:p>
            <a:r>
              <a:rPr lang="en-US" dirty="0" smtClean="0"/>
              <a:t>Complete </a:t>
            </a:r>
            <a:r>
              <a:rPr lang="en-US" dirty="0"/>
              <a:t>chromosomal </a:t>
            </a:r>
            <a:r>
              <a:rPr lang="en-US" dirty="0" smtClean="0"/>
              <a:t>analysis</a:t>
            </a:r>
          </a:p>
          <a:p>
            <a:r>
              <a:rPr lang="en-US" dirty="0"/>
              <a:t>I</a:t>
            </a:r>
            <a:r>
              <a:rPr lang="en-US" dirty="0" smtClean="0"/>
              <a:t>ntravenous </a:t>
            </a:r>
            <a:r>
              <a:rPr lang="en-US" dirty="0"/>
              <a:t>pyelogram </a:t>
            </a:r>
            <a:r>
              <a:rPr lang="en-US" dirty="0" smtClean="0"/>
              <a:t>( </a:t>
            </a:r>
            <a:r>
              <a:rPr lang="en-US" dirty="0"/>
              <a:t>This also</a:t>
            </a:r>
          </a:p>
          <a:p>
            <a:r>
              <a:rPr lang="en-US" dirty="0"/>
              <a:t>provides an adequate survey for anomalies of the </a:t>
            </a:r>
            <a:r>
              <a:rPr lang="en-US" dirty="0" smtClean="0"/>
              <a:t>spine)</a:t>
            </a:r>
          </a:p>
          <a:p>
            <a:r>
              <a:rPr lang="en-US" dirty="0" smtClean="0"/>
              <a:t> </a:t>
            </a:r>
            <a:r>
              <a:rPr lang="en-US" dirty="0"/>
              <a:t>magnetic resonance imaging (MRI),</a:t>
            </a:r>
          </a:p>
          <a:p>
            <a:pPr marL="0" indent="0">
              <a:buNone/>
            </a:pPr>
            <a:r>
              <a:rPr lang="en-US" dirty="0"/>
              <a:t>combined with an magnetic resonance </a:t>
            </a:r>
            <a:r>
              <a:rPr lang="en-US" dirty="0" err="1"/>
              <a:t>urogram</a:t>
            </a:r>
            <a:endParaRPr lang="en-US" dirty="0"/>
          </a:p>
        </p:txBody>
      </p:sp>
    </p:spTree>
    <p:extLst>
      <p:ext uri="{BB962C8B-B14F-4D97-AF65-F5344CB8AC3E}">
        <p14:creationId xmlns:p14="http://schemas.microsoft.com/office/powerpoint/2010/main" xmlns="" val="635501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endParaRPr lang="en-US" dirty="0"/>
          </a:p>
        </p:txBody>
      </p:sp>
      <p:pic>
        <p:nvPicPr>
          <p:cNvPr id="4" name="Picture 2" descr="C:\Users\RamGopal\Pictures\2015-06-04\245.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1" y="609601"/>
            <a:ext cx="3809999" cy="27432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C:\Users\RamGopal\Pictures\2015-06-04\23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 y="3352800"/>
            <a:ext cx="3962400" cy="35052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C:\Users\RamGopal\Pictures\2015-06-04\234.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91000" y="3352801"/>
            <a:ext cx="4419600" cy="350519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C:\Users\RamGopal\Pictures\2015-06-04\246.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038600" y="609600"/>
            <a:ext cx="4419600" cy="2743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74424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RamGopal\Pictures\2015-06-04\236.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7200" y="304800"/>
            <a:ext cx="7696200" cy="30480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C:\Users\RamGopal\Pictures\2015-06-04\238.JPG"/>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381000" y="3352800"/>
            <a:ext cx="7772400" cy="3276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951556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33400"/>
          </a:xfrm>
        </p:spPr>
        <p:txBody>
          <a:bodyPr>
            <a:normAutofit fontScale="90000"/>
          </a:bodyPr>
          <a:lstStyle/>
          <a:p>
            <a:r>
              <a:rPr lang="en-US" dirty="0" smtClean="0"/>
              <a:t>TREATMENT</a:t>
            </a:r>
            <a:endParaRPr lang="en-US" dirty="0"/>
          </a:p>
        </p:txBody>
      </p:sp>
      <p:sp>
        <p:nvSpPr>
          <p:cNvPr id="3" name="Content Placeholder 2"/>
          <p:cNvSpPr>
            <a:spLocks noGrp="1"/>
          </p:cNvSpPr>
          <p:nvPr>
            <p:ph idx="1"/>
          </p:nvPr>
        </p:nvSpPr>
        <p:spPr>
          <a:xfrm>
            <a:off x="457200" y="1143000"/>
            <a:ext cx="8229600" cy="5334000"/>
          </a:xfrm>
        </p:spPr>
        <p:txBody>
          <a:bodyPr/>
          <a:lstStyle/>
          <a:p>
            <a:r>
              <a:rPr lang="en-US" b="1" dirty="0"/>
              <a:t>Psychological Preparation of the </a:t>
            </a:r>
            <a:r>
              <a:rPr lang="en-US" b="1" dirty="0" smtClean="0"/>
              <a:t>Patient</a:t>
            </a:r>
            <a:r>
              <a:rPr lang="en-US" dirty="0"/>
              <a:t> </a:t>
            </a:r>
            <a:endParaRPr lang="en-US" dirty="0" smtClean="0"/>
          </a:p>
          <a:p>
            <a:r>
              <a:rPr lang="en-US" dirty="0" smtClean="0"/>
              <a:t> Offer </a:t>
            </a:r>
            <a:r>
              <a:rPr lang="en-US" dirty="0"/>
              <a:t>appropriate surgery to establish coital function</a:t>
            </a:r>
            <a:r>
              <a:rPr lang="en-US" b="1" dirty="0" smtClean="0"/>
              <a:t> </a:t>
            </a:r>
          </a:p>
          <a:p>
            <a:r>
              <a:rPr lang="en-US" dirty="0" smtClean="0"/>
              <a:t>Gestational </a:t>
            </a:r>
            <a:r>
              <a:rPr lang="en-US" dirty="0"/>
              <a:t>surrogacy </a:t>
            </a:r>
            <a:r>
              <a:rPr lang="en-US" dirty="0" smtClean="0"/>
              <a:t>should definitely </a:t>
            </a:r>
            <a:r>
              <a:rPr lang="en-US" dirty="0"/>
              <a:t>be included in the </a:t>
            </a:r>
            <a:r>
              <a:rPr lang="en-US" dirty="0" smtClean="0"/>
              <a:t>discussion</a:t>
            </a:r>
            <a:endParaRPr lang="en-US" b="1" dirty="0" smtClean="0"/>
          </a:p>
          <a:p>
            <a:r>
              <a:rPr lang="en-US" dirty="0" smtClean="0"/>
              <a:t>Prompt </a:t>
            </a:r>
            <a:r>
              <a:rPr lang="en-US" dirty="0"/>
              <a:t>removal of the active uterine </a:t>
            </a:r>
            <a:r>
              <a:rPr lang="en-US" dirty="0" smtClean="0"/>
              <a:t>bulbs</a:t>
            </a:r>
          </a:p>
          <a:p>
            <a:r>
              <a:rPr lang="en-US" dirty="0" err="1"/>
              <a:t>vaginoplasty</a:t>
            </a:r>
            <a:endParaRPr lang="en-US" dirty="0" smtClean="0"/>
          </a:p>
          <a:p>
            <a:endParaRPr lang="en-US" dirty="0"/>
          </a:p>
        </p:txBody>
      </p:sp>
    </p:spTree>
    <p:extLst>
      <p:ext uri="{BB962C8B-B14F-4D97-AF65-F5344CB8AC3E}">
        <p14:creationId xmlns:p14="http://schemas.microsoft.com/office/powerpoint/2010/main" xmlns="" val="23946718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55638"/>
          </a:xfrm>
        </p:spPr>
        <p:txBody>
          <a:bodyPr>
            <a:normAutofit fontScale="90000"/>
          </a:bodyPr>
          <a:lstStyle/>
          <a:p>
            <a:r>
              <a:rPr lang="en-US" b="1" dirty="0" smtClean="0"/>
              <a:t> Classification of Methods to Form </a:t>
            </a:r>
            <a:br>
              <a:rPr lang="en-US" b="1" dirty="0" smtClean="0"/>
            </a:br>
            <a:r>
              <a:rPr lang="en-US" b="1" dirty="0" smtClean="0"/>
              <a:t>New Vagina</a:t>
            </a:r>
            <a:br>
              <a:rPr lang="en-US" b="1"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Nonsurgical </a:t>
            </a:r>
            <a:r>
              <a:rPr lang="en-US" b="1" dirty="0"/>
              <a:t>(intermittent pressure on the perineum</a:t>
            </a:r>
            <a:r>
              <a:rPr lang="en-US" b="1" dirty="0" smtClean="0"/>
              <a:t>)</a:t>
            </a:r>
            <a:endParaRPr lang="en-US" b="1" dirty="0"/>
          </a:p>
          <a:p>
            <a:pPr marL="0" indent="0" algn="just">
              <a:buNone/>
            </a:pPr>
            <a:endParaRPr lang="en-US" dirty="0" smtClean="0"/>
          </a:p>
          <a:p>
            <a:pPr lvl="1" algn="just">
              <a:buFont typeface="Arial" pitchFamily="34" charset="0"/>
              <a:buChar char="•"/>
            </a:pPr>
            <a:r>
              <a:rPr lang="en-US" dirty="0" smtClean="0"/>
              <a:t>Frank (1938) described non surgical method to create </a:t>
            </a:r>
            <a:r>
              <a:rPr lang="en-US" dirty="0" err="1" smtClean="0"/>
              <a:t>neovagina</a:t>
            </a:r>
            <a:r>
              <a:rPr lang="en-US" dirty="0" smtClean="0"/>
              <a:t> using sequential application of wider &amp; longer dilator.</a:t>
            </a:r>
            <a:endParaRPr lang="en-US" dirty="0" smtClean="0">
              <a:solidFill>
                <a:schemeClr val="accent3">
                  <a:lumMod val="40000"/>
                  <a:lumOff val="60000"/>
                </a:schemeClr>
              </a:solidFill>
            </a:endParaRPr>
          </a:p>
          <a:p>
            <a:pPr lvl="1" algn="just">
              <a:buFont typeface="Arial" pitchFamily="34" charset="0"/>
              <a:buChar char="•"/>
            </a:pPr>
            <a:r>
              <a:rPr lang="en-US" dirty="0" smtClean="0"/>
              <a:t>Series of graduated dilator dilate vaginal space. Creates a functional vagina within 3-6 months.</a:t>
            </a:r>
          </a:p>
          <a:p>
            <a:pPr lvl="1" algn="just">
              <a:buFont typeface="Arial" pitchFamily="34" charset="0"/>
              <a:buChar char="•"/>
            </a:pPr>
            <a:r>
              <a:rPr lang="en-US" dirty="0" smtClean="0"/>
              <a:t>Patient instructed to sit on racing type bicycle seat for at least 2 </a:t>
            </a:r>
            <a:r>
              <a:rPr lang="en-US" dirty="0" err="1" smtClean="0"/>
              <a:t>hrs</a:t>
            </a:r>
            <a:r>
              <a:rPr lang="en-US" dirty="0" smtClean="0"/>
              <a:t>/day at interval of 15-30 min.(to apply pressure by leaning forward with dilator in place</a:t>
            </a:r>
            <a:endParaRPr lang="en-US" dirty="0"/>
          </a:p>
        </p:txBody>
      </p:sp>
    </p:spTree>
    <p:extLst>
      <p:ext uri="{BB962C8B-B14F-4D97-AF65-F5344CB8AC3E}">
        <p14:creationId xmlns:p14="http://schemas.microsoft.com/office/powerpoint/2010/main" xmlns="" val="1670749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304800"/>
            <a:ext cx="4495800" cy="5821363"/>
          </a:xfrm>
        </p:spPr>
        <p:txBody>
          <a:bodyPr>
            <a:normAutofit fontScale="85000" lnSpcReduction="10000"/>
          </a:bodyPr>
          <a:lstStyle/>
          <a:p>
            <a:r>
              <a:rPr lang="en-US" dirty="0"/>
              <a:t>B</a:t>
            </a:r>
            <a:r>
              <a:rPr lang="en-US" dirty="0" smtClean="0"/>
              <a:t>egin </a:t>
            </a:r>
            <a:r>
              <a:rPr lang="en-US" dirty="0"/>
              <a:t>with the smallest </a:t>
            </a:r>
            <a:r>
              <a:rPr lang="en-US" dirty="0" smtClean="0"/>
              <a:t>dilator</a:t>
            </a:r>
          </a:p>
          <a:p>
            <a:r>
              <a:rPr lang="en-US" dirty="0"/>
              <a:t>Follow-up is usually at monthly </a:t>
            </a:r>
            <a:r>
              <a:rPr lang="en-US" dirty="0" smtClean="0"/>
              <a:t>intervals</a:t>
            </a:r>
          </a:p>
          <a:p>
            <a:r>
              <a:rPr lang="en-US" dirty="0"/>
              <a:t>P</a:t>
            </a:r>
            <a:r>
              <a:rPr lang="en-US" dirty="0" smtClean="0"/>
              <a:t>atient </a:t>
            </a:r>
            <a:r>
              <a:rPr lang="en-US" dirty="0"/>
              <a:t>can expect to graduate </a:t>
            </a:r>
            <a:r>
              <a:rPr lang="en-US" dirty="0" smtClean="0"/>
              <a:t>to  the </a:t>
            </a:r>
            <a:r>
              <a:rPr lang="en-US" dirty="0"/>
              <a:t>next size larger dilator about every </a:t>
            </a:r>
            <a:r>
              <a:rPr lang="en-US" dirty="0" smtClean="0"/>
              <a:t>month</a:t>
            </a:r>
          </a:p>
          <a:p>
            <a:r>
              <a:rPr lang="en-US" dirty="0" smtClean="0"/>
              <a:t>All </a:t>
            </a:r>
            <a:r>
              <a:rPr lang="en-US" dirty="0"/>
              <a:t>patients were followed up for at least 2 years and for an average </a:t>
            </a:r>
            <a:r>
              <a:rPr lang="en-US" dirty="0" smtClean="0"/>
              <a:t>of9.25 </a:t>
            </a:r>
            <a:r>
              <a:rPr lang="en-US" dirty="0"/>
              <a:t>years. </a:t>
            </a:r>
            <a:endParaRPr lang="en-US" dirty="0" smtClean="0"/>
          </a:p>
          <a:p>
            <a:r>
              <a:rPr lang="en-US" dirty="0" smtClean="0"/>
              <a:t>Functional </a:t>
            </a:r>
            <a:r>
              <a:rPr lang="en-US" dirty="0"/>
              <a:t>success was achieved in 91.9% of those who </a:t>
            </a:r>
            <a:r>
              <a:rPr lang="en-US" dirty="0" err="1" smtClean="0"/>
              <a:t>attempteddilatation</a:t>
            </a:r>
            <a:r>
              <a:rPr lang="en-US" dirty="0" smtClean="0"/>
              <a:t> </a:t>
            </a:r>
          </a:p>
          <a:p>
            <a:pPr marL="0" indent="0">
              <a:buNone/>
            </a:pPr>
            <a:endParaRPr lang="en-US" dirty="0"/>
          </a:p>
        </p:txBody>
      </p:sp>
      <p:pic>
        <p:nvPicPr>
          <p:cNvPr id="4" name="Picture 1" descr="C:\Users\SONY\Desktop\New Folder\VAGINAL DILATOR.jpg"/>
          <p:cNvPicPr>
            <a:picLocks noChangeAspect="1" noChangeArrowheads="1"/>
          </p:cNvPicPr>
          <p:nvPr/>
        </p:nvPicPr>
        <p:blipFill>
          <a:blip r:embed="rId2" cstate="print"/>
          <a:srcRect/>
          <a:stretch>
            <a:fillRect/>
          </a:stretch>
        </p:blipFill>
        <p:spPr bwMode="auto">
          <a:xfrm>
            <a:off x="5181600" y="304800"/>
            <a:ext cx="3429000" cy="5791200"/>
          </a:xfrm>
          <a:prstGeom prst="rect">
            <a:avLst/>
          </a:prstGeom>
          <a:noFill/>
        </p:spPr>
      </p:pic>
    </p:spTree>
    <p:extLst>
      <p:ext uri="{BB962C8B-B14F-4D97-AF65-F5344CB8AC3E}">
        <p14:creationId xmlns:p14="http://schemas.microsoft.com/office/powerpoint/2010/main" xmlns="" val="3626527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8229600" cy="334962"/>
          </a:xfrm>
        </p:spPr>
        <p:txBody>
          <a:bodyPr>
            <a:normAutofit fontScale="90000"/>
          </a:bodyPr>
          <a:lstStyle/>
          <a:p>
            <a:r>
              <a:rPr lang="en-US" dirty="0" smtClean="0"/>
              <a:t>surgical</a:t>
            </a:r>
            <a:endParaRPr lang="en-US" dirty="0"/>
          </a:p>
        </p:txBody>
      </p:sp>
      <p:sp>
        <p:nvSpPr>
          <p:cNvPr id="3" name="Content Placeholder 2"/>
          <p:cNvSpPr>
            <a:spLocks noGrp="1"/>
          </p:cNvSpPr>
          <p:nvPr>
            <p:ph idx="1"/>
          </p:nvPr>
        </p:nvSpPr>
        <p:spPr>
          <a:xfrm>
            <a:off x="533400" y="762000"/>
            <a:ext cx="8229600" cy="5715000"/>
          </a:xfrm>
        </p:spPr>
        <p:txBody>
          <a:bodyPr>
            <a:normAutofit fontScale="92500" lnSpcReduction="20000"/>
          </a:bodyPr>
          <a:lstStyle/>
          <a:p>
            <a:pPr algn="just">
              <a:buNone/>
            </a:pPr>
            <a:r>
              <a:rPr lang="en-US" b="1" dirty="0" smtClean="0"/>
              <a:t>Without use of abdominal contents-</a:t>
            </a:r>
          </a:p>
          <a:p>
            <a:pPr algn="just">
              <a:buNone/>
            </a:pPr>
            <a:r>
              <a:rPr lang="en-US" dirty="0" smtClean="0">
                <a:solidFill>
                  <a:schemeClr val="accent2"/>
                </a:solidFill>
              </a:rPr>
              <a:t>Without  dissecting cavity-</a:t>
            </a:r>
          </a:p>
          <a:p>
            <a:pPr marL="550926" indent="-514350" algn="just">
              <a:buFont typeface="+mj-lt"/>
              <a:buAutoNum type="arabicPeriod"/>
            </a:pPr>
            <a:r>
              <a:rPr lang="en-US" dirty="0" smtClean="0"/>
              <a:t>Williams </a:t>
            </a:r>
            <a:r>
              <a:rPr lang="en-US" dirty="0" err="1" smtClean="0"/>
              <a:t>vulvovaginoplasty</a:t>
            </a:r>
            <a:r>
              <a:rPr lang="en-US" dirty="0" smtClean="0"/>
              <a:t>(1964)</a:t>
            </a:r>
          </a:p>
          <a:p>
            <a:pPr marL="550926" indent="-514350" algn="just">
              <a:buFont typeface="+mj-lt"/>
              <a:buAutoNum type="arabicPeriod"/>
            </a:pPr>
            <a:r>
              <a:rPr lang="en-US" dirty="0" err="1" smtClean="0"/>
              <a:t>Vecchietti</a:t>
            </a:r>
            <a:r>
              <a:rPr lang="en-US" dirty="0" smtClean="0"/>
              <a:t> procedure(1965)</a:t>
            </a:r>
          </a:p>
          <a:p>
            <a:pPr algn="just">
              <a:buNone/>
            </a:pPr>
            <a:r>
              <a:rPr lang="en-US" dirty="0" smtClean="0">
                <a:solidFill>
                  <a:schemeClr val="accent2"/>
                </a:solidFill>
              </a:rPr>
              <a:t>Dissecting cavity &amp; lining with graft-</a:t>
            </a:r>
          </a:p>
          <a:p>
            <a:pPr marL="550926" indent="-514350" algn="just">
              <a:buFont typeface="+mj-lt"/>
              <a:buAutoNum type="arabicPeriod"/>
            </a:pPr>
            <a:r>
              <a:rPr lang="en-US" dirty="0" smtClean="0"/>
              <a:t>Mc </a:t>
            </a:r>
            <a:r>
              <a:rPr lang="en-US" dirty="0" err="1" smtClean="0"/>
              <a:t>Indoe</a:t>
            </a:r>
            <a:r>
              <a:rPr lang="en-US" dirty="0" smtClean="0"/>
              <a:t> operation</a:t>
            </a:r>
          </a:p>
          <a:p>
            <a:pPr marL="550926" indent="-514350" algn="just">
              <a:buFont typeface="+mj-lt"/>
              <a:buAutoNum type="arabicPeriod"/>
            </a:pPr>
            <a:r>
              <a:rPr lang="en-US" dirty="0" smtClean="0"/>
              <a:t>Dermis graft</a:t>
            </a:r>
          </a:p>
          <a:p>
            <a:pPr marL="550926" indent="-514350" algn="just">
              <a:buFont typeface="+mj-lt"/>
              <a:buAutoNum type="arabicPeriod"/>
            </a:pPr>
            <a:r>
              <a:rPr lang="en-US" dirty="0" smtClean="0"/>
              <a:t>Amnion graft</a:t>
            </a:r>
          </a:p>
          <a:p>
            <a:pPr marL="550926" indent="-514350" algn="just">
              <a:buFont typeface="+mj-lt"/>
              <a:buAutoNum type="arabicPeriod"/>
            </a:pPr>
            <a:r>
              <a:rPr lang="en-US" dirty="0" smtClean="0"/>
              <a:t>Flaps-Musculocutaneous, </a:t>
            </a:r>
            <a:r>
              <a:rPr lang="en-US" dirty="0" err="1" smtClean="0"/>
              <a:t>fasciocutaneous</a:t>
            </a:r>
            <a:endParaRPr lang="en-US" dirty="0" smtClean="0"/>
          </a:p>
          <a:p>
            <a:pPr marL="0" indent="0" algn="just">
              <a:buNone/>
            </a:pPr>
            <a:r>
              <a:rPr lang="en-US" b="1" dirty="0" smtClean="0"/>
              <a:t>With use of abdominal contents-</a:t>
            </a:r>
          </a:p>
          <a:p>
            <a:pPr algn="just"/>
            <a:r>
              <a:rPr lang="en-US" dirty="0" smtClean="0"/>
              <a:t>Peritoneum</a:t>
            </a:r>
          </a:p>
          <a:p>
            <a:pPr algn="just"/>
            <a:r>
              <a:rPr lang="en-US" dirty="0" smtClean="0"/>
              <a:t>Intestinal contents.</a:t>
            </a:r>
            <a:endParaRPr lang="en-IN" dirty="0"/>
          </a:p>
        </p:txBody>
      </p:sp>
    </p:spTree>
    <p:extLst>
      <p:ext uri="{BB962C8B-B14F-4D97-AF65-F5344CB8AC3E}">
        <p14:creationId xmlns:p14="http://schemas.microsoft.com/office/powerpoint/2010/main" xmlns="" val="2036557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Mc </a:t>
            </a:r>
            <a:r>
              <a:rPr lang="en-US" b="1" dirty="0" err="1" smtClean="0"/>
              <a:t>Indoe</a:t>
            </a:r>
            <a:r>
              <a:rPr lang="en-US" b="1" dirty="0" smtClean="0"/>
              <a:t> operation</a:t>
            </a:r>
            <a:endParaRPr lang="en-US" dirty="0"/>
          </a:p>
        </p:txBody>
      </p:sp>
      <p:sp>
        <p:nvSpPr>
          <p:cNvPr id="3" name="Content Placeholder 2"/>
          <p:cNvSpPr>
            <a:spLocks noGrp="1"/>
          </p:cNvSpPr>
          <p:nvPr>
            <p:ph idx="1"/>
          </p:nvPr>
        </p:nvSpPr>
        <p:spPr/>
        <p:txBody>
          <a:bodyPr>
            <a:normAutofit fontScale="92500"/>
          </a:bodyPr>
          <a:lstStyle/>
          <a:p>
            <a:pPr algn="just"/>
            <a:r>
              <a:rPr lang="en-US" dirty="0" smtClean="0"/>
              <a:t>Most common.</a:t>
            </a:r>
          </a:p>
          <a:p>
            <a:pPr algn="just"/>
            <a:r>
              <a:rPr lang="en-US" dirty="0" smtClean="0"/>
              <a:t>Most satisfactory results - </a:t>
            </a:r>
            <a:r>
              <a:rPr lang="en-US" dirty="0" smtClean="0">
                <a:solidFill>
                  <a:srgbClr val="FF0000"/>
                </a:solidFill>
              </a:rPr>
              <a:t>Procedure of choice</a:t>
            </a:r>
            <a:r>
              <a:rPr lang="en-US" dirty="0" smtClean="0">
                <a:solidFill>
                  <a:schemeClr val="accent4"/>
                </a:solidFill>
              </a:rPr>
              <a:t>.</a:t>
            </a:r>
          </a:p>
          <a:p>
            <a:pPr algn="just"/>
            <a:r>
              <a:rPr lang="en-US" dirty="0" smtClean="0"/>
              <a:t>Three important principles-</a:t>
            </a:r>
          </a:p>
          <a:p>
            <a:pPr algn="just">
              <a:buFont typeface="Wingdings" pitchFamily="2" charset="2"/>
              <a:buChar char="v"/>
            </a:pPr>
            <a:r>
              <a:rPr lang="en-US" dirty="0" smtClean="0"/>
              <a:t>Dissection  to create adequate space between bladder &amp; rectum.</a:t>
            </a:r>
          </a:p>
          <a:p>
            <a:pPr algn="just">
              <a:buFont typeface="Wingdings" pitchFamily="2" charset="2"/>
              <a:buChar char="v"/>
            </a:pPr>
            <a:r>
              <a:rPr lang="en-US" dirty="0" smtClean="0"/>
              <a:t>Inlay a split thickness skin graft.</a:t>
            </a:r>
          </a:p>
          <a:p>
            <a:pPr algn="just">
              <a:buFont typeface="Wingdings" pitchFamily="2" charset="2"/>
              <a:buChar char="v"/>
            </a:pPr>
            <a:r>
              <a:rPr lang="en-US" dirty="0" smtClean="0"/>
              <a:t>Prolonged dilatation during the contractile phase of healing.</a:t>
            </a:r>
          </a:p>
          <a:p>
            <a:pPr algn="just">
              <a:buFont typeface="Wingdings" pitchFamily="2" charset="2"/>
              <a:buChar char="v"/>
            </a:pPr>
            <a:endParaRPr lang="en-IN" dirty="0" smtClean="0"/>
          </a:p>
          <a:p>
            <a:pPr>
              <a:buFont typeface="Wingdings" pitchFamily="2" charset="2"/>
              <a:buChar char="v"/>
            </a:pPr>
            <a:endParaRPr lang="en-US" dirty="0"/>
          </a:p>
        </p:txBody>
      </p:sp>
    </p:spTree>
    <p:extLst>
      <p:ext uri="{BB962C8B-B14F-4D97-AF65-F5344CB8AC3E}">
        <p14:creationId xmlns:p14="http://schemas.microsoft.com/office/powerpoint/2010/main" xmlns="" val="1392179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endParaRPr lang="en-US" dirty="0"/>
          </a:p>
        </p:txBody>
      </p:sp>
      <p:sp>
        <p:nvSpPr>
          <p:cNvPr id="3" name="Content Placeholder 2"/>
          <p:cNvSpPr>
            <a:spLocks noGrp="1"/>
          </p:cNvSpPr>
          <p:nvPr>
            <p:ph idx="1"/>
          </p:nvPr>
        </p:nvSpPr>
        <p:spPr>
          <a:xfrm>
            <a:off x="457200" y="762000"/>
            <a:ext cx="8229600" cy="5364163"/>
          </a:xfrm>
        </p:spPr>
        <p:txBody>
          <a:bodyPr/>
          <a:lstStyle/>
          <a:p>
            <a:r>
              <a:rPr lang="en-US" dirty="0" smtClean="0"/>
              <a:t>Uterus </a:t>
            </a:r>
            <a:r>
              <a:rPr lang="en-US" dirty="0"/>
              <a:t>is lined by a unique mucosa, the </a:t>
            </a:r>
            <a:r>
              <a:rPr lang="en-US" dirty="0" smtClean="0"/>
              <a:t>endometrium </a:t>
            </a:r>
          </a:p>
          <a:p>
            <a:r>
              <a:rPr lang="en-US" dirty="0" smtClean="0"/>
              <a:t>Cervix </a:t>
            </a:r>
            <a:r>
              <a:rPr lang="en-US" dirty="0"/>
              <a:t>is divided into two portions: the </a:t>
            </a:r>
            <a:r>
              <a:rPr lang="en-US" dirty="0" err="1"/>
              <a:t>portio</a:t>
            </a:r>
            <a:r>
              <a:rPr lang="en-US" dirty="0"/>
              <a:t> </a:t>
            </a:r>
            <a:r>
              <a:rPr lang="en-US" dirty="0" smtClean="0"/>
              <a:t>vaginalis and </a:t>
            </a:r>
            <a:r>
              <a:rPr lang="en-US" dirty="0"/>
              <a:t>the </a:t>
            </a:r>
            <a:r>
              <a:rPr lang="en-US" dirty="0" err="1"/>
              <a:t>portio</a:t>
            </a:r>
            <a:r>
              <a:rPr lang="en-US" dirty="0"/>
              <a:t> </a:t>
            </a:r>
            <a:r>
              <a:rPr lang="en-US" dirty="0" err="1" smtClean="0"/>
              <a:t>supravaginalis</a:t>
            </a:r>
            <a:endParaRPr lang="en-US" dirty="0" smtClean="0"/>
          </a:p>
          <a:p>
            <a:r>
              <a:rPr lang="en-US" dirty="0" smtClean="0"/>
              <a:t>Fallopian </a:t>
            </a:r>
            <a:r>
              <a:rPr lang="en-US" dirty="0"/>
              <a:t>tubes are paired tubular structures 7 to 12 cm </a:t>
            </a:r>
            <a:r>
              <a:rPr lang="en-US" dirty="0" smtClean="0"/>
              <a:t>in length.</a:t>
            </a:r>
          </a:p>
          <a:p>
            <a:endParaRPr lang="en-US"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038600" y="3810000"/>
            <a:ext cx="4724400" cy="2605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68399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endParaRPr lang="en-US" dirty="0"/>
          </a:p>
        </p:txBody>
      </p:sp>
      <p:sp>
        <p:nvSpPr>
          <p:cNvPr id="3" name="Content Placeholder 2"/>
          <p:cNvSpPr>
            <a:spLocks noGrp="1"/>
          </p:cNvSpPr>
          <p:nvPr>
            <p:ph idx="1"/>
          </p:nvPr>
        </p:nvSpPr>
        <p:spPr>
          <a:xfrm>
            <a:off x="457200" y="762000"/>
            <a:ext cx="8229600" cy="5943600"/>
          </a:xfrm>
        </p:spPr>
        <p:txBody>
          <a:bodyPr/>
          <a:lstStyle/>
          <a:p>
            <a:pPr algn="just"/>
            <a:r>
              <a:rPr lang="en-US" b="1" dirty="0" smtClean="0"/>
              <a:t>Technique</a:t>
            </a:r>
          </a:p>
          <a:p>
            <a:pPr algn="just"/>
            <a:r>
              <a:rPr lang="en-US" dirty="0" smtClean="0"/>
              <a:t>Skin graft taken.</a:t>
            </a:r>
          </a:p>
          <a:p>
            <a:pPr algn="just"/>
            <a:r>
              <a:rPr lang="en-US" dirty="0" smtClean="0"/>
              <a:t>0.018 inch thick, 8-9 cm wide, 16-20 cm in length.</a:t>
            </a:r>
          </a:p>
          <a:p>
            <a:pPr algn="just"/>
            <a:r>
              <a:rPr lang="en-US" dirty="0" smtClean="0"/>
              <a:t>Vaginal form of adequate size is prepared by applying skin graft over it.</a:t>
            </a:r>
          </a:p>
          <a:p>
            <a:pPr algn="just"/>
            <a:r>
              <a:rPr lang="en-US" dirty="0" smtClean="0"/>
              <a:t>Neo vaginal space is created.</a:t>
            </a:r>
          </a:p>
          <a:p>
            <a:pPr algn="just"/>
            <a:r>
              <a:rPr lang="en-US" dirty="0" smtClean="0"/>
              <a:t>Form placed in neo vagina, edge of graft sutured with skin edge. </a:t>
            </a:r>
            <a:endParaRPr lang="en-IN" dirty="0" smtClean="0"/>
          </a:p>
          <a:p>
            <a:endParaRPr lang="en-US" dirty="0"/>
          </a:p>
        </p:txBody>
      </p:sp>
    </p:spTree>
    <p:extLst>
      <p:ext uri="{BB962C8B-B14F-4D97-AF65-F5344CB8AC3E}">
        <p14:creationId xmlns:p14="http://schemas.microsoft.com/office/powerpoint/2010/main" xmlns="" val="376966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cstate="print">
            <a:lum bright="-10000"/>
          </a:blip>
          <a:srcRect/>
          <a:stretch>
            <a:fillRect/>
          </a:stretch>
        </p:blipFill>
        <p:spPr bwMode="auto">
          <a:xfrm>
            <a:off x="304800" y="762000"/>
            <a:ext cx="8458200" cy="579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1734434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cstate="print"/>
          <a:srcRect/>
          <a:stretch>
            <a:fillRect/>
          </a:stretch>
        </p:blipFill>
        <p:spPr bwMode="auto">
          <a:xfrm>
            <a:off x="838200" y="1371600"/>
            <a:ext cx="7543799" cy="5105400"/>
          </a:xfrm>
          <a:prstGeom prst="rect">
            <a:avLst/>
          </a:prstGeom>
          <a:noFill/>
          <a:ln w="9525">
            <a:noFill/>
            <a:miter lim="800000"/>
            <a:headEnd/>
            <a:tailEnd/>
          </a:ln>
          <a:effectLst/>
        </p:spPr>
      </p:pic>
    </p:spTree>
    <p:extLst>
      <p:ext uri="{BB962C8B-B14F-4D97-AF65-F5344CB8AC3E}">
        <p14:creationId xmlns:p14="http://schemas.microsoft.com/office/powerpoint/2010/main" xmlns="" val="18368145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pPr algn="just">
              <a:buNone/>
            </a:pPr>
            <a:r>
              <a:rPr lang="en-US" sz="3800" b="1" dirty="0" smtClean="0"/>
              <a:t>Post operative management</a:t>
            </a:r>
          </a:p>
          <a:p>
            <a:pPr algn="just"/>
            <a:r>
              <a:rPr lang="en-US" dirty="0" smtClean="0"/>
              <a:t>Bed rest </a:t>
            </a:r>
          </a:p>
          <a:p>
            <a:pPr algn="just"/>
            <a:r>
              <a:rPr lang="en-US" dirty="0" smtClean="0"/>
              <a:t>Antibiotics</a:t>
            </a:r>
          </a:p>
          <a:p>
            <a:pPr algn="just"/>
            <a:r>
              <a:rPr lang="en-US" dirty="0" smtClean="0"/>
              <a:t>Replacing with new form-</a:t>
            </a:r>
          </a:p>
          <a:p>
            <a:pPr algn="just"/>
            <a:r>
              <a:rPr lang="en-US" dirty="0" smtClean="0"/>
              <a:t>Removed after 7-10 days. vaginal cavity irrigated with warm saline.</a:t>
            </a:r>
          </a:p>
          <a:p>
            <a:pPr algn="just"/>
            <a:r>
              <a:rPr lang="en-US" dirty="0" smtClean="0"/>
              <a:t>Inspection of cavity to determine the take of graft.</a:t>
            </a:r>
          </a:p>
          <a:p>
            <a:pPr algn="just"/>
            <a:r>
              <a:rPr lang="en-US" dirty="0" smtClean="0"/>
              <a:t>New form applied.</a:t>
            </a:r>
          </a:p>
          <a:p>
            <a:pPr algn="just"/>
            <a:r>
              <a:rPr lang="en-US" dirty="0" smtClean="0"/>
              <a:t>Applied continuously for 6 </a:t>
            </a:r>
            <a:r>
              <a:rPr lang="en-US" dirty="0" err="1" smtClean="0"/>
              <a:t>wks</a:t>
            </a:r>
            <a:r>
              <a:rPr lang="en-US" dirty="0" smtClean="0"/>
              <a:t> except at the time of urination &amp; defecation.</a:t>
            </a:r>
          </a:p>
          <a:p>
            <a:pPr algn="just"/>
            <a:r>
              <a:rPr lang="en-US" dirty="0" smtClean="0"/>
              <a:t>Next 12 months-new form applied only during night.</a:t>
            </a:r>
            <a:endParaRPr lang="en-IN" dirty="0" smtClean="0"/>
          </a:p>
          <a:p>
            <a:endParaRPr lang="en-US" dirty="0"/>
          </a:p>
        </p:txBody>
      </p:sp>
    </p:spTree>
    <p:extLst>
      <p:ext uri="{BB962C8B-B14F-4D97-AF65-F5344CB8AC3E}">
        <p14:creationId xmlns:p14="http://schemas.microsoft.com/office/powerpoint/2010/main" xmlns="" val="729041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just">
              <a:buNone/>
            </a:pPr>
            <a:r>
              <a:rPr lang="en-US" b="1" dirty="0" smtClean="0"/>
              <a:t>Complication</a:t>
            </a:r>
          </a:p>
          <a:p>
            <a:pPr algn="just"/>
            <a:r>
              <a:rPr lang="en-US" dirty="0" smtClean="0"/>
              <a:t>Post operative infection.</a:t>
            </a:r>
          </a:p>
          <a:p>
            <a:pPr algn="just"/>
            <a:r>
              <a:rPr lang="en-US" dirty="0" smtClean="0"/>
              <a:t>Intra – post-op hemorrhage.</a:t>
            </a:r>
          </a:p>
          <a:p>
            <a:pPr algn="just"/>
            <a:r>
              <a:rPr lang="en-US" dirty="0" smtClean="0"/>
              <a:t>Post operative fistula formation with solid </a:t>
            </a:r>
            <a:r>
              <a:rPr lang="en-US" dirty="0" err="1" smtClean="0"/>
              <a:t>mould</a:t>
            </a:r>
            <a:r>
              <a:rPr lang="en-US" dirty="0" smtClean="0"/>
              <a:t>(due to pressure necrosis). rectovaginal-more common</a:t>
            </a:r>
          </a:p>
          <a:p>
            <a:pPr algn="just"/>
            <a:r>
              <a:rPr lang="en-US" dirty="0" smtClean="0"/>
              <a:t>Failure of graft taken up.</a:t>
            </a:r>
          </a:p>
          <a:p>
            <a:pPr algn="just"/>
            <a:r>
              <a:rPr lang="en-US" dirty="0" smtClean="0"/>
              <a:t>Malignant transformation</a:t>
            </a:r>
            <a:endParaRPr lang="en-US" dirty="0"/>
          </a:p>
        </p:txBody>
      </p:sp>
    </p:spTree>
    <p:extLst>
      <p:ext uri="{BB962C8B-B14F-4D97-AF65-F5344CB8AC3E}">
        <p14:creationId xmlns:p14="http://schemas.microsoft.com/office/powerpoint/2010/main" xmlns="" val="137200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Williams </a:t>
            </a:r>
            <a:r>
              <a:rPr lang="en-US" b="1" dirty="0" err="1" smtClean="0"/>
              <a:t>Vulvo</a:t>
            </a:r>
            <a:r>
              <a:rPr lang="en-US" b="1" dirty="0" smtClean="0"/>
              <a:t> </a:t>
            </a:r>
            <a:r>
              <a:rPr lang="en-US" b="1" dirty="0" err="1" smtClean="0"/>
              <a:t>vaginoplasty</a:t>
            </a:r>
            <a:endParaRPr lang="en-US" dirty="0"/>
          </a:p>
        </p:txBody>
      </p:sp>
      <p:sp>
        <p:nvSpPr>
          <p:cNvPr id="3" name="Content Placeholder 2"/>
          <p:cNvSpPr>
            <a:spLocks noGrp="1"/>
          </p:cNvSpPr>
          <p:nvPr>
            <p:ph idx="1"/>
          </p:nvPr>
        </p:nvSpPr>
        <p:spPr/>
        <p:txBody>
          <a:bodyPr>
            <a:normAutofit fontScale="92500" lnSpcReduction="20000"/>
          </a:bodyPr>
          <a:lstStyle/>
          <a:p>
            <a:pPr algn="just"/>
            <a:r>
              <a:rPr lang="en-US" dirty="0" smtClean="0"/>
              <a:t>Full thickness skin flap of labia majora to create a vaginal pouch.</a:t>
            </a:r>
          </a:p>
          <a:p>
            <a:pPr marL="0" indent="0" algn="just">
              <a:buNone/>
            </a:pPr>
            <a:r>
              <a:rPr lang="en-US" b="1" dirty="0" smtClean="0"/>
              <a:t>  Advantages</a:t>
            </a:r>
          </a:p>
          <a:p>
            <a:pPr algn="just"/>
            <a:r>
              <a:rPr lang="en-US" dirty="0" smtClean="0"/>
              <a:t>Technique is simple.</a:t>
            </a:r>
          </a:p>
          <a:p>
            <a:pPr algn="just"/>
            <a:r>
              <a:rPr lang="en-US" dirty="0" smtClean="0"/>
              <a:t>Less local complication.</a:t>
            </a:r>
          </a:p>
          <a:p>
            <a:pPr algn="just"/>
            <a:r>
              <a:rPr lang="en-US" dirty="0" smtClean="0"/>
              <a:t>Early recovery.</a:t>
            </a:r>
          </a:p>
          <a:p>
            <a:pPr algn="just"/>
            <a:r>
              <a:rPr lang="en-US" dirty="0" smtClean="0"/>
              <a:t>Operation of choice for unsatisfactory Mc </a:t>
            </a:r>
            <a:r>
              <a:rPr lang="en-US" dirty="0" err="1" smtClean="0"/>
              <a:t>Indoe</a:t>
            </a:r>
            <a:r>
              <a:rPr lang="en-US" dirty="0" smtClean="0"/>
              <a:t> operation.</a:t>
            </a:r>
          </a:p>
          <a:p>
            <a:pPr algn="just"/>
            <a:r>
              <a:rPr lang="en-US" dirty="0" smtClean="0"/>
              <a:t>After extensive pelvic surgery or radiation therapy.</a:t>
            </a:r>
            <a:endParaRPr lang="en-IN" dirty="0" smtClean="0"/>
          </a:p>
          <a:p>
            <a:endParaRPr lang="en-US" dirty="0"/>
          </a:p>
        </p:txBody>
      </p:sp>
    </p:spTree>
    <p:extLst>
      <p:ext uri="{BB962C8B-B14F-4D97-AF65-F5344CB8AC3E}">
        <p14:creationId xmlns:p14="http://schemas.microsoft.com/office/powerpoint/2010/main" xmlns="" val="7241081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696200" cy="457200"/>
          </a:xfrm>
        </p:spPr>
        <p:txBody>
          <a:bodyPr>
            <a:normAutofit fontScale="90000"/>
          </a:bodyPr>
          <a:lstStyle/>
          <a:p>
            <a:r>
              <a:rPr lang="en-US" dirty="0" smtClean="0"/>
              <a:t>Technique</a:t>
            </a:r>
            <a:br>
              <a:rPr lang="en-US" dirty="0" smtClean="0"/>
            </a:br>
            <a:endParaRPr lang="en-US" dirty="0"/>
          </a:p>
        </p:txBody>
      </p:sp>
      <p:sp>
        <p:nvSpPr>
          <p:cNvPr id="3" name="Content Placeholder 2"/>
          <p:cNvSpPr>
            <a:spLocks noGrp="1"/>
          </p:cNvSpPr>
          <p:nvPr>
            <p:ph idx="1"/>
          </p:nvPr>
        </p:nvSpPr>
        <p:spPr/>
        <p:txBody>
          <a:bodyPr/>
          <a:lstStyle/>
          <a:p>
            <a:pPr marL="0" indent="0" algn="just">
              <a:buNone/>
            </a:pPr>
            <a:r>
              <a:rPr lang="en-US" dirty="0" smtClean="0"/>
              <a:t> </a:t>
            </a:r>
            <a:r>
              <a:rPr lang="en-US" b="1" dirty="0" smtClean="0"/>
              <a:t>A</a:t>
            </a:r>
            <a:r>
              <a:rPr lang="en-US" dirty="0" smtClean="0"/>
              <a:t> Horseshoe shaped incision deepened to expose superficial perineal muscle. </a:t>
            </a:r>
          </a:p>
          <a:p>
            <a:pPr marL="0" indent="0" algn="just">
              <a:buNone/>
            </a:pPr>
            <a:r>
              <a:rPr lang="en-US" b="1" dirty="0" smtClean="0"/>
              <a:t>B</a:t>
            </a:r>
            <a:r>
              <a:rPr lang="en-US" dirty="0" smtClean="0"/>
              <a:t>:Inner skin margins united progressively with fine sutures. </a:t>
            </a:r>
          </a:p>
          <a:p>
            <a:pPr marL="0" indent="0" algn="just">
              <a:buNone/>
            </a:pPr>
            <a:r>
              <a:rPr lang="en-US" b="1" dirty="0" smtClean="0"/>
              <a:t>C</a:t>
            </a:r>
            <a:r>
              <a:rPr lang="en-US" dirty="0" smtClean="0"/>
              <a:t>:Vaginal tube completed, admits two fingers and 10-12 cm in length </a:t>
            </a:r>
          </a:p>
          <a:p>
            <a:pPr marL="0" indent="0" algn="just">
              <a:buNone/>
            </a:pPr>
            <a:r>
              <a:rPr lang="en-US" b="1" dirty="0" smtClean="0"/>
              <a:t>D</a:t>
            </a:r>
            <a:r>
              <a:rPr lang="en-US" dirty="0" smtClean="0"/>
              <a:t>: The entrance to the pouch should not cover the external urethral meatus.</a:t>
            </a:r>
          </a:p>
          <a:p>
            <a:endParaRPr lang="en-US" dirty="0"/>
          </a:p>
        </p:txBody>
      </p:sp>
    </p:spTree>
    <p:extLst>
      <p:ext uri="{BB962C8B-B14F-4D97-AF65-F5344CB8AC3E}">
        <p14:creationId xmlns:p14="http://schemas.microsoft.com/office/powerpoint/2010/main" xmlns="" val="36876717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2562"/>
          </a:xfrm>
        </p:spPr>
        <p:txBody>
          <a:bodyPr>
            <a:normAutofit fontScale="90000"/>
          </a:bodyPr>
          <a:lstStyle/>
          <a:p>
            <a:endParaRPr lang="en-US" dirty="0"/>
          </a:p>
        </p:txBody>
      </p:sp>
      <p:pic>
        <p:nvPicPr>
          <p:cNvPr id="4" name="Picture 2"/>
          <p:cNvPicPr>
            <a:picLocks noGrp="1" noChangeAspect="1" noChangeArrowheads="1"/>
          </p:cNvPicPr>
          <p:nvPr>
            <p:ph idx="1"/>
          </p:nvPr>
        </p:nvPicPr>
        <p:blipFill>
          <a:blip r:embed="rId3" cstate="print"/>
          <a:srcRect/>
          <a:stretch>
            <a:fillRect/>
          </a:stretch>
        </p:blipFill>
        <p:spPr bwMode="auto">
          <a:xfrm>
            <a:off x="228600" y="685800"/>
            <a:ext cx="8610600" cy="5867400"/>
          </a:xfrm>
          <a:prstGeom prst="rect">
            <a:avLst/>
          </a:prstGeom>
          <a:noFill/>
          <a:ln w="9525">
            <a:noFill/>
            <a:miter lim="800000"/>
            <a:headEnd/>
            <a:tailEnd/>
          </a:ln>
          <a:effectLst/>
        </p:spPr>
      </p:pic>
    </p:spTree>
    <p:extLst>
      <p:ext uri="{BB962C8B-B14F-4D97-AF65-F5344CB8AC3E}">
        <p14:creationId xmlns:p14="http://schemas.microsoft.com/office/powerpoint/2010/main" xmlns="" val="38893115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VECCHIETTI OPERATION</a:t>
            </a:r>
            <a:endParaRPr lang="en-US" dirty="0"/>
          </a:p>
        </p:txBody>
      </p:sp>
      <p:sp>
        <p:nvSpPr>
          <p:cNvPr id="3" name="Content Placeholder 2"/>
          <p:cNvSpPr>
            <a:spLocks noGrp="1"/>
          </p:cNvSpPr>
          <p:nvPr>
            <p:ph idx="1"/>
          </p:nvPr>
        </p:nvSpPr>
        <p:spPr/>
        <p:txBody>
          <a:bodyPr/>
          <a:lstStyle/>
          <a:p>
            <a:r>
              <a:rPr lang="en-IN" dirty="0" smtClean="0"/>
              <a:t>An olive-shaped device placed at vaginal opening and with laparoscopic guidance connected  to a traction device on lower abdomen. The traction device is tightened every day, gradually pulling the olive-shaped device inward to create a vagina over about a week. Removal needs further manual dilation</a:t>
            </a:r>
            <a:endParaRPr lang="en-US" dirty="0"/>
          </a:p>
        </p:txBody>
      </p:sp>
    </p:spTree>
    <p:extLst>
      <p:ext uri="{BB962C8B-B14F-4D97-AF65-F5344CB8AC3E}">
        <p14:creationId xmlns:p14="http://schemas.microsoft.com/office/powerpoint/2010/main" xmlns="" val="29790192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Transverse Vaginal Septum</a:t>
            </a:r>
            <a:endParaRPr lang="en-US" dirty="0"/>
          </a:p>
        </p:txBody>
      </p:sp>
      <p:sp>
        <p:nvSpPr>
          <p:cNvPr id="3" name="Content Placeholder 2"/>
          <p:cNvSpPr>
            <a:spLocks noGrp="1"/>
          </p:cNvSpPr>
          <p:nvPr>
            <p:ph idx="1"/>
          </p:nvPr>
        </p:nvSpPr>
        <p:spPr/>
        <p:txBody>
          <a:bodyPr>
            <a:normAutofit/>
          </a:bodyPr>
          <a:lstStyle/>
          <a:p>
            <a:r>
              <a:rPr lang="en-US" sz="2800" dirty="0" smtClean="0"/>
              <a:t>Developmental defect</a:t>
            </a:r>
          </a:p>
          <a:p>
            <a:r>
              <a:rPr lang="en-US" sz="2800" dirty="0" smtClean="0"/>
              <a:t>Incomplete </a:t>
            </a:r>
            <a:r>
              <a:rPr lang="en-US" sz="2800" dirty="0"/>
              <a:t>fusion between </a:t>
            </a:r>
            <a:r>
              <a:rPr lang="en-US" sz="2800" dirty="0" smtClean="0"/>
              <a:t>the </a:t>
            </a:r>
            <a:r>
              <a:rPr lang="en-US" sz="2800" dirty="0" err="1" smtClean="0"/>
              <a:t>müllerian</a:t>
            </a:r>
            <a:r>
              <a:rPr lang="en-US" sz="2800" dirty="0" smtClean="0"/>
              <a:t> </a:t>
            </a:r>
            <a:r>
              <a:rPr lang="en-US" sz="2800" dirty="0"/>
              <a:t>duct component and the urogenital sinus component of the </a:t>
            </a:r>
            <a:r>
              <a:rPr lang="en-US" sz="2800" dirty="0" smtClean="0"/>
              <a:t>vagina</a:t>
            </a:r>
          </a:p>
          <a:p>
            <a:pPr marL="795528" lvl="1" indent="-457200" algn="just">
              <a:buFont typeface="Arial" pitchFamily="34" charset="0"/>
              <a:buChar char="•"/>
            </a:pPr>
            <a:r>
              <a:rPr lang="en-US" dirty="0"/>
              <a:t>V</a:t>
            </a:r>
            <a:r>
              <a:rPr lang="en-US" dirty="0" smtClean="0"/>
              <a:t>aries </a:t>
            </a:r>
            <a:r>
              <a:rPr lang="en-US" dirty="0"/>
              <a:t>in thickness and can </a:t>
            </a:r>
            <a:r>
              <a:rPr lang="en-US" dirty="0" smtClean="0"/>
              <a:t>be</a:t>
            </a:r>
          </a:p>
          <a:p>
            <a:pPr marL="338328" lvl="1" indent="0" algn="just">
              <a:buNone/>
            </a:pPr>
            <a:r>
              <a:rPr lang="en-US" dirty="0" smtClean="0"/>
              <a:t> located at all levels</a:t>
            </a:r>
          </a:p>
          <a:p>
            <a:pPr marL="852678" lvl="1" indent="-514350" algn="just">
              <a:buFont typeface="+mj-lt"/>
              <a:buAutoNum type="alphaLcParenR"/>
            </a:pPr>
            <a:r>
              <a:rPr lang="en-US" dirty="0" smtClean="0"/>
              <a:t>Superior vagina-46%</a:t>
            </a:r>
          </a:p>
          <a:p>
            <a:pPr marL="852678" lvl="1" indent="-514350" algn="just">
              <a:buFont typeface="+mj-lt"/>
              <a:buAutoNum type="alphaLcParenR"/>
            </a:pPr>
            <a:r>
              <a:rPr lang="en-US" dirty="0" smtClean="0"/>
              <a:t>Mid vagina-40%</a:t>
            </a:r>
          </a:p>
          <a:p>
            <a:pPr marL="852678" lvl="1" indent="-514350" algn="just">
              <a:buFont typeface="+mj-lt"/>
              <a:buAutoNum type="alphaLcParenR"/>
            </a:pPr>
            <a:r>
              <a:rPr lang="en-US" dirty="0" smtClean="0"/>
              <a:t>Inferior vagina-14</a:t>
            </a:r>
            <a:endParaRPr lang="en-US" dirty="0"/>
          </a:p>
        </p:txBody>
      </p:sp>
      <p:pic>
        <p:nvPicPr>
          <p:cNvPr id="4" name="Picture 3" descr="C:\Users\SONY\Desktop\tvs3.jpg"/>
          <p:cNvPicPr>
            <a:picLocks noChangeAspect="1" noChangeArrowheads="1"/>
          </p:cNvPicPr>
          <p:nvPr/>
        </p:nvPicPr>
        <p:blipFill>
          <a:blip r:embed="rId2" cstate="print"/>
          <a:srcRect/>
          <a:stretch>
            <a:fillRect/>
          </a:stretch>
        </p:blipFill>
        <p:spPr bwMode="auto">
          <a:xfrm>
            <a:off x="5940152" y="3124200"/>
            <a:ext cx="2975248" cy="3505200"/>
          </a:xfrm>
          <a:prstGeom prst="rect">
            <a:avLst/>
          </a:prstGeom>
          <a:noFill/>
        </p:spPr>
      </p:pic>
      <p:pic>
        <p:nvPicPr>
          <p:cNvPr id="5" name="Picture 2" descr="C:\Users\SONY\Desktop\tvs.gif"/>
          <p:cNvPicPr>
            <a:picLocks noChangeAspect="1" noChangeArrowheads="1"/>
          </p:cNvPicPr>
          <p:nvPr/>
        </p:nvPicPr>
        <p:blipFill>
          <a:blip r:embed="rId3" cstate="print"/>
          <a:srcRect/>
          <a:stretch>
            <a:fillRect/>
          </a:stretch>
        </p:blipFill>
        <p:spPr bwMode="auto">
          <a:xfrm>
            <a:off x="7524328" y="260648"/>
            <a:ext cx="1619672" cy="1512168"/>
          </a:xfrm>
          <a:prstGeom prst="rect">
            <a:avLst/>
          </a:prstGeom>
          <a:noFill/>
        </p:spPr>
      </p:pic>
    </p:spTree>
    <p:extLst>
      <p:ext uri="{BB962C8B-B14F-4D97-AF65-F5344CB8AC3E}">
        <p14:creationId xmlns:p14="http://schemas.microsoft.com/office/powerpoint/2010/main" xmlns="" val="3038163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EMBRYOLOGY</a:t>
            </a:r>
            <a:endParaRPr lang="en-US" dirty="0"/>
          </a:p>
        </p:txBody>
      </p:sp>
      <p:sp>
        <p:nvSpPr>
          <p:cNvPr id="3" name="Content Placeholder 2"/>
          <p:cNvSpPr>
            <a:spLocks noGrp="1"/>
          </p:cNvSpPr>
          <p:nvPr>
            <p:ph idx="1"/>
          </p:nvPr>
        </p:nvSpPr>
        <p:spPr>
          <a:xfrm>
            <a:off x="457200" y="1295400"/>
            <a:ext cx="8229600" cy="4830763"/>
          </a:xfrm>
        </p:spPr>
        <p:txBody>
          <a:bodyPr>
            <a:normAutofit fontScale="85000" lnSpcReduction="20000"/>
          </a:bodyPr>
          <a:lstStyle/>
          <a:p>
            <a:pPr>
              <a:lnSpc>
                <a:spcPct val="90000"/>
              </a:lnSpc>
            </a:pPr>
            <a:r>
              <a:rPr lang="en-US" dirty="0" smtClean="0">
                <a:cs typeface="Tahoma" pitchFamily="34" charset="0"/>
              </a:rPr>
              <a:t>Both male and female embryos have two pairs of genital ducts</a:t>
            </a:r>
          </a:p>
          <a:p>
            <a:pPr>
              <a:lnSpc>
                <a:spcPct val="90000"/>
              </a:lnSpc>
            </a:pPr>
            <a:endParaRPr lang="en-US" dirty="0" smtClean="0">
              <a:cs typeface="Tahoma" pitchFamily="34" charset="0"/>
            </a:endParaRPr>
          </a:p>
          <a:p>
            <a:pPr>
              <a:lnSpc>
                <a:spcPct val="90000"/>
              </a:lnSpc>
            </a:pPr>
            <a:r>
              <a:rPr lang="en-US" dirty="0" smtClean="0">
                <a:cs typeface="Tahoma" pitchFamily="34" charset="0"/>
              </a:rPr>
              <a:t>The mesonephric ducts (</a:t>
            </a:r>
            <a:r>
              <a:rPr lang="en-US" dirty="0" err="1" smtClean="0">
                <a:solidFill>
                  <a:srgbClr val="C00000"/>
                </a:solidFill>
                <a:cs typeface="Tahoma" pitchFamily="34" charset="0"/>
              </a:rPr>
              <a:t>wolffian</a:t>
            </a:r>
            <a:r>
              <a:rPr lang="en-US" dirty="0" smtClean="0">
                <a:solidFill>
                  <a:srgbClr val="C00000"/>
                </a:solidFill>
                <a:cs typeface="Tahoma" pitchFamily="34" charset="0"/>
              </a:rPr>
              <a:t> ducts</a:t>
            </a:r>
            <a:r>
              <a:rPr lang="en-US" dirty="0" smtClean="0">
                <a:cs typeface="Tahoma" pitchFamily="34" charset="0"/>
              </a:rPr>
              <a:t>) play an important role in the development of the male reproductive system</a:t>
            </a:r>
          </a:p>
          <a:p>
            <a:pPr>
              <a:lnSpc>
                <a:spcPct val="90000"/>
              </a:lnSpc>
            </a:pPr>
            <a:endParaRPr lang="en-US" dirty="0" smtClean="0">
              <a:cs typeface="Tahoma" pitchFamily="34" charset="0"/>
            </a:endParaRPr>
          </a:p>
          <a:p>
            <a:pPr>
              <a:lnSpc>
                <a:spcPct val="90000"/>
              </a:lnSpc>
            </a:pPr>
            <a:r>
              <a:rPr lang="en-US" dirty="0" smtClean="0">
                <a:cs typeface="Tahoma" pitchFamily="34" charset="0"/>
              </a:rPr>
              <a:t>The paramesonephric ducts (</a:t>
            </a:r>
            <a:r>
              <a:rPr lang="en-US" dirty="0" err="1" smtClean="0">
                <a:solidFill>
                  <a:srgbClr val="C00000"/>
                </a:solidFill>
                <a:cs typeface="Tahoma" pitchFamily="34" charset="0"/>
              </a:rPr>
              <a:t>mullerian</a:t>
            </a:r>
            <a:r>
              <a:rPr lang="en-US" dirty="0" smtClean="0">
                <a:solidFill>
                  <a:srgbClr val="C00000"/>
                </a:solidFill>
                <a:cs typeface="Tahoma" pitchFamily="34" charset="0"/>
              </a:rPr>
              <a:t> ducts</a:t>
            </a:r>
            <a:r>
              <a:rPr lang="en-US" dirty="0" smtClean="0">
                <a:cs typeface="Tahoma" pitchFamily="34" charset="0"/>
              </a:rPr>
              <a:t>) have a leading role in the development of the female reproductive system</a:t>
            </a:r>
          </a:p>
          <a:p>
            <a:pPr>
              <a:lnSpc>
                <a:spcPct val="90000"/>
              </a:lnSpc>
              <a:buNone/>
            </a:pPr>
            <a:endParaRPr lang="en-US" dirty="0" smtClean="0">
              <a:cs typeface="Tahoma" pitchFamily="34" charset="0"/>
            </a:endParaRPr>
          </a:p>
          <a:p>
            <a:pPr>
              <a:lnSpc>
                <a:spcPct val="90000"/>
              </a:lnSpc>
            </a:pPr>
            <a:r>
              <a:rPr lang="en-US" dirty="0" smtClean="0">
                <a:cs typeface="Tahoma" pitchFamily="34" charset="0"/>
              </a:rPr>
              <a:t>Till the </a:t>
            </a:r>
            <a:r>
              <a:rPr lang="en-US" dirty="0" smtClean="0">
                <a:solidFill>
                  <a:srgbClr val="C00000"/>
                </a:solidFill>
                <a:cs typeface="Tahoma" pitchFamily="34" charset="0"/>
              </a:rPr>
              <a:t>end of sixth week</a:t>
            </a:r>
            <a:r>
              <a:rPr lang="en-US" dirty="0" smtClean="0">
                <a:cs typeface="Tahoma" pitchFamily="34" charset="0"/>
              </a:rPr>
              <a:t>, the genital system is in an indifferent state, </a:t>
            </a:r>
            <a:r>
              <a:rPr lang="en-US" dirty="0" smtClean="0">
                <a:solidFill>
                  <a:srgbClr val="C00000"/>
                </a:solidFill>
                <a:cs typeface="Tahoma" pitchFamily="34" charset="0"/>
              </a:rPr>
              <a:t>when both pairs of genital ducts are present</a:t>
            </a:r>
          </a:p>
          <a:p>
            <a:endParaRPr lang="en-US" dirty="0"/>
          </a:p>
        </p:txBody>
      </p:sp>
    </p:spTree>
    <p:extLst>
      <p:ext uri="{BB962C8B-B14F-4D97-AF65-F5344CB8AC3E}">
        <p14:creationId xmlns:p14="http://schemas.microsoft.com/office/powerpoint/2010/main" xmlns="" val="13711094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8229600" cy="152400"/>
          </a:xfrm>
        </p:spPr>
        <p:txBody>
          <a:bodyPr>
            <a:normAutofit fontScale="90000"/>
          </a:bodyPr>
          <a:lstStyle/>
          <a:p>
            <a:r>
              <a:rPr lang="en-US" b="1" dirty="0" smtClean="0"/>
              <a:t>NEONATES &amp; INFANTS</a:t>
            </a:r>
          </a:p>
        </p:txBody>
      </p:sp>
      <p:sp>
        <p:nvSpPr>
          <p:cNvPr id="3" name="Content Placeholder 2"/>
          <p:cNvSpPr>
            <a:spLocks noGrp="1"/>
          </p:cNvSpPr>
          <p:nvPr>
            <p:ph idx="1"/>
          </p:nvPr>
        </p:nvSpPr>
        <p:spPr>
          <a:xfrm>
            <a:off x="381000" y="838200"/>
            <a:ext cx="8229600" cy="5486400"/>
          </a:xfrm>
        </p:spPr>
        <p:txBody>
          <a:bodyPr>
            <a:noAutofit/>
          </a:bodyPr>
          <a:lstStyle/>
          <a:p>
            <a:pPr algn="just"/>
            <a:r>
              <a:rPr lang="en-US" sz="2800" dirty="0" smtClean="0"/>
              <a:t>Rarely </a:t>
            </a:r>
            <a:r>
              <a:rPr lang="en-US" sz="2800" dirty="0"/>
              <a:t>diagnosed in neonates &amp; infants – </a:t>
            </a:r>
            <a:r>
              <a:rPr lang="en-US" sz="2800" dirty="0" err="1"/>
              <a:t>hydromucocolpos</a:t>
            </a:r>
            <a:r>
              <a:rPr lang="en-US" sz="2800" dirty="0" smtClean="0"/>
              <a:t>.</a:t>
            </a:r>
          </a:p>
          <a:p>
            <a:pPr algn="just"/>
            <a:endParaRPr lang="en-IN" sz="2800" dirty="0"/>
          </a:p>
          <a:p>
            <a:pPr algn="just"/>
            <a:r>
              <a:rPr lang="en-US" sz="2800" dirty="0"/>
              <a:t>Unlike imperforate hymen bulging vagina is not seen with </a:t>
            </a:r>
            <a:r>
              <a:rPr lang="en-US" sz="2800" dirty="0" err="1"/>
              <a:t>valsalva</a:t>
            </a:r>
            <a:r>
              <a:rPr lang="en-US" sz="2800" dirty="0"/>
              <a:t> </a:t>
            </a:r>
            <a:r>
              <a:rPr lang="en-US" sz="2800" dirty="0" err="1"/>
              <a:t>maneuvre</a:t>
            </a:r>
            <a:r>
              <a:rPr lang="en-US" sz="2800" dirty="0" smtClean="0"/>
              <a:t>.</a:t>
            </a:r>
          </a:p>
          <a:p>
            <a:pPr algn="just"/>
            <a:endParaRPr lang="en-US" sz="2800" dirty="0"/>
          </a:p>
          <a:p>
            <a:pPr algn="just"/>
            <a:r>
              <a:rPr lang="en-US" sz="2800" dirty="0"/>
              <a:t>USG is initial study, MRI is more useful as it clearly defines the length of </a:t>
            </a:r>
            <a:r>
              <a:rPr lang="en-US" sz="2800" dirty="0" err="1"/>
              <a:t>atretic</a:t>
            </a:r>
            <a:r>
              <a:rPr lang="en-US" sz="2800" dirty="0"/>
              <a:t> segment between the upper  and lower vagina</a:t>
            </a:r>
            <a:r>
              <a:rPr lang="en-US" sz="2800" dirty="0" smtClean="0"/>
              <a:t>.</a:t>
            </a:r>
            <a:r>
              <a:rPr lang="en-US" sz="2800" b="1" dirty="0" smtClean="0"/>
              <a:t> </a:t>
            </a:r>
          </a:p>
          <a:p>
            <a:pPr algn="just"/>
            <a:endParaRPr lang="en-US" sz="2800" b="1" dirty="0" smtClean="0"/>
          </a:p>
          <a:p>
            <a:pPr algn="just"/>
            <a:r>
              <a:rPr lang="en-US" sz="2800" b="1" dirty="0" smtClean="0"/>
              <a:t>Management :</a:t>
            </a:r>
            <a:r>
              <a:rPr lang="en-US" sz="2800" b="1" dirty="0" smtClean="0">
                <a:solidFill>
                  <a:schemeClr val="accent3">
                    <a:lumMod val="40000"/>
                    <a:lumOff val="60000"/>
                  </a:schemeClr>
                </a:solidFill>
              </a:rPr>
              <a:t> </a:t>
            </a:r>
            <a:r>
              <a:rPr lang="en-US" sz="2800" dirty="0" smtClean="0"/>
              <a:t>surgical excision of septum</a:t>
            </a:r>
          </a:p>
          <a:p>
            <a:pPr algn="just"/>
            <a:endParaRPr lang="en-US" sz="2800" dirty="0" smtClean="0"/>
          </a:p>
          <a:p>
            <a:pPr algn="just"/>
            <a:endParaRPr lang="en-US" sz="2800" dirty="0"/>
          </a:p>
          <a:p>
            <a:pPr algn="just"/>
            <a:endParaRPr lang="en-US" sz="2800" dirty="0"/>
          </a:p>
        </p:txBody>
      </p:sp>
    </p:spTree>
    <p:extLst>
      <p:ext uri="{BB962C8B-B14F-4D97-AF65-F5344CB8AC3E}">
        <p14:creationId xmlns:p14="http://schemas.microsoft.com/office/powerpoint/2010/main" xmlns="" val="21330376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2562"/>
          </a:xfrm>
        </p:spPr>
        <p:txBody>
          <a:bodyPr>
            <a:normAutofit fontScale="90000"/>
          </a:bodyPr>
          <a:lstStyle/>
          <a:p>
            <a:endParaRPr lang="en-US" dirty="0"/>
          </a:p>
        </p:txBody>
      </p:sp>
      <p:sp>
        <p:nvSpPr>
          <p:cNvPr id="3" name="Content Placeholder 2"/>
          <p:cNvSpPr>
            <a:spLocks noGrp="1"/>
          </p:cNvSpPr>
          <p:nvPr>
            <p:ph idx="1"/>
          </p:nvPr>
        </p:nvSpPr>
        <p:spPr>
          <a:xfrm>
            <a:off x="228600" y="838200"/>
            <a:ext cx="4876800" cy="5257800"/>
          </a:xfrm>
        </p:spPr>
        <p:txBody>
          <a:bodyPr>
            <a:normAutofit fontScale="92500" lnSpcReduction="10000"/>
          </a:bodyPr>
          <a:lstStyle/>
          <a:p>
            <a:pPr algn="just">
              <a:buNone/>
            </a:pPr>
            <a:r>
              <a:rPr lang="en-US" sz="2800" b="1" dirty="0" smtClean="0"/>
              <a:t>POST MENARCHE</a:t>
            </a:r>
          </a:p>
          <a:p>
            <a:pPr algn="just"/>
            <a:r>
              <a:rPr lang="en-US" sz="2800" dirty="0" smtClean="0"/>
              <a:t> </a:t>
            </a:r>
            <a:r>
              <a:rPr lang="en-US" sz="3000" dirty="0" smtClean="0"/>
              <a:t>Symptoms depends on whether septum is complete or incomplete.</a:t>
            </a:r>
          </a:p>
          <a:p>
            <a:pPr algn="just"/>
            <a:r>
              <a:rPr lang="en-US" sz="3000" dirty="0" smtClean="0"/>
              <a:t> Presents with primary amenorrhea.</a:t>
            </a:r>
          </a:p>
          <a:p>
            <a:pPr algn="just"/>
            <a:r>
              <a:rPr lang="en-US" sz="3000" dirty="0" smtClean="0"/>
              <a:t> Cyclical pelvic pain</a:t>
            </a:r>
          </a:p>
          <a:p>
            <a:pPr algn="just"/>
            <a:endParaRPr lang="en-US" sz="3000" dirty="0" smtClean="0"/>
          </a:p>
          <a:p>
            <a:pPr algn="just"/>
            <a:r>
              <a:rPr lang="en-US" sz="3000" b="1" dirty="0" smtClean="0"/>
              <a:t>O/</a:t>
            </a:r>
            <a:r>
              <a:rPr lang="en-US" sz="3000" b="1" dirty="0" err="1" smtClean="0"/>
              <a:t>E:</a:t>
            </a:r>
            <a:r>
              <a:rPr lang="en-US" sz="3000" dirty="0" err="1" smtClean="0"/>
              <a:t>Palpable</a:t>
            </a:r>
            <a:r>
              <a:rPr lang="en-US" sz="3000" dirty="0" smtClean="0"/>
              <a:t> central lower abdominal or pelvic mass secondary to </a:t>
            </a:r>
            <a:r>
              <a:rPr lang="en-US" sz="3000" dirty="0" err="1" smtClean="0"/>
              <a:t>hematometra</a:t>
            </a:r>
            <a:r>
              <a:rPr lang="en-US" sz="3000" dirty="0" smtClean="0"/>
              <a:t>, </a:t>
            </a:r>
            <a:r>
              <a:rPr lang="en-US" sz="3000" dirty="0" err="1" smtClean="0"/>
              <a:t>hematocolpos</a:t>
            </a:r>
            <a:r>
              <a:rPr lang="en-US" sz="3000" dirty="0" smtClean="0"/>
              <a:t>, </a:t>
            </a:r>
            <a:r>
              <a:rPr lang="en-US" sz="3000" dirty="0" err="1" smtClean="0"/>
              <a:t>ematosalpinx</a:t>
            </a:r>
            <a:r>
              <a:rPr lang="en-US" sz="2000" dirty="0" smtClean="0"/>
              <a:t>. </a:t>
            </a:r>
            <a:endParaRPr lang="en-IN" sz="2000" dirty="0"/>
          </a:p>
        </p:txBody>
      </p:sp>
      <p:pic>
        <p:nvPicPr>
          <p:cNvPr id="4" name="Picture 2" descr="C:\Users\SONY\Desktop\tvs hem2.jpg"/>
          <p:cNvPicPr>
            <a:picLocks noChangeAspect="1" noChangeArrowheads="1"/>
          </p:cNvPicPr>
          <p:nvPr/>
        </p:nvPicPr>
        <p:blipFill>
          <a:blip r:embed="rId2" cstate="print"/>
          <a:srcRect/>
          <a:stretch>
            <a:fillRect/>
          </a:stretch>
        </p:blipFill>
        <p:spPr bwMode="auto">
          <a:xfrm>
            <a:off x="6804248" y="332656"/>
            <a:ext cx="2339752" cy="1440160"/>
          </a:xfrm>
          <a:prstGeom prst="rect">
            <a:avLst/>
          </a:prstGeom>
          <a:noFill/>
        </p:spPr>
      </p:pic>
      <p:pic>
        <p:nvPicPr>
          <p:cNvPr id="5" name="Picture 3" descr="C:\Users\SONY\Desktop\tvs hem3.gif"/>
          <p:cNvPicPr>
            <a:picLocks noChangeAspect="1" noChangeArrowheads="1"/>
          </p:cNvPicPr>
          <p:nvPr/>
        </p:nvPicPr>
        <p:blipFill>
          <a:blip r:embed="rId3" cstate="print"/>
          <a:srcRect/>
          <a:stretch>
            <a:fillRect/>
          </a:stretch>
        </p:blipFill>
        <p:spPr bwMode="auto">
          <a:xfrm>
            <a:off x="6804248" y="2286000"/>
            <a:ext cx="2339752" cy="2295128"/>
          </a:xfrm>
          <a:prstGeom prst="rect">
            <a:avLst/>
          </a:prstGeom>
          <a:noFill/>
        </p:spPr>
      </p:pic>
      <p:pic>
        <p:nvPicPr>
          <p:cNvPr id="6" name="Picture 1" descr="C:\Users\SONY\Desktop\images7.jpg"/>
          <p:cNvPicPr>
            <a:picLocks noChangeAspect="1" noChangeArrowheads="1"/>
          </p:cNvPicPr>
          <p:nvPr/>
        </p:nvPicPr>
        <p:blipFill>
          <a:blip r:embed="rId4" cstate="print"/>
          <a:srcRect/>
          <a:stretch>
            <a:fillRect/>
          </a:stretch>
        </p:blipFill>
        <p:spPr bwMode="auto">
          <a:xfrm>
            <a:off x="6807200" y="4869160"/>
            <a:ext cx="2336800" cy="1727200"/>
          </a:xfrm>
          <a:prstGeom prst="rect">
            <a:avLst/>
          </a:prstGeom>
          <a:noFill/>
        </p:spPr>
      </p:pic>
    </p:spTree>
    <p:extLst>
      <p:ext uri="{BB962C8B-B14F-4D97-AF65-F5344CB8AC3E}">
        <p14:creationId xmlns:p14="http://schemas.microsoft.com/office/powerpoint/2010/main" xmlns="" val="35797884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endParaRPr lang="en-US" dirty="0"/>
          </a:p>
        </p:txBody>
      </p:sp>
      <p:sp>
        <p:nvSpPr>
          <p:cNvPr id="3" name="Content Placeholder 2"/>
          <p:cNvSpPr>
            <a:spLocks noGrp="1"/>
          </p:cNvSpPr>
          <p:nvPr>
            <p:ph idx="1"/>
          </p:nvPr>
        </p:nvSpPr>
        <p:spPr>
          <a:xfrm>
            <a:off x="304800" y="990600"/>
            <a:ext cx="8382000" cy="5638800"/>
          </a:xfrm>
        </p:spPr>
        <p:txBody>
          <a:bodyPr/>
          <a:lstStyle/>
          <a:p>
            <a:pPr algn="just"/>
            <a:r>
              <a:rPr lang="en-US" dirty="0" smtClean="0"/>
              <a:t>Local exam no bulging membrane.</a:t>
            </a:r>
          </a:p>
          <a:p>
            <a:pPr algn="just"/>
            <a:r>
              <a:rPr lang="en-US" dirty="0" smtClean="0"/>
              <a:t> Incomplete TVS allows menstrual flow to escape periodically but </a:t>
            </a:r>
            <a:r>
              <a:rPr lang="en-US" dirty="0" err="1" smtClean="0"/>
              <a:t>hematometra</a:t>
            </a:r>
            <a:r>
              <a:rPr lang="en-US" dirty="0" smtClean="0"/>
              <a:t>, </a:t>
            </a:r>
            <a:r>
              <a:rPr lang="en-US" dirty="0" err="1" smtClean="0"/>
              <a:t>hematocolpos</a:t>
            </a:r>
            <a:r>
              <a:rPr lang="en-US" dirty="0" smtClean="0"/>
              <a:t> can later develop.</a:t>
            </a:r>
          </a:p>
          <a:p>
            <a:pPr algn="just"/>
            <a:r>
              <a:rPr lang="en-US" dirty="0" smtClean="0"/>
              <a:t> </a:t>
            </a:r>
            <a:r>
              <a:rPr lang="en-US" b="1" dirty="0" smtClean="0"/>
              <a:t>Temptation to insert a needle for diagnostic purpose must be resisted to avoid the risk of  converting a </a:t>
            </a:r>
            <a:r>
              <a:rPr lang="en-US" b="1" dirty="0" err="1" smtClean="0"/>
              <a:t>hematocolpos</a:t>
            </a:r>
            <a:r>
              <a:rPr lang="en-US" b="1" dirty="0" smtClean="0"/>
              <a:t> into a </a:t>
            </a:r>
            <a:r>
              <a:rPr lang="en-US" b="1" dirty="0" err="1" smtClean="0"/>
              <a:t>pyocolpos</a:t>
            </a:r>
            <a:endParaRPr lang="en-US" b="1" dirty="0" smtClean="0"/>
          </a:p>
          <a:p>
            <a:pPr algn="just"/>
            <a:r>
              <a:rPr lang="en-US" dirty="0" smtClean="0"/>
              <a:t>Chronic retrograde menstruation frequently result in pelvic endometriosis and adhesions, which can be severe.</a:t>
            </a:r>
          </a:p>
          <a:p>
            <a:endParaRPr lang="en-US" dirty="0"/>
          </a:p>
        </p:txBody>
      </p:sp>
    </p:spTree>
    <p:extLst>
      <p:ext uri="{BB962C8B-B14F-4D97-AF65-F5344CB8AC3E}">
        <p14:creationId xmlns:p14="http://schemas.microsoft.com/office/powerpoint/2010/main" xmlns="" val="7979658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2562"/>
          </a:xfrm>
        </p:spPr>
        <p:txBody>
          <a:bodyPr>
            <a:normAutofit fontScale="90000"/>
          </a:bodyPr>
          <a:lstStyle/>
          <a:p>
            <a:endParaRPr lang="en-US" dirty="0"/>
          </a:p>
        </p:txBody>
      </p:sp>
      <p:sp>
        <p:nvSpPr>
          <p:cNvPr id="3" name="Content Placeholder 2"/>
          <p:cNvSpPr>
            <a:spLocks noGrp="1"/>
          </p:cNvSpPr>
          <p:nvPr>
            <p:ph idx="1"/>
          </p:nvPr>
        </p:nvSpPr>
        <p:spPr>
          <a:xfrm>
            <a:off x="228600" y="609600"/>
            <a:ext cx="8610600" cy="6096000"/>
          </a:xfrm>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0" y="1019175"/>
            <a:ext cx="4572000" cy="4819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235632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endParaRPr lang="en-US" dirty="0"/>
          </a:p>
        </p:txBody>
      </p:sp>
      <p:sp>
        <p:nvSpPr>
          <p:cNvPr id="3" name="Content Placeholder 2"/>
          <p:cNvSpPr>
            <a:spLocks noGrp="1"/>
          </p:cNvSpPr>
          <p:nvPr>
            <p:ph idx="1"/>
          </p:nvPr>
        </p:nvSpPr>
        <p:spPr>
          <a:xfrm>
            <a:off x="457200" y="685800"/>
            <a:ext cx="8229600" cy="5715000"/>
          </a:xfrm>
        </p:spPr>
        <p:txBody>
          <a:bodyPr/>
          <a:lstStyle/>
          <a:p>
            <a:r>
              <a:rPr lang="en-US" dirty="0" smtClean="0"/>
              <a:t>Prompt diagnosis</a:t>
            </a:r>
          </a:p>
          <a:p>
            <a:pPr marL="0" indent="0">
              <a:buNone/>
            </a:pPr>
            <a:r>
              <a:rPr lang="en-US" dirty="0" smtClean="0"/>
              <a:t> </a:t>
            </a:r>
          </a:p>
          <a:p>
            <a:r>
              <a:rPr lang="en-US" dirty="0" smtClean="0"/>
              <a:t>Early  surgical </a:t>
            </a:r>
          </a:p>
          <a:p>
            <a:pPr marL="0" indent="0">
              <a:buNone/>
            </a:pPr>
            <a:r>
              <a:rPr lang="en-US" dirty="0" smtClean="0"/>
              <a:t>     correction</a:t>
            </a:r>
          </a:p>
          <a:p>
            <a:pPr marL="0" indent="0">
              <a:buNone/>
            </a:pPr>
            <a:endParaRPr lang="en-US" dirty="0" smtClean="0"/>
          </a:p>
          <a:p>
            <a:r>
              <a:rPr lang="en-US" dirty="0" smtClean="0"/>
              <a:t>Preventing sequelae</a:t>
            </a:r>
          </a:p>
          <a:p>
            <a:endParaRPr lang="en-US" dirty="0" smtClean="0"/>
          </a:p>
          <a:p>
            <a:r>
              <a:rPr lang="en-US" dirty="0" smtClean="0"/>
              <a:t>Preserving the repro-</a:t>
            </a:r>
          </a:p>
          <a:p>
            <a:pPr marL="0" indent="0">
              <a:buNone/>
            </a:pPr>
            <a:r>
              <a:rPr lang="en-US" dirty="0" smtClean="0"/>
              <a:t> </a:t>
            </a:r>
            <a:r>
              <a:rPr lang="en-US" dirty="0" err="1" smtClean="0"/>
              <a:t>ductive</a:t>
            </a:r>
            <a:r>
              <a:rPr lang="en-US" dirty="0" smtClean="0"/>
              <a:t> capacity</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495800" y="500063"/>
            <a:ext cx="4191000" cy="5857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827851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33400" y="3581400"/>
            <a:ext cx="8229600" cy="3276600"/>
          </a:xfrm>
        </p:spPr>
        <p:txBody>
          <a:bodyPr>
            <a:normAutofit fontScale="92500"/>
          </a:bodyPr>
          <a:lstStyle/>
          <a:p>
            <a:r>
              <a:rPr lang="en-US" b="1" dirty="0" smtClean="0"/>
              <a:t> </a:t>
            </a:r>
            <a:r>
              <a:rPr lang="en-US" sz="2800" dirty="0"/>
              <a:t>A large portion of </a:t>
            </a:r>
            <a:r>
              <a:rPr lang="en-US" sz="2800" dirty="0" err="1" smtClean="0"/>
              <a:t>atretic</a:t>
            </a:r>
            <a:r>
              <a:rPr lang="en-US" sz="2800" dirty="0" smtClean="0"/>
              <a:t> vagina </a:t>
            </a:r>
            <a:r>
              <a:rPr lang="en-US" sz="2800" dirty="0"/>
              <a:t>is palpated with two </a:t>
            </a:r>
            <a:r>
              <a:rPr lang="en-US" sz="2800" dirty="0" smtClean="0"/>
              <a:t>fingers</a:t>
            </a:r>
            <a:r>
              <a:rPr lang="en-US" sz="2800" dirty="0"/>
              <a:t>,</a:t>
            </a:r>
            <a:r>
              <a:rPr lang="en-US" sz="2800" dirty="0" smtClean="0"/>
              <a:t> </a:t>
            </a:r>
            <a:r>
              <a:rPr lang="en-US" sz="2800" dirty="0"/>
              <a:t>vaginal space is </a:t>
            </a:r>
            <a:r>
              <a:rPr lang="en-US" sz="2800" dirty="0" smtClean="0"/>
              <a:t>developed</a:t>
            </a:r>
          </a:p>
          <a:p>
            <a:r>
              <a:rPr lang="en-US" sz="2800" dirty="0" smtClean="0"/>
              <a:t>open </a:t>
            </a:r>
            <a:r>
              <a:rPr lang="en-US" sz="2800" dirty="0"/>
              <a:t>the abdomen via laparotomy and pass a </a:t>
            </a:r>
            <a:r>
              <a:rPr lang="en-US" sz="2800" dirty="0" smtClean="0"/>
              <a:t>probe through </a:t>
            </a:r>
            <a:r>
              <a:rPr lang="en-US" sz="2800" dirty="0"/>
              <a:t>to the uterine fundus </a:t>
            </a:r>
            <a:r>
              <a:rPr lang="en-US" sz="2800" dirty="0" smtClean="0"/>
              <a:t> to </a:t>
            </a:r>
            <a:r>
              <a:rPr lang="en-US" sz="2800" dirty="0"/>
              <a:t>tent out the septum, </a:t>
            </a:r>
            <a:r>
              <a:rPr lang="en-US" sz="2800" dirty="0" smtClean="0"/>
              <a:t>safely </a:t>
            </a:r>
            <a:r>
              <a:rPr lang="en-US" sz="2800" dirty="0"/>
              <a:t>excised. </a:t>
            </a:r>
            <a:endParaRPr lang="en-US" sz="2800" dirty="0" smtClean="0"/>
          </a:p>
          <a:p>
            <a:r>
              <a:rPr lang="en-US" sz="2800" dirty="0" smtClean="0"/>
              <a:t>An </a:t>
            </a:r>
            <a:r>
              <a:rPr lang="en-US" sz="2800" dirty="0"/>
              <a:t>acrylic resin (Lucite) </a:t>
            </a:r>
            <a:r>
              <a:rPr lang="en-US" sz="2800" dirty="0" smtClean="0"/>
              <a:t>form with a channel </a:t>
            </a:r>
            <a:r>
              <a:rPr lang="en-US" sz="2800" dirty="0"/>
              <a:t>is then placed into the </a:t>
            </a:r>
            <a:r>
              <a:rPr lang="en-US" sz="2800" dirty="0" smtClean="0"/>
              <a:t>vagina and </a:t>
            </a:r>
            <a:r>
              <a:rPr lang="en-US" sz="2800" dirty="0"/>
              <a:t>secured with rubber straps</a:t>
            </a:r>
            <a:r>
              <a:rPr lang="en-US" sz="2800" dirty="0" smtClean="0"/>
              <a:t>.</a:t>
            </a:r>
            <a:endParaRPr lang="en-US" sz="2800"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304800"/>
            <a:ext cx="8077200" cy="3352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42194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381000"/>
          </a:xfrm>
        </p:spPr>
        <p:txBody>
          <a:bodyPr>
            <a:normAutofit fontScale="90000"/>
          </a:bodyPr>
          <a:lstStyle/>
          <a:p>
            <a:r>
              <a:rPr lang="en-US" b="1" dirty="0"/>
              <a:t>Congenital Absence or Dysgenesis of the </a:t>
            </a:r>
            <a:r>
              <a:rPr lang="en-US" b="1" dirty="0" smtClean="0"/>
              <a:t>Cervix</a:t>
            </a:r>
            <a:br>
              <a:rPr lang="en-US" b="1" dirty="0" smtClean="0"/>
            </a:br>
            <a:endParaRPr lang="en-US" dirty="0"/>
          </a:p>
        </p:txBody>
      </p:sp>
      <p:sp>
        <p:nvSpPr>
          <p:cNvPr id="3" name="Content Placeholder 2"/>
          <p:cNvSpPr>
            <a:spLocks noGrp="1"/>
          </p:cNvSpPr>
          <p:nvPr>
            <p:ph idx="1"/>
          </p:nvPr>
        </p:nvSpPr>
        <p:spPr>
          <a:xfrm>
            <a:off x="457200" y="1600200"/>
            <a:ext cx="8229600" cy="4953000"/>
          </a:xfrm>
        </p:spPr>
        <p:txBody>
          <a:bodyPr>
            <a:normAutofit/>
          </a:bodyPr>
          <a:lstStyle/>
          <a:p>
            <a:r>
              <a:rPr lang="en-US" dirty="0" smtClean="0"/>
              <a:t>Relatively </a:t>
            </a:r>
            <a:r>
              <a:rPr lang="en-US" dirty="0"/>
              <a:t>infrequent </a:t>
            </a:r>
            <a:r>
              <a:rPr lang="en-US" dirty="0" err="1" smtClean="0"/>
              <a:t>mülleriananomaly</a:t>
            </a:r>
            <a:r>
              <a:rPr lang="en-US" dirty="0"/>
              <a:t>. </a:t>
            </a:r>
            <a:r>
              <a:rPr lang="en-US" dirty="0" smtClean="0"/>
              <a:t> </a:t>
            </a:r>
          </a:p>
          <a:p>
            <a:r>
              <a:rPr lang="en-US" dirty="0"/>
              <a:t>O</a:t>
            </a:r>
            <a:r>
              <a:rPr lang="en-US" dirty="0" smtClean="0"/>
              <a:t>ften </a:t>
            </a:r>
            <a:r>
              <a:rPr lang="en-US" dirty="0"/>
              <a:t>in association with absence of a</a:t>
            </a:r>
          </a:p>
          <a:p>
            <a:pPr marL="0" indent="0">
              <a:buNone/>
            </a:pPr>
            <a:r>
              <a:rPr lang="en-US" dirty="0" smtClean="0"/>
              <a:t>    portion </a:t>
            </a:r>
            <a:r>
              <a:rPr lang="en-US" dirty="0"/>
              <a:t>or all of the </a:t>
            </a:r>
            <a:r>
              <a:rPr lang="en-US" dirty="0" smtClean="0"/>
              <a:t>vagina</a:t>
            </a:r>
          </a:p>
          <a:p>
            <a:r>
              <a:rPr lang="en-US" dirty="0" err="1" smtClean="0"/>
              <a:t>Retentionof</a:t>
            </a:r>
            <a:r>
              <a:rPr lang="en-US" dirty="0" smtClean="0"/>
              <a:t> </a:t>
            </a:r>
            <a:r>
              <a:rPr lang="en-US" dirty="0"/>
              <a:t>menstrual </a:t>
            </a:r>
            <a:r>
              <a:rPr lang="en-US" dirty="0" smtClean="0"/>
              <a:t>blood  </a:t>
            </a:r>
            <a:r>
              <a:rPr lang="en-US" dirty="0"/>
              <a:t>initiates symptoms of cyclic lower abdominal pain </a:t>
            </a:r>
            <a:r>
              <a:rPr lang="en-US" dirty="0" err="1" smtClean="0"/>
              <a:t>withoutmenstrual</a:t>
            </a:r>
            <a:r>
              <a:rPr lang="en-US" dirty="0" smtClean="0"/>
              <a:t> flow, </a:t>
            </a:r>
            <a:r>
              <a:rPr lang="en-US" dirty="0"/>
              <a:t>to seek gynecologic evaluation and care. </a:t>
            </a:r>
          </a:p>
        </p:txBody>
      </p:sp>
    </p:spTree>
    <p:extLst>
      <p:ext uri="{BB962C8B-B14F-4D97-AF65-F5344CB8AC3E}">
        <p14:creationId xmlns:p14="http://schemas.microsoft.com/office/powerpoint/2010/main" xmlns="" val="19080504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endParaRPr lang="en-US" dirty="0"/>
          </a:p>
        </p:txBody>
      </p:sp>
      <p:sp>
        <p:nvSpPr>
          <p:cNvPr id="3" name="Content Placeholder 2"/>
          <p:cNvSpPr>
            <a:spLocks noGrp="1"/>
          </p:cNvSpPr>
          <p:nvPr>
            <p:ph idx="1"/>
          </p:nvPr>
        </p:nvSpPr>
        <p:spPr>
          <a:xfrm>
            <a:off x="457200" y="1066800"/>
            <a:ext cx="8229600" cy="5486400"/>
          </a:xfrm>
        </p:spPr>
        <p:txBody>
          <a:bodyPr>
            <a:normAutofit/>
          </a:bodyPr>
          <a:lstStyle/>
          <a:p>
            <a:r>
              <a:rPr lang="en-US" b="1" dirty="0" smtClean="0"/>
              <a:t>Anatomic Variations</a:t>
            </a:r>
            <a:endParaRPr lang="en-US" dirty="0" smtClean="0"/>
          </a:p>
          <a:p>
            <a:r>
              <a:rPr lang="en-US" sz="2800" dirty="0" err="1" smtClean="0"/>
              <a:t>A.cervical</a:t>
            </a:r>
            <a:r>
              <a:rPr lang="en-US" sz="2800" dirty="0" smtClean="0"/>
              <a:t> </a:t>
            </a:r>
            <a:r>
              <a:rPr lang="en-US" sz="2800" dirty="0"/>
              <a:t>aplasia, lack a uterine </a:t>
            </a:r>
            <a:r>
              <a:rPr lang="en-US" sz="2800" dirty="0" smtClean="0"/>
              <a:t>cervix</a:t>
            </a:r>
          </a:p>
          <a:p>
            <a:r>
              <a:rPr lang="en-US" sz="2800" dirty="0" err="1" smtClean="0"/>
              <a:t>B.cervical</a:t>
            </a:r>
            <a:r>
              <a:rPr lang="en-US" sz="2800" dirty="0" smtClean="0"/>
              <a:t> dysgenesis: 4 sub types</a:t>
            </a:r>
          </a:p>
          <a:p>
            <a:r>
              <a:rPr lang="en-US" sz="2800" dirty="0" smtClean="0"/>
              <a:t>1.Cervical </a:t>
            </a:r>
            <a:r>
              <a:rPr lang="en-US" sz="2800" dirty="0"/>
              <a:t>body consisting of a fibrous band of variable length and diameter</a:t>
            </a:r>
          </a:p>
          <a:p>
            <a:r>
              <a:rPr lang="en-US" sz="2800" dirty="0" smtClean="0"/>
              <a:t>2</a:t>
            </a:r>
            <a:r>
              <a:rPr lang="en-US" sz="2800" dirty="0"/>
              <a:t>. Intact cervical body with obstruction of the cervical </a:t>
            </a:r>
            <a:r>
              <a:rPr lang="en-US" sz="2800" dirty="0" err="1"/>
              <a:t>os</a:t>
            </a:r>
            <a:r>
              <a:rPr lang="en-US" sz="2800" dirty="0"/>
              <a:t> (the cervix is usually </a:t>
            </a:r>
            <a:r>
              <a:rPr lang="en-US" sz="2800" dirty="0" smtClean="0"/>
              <a:t>well formed</a:t>
            </a:r>
            <a:r>
              <a:rPr lang="en-US" sz="2800" dirty="0"/>
              <a:t>, </a:t>
            </a:r>
            <a:r>
              <a:rPr lang="en-US" sz="2800" dirty="0" smtClean="0"/>
              <a:t>portion </a:t>
            </a:r>
            <a:r>
              <a:rPr lang="en-US" sz="2800" dirty="0"/>
              <a:t>of the </a:t>
            </a:r>
            <a:r>
              <a:rPr lang="en-US" sz="2800" dirty="0" err="1"/>
              <a:t>endocervical</a:t>
            </a:r>
            <a:r>
              <a:rPr lang="en-US" sz="2800" dirty="0"/>
              <a:t> lumen is obliterated) </a:t>
            </a:r>
            <a:endParaRPr lang="en-US" sz="2800" dirty="0" smtClean="0"/>
          </a:p>
          <a:p>
            <a:r>
              <a:rPr lang="en-US" sz="2800" dirty="0" smtClean="0"/>
              <a:t>3.cervix is </a:t>
            </a:r>
            <a:r>
              <a:rPr lang="en-US" sz="2800" dirty="0" err="1"/>
              <a:t>hypoplastic</a:t>
            </a:r>
            <a:r>
              <a:rPr lang="en-US" sz="2800" dirty="0"/>
              <a:t> with a bulbous </a:t>
            </a:r>
            <a:r>
              <a:rPr lang="en-US" sz="2800" dirty="0" smtClean="0"/>
              <a:t>tip and </a:t>
            </a:r>
            <a:r>
              <a:rPr lang="en-US" sz="2800" dirty="0"/>
              <a:t>no identifiable cervical lumen) </a:t>
            </a:r>
            <a:endParaRPr lang="en-US" sz="2800" dirty="0" smtClean="0"/>
          </a:p>
          <a:p>
            <a:r>
              <a:rPr lang="en-US" sz="2800" dirty="0" smtClean="0"/>
              <a:t>4</a:t>
            </a:r>
            <a:r>
              <a:rPr lang="en-US" sz="2800" dirty="0"/>
              <a:t>. Fragmentation of the </a:t>
            </a:r>
            <a:r>
              <a:rPr lang="en-US" sz="2800" dirty="0" smtClean="0"/>
              <a:t>cervix</a:t>
            </a:r>
            <a:endParaRPr lang="en-US" sz="2800" dirty="0"/>
          </a:p>
        </p:txBody>
      </p:sp>
    </p:spTree>
    <p:extLst>
      <p:ext uri="{BB962C8B-B14F-4D97-AF65-F5344CB8AC3E}">
        <p14:creationId xmlns:p14="http://schemas.microsoft.com/office/powerpoint/2010/main" xmlns="" val="37424846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endParaRPr lang="en-US" dirty="0"/>
          </a:p>
        </p:txBody>
      </p:sp>
      <p:sp>
        <p:nvSpPr>
          <p:cNvPr id="3" name="Content Placeholder 2"/>
          <p:cNvSpPr>
            <a:spLocks noGrp="1"/>
          </p:cNvSpPr>
          <p:nvPr>
            <p:ph idx="1"/>
          </p:nvPr>
        </p:nvSpPr>
        <p:spPr>
          <a:xfrm>
            <a:off x="457200" y="914400"/>
            <a:ext cx="8229600" cy="5211763"/>
          </a:xfrm>
        </p:spPr>
        <p:txBody>
          <a:bodyPr/>
          <a:lstStyle/>
          <a:p>
            <a:endParaRPr lang="en-US"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381000"/>
            <a:ext cx="7772399" cy="579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297650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endParaRPr lang="en-US" dirty="0"/>
          </a:p>
        </p:txBody>
      </p:sp>
      <p:sp>
        <p:nvSpPr>
          <p:cNvPr id="3" name="Content Placeholder 2"/>
          <p:cNvSpPr>
            <a:spLocks noGrp="1"/>
          </p:cNvSpPr>
          <p:nvPr>
            <p:ph idx="1"/>
          </p:nvPr>
        </p:nvSpPr>
        <p:spPr>
          <a:xfrm>
            <a:off x="304800" y="990600"/>
            <a:ext cx="8458200" cy="5486400"/>
          </a:xfrm>
        </p:spPr>
        <p:txBody>
          <a:bodyPr/>
          <a:lstStyle/>
          <a:p>
            <a:r>
              <a:rPr lang="en-US" dirty="0" smtClean="0"/>
              <a:t>ultrasonography and MRI are most helpful when they are correlated with the findings of careful pelvic examination under anesthesia </a:t>
            </a:r>
          </a:p>
          <a:p>
            <a:endParaRPr lang="en-US" b="1" dirty="0" smtClean="0"/>
          </a:p>
          <a:p>
            <a:r>
              <a:rPr lang="en-US" dirty="0" smtClean="0"/>
              <a:t>Management of obstruction at the level of cervix is most controversial</a:t>
            </a:r>
          </a:p>
          <a:p>
            <a:r>
              <a:rPr lang="en-US" dirty="0" smtClean="0"/>
              <a:t>conservative approach: </a:t>
            </a:r>
            <a:r>
              <a:rPr lang="en-US" dirty="0" err="1" smtClean="0"/>
              <a:t>uterovaginoplasty</a:t>
            </a:r>
            <a:endParaRPr lang="en-US" dirty="0" smtClean="0"/>
          </a:p>
          <a:p>
            <a:r>
              <a:rPr lang="en-US" dirty="0" smtClean="0"/>
              <a:t>Radical approach: hysterectomy</a:t>
            </a:r>
          </a:p>
          <a:p>
            <a:endParaRPr lang="en-US" dirty="0" smtClean="0"/>
          </a:p>
          <a:p>
            <a:endParaRPr lang="en-US" dirty="0"/>
          </a:p>
        </p:txBody>
      </p:sp>
    </p:spTree>
    <p:extLst>
      <p:ext uri="{BB962C8B-B14F-4D97-AF65-F5344CB8AC3E}">
        <p14:creationId xmlns:p14="http://schemas.microsoft.com/office/powerpoint/2010/main" xmlns="" val="1430320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75000"/>
                  </a:schemeClr>
                </a:solidFill>
                <a:latin typeface="Algerian" pitchFamily="82" charset="0"/>
              </a:rPr>
              <a:t>MULLERIAN DUCTS</a:t>
            </a:r>
            <a:endParaRPr lang="en-US" dirty="0">
              <a:solidFill>
                <a:schemeClr val="tx2">
                  <a:lumMod val="75000"/>
                </a:schemeClr>
              </a:solidFill>
            </a:endParaRPr>
          </a:p>
        </p:txBody>
      </p:sp>
      <p:sp>
        <p:nvSpPr>
          <p:cNvPr id="3" name="Content Placeholder 2"/>
          <p:cNvSpPr>
            <a:spLocks noGrp="1"/>
          </p:cNvSpPr>
          <p:nvPr>
            <p:ph idx="1"/>
          </p:nvPr>
        </p:nvSpPr>
        <p:spPr/>
        <p:txBody>
          <a:bodyPr>
            <a:normAutofit fontScale="85000" lnSpcReduction="10000"/>
          </a:bodyPr>
          <a:lstStyle/>
          <a:p>
            <a:pPr algn="just"/>
            <a:r>
              <a:rPr lang="en-US" dirty="0" smtClean="0"/>
              <a:t>Paired ducts derived from intermediate mesoderm.</a:t>
            </a:r>
          </a:p>
          <a:p>
            <a:pPr algn="just"/>
            <a:r>
              <a:rPr lang="en-US" dirty="0" smtClean="0"/>
              <a:t>Known as paramesonephric duct.</a:t>
            </a:r>
          </a:p>
          <a:p>
            <a:pPr algn="just"/>
            <a:r>
              <a:rPr lang="en-US" dirty="0" smtClean="0"/>
              <a:t>Named after Johannes peter </a:t>
            </a:r>
            <a:r>
              <a:rPr lang="en-US" dirty="0" err="1" smtClean="0"/>
              <a:t>mullero</a:t>
            </a:r>
            <a:r>
              <a:rPr lang="en-US" dirty="0" smtClean="0"/>
              <a:t>-described them in 1830.</a:t>
            </a:r>
            <a:endParaRPr lang="en-IN" dirty="0" smtClean="0"/>
          </a:p>
          <a:p>
            <a:pPr algn="just"/>
            <a:r>
              <a:rPr lang="en-US" dirty="0" smtClean="0"/>
              <a:t>Appear between 5-6 wks.</a:t>
            </a:r>
          </a:p>
          <a:p>
            <a:pPr algn="just"/>
            <a:r>
              <a:rPr lang="en-US" dirty="0" smtClean="0"/>
              <a:t>Derived from intermediate mesoderm lateral to </a:t>
            </a:r>
            <a:r>
              <a:rPr lang="en-US" dirty="0" err="1" smtClean="0"/>
              <a:t>wolffian</a:t>
            </a:r>
            <a:r>
              <a:rPr lang="en-US" dirty="0" smtClean="0"/>
              <a:t> duct as invagination of  dorsal </a:t>
            </a:r>
            <a:r>
              <a:rPr lang="en-US" dirty="0" err="1" smtClean="0"/>
              <a:t>coelomic</a:t>
            </a:r>
            <a:r>
              <a:rPr lang="en-US" dirty="0" smtClean="0"/>
              <a:t> epithelium.</a:t>
            </a:r>
          </a:p>
          <a:p>
            <a:pPr algn="just"/>
            <a:r>
              <a:rPr lang="en-US" dirty="0" smtClean="0"/>
              <a:t>Depends on absence of male determining factor which is present in   Y-chromosome</a:t>
            </a:r>
            <a:endParaRPr lang="en-US" dirty="0"/>
          </a:p>
        </p:txBody>
      </p:sp>
    </p:spTree>
    <p:extLst>
      <p:ext uri="{BB962C8B-B14F-4D97-AF65-F5344CB8AC3E}">
        <p14:creationId xmlns:p14="http://schemas.microsoft.com/office/powerpoint/2010/main" xmlns="" val="3166145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38200"/>
          </a:xfrm>
        </p:spPr>
        <p:txBody>
          <a:bodyPr>
            <a:normAutofit/>
          </a:bodyPr>
          <a:lstStyle/>
          <a:p>
            <a:endParaRPr lang="en-US" dirty="0"/>
          </a:p>
        </p:txBody>
      </p:sp>
      <p:sp>
        <p:nvSpPr>
          <p:cNvPr id="3" name="Content Placeholder 2"/>
          <p:cNvSpPr>
            <a:spLocks noGrp="1"/>
          </p:cNvSpPr>
          <p:nvPr>
            <p:ph idx="1"/>
          </p:nvPr>
        </p:nvSpPr>
        <p:spPr/>
        <p:txBody>
          <a:bodyPr/>
          <a:lstStyle/>
          <a:p>
            <a:r>
              <a:rPr lang="en-US" dirty="0" err="1" smtClean="0"/>
              <a:t>Bicornuate</a:t>
            </a:r>
            <a:r>
              <a:rPr lang="en-US" dirty="0" smtClean="0"/>
              <a:t> uterus</a:t>
            </a:r>
          </a:p>
          <a:p>
            <a:r>
              <a:rPr lang="en-US" dirty="0"/>
              <a:t>Partial failure of fusion can result in </a:t>
            </a:r>
            <a:r>
              <a:rPr lang="en-US" dirty="0" smtClean="0"/>
              <a:t>a  single </a:t>
            </a:r>
            <a:r>
              <a:rPr lang="en-US" dirty="0"/>
              <a:t>vagina with a single or duplicate cervix and complete or partial </a:t>
            </a:r>
            <a:r>
              <a:rPr lang="en-US" dirty="0" smtClean="0"/>
              <a:t>duplication of </a:t>
            </a:r>
            <a:r>
              <a:rPr lang="en-US" dirty="0"/>
              <a:t>the </a:t>
            </a:r>
            <a:r>
              <a:rPr lang="en-US" dirty="0" smtClean="0"/>
              <a:t> corpus</a:t>
            </a:r>
          </a:p>
          <a:p>
            <a:endParaRPr lang="en-US" dirty="0"/>
          </a:p>
        </p:txBody>
      </p:sp>
    </p:spTree>
    <p:extLst>
      <p:ext uri="{BB962C8B-B14F-4D97-AF65-F5344CB8AC3E}">
        <p14:creationId xmlns:p14="http://schemas.microsoft.com/office/powerpoint/2010/main" xmlns="" val="26585022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latin typeface="+mn-lt"/>
              </a:rPr>
              <a:t>UNICORNUATE UTERUS</a:t>
            </a:r>
            <a:endParaRPr lang="en-IN" sz="4000" b="1" dirty="0">
              <a:latin typeface="+mn-lt"/>
            </a:endParaRPr>
          </a:p>
        </p:txBody>
      </p:sp>
      <p:sp>
        <p:nvSpPr>
          <p:cNvPr id="3" name="Content Placeholder 2"/>
          <p:cNvSpPr>
            <a:spLocks noGrp="1"/>
          </p:cNvSpPr>
          <p:nvPr>
            <p:ph idx="1"/>
          </p:nvPr>
        </p:nvSpPr>
        <p:spPr>
          <a:xfrm>
            <a:off x="357158" y="1643050"/>
            <a:ext cx="8286808" cy="4873744"/>
          </a:xfrm>
        </p:spPr>
        <p:txBody>
          <a:bodyPr>
            <a:normAutofit fontScale="92500" lnSpcReduction="20000"/>
          </a:bodyPr>
          <a:lstStyle/>
          <a:p>
            <a:pPr algn="just">
              <a:buFont typeface="Wingdings" pitchFamily="2" charset="2"/>
              <a:buChar char="q"/>
            </a:pPr>
            <a:r>
              <a:rPr lang="en-US" dirty="0" smtClean="0"/>
              <a:t> One </a:t>
            </a:r>
            <a:r>
              <a:rPr lang="en-US" dirty="0" err="1" smtClean="0"/>
              <a:t>mullerian</a:t>
            </a:r>
            <a:r>
              <a:rPr lang="en-US" dirty="0" smtClean="0"/>
              <a:t> duct develops normally while opposite fails to develop or develop incompletely.</a:t>
            </a:r>
          </a:p>
          <a:p>
            <a:pPr algn="just">
              <a:buNone/>
            </a:pPr>
            <a:endParaRPr lang="en-US" dirty="0" smtClean="0"/>
          </a:p>
          <a:p>
            <a:pPr algn="just">
              <a:buFont typeface="Wingdings" pitchFamily="2" charset="2"/>
              <a:buChar char="q"/>
            </a:pPr>
            <a:r>
              <a:rPr lang="en-US" b="1" dirty="0" smtClean="0"/>
              <a:t> rudimentary horn-</a:t>
            </a:r>
          </a:p>
          <a:p>
            <a:pPr algn="just">
              <a:buNone/>
            </a:pPr>
            <a:r>
              <a:rPr lang="en-US" dirty="0" smtClean="0"/>
              <a:t>      □ With endometrial cavity-</a:t>
            </a:r>
          </a:p>
          <a:p>
            <a:pPr algn="just">
              <a:buNone/>
            </a:pPr>
            <a:r>
              <a:rPr lang="en-US" dirty="0" smtClean="0"/>
              <a:t>          -communicating</a:t>
            </a:r>
          </a:p>
          <a:p>
            <a:pPr algn="just">
              <a:buNone/>
            </a:pPr>
            <a:r>
              <a:rPr lang="en-US" dirty="0" smtClean="0"/>
              <a:t>          -non communicating</a:t>
            </a:r>
          </a:p>
          <a:p>
            <a:pPr algn="just">
              <a:buNone/>
            </a:pPr>
            <a:r>
              <a:rPr lang="en-US" dirty="0" smtClean="0"/>
              <a:t>      □ Without endometrial cavity-</a:t>
            </a:r>
          </a:p>
          <a:p>
            <a:pPr algn="just">
              <a:buFont typeface="Wingdings" pitchFamily="2" charset="2"/>
              <a:buChar char="q"/>
            </a:pPr>
            <a:r>
              <a:rPr lang="en-US" dirty="0" smtClean="0"/>
              <a:t> </a:t>
            </a:r>
            <a:r>
              <a:rPr lang="en-US" b="1" dirty="0" smtClean="0"/>
              <a:t>Without rudimentary horn    </a:t>
            </a:r>
          </a:p>
          <a:p>
            <a:pPr algn="just">
              <a:buNone/>
            </a:pPr>
            <a:r>
              <a:rPr lang="en-US" dirty="0" smtClean="0"/>
              <a:t>    </a:t>
            </a:r>
            <a:endParaRPr lang="en-IN" dirty="0"/>
          </a:p>
        </p:txBody>
      </p:sp>
      <p:pic>
        <p:nvPicPr>
          <p:cNvPr id="2050" name="Picture 2" descr="C:\Users\SONY\Desktop\336139-405335-1894.jpg"/>
          <p:cNvPicPr>
            <a:picLocks noChangeAspect="1" noChangeArrowheads="1"/>
          </p:cNvPicPr>
          <p:nvPr/>
        </p:nvPicPr>
        <p:blipFill>
          <a:blip r:embed="rId2" cstate="print"/>
          <a:srcRect/>
          <a:stretch>
            <a:fillRect/>
          </a:stretch>
        </p:blipFill>
        <p:spPr bwMode="auto">
          <a:xfrm>
            <a:off x="6500826" y="3714752"/>
            <a:ext cx="2209651" cy="2786082"/>
          </a:xfrm>
          <a:prstGeom prst="rect">
            <a:avLst/>
          </a:prstGeom>
          <a:noFill/>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2"/>
          <p:cNvPicPr>
            <a:picLocks noGrp="1" noChangeAspect="1" noChangeArrowheads="1"/>
          </p:cNvPicPr>
          <p:nvPr>
            <p:ph idx="1"/>
          </p:nvPr>
        </p:nvPicPr>
        <p:blipFill>
          <a:blip r:embed="rId2"/>
          <a:srcRect/>
          <a:stretch>
            <a:fillRect/>
          </a:stretch>
        </p:blipFill>
        <p:spPr bwMode="auto">
          <a:xfrm>
            <a:off x="481939" y="1071546"/>
            <a:ext cx="8180122" cy="535785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70000" lnSpcReduction="20000"/>
          </a:bodyPr>
          <a:lstStyle/>
          <a:p>
            <a:pPr>
              <a:buNone/>
            </a:pPr>
            <a:r>
              <a:rPr lang="en-US" sz="3400" dirty="0">
                <a:latin typeface="Arial Black" pitchFamily="34" charset="0"/>
              </a:rPr>
              <a:t>I</a:t>
            </a:r>
            <a:r>
              <a:rPr lang="en-US" sz="3400" dirty="0" smtClean="0">
                <a:latin typeface="Arial Black" pitchFamily="34" charset="0"/>
              </a:rPr>
              <a:t>ncreased incidence </a:t>
            </a:r>
            <a:r>
              <a:rPr lang="en-US" dirty="0" smtClean="0">
                <a:latin typeface="Arial Black" pitchFamily="34" charset="0"/>
              </a:rPr>
              <a:t>– </a:t>
            </a:r>
          </a:p>
          <a:p>
            <a:pPr>
              <a:buFont typeface="Wingdings" pitchFamily="2" charset="2"/>
              <a:buChar char="q"/>
            </a:pPr>
            <a:r>
              <a:rPr lang="en-US" dirty="0"/>
              <a:t> </a:t>
            </a:r>
            <a:r>
              <a:rPr lang="en-US" dirty="0" smtClean="0"/>
              <a:t> - infertility</a:t>
            </a:r>
          </a:p>
          <a:p>
            <a:pPr>
              <a:buFont typeface="Wingdings" pitchFamily="2" charset="2"/>
              <a:buChar char="q"/>
            </a:pPr>
            <a:r>
              <a:rPr lang="en-US" dirty="0"/>
              <a:t> </a:t>
            </a:r>
            <a:r>
              <a:rPr lang="en-US" dirty="0" smtClean="0"/>
              <a:t> -endometriosis</a:t>
            </a:r>
          </a:p>
          <a:p>
            <a:pPr>
              <a:buFont typeface="Wingdings" pitchFamily="2" charset="2"/>
              <a:buChar char="q"/>
            </a:pPr>
            <a:r>
              <a:rPr lang="en-US" dirty="0" smtClean="0"/>
              <a:t> - </a:t>
            </a:r>
            <a:r>
              <a:rPr lang="en-US" dirty="0" err="1" smtClean="0"/>
              <a:t>dysmenorrhea</a:t>
            </a:r>
            <a:endParaRPr lang="en-US" dirty="0"/>
          </a:p>
          <a:p>
            <a:pPr>
              <a:buNone/>
            </a:pPr>
            <a:r>
              <a:rPr lang="en-US" sz="4000" b="1" dirty="0" smtClean="0"/>
              <a:t>Obstetric complications </a:t>
            </a:r>
          </a:p>
          <a:p>
            <a:pPr>
              <a:buFont typeface="Wingdings" pitchFamily="2" charset="2"/>
              <a:buChar char="q"/>
            </a:pPr>
            <a:r>
              <a:rPr lang="en-US" dirty="0"/>
              <a:t> </a:t>
            </a:r>
            <a:r>
              <a:rPr lang="en-US" dirty="0" smtClean="0"/>
              <a:t> - spontaneous </a:t>
            </a:r>
            <a:r>
              <a:rPr lang="en-US" dirty="0"/>
              <a:t>abortion</a:t>
            </a:r>
          </a:p>
          <a:p>
            <a:pPr marL="420624" indent="-384048">
              <a:buFont typeface="Wingdings" pitchFamily="2" charset="2"/>
              <a:buChar char="q"/>
              <a:defRPr/>
            </a:pPr>
            <a:r>
              <a:rPr lang="en-US" dirty="0"/>
              <a:t>  </a:t>
            </a:r>
            <a:r>
              <a:rPr lang="en-US" dirty="0" smtClean="0"/>
              <a:t>-preterm delivery</a:t>
            </a:r>
          </a:p>
          <a:p>
            <a:pPr marL="420624" indent="-384048">
              <a:buFont typeface="Wingdings" pitchFamily="2" charset="2"/>
              <a:buChar char="q"/>
              <a:defRPr/>
            </a:pPr>
            <a:r>
              <a:rPr lang="en-US" dirty="0" smtClean="0"/>
              <a:t>  -IUGR</a:t>
            </a:r>
          </a:p>
          <a:p>
            <a:pPr marL="420624" indent="-384048">
              <a:buFont typeface="Wingdings" pitchFamily="2" charset="2"/>
              <a:buChar char="q"/>
              <a:defRPr/>
            </a:pPr>
            <a:r>
              <a:rPr lang="en-US" dirty="0"/>
              <a:t> </a:t>
            </a:r>
            <a:r>
              <a:rPr lang="en-US" dirty="0" smtClean="0"/>
              <a:t>-breech presentation</a:t>
            </a:r>
          </a:p>
          <a:p>
            <a:pPr marL="420624" indent="-384048">
              <a:buFont typeface="Wingdings" pitchFamily="2" charset="2"/>
              <a:buChar char="q"/>
              <a:defRPr/>
            </a:pPr>
            <a:r>
              <a:rPr lang="en-US" dirty="0" smtClean="0"/>
              <a:t> -</a:t>
            </a:r>
            <a:r>
              <a:rPr lang="en-US" dirty="0" err="1" smtClean="0"/>
              <a:t>dysunctional</a:t>
            </a:r>
            <a:r>
              <a:rPr lang="en-US" dirty="0" smtClean="0"/>
              <a:t> labor </a:t>
            </a:r>
            <a:endParaRPr lang="en-US" dirty="0"/>
          </a:p>
          <a:p>
            <a:pPr marL="420624" indent="-384048">
              <a:buFont typeface="Wingdings" pitchFamily="2" charset="2"/>
              <a:buChar char="q"/>
              <a:defRPr/>
            </a:pPr>
            <a:r>
              <a:rPr lang="en-US" dirty="0" smtClean="0"/>
              <a:t>-intrauterine </a:t>
            </a:r>
            <a:r>
              <a:rPr lang="en-US" dirty="0"/>
              <a:t>fetal </a:t>
            </a:r>
            <a:r>
              <a:rPr lang="en-US" dirty="0" smtClean="0"/>
              <a:t>demise</a:t>
            </a:r>
          </a:p>
          <a:p>
            <a:pPr marL="420624" indent="-384048">
              <a:buFont typeface="Wingdings" pitchFamily="2" charset="2"/>
              <a:buChar char="q"/>
              <a:defRPr/>
            </a:pPr>
            <a:r>
              <a:rPr lang="en-US" dirty="0" smtClean="0"/>
              <a:t>-</a:t>
            </a:r>
            <a:r>
              <a:rPr lang="en-US" dirty="0" err="1" smtClean="0"/>
              <a:t>Caserean</a:t>
            </a:r>
            <a:r>
              <a:rPr lang="en-US" dirty="0" smtClean="0"/>
              <a:t> section  </a:t>
            </a:r>
            <a:endParaRPr lang="en-US" dirty="0"/>
          </a:p>
          <a:p>
            <a:pPr>
              <a:buNone/>
            </a:pPr>
            <a:endParaRPr lang="en-US" dirty="0" smtClean="0"/>
          </a:p>
          <a:p>
            <a:pPr>
              <a:buNone/>
            </a:pPr>
            <a:endParaRPr lang="en-US" dirty="0" smtClean="0"/>
          </a:p>
          <a:p>
            <a:endParaRPr lang="en-IN"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gn="just">
              <a:buFont typeface="Wingdings" pitchFamily="2" charset="2"/>
              <a:buChar char="q"/>
            </a:pPr>
            <a:r>
              <a:rPr lang="en-US" dirty="0" smtClean="0"/>
              <a:t>Poorest fetal survival among all </a:t>
            </a:r>
            <a:r>
              <a:rPr lang="en-US" dirty="0" err="1" smtClean="0"/>
              <a:t>mullerian</a:t>
            </a:r>
            <a:r>
              <a:rPr lang="en-US" dirty="0" smtClean="0"/>
              <a:t> anomalies  –</a:t>
            </a:r>
          </a:p>
          <a:p>
            <a:pPr algn="just">
              <a:buNone/>
            </a:pPr>
            <a:r>
              <a:rPr lang="en-US" dirty="0" smtClean="0"/>
              <a:t>     Insufficient muscular mass.</a:t>
            </a:r>
          </a:p>
          <a:p>
            <a:pPr algn="just">
              <a:buNone/>
            </a:pPr>
            <a:r>
              <a:rPr lang="en-US" dirty="0" smtClean="0"/>
              <a:t>     Decreased uterine volume.</a:t>
            </a:r>
          </a:p>
          <a:p>
            <a:pPr algn="just">
              <a:buNone/>
            </a:pPr>
            <a:r>
              <a:rPr lang="en-US" dirty="0" smtClean="0"/>
              <a:t>     Decreased ability to expand.</a:t>
            </a:r>
          </a:p>
          <a:p>
            <a:pPr algn="just">
              <a:buNone/>
            </a:pPr>
            <a:r>
              <a:rPr lang="en-US" dirty="0" smtClean="0"/>
              <a:t>     vascular anomalies in distribution of uterine        artery.  </a:t>
            </a:r>
          </a:p>
          <a:p>
            <a:pPr algn="just">
              <a:buFont typeface="Wingdings" pitchFamily="2" charset="2"/>
              <a:buChar char="q"/>
            </a:pPr>
            <a:r>
              <a:rPr lang="en-US" dirty="0" smtClean="0"/>
              <a:t>  cervical </a:t>
            </a:r>
            <a:r>
              <a:rPr lang="en-US" dirty="0" err="1" smtClean="0"/>
              <a:t>incompetance</a:t>
            </a:r>
            <a:r>
              <a:rPr lang="en-US" dirty="0" smtClean="0"/>
              <a:t>  </a:t>
            </a:r>
          </a:p>
          <a:p>
            <a:endParaRPr lang="en-IN"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Diagnosis </a:t>
            </a:r>
            <a:br>
              <a:rPr lang="en-US" dirty="0" smtClean="0"/>
            </a:br>
            <a:endParaRPr lang="en-IN" dirty="0"/>
          </a:p>
        </p:txBody>
      </p:sp>
      <p:sp>
        <p:nvSpPr>
          <p:cNvPr id="3" name="Content Placeholder 2"/>
          <p:cNvSpPr>
            <a:spLocks noGrp="1"/>
          </p:cNvSpPr>
          <p:nvPr>
            <p:ph idx="1"/>
          </p:nvPr>
        </p:nvSpPr>
        <p:spPr/>
        <p:txBody>
          <a:bodyPr/>
          <a:lstStyle/>
          <a:p>
            <a:pPr>
              <a:buFont typeface="Wingdings" pitchFamily="2" charset="2"/>
              <a:buChar char="q"/>
            </a:pPr>
            <a:r>
              <a:rPr lang="en-US" dirty="0" smtClean="0"/>
              <a:t> On physical examination – uterus markedly   deviated </a:t>
            </a:r>
          </a:p>
          <a:p>
            <a:pPr>
              <a:buFont typeface="Wingdings" pitchFamily="2" charset="2"/>
              <a:buChar char="q"/>
            </a:pPr>
            <a:r>
              <a:rPr lang="en-US" dirty="0" smtClean="0"/>
              <a:t>Imaging </a:t>
            </a:r>
            <a:r>
              <a:rPr lang="en-US" dirty="0" err="1" smtClean="0"/>
              <a:t>modalitis</a:t>
            </a:r>
            <a:r>
              <a:rPr lang="en-US" dirty="0" smtClean="0"/>
              <a:t> – HSG combined with </a:t>
            </a:r>
            <a:r>
              <a:rPr lang="en-US" dirty="0" err="1" smtClean="0"/>
              <a:t>sonography</a:t>
            </a:r>
            <a:r>
              <a:rPr lang="en-US" dirty="0" smtClean="0"/>
              <a:t> OR MR imaging – key study </a:t>
            </a:r>
          </a:p>
          <a:p>
            <a:pPr>
              <a:buNone/>
            </a:pPr>
            <a:endParaRPr lang="en-US" dirty="0" smtClean="0"/>
          </a:p>
          <a:p>
            <a:pPr>
              <a:buFont typeface="Wingdings" pitchFamily="2" charset="2"/>
              <a:buChar char="q"/>
            </a:pPr>
            <a:endParaRPr lang="en-IN"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4258816" cy="6264696"/>
          </a:xfrm>
        </p:spPr>
        <p:txBody>
          <a:bodyPr>
            <a:normAutofit fontScale="85000" lnSpcReduction="10000"/>
          </a:bodyPr>
          <a:lstStyle/>
          <a:p>
            <a:pPr algn="just">
              <a:buNone/>
            </a:pPr>
            <a:r>
              <a:rPr lang="en-US" b="1" dirty="0" smtClean="0"/>
              <a:t>HSG</a:t>
            </a:r>
          </a:p>
          <a:p>
            <a:pPr algn="just">
              <a:buFont typeface="Wingdings" pitchFamily="2" charset="2"/>
              <a:buChar char="q"/>
            </a:pPr>
            <a:r>
              <a:rPr lang="en-US" dirty="0" smtClean="0"/>
              <a:t>Useful for diagnosis,</a:t>
            </a:r>
          </a:p>
          <a:p>
            <a:pPr algn="just">
              <a:buFont typeface="Wingdings" pitchFamily="2" charset="2"/>
              <a:buChar char="q"/>
            </a:pPr>
            <a:r>
              <a:rPr lang="en-US" dirty="0" smtClean="0"/>
              <a:t>Can not detect non communicating horn.</a:t>
            </a:r>
          </a:p>
          <a:p>
            <a:pPr algn="just">
              <a:buNone/>
            </a:pPr>
            <a:endParaRPr lang="en-US" dirty="0" smtClean="0"/>
          </a:p>
          <a:p>
            <a:pPr algn="just">
              <a:buNone/>
            </a:pPr>
            <a:r>
              <a:rPr lang="en-US" b="1" dirty="0" smtClean="0"/>
              <a:t>MRI</a:t>
            </a:r>
          </a:p>
          <a:p>
            <a:pPr algn="just">
              <a:buFont typeface="Wingdings" pitchFamily="2" charset="2"/>
              <a:buChar char="q"/>
            </a:pPr>
            <a:r>
              <a:rPr lang="en-US" dirty="0" smtClean="0"/>
              <a:t>Reliable.</a:t>
            </a:r>
          </a:p>
          <a:p>
            <a:pPr algn="just">
              <a:buFont typeface="Wingdings" pitchFamily="2" charset="2"/>
              <a:buChar char="q"/>
            </a:pPr>
            <a:r>
              <a:rPr lang="en-US" dirty="0" smtClean="0"/>
              <a:t>Only one fallopian tube identified.</a:t>
            </a:r>
          </a:p>
          <a:p>
            <a:pPr algn="just">
              <a:buFont typeface="Wingdings" pitchFamily="2" charset="2"/>
              <a:buChar char="q"/>
            </a:pPr>
            <a:r>
              <a:rPr lang="en-US" dirty="0" smtClean="0"/>
              <a:t>Uterine volume reduced</a:t>
            </a:r>
          </a:p>
          <a:p>
            <a:pPr algn="just">
              <a:buFont typeface="Wingdings" pitchFamily="2" charset="2"/>
              <a:buChar char="q"/>
            </a:pPr>
            <a:r>
              <a:rPr lang="en-US" dirty="0" smtClean="0"/>
              <a:t> Accessory horn appears solid </a:t>
            </a:r>
          </a:p>
          <a:p>
            <a:pPr algn="just">
              <a:buFont typeface="Wingdings" pitchFamily="2" charset="2"/>
              <a:buChar char="q"/>
            </a:pPr>
            <a:r>
              <a:rPr lang="en-US" dirty="0" err="1" smtClean="0"/>
              <a:t>Opacified</a:t>
            </a:r>
            <a:r>
              <a:rPr lang="en-US" dirty="0" smtClean="0"/>
              <a:t>  - </a:t>
            </a:r>
            <a:r>
              <a:rPr lang="en-US" dirty="0" err="1" smtClean="0"/>
              <a:t>endometrium</a:t>
            </a:r>
            <a:r>
              <a:rPr lang="en-US" dirty="0" smtClean="0"/>
              <a:t> is absent </a:t>
            </a:r>
            <a:endParaRPr lang="en-IN" dirty="0" smtClean="0"/>
          </a:p>
          <a:p>
            <a:pPr algn="just"/>
            <a:endParaRPr lang="en-IN" dirty="0"/>
          </a:p>
        </p:txBody>
      </p:sp>
      <p:pic>
        <p:nvPicPr>
          <p:cNvPr id="4098" name="Picture 2" descr="C:\Users\SONY\Desktop\unicornuate_uterus2.jpg"/>
          <p:cNvPicPr>
            <a:picLocks noChangeAspect="1" noChangeArrowheads="1"/>
          </p:cNvPicPr>
          <p:nvPr/>
        </p:nvPicPr>
        <p:blipFill>
          <a:blip r:embed="rId3" cstate="print"/>
          <a:srcRect/>
          <a:stretch>
            <a:fillRect/>
          </a:stretch>
        </p:blipFill>
        <p:spPr bwMode="auto">
          <a:xfrm>
            <a:off x="5214942" y="142852"/>
            <a:ext cx="3571900" cy="3929090"/>
          </a:xfrm>
          <a:prstGeom prst="rect">
            <a:avLst/>
          </a:prstGeom>
          <a:noFill/>
        </p:spPr>
      </p:pic>
      <p:pic>
        <p:nvPicPr>
          <p:cNvPr id="6" name="Picture 2" descr="C:\Users\SONY\Desktop\unicornuate_uterus WITHOBSTRUCTED FUNCTIONING RUDIMENTARY HORNU .bmp"/>
          <p:cNvPicPr>
            <a:picLocks noChangeAspect="1" noChangeArrowheads="1"/>
          </p:cNvPicPr>
          <p:nvPr/>
        </p:nvPicPr>
        <p:blipFill>
          <a:blip r:embed="rId4" cstate="print"/>
          <a:srcRect/>
          <a:stretch>
            <a:fillRect/>
          </a:stretch>
        </p:blipFill>
        <p:spPr bwMode="auto">
          <a:xfrm>
            <a:off x="5214942" y="4286256"/>
            <a:ext cx="3707903" cy="2310526"/>
          </a:xfrm>
          <a:prstGeom prst="rect">
            <a:avLst/>
          </a:prstGeom>
          <a:noFill/>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642918"/>
            <a:ext cx="8429684" cy="2500329"/>
          </a:xfrm>
        </p:spPr>
        <p:txBody>
          <a:bodyPr>
            <a:noAutofit/>
          </a:bodyPr>
          <a:lstStyle/>
          <a:p>
            <a:pPr algn="just">
              <a:buNone/>
            </a:pPr>
            <a:r>
              <a:rPr lang="en-US" sz="3200" b="1" dirty="0" smtClean="0"/>
              <a:t>USG</a:t>
            </a:r>
          </a:p>
          <a:p>
            <a:pPr algn="just">
              <a:buFont typeface="Wingdings" pitchFamily="2" charset="2"/>
              <a:buChar char="q"/>
            </a:pPr>
            <a:r>
              <a:rPr lang="en-US" sz="3200" dirty="0" smtClean="0"/>
              <a:t>Useful for identifying rudimentary horn.</a:t>
            </a:r>
          </a:p>
          <a:p>
            <a:pPr algn="just">
              <a:buFont typeface="Wingdings" pitchFamily="2" charset="2"/>
              <a:buChar char="q"/>
            </a:pPr>
            <a:r>
              <a:rPr lang="en-US" sz="3200" dirty="0" smtClean="0"/>
              <a:t>Can identify communication with main uterine cavity.</a:t>
            </a:r>
          </a:p>
          <a:p>
            <a:pPr algn="just">
              <a:buNone/>
            </a:pPr>
            <a:endParaRPr lang="en-US" sz="3200" dirty="0" smtClean="0"/>
          </a:p>
        </p:txBody>
      </p:sp>
      <p:pic>
        <p:nvPicPr>
          <p:cNvPr id="105474" name="Picture 2" descr="C:\Users\SONY\Desktop\unicornuate_uterus2.jpg USG.bmp"/>
          <p:cNvPicPr>
            <a:picLocks noChangeAspect="1" noChangeArrowheads="1"/>
          </p:cNvPicPr>
          <p:nvPr/>
        </p:nvPicPr>
        <p:blipFill>
          <a:blip r:embed="rId2" cstate="print"/>
          <a:srcRect/>
          <a:stretch>
            <a:fillRect/>
          </a:stretch>
        </p:blipFill>
        <p:spPr bwMode="auto">
          <a:xfrm>
            <a:off x="285720" y="3000372"/>
            <a:ext cx="3955880" cy="3450874"/>
          </a:xfrm>
          <a:prstGeom prst="rect">
            <a:avLst/>
          </a:prstGeom>
          <a:noFill/>
        </p:spPr>
      </p:pic>
      <p:pic>
        <p:nvPicPr>
          <p:cNvPr id="105475" name="Picture 3" descr="C:\Users\SONY\Desktop\unicornuate_uterus2.jpg 3 D.jpg"/>
          <p:cNvPicPr>
            <a:picLocks noChangeAspect="1" noChangeArrowheads="1"/>
          </p:cNvPicPr>
          <p:nvPr/>
        </p:nvPicPr>
        <p:blipFill>
          <a:blip r:embed="rId3" cstate="print"/>
          <a:srcRect/>
          <a:stretch>
            <a:fillRect/>
          </a:stretch>
        </p:blipFill>
        <p:spPr bwMode="auto">
          <a:xfrm>
            <a:off x="5000628" y="2786058"/>
            <a:ext cx="3456384" cy="3384376"/>
          </a:xfrm>
          <a:prstGeom prst="rect">
            <a:avLst/>
          </a:prstGeom>
          <a:noFill/>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lvl="0">
              <a:buNone/>
            </a:pPr>
            <a:r>
              <a:rPr lang="en-US" dirty="0" smtClean="0"/>
              <a:t>    HSG</a:t>
            </a:r>
            <a:r>
              <a:rPr lang="en-US" dirty="0"/>
              <a:t>			3D USG		</a:t>
            </a:r>
            <a:r>
              <a:rPr lang="en-US" dirty="0" smtClean="0"/>
              <a:t>MRI </a:t>
            </a:r>
            <a:endParaRPr lang="en-IN" dirty="0"/>
          </a:p>
        </p:txBody>
      </p:sp>
      <p:sp>
        <p:nvSpPr>
          <p:cNvPr id="4" name="Content Placeholder 2"/>
          <p:cNvSpPr txBox="1">
            <a:spLocks/>
          </p:cNvSpPr>
          <p:nvPr/>
        </p:nvSpPr>
        <p:spPr>
          <a:xfrm>
            <a:off x="457200" y="1600200"/>
            <a:ext cx="7467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Wingdings 2" pitchFamily="18" charset="2"/>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6" name="Picture 2"/>
          <p:cNvPicPr>
            <a:picLocks noChangeAspect="1" noChangeArrowheads="1"/>
          </p:cNvPicPr>
          <p:nvPr/>
        </p:nvPicPr>
        <p:blipFill>
          <a:blip r:embed="rId2"/>
          <a:srcRect/>
          <a:stretch>
            <a:fillRect/>
          </a:stretch>
        </p:blipFill>
        <p:spPr bwMode="auto">
          <a:xfrm>
            <a:off x="357158" y="2714620"/>
            <a:ext cx="2714644" cy="2286016"/>
          </a:xfrm>
          <a:prstGeom prst="rect">
            <a:avLst/>
          </a:prstGeom>
          <a:noFill/>
          <a:ln w="9525">
            <a:noFill/>
            <a:miter lim="800000"/>
            <a:headEnd/>
            <a:tailEnd/>
          </a:ln>
        </p:spPr>
      </p:pic>
      <p:pic>
        <p:nvPicPr>
          <p:cNvPr id="7" name="Picture 3"/>
          <p:cNvPicPr>
            <a:picLocks noChangeAspect="1" noChangeArrowheads="1"/>
          </p:cNvPicPr>
          <p:nvPr/>
        </p:nvPicPr>
        <p:blipFill>
          <a:blip r:embed="rId3"/>
          <a:srcRect/>
          <a:stretch>
            <a:fillRect/>
          </a:stretch>
        </p:blipFill>
        <p:spPr bwMode="auto">
          <a:xfrm>
            <a:off x="3714744" y="2643182"/>
            <a:ext cx="2019300" cy="2657475"/>
          </a:xfrm>
          <a:prstGeom prst="rect">
            <a:avLst/>
          </a:prstGeom>
          <a:noFill/>
          <a:ln w="9525">
            <a:noFill/>
            <a:miter lim="800000"/>
            <a:headEnd/>
            <a:tailEnd/>
          </a:ln>
        </p:spPr>
      </p:pic>
      <p:pic>
        <p:nvPicPr>
          <p:cNvPr id="8" name="Picture 2"/>
          <p:cNvPicPr>
            <a:picLocks noChangeAspect="1" noChangeArrowheads="1"/>
          </p:cNvPicPr>
          <p:nvPr/>
        </p:nvPicPr>
        <p:blipFill>
          <a:blip r:embed="rId4"/>
          <a:srcRect/>
          <a:stretch>
            <a:fillRect/>
          </a:stretch>
        </p:blipFill>
        <p:spPr bwMode="auto">
          <a:xfrm>
            <a:off x="6357950" y="2714620"/>
            <a:ext cx="2314575" cy="2571768"/>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878"/>
            <a:ext cx="7467600" cy="850106"/>
          </a:xfrm>
        </p:spPr>
        <p:txBody>
          <a:bodyPr/>
          <a:lstStyle/>
          <a:p>
            <a:r>
              <a:rPr lang="en-US" sz="2600" dirty="0" smtClean="0">
                <a:solidFill>
                  <a:srgbClr val="84AA33"/>
                </a:solidFill>
              </a:rPr>
              <a:t>Cont</a:t>
            </a:r>
            <a:endParaRPr lang="en-IN" dirty="0"/>
          </a:p>
        </p:txBody>
      </p:sp>
      <p:sp>
        <p:nvSpPr>
          <p:cNvPr id="3" name="Content Placeholder 2"/>
          <p:cNvSpPr>
            <a:spLocks noGrp="1"/>
          </p:cNvSpPr>
          <p:nvPr>
            <p:ph idx="1"/>
          </p:nvPr>
        </p:nvSpPr>
        <p:spPr>
          <a:xfrm>
            <a:off x="428596" y="928670"/>
            <a:ext cx="2714644" cy="3429024"/>
          </a:xfrm>
        </p:spPr>
        <p:txBody>
          <a:bodyPr>
            <a:normAutofit/>
          </a:bodyPr>
          <a:lstStyle/>
          <a:p>
            <a:pPr algn="just">
              <a:buNone/>
            </a:pPr>
            <a:r>
              <a:rPr lang="en-US" b="1" dirty="0" err="1" smtClean="0"/>
              <a:t>Laproscopy</a:t>
            </a:r>
            <a:endParaRPr lang="en-US" b="1" dirty="0"/>
          </a:p>
          <a:p>
            <a:pPr algn="just">
              <a:buNone/>
            </a:pPr>
            <a:r>
              <a:rPr lang="en-US" dirty="0" smtClean="0"/>
              <a:t>Rarely indicated.</a:t>
            </a:r>
          </a:p>
        </p:txBody>
      </p:sp>
      <p:pic>
        <p:nvPicPr>
          <p:cNvPr id="65537" name="Picture 1" descr="C:\Users\SONY\Desktop\p_unicornuate_uterus_01.jpg"/>
          <p:cNvPicPr>
            <a:picLocks noChangeAspect="1" noChangeArrowheads="1"/>
          </p:cNvPicPr>
          <p:nvPr/>
        </p:nvPicPr>
        <p:blipFill>
          <a:blip r:embed="rId2" cstate="print"/>
          <a:srcRect/>
          <a:stretch>
            <a:fillRect/>
          </a:stretch>
        </p:blipFill>
        <p:spPr bwMode="auto">
          <a:xfrm>
            <a:off x="3929058" y="214290"/>
            <a:ext cx="4857784" cy="4500594"/>
          </a:xfrm>
          <a:prstGeom prst="rect">
            <a:avLst/>
          </a:prstGeom>
          <a:noFill/>
        </p:spPr>
      </p:pic>
      <p:sp>
        <p:nvSpPr>
          <p:cNvPr id="5" name="Content Placeholder 2"/>
          <p:cNvSpPr txBox="1">
            <a:spLocks/>
          </p:cNvSpPr>
          <p:nvPr/>
        </p:nvSpPr>
        <p:spPr>
          <a:xfrm>
            <a:off x="428596" y="4643446"/>
            <a:ext cx="8358246" cy="1857389"/>
          </a:xfrm>
          <a:prstGeom prst="rect">
            <a:avLst/>
          </a:prstGeom>
        </p:spPr>
        <p:txBody>
          <a:bodyPr vert="horz">
            <a:normAutofit fontScale="92500" lnSpcReduction="10000"/>
          </a:bodyPr>
          <a:lstStyle/>
          <a:p>
            <a:pPr marL="420624" marR="0" lvl="0" indent="-384048" algn="just" defTabSz="914400" rtl="0" eaLnBrk="1" fontAlgn="auto" latinLnBrk="0" hangingPunct="1">
              <a:lnSpc>
                <a:spcPct val="100000"/>
              </a:lnSpc>
              <a:spcBef>
                <a:spcPct val="20000"/>
              </a:spcBef>
              <a:spcAft>
                <a:spcPts val="0"/>
              </a:spcAft>
              <a:buClr>
                <a:schemeClr val="accent1"/>
              </a:buClr>
              <a:buSzPct val="80000"/>
              <a:buFont typeface="Wingdings" pitchFamily="2" charset="2"/>
              <a:buChar char="q"/>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Indication of surgery-Presence of accessory horn with </a:t>
            </a:r>
            <a:r>
              <a:rPr kumimoji="0" lang="en-US" sz="3000" b="0" i="0" u="none" strike="noStrike" kern="1200" cap="none" spc="0" normalizeH="0" baseline="0" noProof="0" dirty="0" err="1" smtClean="0">
                <a:ln>
                  <a:noFill/>
                </a:ln>
                <a:solidFill>
                  <a:schemeClr val="tx1"/>
                </a:solidFill>
                <a:effectLst/>
                <a:uLnTx/>
                <a:uFillTx/>
                <a:latin typeface="+mn-lt"/>
                <a:ea typeface="+mn-ea"/>
                <a:cs typeface="+mn-cs"/>
              </a:rPr>
              <a:t>endometrium</a:t>
            </a:r>
            <a:r>
              <a:rPr kumimoji="0" lang="en-US" sz="3000" b="0" i="0" u="none" strike="noStrike" kern="1200" cap="none" spc="0" normalizeH="0" baseline="0" noProof="0" dirty="0" smtClean="0">
                <a:ln>
                  <a:noFill/>
                </a:ln>
                <a:solidFill>
                  <a:schemeClr val="tx1"/>
                </a:solidFill>
                <a:effectLst/>
                <a:uLnTx/>
                <a:uFillTx/>
                <a:latin typeface="+mn-lt"/>
                <a:ea typeface="+mn-ea"/>
                <a:cs typeface="+mn-cs"/>
              </a:rPr>
              <a:t>.</a:t>
            </a:r>
          </a:p>
          <a:p>
            <a:pPr marL="420624" marR="0" lvl="0" indent="-384048" algn="just" defTabSz="914400" rtl="0" eaLnBrk="1" fontAlgn="auto" latinLnBrk="0" hangingPunct="1">
              <a:lnSpc>
                <a:spcPct val="100000"/>
              </a:lnSpc>
              <a:spcBef>
                <a:spcPct val="20000"/>
              </a:spcBef>
              <a:spcAft>
                <a:spcPts val="0"/>
              </a:spcAft>
              <a:buClr>
                <a:schemeClr val="accent1"/>
              </a:buClr>
              <a:buSzPct val="80000"/>
              <a:buFont typeface="Wingdings" pitchFamily="2" charset="2"/>
              <a:buChar char="q"/>
              <a:tabLst/>
              <a:defRPr/>
            </a:pPr>
            <a:r>
              <a:rPr kumimoji="0" lang="en-US" sz="3000" b="0" i="0" u="none" strike="noStrike" kern="1200" cap="none" spc="0" normalizeH="0" baseline="0" noProof="0" dirty="0" err="1" smtClean="0">
                <a:ln>
                  <a:noFill/>
                </a:ln>
                <a:solidFill>
                  <a:schemeClr val="tx1"/>
                </a:solidFill>
                <a:effectLst/>
                <a:uLnTx/>
                <a:uFillTx/>
                <a:latin typeface="+mn-lt"/>
                <a:ea typeface="+mn-ea"/>
                <a:cs typeface="+mn-cs"/>
              </a:rPr>
              <a:t>Salpingectomy</a:t>
            </a:r>
            <a:r>
              <a:rPr kumimoji="0" lang="en-US" sz="3000" b="0" i="0" u="none" strike="noStrike" kern="1200" cap="none" spc="0" normalizeH="0" noProof="0" dirty="0" smtClean="0">
                <a:ln>
                  <a:noFill/>
                </a:ln>
                <a:solidFill>
                  <a:schemeClr val="tx1"/>
                </a:solidFill>
                <a:effectLst/>
                <a:uLnTx/>
                <a:uFillTx/>
                <a:latin typeface="+mn-lt"/>
                <a:ea typeface="+mn-ea"/>
                <a:cs typeface="+mn-cs"/>
              </a:rPr>
              <a:t> or </a:t>
            </a:r>
            <a:r>
              <a:rPr kumimoji="0" lang="en-US" sz="3000" b="0" i="0" u="none" strike="noStrike" kern="1200" cap="none" spc="0" normalizeH="0" noProof="0" dirty="0" err="1" smtClean="0">
                <a:ln>
                  <a:noFill/>
                </a:ln>
                <a:solidFill>
                  <a:schemeClr val="tx1"/>
                </a:solidFill>
                <a:effectLst/>
                <a:uLnTx/>
                <a:uFillTx/>
                <a:latin typeface="+mn-lt"/>
                <a:ea typeface="+mn-ea"/>
                <a:cs typeface="+mn-cs"/>
              </a:rPr>
              <a:t>salpingo</a:t>
            </a:r>
            <a:r>
              <a:rPr kumimoji="0" lang="en-US" sz="3000" b="0" i="0" u="none" strike="noStrike" kern="1200" cap="none" spc="0" normalizeH="0" noProof="0" dirty="0" smtClean="0">
                <a:ln>
                  <a:noFill/>
                </a:ln>
                <a:solidFill>
                  <a:schemeClr val="tx1"/>
                </a:solidFill>
                <a:effectLst/>
                <a:uLnTx/>
                <a:uFillTx/>
                <a:latin typeface="+mn-lt"/>
                <a:ea typeface="+mn-ea"/>
                <a:cs typeface="+mn-cs"/>
              </a:rPr>
              <a:t> </a:t>
            </a:r>
            <a:r>
              <a:rPr kumimoji="0" lang="en-US" sz="3000" b="0" i="0" u="none" strike="noStrike" kern="1200" cap="none" spc="0" normalizeH="0" noProof="0" dirty="0" err="1" smtClean="0">
                <a:ln>
                  <a:noFill/>
                </a:ln>
                <a:solidFill>
                  <a:schemeClr val="tx1"/>
                </a:solidFill>
                <a:effectLst/>
                <a:uLnTx/>
                <a:uFillTx/>
                <a:latin typeface="+mn-lt"/>
                <a:ea typeface="+mn-ea"/>
                <a:cs typeface="+mn-cs"/>
              </a:rPr>
              <a:t>oophorectomy</a:t>
            </a:r>
            <a:r>
              <a:rPr kumimoji="0" lang="en-US" sz="3000" b="0" i="0" u="none" strike="noStrike" kern="1200" cap="none" spc="0" normalizeH="0" noProof="0" dirty="0" smtClean="0">
                <a:ln>
                  <a:noFill/>
                </a:ln>
                <a:solidFill>
                  <a:schemeClr val="tx1"/>
                </a:solidFill>
                <a:effectLst/>
                <a:uLnTx/>
                <a:uFillTx/>
                <a:latin typeface="+mn-lt"/>
                <a:ea typeface="+mn-ea"/>
                <a:cs typeface="+mn-cs"/>
              </a:rPr>
              <a:t> on side with rudimentary horn – prevent ectopic pregnancy </a:t>
            </a:r>
            <a:endParaRPr kumimoji="0" lang="en-IN" sz="3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just"/>
            <a:r>
              <a:rPr lang="en-US" dirty="0" smtClean="0"/>
              <a:t>Female development called </a:t>
            </a:r>
            <a:r>
              <a:rPr lang="en-US" i="1" u="sng" dirty="0" smtClean="0"/>
              <a:t>Basic</a:t>
            </a:r>
            <a:r>
              <a:rPr lang="en-US" u="sng" dirty="0" smtClean="0"/>
              <a:t> </a:t>
            </a:r>
            <a:r>
              <a:rPr lang="en-US" i="1" u="sng" dirty="0" smtClean="0"/>
              <a:t>developmental path of the human embryo </a:t>
            </a:r>
            <a:r>
              <a:rPr lang="en-US" i="1" dirty="0" smtClean="0"/>
              <a:t>–</a:t>
            </a:r>
            <a:r>
              <a:rPr lang="en-US" dirty="0" smtClean="0"/>
              <a:t>requires </a:t>
            </a:r>
            <a:r>
              <a:rPr lang="en-US" dirty="0" smtClean="0">
                <a:solidFill>
                  <a:schemeClr val="accent2"/>
                </a:solidFill>
              </a:rPr>
              <a:t>not estrogen but the absence of testosterone.</a:t>
            </a:r>
          </a:p>
          <a:p>
            <a:pPr algn="just"/>
            <a:endParaRPr lang="en-US" dirty="0" smtClean="0"/>
          </a:p>
          <a:p>
            <a:pPr algn="just"/>
            <a:r>
              <a:rPr lang="en-US" dirty="0" smtClean="0"/>
              <a:t>Ambisexual period persist </a:t>
            </a:r>
            <a:r>
              <a:rPr lang="en-US" dirty="0" err="1" smtClean="0"/>
              <a:t>upto</a:t>
            </a:r>
            <a:r>
              <a:rPr lang="en-US" dirty="0" smtClean="0"/>
              <a:t> 8 </a:t>
            </a:r>
            <a:r>
              <a:rPr lang="en-US" dirty="0" err="1" smtClean="0"/>
              <a:t>wks</a:t>
            </a:r>
            <a:r>
              <a:rPr lang="en-US" dirty="0" smtClean="0"/>
              <a:t>, thereafter one type of duct system persist &amp; other disappears.</a:t>
            </a:r>
            <a:endParaRPr lang="en-IN" dirty="0" smtClean="0"/>
          </a:p>
          <a:p>
            <a:endParaRPr lang="en-US" dirty="0"/>
          </a:p>
        </p:txBody>
      </p:sp>
    </p:spTree>
    <p:extLst>
      <p:ext uri="{BB962C8B-B14F-4D97-AF65-F5344CB8AC3E}">
        <p14:creationId xmlns:p14="http://schemas.microsoft.com/office/powerpoint/2010/main" xmlns="" val="1391737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buFont typeface="Wingdings" pitchFamily="2" charset="2"/>
              <a:buChar char="q"/>
            </a:pPr>
            <a:r>
              <a:rPr lang="en-US" dirty="0" smtClean="0"/>
              <a:t>Associated with urological anomalies-44%. </a:t>
            </a:r>
          </a:p>
          <a:p>
            <a:pPr>
              <a:buFont typeface="Wingdings" pitchFamily="2" charset="2"/>
              <a:buChar char="q"/>
            </a:pPr>
            <a:r>
              <a:rPr lang="en-US" dirty="0" smtClean="0"/>
              <a:t>Non communicating accessory horn having endometrial cavity- most common &amp; most clinically significant.</a:t>
            </a:r>
          </a:p>
          <a:p>
            <a:pPr>
              <a:buNone/>
            </a:pPr>
            <a:r>
              <a:rPr lang="en-US" dirty="0"/>
              <a:t> </a:t>
            </a:r>
            <a:r>
              <a:rPr lang="en-US" dirty="0" smtClean="0"/>
              <a:t>          -</a:t>
            </a:r>
            <a:r>
              <a:rPr lang="en-US" dirty="0" err="1" smtClean="0"/>
              <a:t>hematometra</a:t>
            </a:r>
            <a:r>
              <a:rPr lang="en-US" dirty="0" smtClean="0"/>
              <a:t> , endometriosis</a:t>
            </a:r>
          </a:p>
          <a:p>
            <a:pPr>
              <a:buNone/>
            </a:pPr>
            <a:r>
              <a:rPr lang="en-US" dirty="0"/>
              <a:t> </a:t>
            </a:r>
            <a:r>
              <a:rPr lang="en-US" dirty="0" smtClean="0"/>
              <a:t>         -pregnancies associated with high rate of  uterine rupture </a:t>
            </a:r>
          </a:p>
          <a:p>
            <a:pPr>
              <a:buNone/>
            </a:pPr>
            <a:endParaRPr lang="en-US" dirty="0" smtClean="0"/>
          </a:p>
          <a:p>
            <a:pPr>
              <a:buFont typeface="Wingdings" pitchFamily="2" charset="2"/>
              <a:buChar char="q"/>
            </a:pPr>
            <a:endParaRPr lang="en-US" dirty="0" smtClean="0"/>
          </a:p>
          <a:p>
            <a:pPr>
              <a:buFont typeface="Wingdings" pitchFamily="2" charset="2"/>
              <a:buChar char="q"/>
            </a:pPr>
            <a:endParaRPr lang="en-US" dirty="0" smtClean="0"/>
          </a:p>
          <a:p>
            <a:pPr>
              <a:buFont typeface="Wingdings" pitchFamily="2" charset="2"/>
              <a:buChar char="q"/>
            </a:pPr>
            <a:endParaRPr lang="en-US" dirty="0" smtClean="0"/>
          </a:p>
          <a:p>
            <a:pPr>
              <a:buFont typeface="Wingdings" pitchFamily="2" charset="2"/>
              <a:buChar char="q"/>
            </a:pPr>
            <a:endParaRPr lang="en-US" dirty="0" smtClean="0"/>
          </a:p>
          <a:p>
            <a:endParaRPr lang="en-IN"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t>REPRODUCTIVE OUTCOME IN UNICORNUATE UTERUS</a:t>
            </a:r>
            <a:endParaRPr lang="en-US" dirty="0"/>
          </a:p>
        </p:txBody>
      </p:sp>
      <p:sp>
        <p:nvSpPr>
          <p:cNvPr id="35843" name="Content Placeholder 2"/>
          <p:cNvSpPr>
            <a:spLocks noGrp="1"/>
          </p:cNvSpPr>
          <p:nvPr>
            <p:ph idx="1"/>
          </p:nvPr>
        </p:nvSpPr>
        <p:spPr>
          <a:xfrm>
            <a:off x="457200" y="2332038"/>
            <a:ext cx="7467600" cy="4525962"/>
          </a:xfrm>
        </p:spPr>
        <p:txBody>
          <a:bodyPr/>
          <a:lstStyle/>
          <a:p>
            <a:pPr eaLnBrk="1" hangingPunct="1">
              <a:buFont typeface="Wingdings" pitchFamily="2" charset="2"/>
              <a:buChar char="q"/>
            </a:pPr>
            <a:r>
              <a:rPr lang="en-US" dirty="0" smtClean="0"/>
              <a:t>Live birthrate 		43.7%</a:t>
            </a:r>
          </a:p>
          <a:p>
            <a:pPr eaLnBrk="1" hangingPunct="1">
              <a:buFont typeface="Wingdings" pitchFamily="2" charset="2"/>
              <a:buChar char="q"/>
            </a:pPr>
            <a:r>
              <a:rPr lang="en-US" dirty="0" smtClean="0"/>
              <a:t>Abortion rate  	35-43%</a:t>
            </a:r>
          </a:p>
          <a:p>
            <a:pPr eaLnBrk="1" hangingPunct="1">
              <a:buFont typeface="Wingdings" pitchFamily="2" charset="2"/>
              <a:buChar char="q"/>
            </a:pPr>
            <a:r>
              <a:rPr lang="en-US" dirty="0" smtClean="0"/>
              <a:t>Preterm delivery	27%</a:t>
            </a:r>
          </a:p>
          <a:p>
            <a:pPr eaLnBrk="1" hangingPunct="1">
              <a:buFont typeface="Wingdings" pitchFamily="2" charset="2"/>
              <a:buChar char="q"/>
            </a:pPr>
            <a:r>
              <a:rPr lang="en-US" dirty="0" smtClean="0"/>
              <a:t>Term delivery		31%</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686436" cy="1143000"/>
          </a:xfrm>
        </p:spPr>
        <p:txBody>
          <a:bodyPr>
            <a:normAutofit/>
          </a:bodyPr>
          <a:lstStyle/>
          <a:p>
            <a:pPr algn="ctr"/>
            <a:r>
              <a:rPr lang="en-US" sz="3600" b="1" dirty="0" smtClean="0">
                <a:latin typeface="+mn-lt"/>
              </a:rPr>
              <a:t>UTERINE DIDELPHYS</a:t>
            </a:r>
            <a:endParaRPr lang="en-IN" sz="3600" b="1" dirty="0">
              <a:latin typeface="+mn-lt"/>
            </a:endParaRPr>
          </a:p>
        </p:txBody>
      </p:sp>
      <p:sp>
        <p:nvSpPr>
          <p:cNvPr id="3" name="Content Placeholder 2"/>
          <p:cNvSpPr>
            <a:spLocks noGrp="1"/>
          </p:cNvSpPr>
          <p:nvPr>
            <p:ph idx="1"/>
          </p:nvPr>
        </p:nvSpPr>
        <p:spPr>
          <a:xfrm>
            <a:off x="357158" y="1600200"/>
            <a:ext cx="6472254" cy="4925144"/>
          </a:xfrm>
        </p:spPr>
        <p:txBody>
          <a:bodyPr>
            <a:normAutofit/>
          </a:bodyPr>
          <a:lstStyle/>
          <a:p>
            <a:pPr algn="just">
              <a:buFont typeface="Wingdings" pitchFamily="2" charset="2"/>
              <a:buChar char="q"/>
            </a:pPr>
            <a:r>
              <a:rPr lang="en-US" dirty="0" smtClean="0"/>
              <a:t> Failure of medial fusion of two </a:t>
            </a:r>
            <a:r>
              <a:rPr lang="en-US" dirty="0" err="1" smtClean="0"/>
              <a:t>mullerian</a:t>
            </a:r>
            <a:r>
              <a:rPr lang="en-US" dirty="0" smtClean="0"/>
              <a:t> ducts.</a:t>
            </a:r>
          </a:p>
          <a:p>
            <a:pPr algn="just">
              <a:buFont typeface="Wingdings" pitchFamily="2" charset="2"/>
              <a:buChar char="q"/>
            </a:pPr>
            <a:r>
              <a:rPr lang="en-US" dirty="0" smtClean="0"/>
              <a:t> </a:t>
            </a:r>
            <a:r>
              <a:rPr lang="en-US" dirty="0" err="1" smtClean="0"/>
              <a:t>Charecter</a:t>
            </a:r>
            <a:r>
              <a:rPr lang="en-US" dirty="0" err="1"/>
              <a:t>z</a:t>
            </a:r>
            <a:r>
              <a:rPr lang="en-US" dirty="0" err="1" smtClean="0"/>
              <a:t>ied</a:t>
            </a:r>
            <a:r>
              <a:rPr lang="en-US" dirty="0" smtClean="0"/>
              <a:t> by 2 </a:t>
            </a:r>
            <a:r>
              <a:rPr lang="en-US" dirty="0" err="1" smtClean="0"/>
              <a:t>hemiuterus</a:t>
            </a:r>
            <a:r>
              <a:rPr lang="en-US" dirty="0" smtClean="0"/>
              <a:t>, 2 </a:t>
            </a:r>
            <a:r>
              <a:rPr lang="en-US" dirty="0" err="1" smtClean="0"/>
              <a:t>endocervical</a:t>
            </a:r>
            <a:r>
              <a:rPr lang="en-US" dirty="0" smtClean="0"/>
              <a:t> canal, 2 cervix, vagina can be single or double.</a:t>
            </a:r>
          </a:p>
          <a:p>
            <a:pPr algn="just">
              <a:buFont typeface="Wingdings" pitchFamily="2" charset="2"/>
              <a:buChar char="q"/>
            </a:pPr>
            <a:r>
              <a:rPr lang="en-US" dirty="0" smtClean="0"/>
              <a:t>Longitudinal vaginal septum - most cases </a:t>
            </a:r>
          </a:p>
          <a:p>
            <a:pPr algn="just">
              <a:buFont typeface="Wingdings" pitchFamily="2" charset="2"/>
              <a:buChar char="q"/>
            </a:pPr>
            <a:r>
              <a:rPr lang="en-US" dirty="0" smtClean="0"/>
              <a:t>Each </a:t>
            </a:r>
            <a:r>
              <a:rPr lang="en-US" dirty="0" err="1" smtClean="0"/>
              <a:t>hemiuterus</a:t>
            </a:r>
            <a:r>
              <a:rPr lang="en-US" dirty="0" smtClean="0"/>
              <a:t> having one fallopian tube.</a:t>
            </a:r>
          </a:p>
        </p:txBody>
      </p:sp>
      <p:pic>
        <p:nvPicPr>
          <p:cNvPr id="4" name="Picture 3" descr="Uterus, müllerian duct abnormalities. Didelp...">
            <a:hlinkClick r:id="rId2"/>
          </p:cNvPr>
          <p:cNvPicPr/>
          <p:nvPr/>
        </p:nvPicPr>
        <p:blipFill>
          <a:blip r:embed="rId3" cstate="print"/>
          <a:srcRect/>
          <a:stretch>
            <a:fillRect/>
          </a:stretch>
        </p:blipFill>
        <p:spPr bwMode="auto">
          <a:xfrm>
            <a:off x="7055768" y="1142984"/>
            <a:ext cx="2088232" cy="2082532"/>
          </a:xfrm>
          <a:prstGeom prst="rect">
            <a:avLst/>
          </a:prstGeom>
          <a:noFill/>
          <a:ln w="9525">
            <a:noFill/>
            <a:miter lim="800000"/>
            <a:headEnd/>
            <a:tailEnd/>
          </a:ln>
        </p:spPr>
      </p:pic>
      <p:pic>
        <p:nvPicPr>
          <p:cNvPr id="64513" name="Picture 1" descr="C:\Users\SONY\Desktop\New Folder\images 4.jpg"/>
          <p:cNvPicPr>
            <a:picLocks noChangeAspect="1" noChangeArrowheads="1"/>
          </p:cNvPicPr>
          <p:nvPr/>
        </p:nvPicPr>
        <p:blipFill>
          <a:blip r:embed="rId4" cstate="print"/>
          <a:srcRect/>
          <a:stretch>
            <a:fillRect/>
          </a:stretch>
        </p:blipFill>
        <p:spPr bwMode="auto">
          <a:xfrm>
            <a:off x="7092099" y="3500438"/>
            <a:ext cx="1979712" cy="2857520"/>
          </a:xfrm>
          <a:prstGeom prst="rect">
            <a:avLst/>
          </a:prstGeom>
          <a:noFill/>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2"/>
          <p:cNvPicPr>
            <a:picLocks noGrp="1" noChangeAspect="1" noChangeArrowheads="1"/>
          </p:cNvPicPr>
          <p:nvPr>
            <p:ph idx="1"/>
          </p:nvPr>
        </p:nvPicPr>
        <p:blipFill>
          <a:blip r:embed="rId2"/>
          <a:srcRect/>
          <a:stretch>
            <a:fillRect/>
          </a:stretch>
        </p:blipFill>
        <p:spPr bwMode="auto">
          <a:xfrm>
            <a:off x="1357290" y="1748631"/>
            <a:ext cx="6643734" cy="422910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lnSpcReduction="10000"/>
          </a:bodyPr>
          <a:lstStyle/>
          <a:p>
            <a:pPr algn="just">
              <a:buNone/>
            </a:pPr>
            <a:endParaRPr lang="en-US" dirty="0" smtClean="0"/>
          </a:p>
          <a:p>
            <a:pPr algn="just">
              <a:buFont typeface="Wingdings" pitchFamily="2" charset="2"/>
              <a:buChar char="q"/>
            </a:pPr>
            <a:r>
              <a:rPr lang="en-US" dirty="0" smtClean="0"/>
              <a:t> Usually asymptomatic (non obstructive) – diagnosed during pelvic examination-a longitudinal vaginal septum or two cervix seen.</a:t>
            </a:r>
          </a:p>
          <a:p>
            <a:pPr algn="just">
              <a:buFont typeface="Wingdings" pitchFamily="2" charset="2"/>
              <a:buChar char="q"/>
            </a:pPr>
            <a:r>
              <a:rPr lang="en-US" dirty="0" smtClean="0"/>
              <a:t> Associated with best possibility of successful pregnancy after </a:t>
            </a:r>
            <a:r>
              <a:rPr lang="en-US" dirty="0" err="1" smtClean="0"/>
              <a:t>arcuate</a:t>
            </a:r>
            <a:r>
              <a:rPr lang="en-US" dirty="0" smtClean="0"/>
              <a:t> uterus.</a:t>
            </a:r>
          </a:p>
          <a:p>
            <a:pPr algn="just">
              <a:buFont typeface="Wingdings" pitchFamily="2" charset="2"/>
              <a:buChar char="q"/>
            </a:pPr>
            <a:r>
              <a:rPr lang="en-US" dirty="0" smtClean="0"/>
              <a:t> May have history of recurrent second trimester abortion. </a:t>
            </a:r>
          </a:p>
          <a:p>
            <a:endParaRPr lang="en-IN"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C:\Users\SONY\Desktop\New Folder\loadBinary.aspx.jpg"/>
          <p:cNvPicPr>
            <a:picLocks noGrp="1" noChangeAspect="1" noChangeArrowheads="1"/>
          </p:cNvPicPr>
          <p:nvPr>
            <p:ph idx="1"/>
          </p:nvPr>
        </p:nvPicPr>
        <p:blipFill>
          <a:blip r:embed="rId2" cstate="print"/>
          <a:stretch>
            <a:fillRect/>
          </a:stretch>
        </p:blipFill>
        <p:spPr bwMode="auto">
          <a:xfrm>
            <a:off x="1857356" y="2285992"/>
            <a:ext cx="6000792" cy="4286280"/>
          </a:xfrm>
          <a:prstGeom prst="rect">
            <a:avLst/>
          </a:prstGeom>
          <a:noFill/>
        </p:spPr>
      </p:pic>
      <p:sp>
        <p:nvSpPr>
          <p:cNvPr id="5" name="Rectangle 4"/>
          <p:cNvSpPr/>
          <p:nvPr/>
        </p:nvSpPr>
        <p:spPr>
          <a:xfrm>
            <a:off x="357158" y="428604"/>
            <a:ext cx="8429684" cy="1815882"/>
          </a:xfrm>
          <a:prstGeom prst="rect">
            <a:avLst/>
          </a:prstGeom>
        </p:spPr>
        <p:txBody>
          <a:bodyPr wrap="square">
            <a:spAutoFit/>
          </a:bodyPr>
          <a:lstStyle/>
          <a:p>
            <a:pPr marL="420624" indent="-384048" algn="just">
              <a:spcBef>
                <a:spcPct val="20000"/>
              </a:spcBef>
              <a:buClr>
                <a:srgbClr val="3891A7"/>
              </a:buClr>
              <a:buSzPct val="80000"/>
              <a:buFont typeface="Wingdings" pitchFamily="2" charset="2"/>
              <a:buChar char="q"/>
            </a:pPr>
            <a:r>
              <a:rPr lang="en-US" sz="2400" dirty="0" smtClean="0"/>
              <a:t> </a:t>
            </a:r>
            <a:r>
              <a:rPr lang="en-US" sz="2800" dirty="0" smtClean="0"/>
              <a:t>Unilateral vaginal obstruction can cause </a:t>
            </a:r>
            <a:r>
              <a:rPr lang="en-US" sz="2800" dirty="0" err="1" smtClean="0"/>
              <a:t>hematocolpos</a:t>
            </a:r>
            <a:r>
              <a:rPr lang="en-US" sz="2800" dirty="0" smtClean="0"/>
              <a:t>, </a:t>
            </a:r>
            <a:r>
              <a:rPr lang="en-US" sz="2800" dirty="0" err="1" smtClean="0"/>
              <a:t>hemetometra</a:t>
            </a:r>
            <a:r>
              <a:rPr lang="en-US" sz="2800" dirty="0" smtClean="0"/>
              <a:t>, endometriosis- can be overlooked as there is cyclical menstruation from opp. Side.</a:t>
            </a:r>
            <a:endParaRPr lang="en-IN" sz="2800" dirty="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buFont typeface="Wingdings" pitchFamily="2" charset="2"/>
              <a:buChar char="q"/>
            </a:pPr>
            <a:r>
              <a:rPr lang="en-US" dirty="0" smtClean="0"/>
              <a:t>  Other associated anomalies :renal </a:t>
            </a:r>
            <a:r>
              <a:rPr lang="en-US" dirty="0" err="1" smtClean="0"/>
              <a:t>anomolies</a:t>
            </a:r>
            <a:r>
              <a:rPr lang="en-US" dirty="0" smtClean="0"/>
              <a:t>, bladder </a:t>
            </a:r>
            <a:r>
              <a:rPr lang="en-US" dirty="0" err="1" smtClean="0"/>
              <a:t>exstrophy</a:t>
            </a:r>
            <a:r>
              <a:rPr lang="en-US" dirty="0" smtClean="0"/>
              <a:t> , congenital VVF, cervical agenesis</a:t>
            </a:r>
          </a:p>
          <a:p>
            <a:pPr>
              <a:buFont typeface="Wingdings" pitchFamily="2" charset="2"/>
              <a:buChar char="q"/>
            </a:pPr>
            <a:endParaRPr lang="en-US" dirty="0" smtClean="0"/>
          </a:p>
          <a:p>
            <a:pPr>
              <a:buFont typeface="Wingdings" pitchFamily="2" charset="2"/>
              <a:buChar char="q"/>
            </a:pPr>
            <a:endParaRPr lang="en-IN"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7467600" cy="504056"/>
          </a:xfrm>
        </p:spPr>
        <p:txBody>
          <a:bodyPr>
            <a:normAutofit fontScale="90000"/>
          </a:bodyPr>
          <a:lstStyle/>
          <a:p>
            <a:endParaRPr lang="en-IN" dirty="0"/>
          </a:p>
        </p:txBody>
      </p:sp>
      <p:sp>
        <p:nvSpPr>
          <p:cNvPr id="3" name="Content Placeholder 2"/>
          <p:cNvSpPr>
            <a:spLocks noGrp="1"/>
          </p:cNvSpPr>
          <p:nvPr>
            <p:ph idx="1"/>
          </p:nvPr>
        </p:nvSpPr>
        <p:spPr>
          <a:xfrm>
            <a:off x="180652" y="1142984"/>
            <a:ext cx="6391612" cy="4808006"/>
          </a:xfrm>
        </p:spPr>
        <p:txBody>
          <a:bodyPr>
            <a:noAutofit/>
          </a:bodyPr>
          <a:lstStyle/>
          <a:p>
            <a:pPr algn="just">
              <a:buNone/>
            </a:pPr>
            <a:r>
              <a:rPr lang="en-US" sz="2800" b="1" dirty="0" smtClean="0"/>
              <a:t>HSG</a:t>
            </a:r>
          </a:p>
          <a:p>
            <a:pPr algn="just">
              <a:buFont typeface="Wingdings" pitchFamily="2" charset="2"/>
              <a:buChar char="q"/>
            </a:pPr>
            <a:r>
              <a:rPr lang="en-US" sz="2800" dirty="0" smtClean="0"/>
              <a:t>Two uterine cavity with two cervix with two vagina.</a:t>
            </a:r>
          </a:p>
          <a:p>
            <a:pPr algn="just">
              <a:buNone/>
            </a:pPr>
            <a:r>
              <a:rPr lang="en-US" sz="2800" b="1" dirty="0" smtClean="0"/>
              <a:t>MRI</a:t>
            </a:r>
          </a:p>
          <a:p>
            <a:pPr algn="just">
              <a:buFont typeface="Wingdings" pitchFamily="2" charset="2"/>
              <a:buChar char="q"/>
            </a:pPr>
            <a:r>
              <a:rPr lang="en-US" sz="2800" dirty="0" smtClean="0"/>
              <a:t>Two widely </a:t>
            </a:r>
            <a:r>
              <a:rPr lang="en-US" sz="2800" dirty="0" err="1" smtClean="0"/>
              <a:t>separeted</a:t>
            </a:r>
            <a:r>
              <a:rPr lang="en-US" sz="2800" dirty="0" smtClean="0"/>
              <a:t> uterus. </a:t>
            </a:r>
          </a:p>
          <a:p>
            <a:pPr algn="just">
              <a:buFont typeface="Wingdings" pitchFamily="2" charset="2"/>
              <a:buChar char="q"/>
            </a:pPr>
            <a:r>
              <a:rPr lang="en-US" sz="2800" dirty="0" smtClean="0"/>
              <a:t>Two cervix, two vagina.</a:t>
            </a:r>
          </a:p>
          <a:p>
            <a:pPr algn="just">
              <a:buFont typeface="Wingdings" pitchFamily="2" charset="2"/>
              <a:buChar char="q"/>
            </a:pPr>
            <a:r>
              <a:rPr lang="en-US" sz="2800" dirty="0" smtClean="0"/>
              <a:t>Associated renal anomaly identified.</a:t>
            </a:r>
            <a:endParaRPr lang="en-IN" sz="2800" dirty="0"/>
          </a:p>
        </p:txBody>
      </p:sp>
      <p:pic>
        <p:nvPicPr>
          <p:cNvPr id="62465" name="Picture 1" descr="C:\Users\SONY\Desktop\New Folder\bc9b6493634663545ba463566fa4db.JPG"/>
          <p:cNvPicPr>
            <a:picLocks noChangeAspect="1" noChangeArrowheads="1"/>
          </p:cNvPicPr>
          <p:nvPr/>
        </p:nvPicPr>
        <p:blipFill>
          <a:blip r:embed="rId2" cstate="print"/>
          <a:srcRect/>
          <a:stretch>
            <a:fillRect/>
          </a:stretch>
        </p:blipFill>
        <p:spPr bwMode="auto">
          <a:xfrm>
            <a:off x="6732240" y="620688"/>
            <a:ext cx="2411760" cy="2592288"/>
          </a:xfrm>
          <a:prstGeom prst="rect">
            <a:avLst/>
          </a:prstGeom>
          <a:noFill/>
        </p:spPr>
      </p:pic>
      <p:pic>
        <p:nvPicPr>
          <p:cNvPr id="62466" name="Picture 2" descr="C:\Users\SONY\Desktop\New Folder\uterus_didelphus_WITH PARTIAL FUSION CERVIX.jpeg"/>
          <p:cNvPicPr>
            <a:picLocks noChangeAspect="1" noChangeArrowheads="1"/>
          </p:cNvPicPr>
          <p:nvPr/>
        </p:nvPicPr>
        <p:blipFill>
          <a:blip r:embed="rId3" cstate="print"/>
          <a:srcRect/>
          <a:stretch>
            <a:fillRect/>
          </a:stretch>
        </p:blipFill>
        <p:spPr bwMode="auto">
          <a:xfrm>
            <a:off x="6732240" y="3429000"/>
            <a:ext cx="2411760" cy="2736304"/>
          </a:xfrm>
          <a:prstGeom prst="rect">
            <a:avLst/>
          </a:prstGeom>
          <a:noFill/>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78098"/>
          </a:xfrm>
        </p:spPr>
        <p:txBody>
          <a:bodyPr/>
          <a:lstStyle/>
          <a:p>
            <a:endParaRPr lang="en-IN" dirty="0"/>
          </a:p>
        </p:txBody>
      </p:sp>
      <p:sp>
        <p:nvSpPr>
          <p:cNvPr id="3" name="Content Placeholder 2"/>
          <p:cNvSpPr>
            <a:spLocks noGrp="1"/>
          </p:cNvSpPr>
          <p:nvPr>
            <p:ph idx="1"/>
          </p:nvPr>
        </p:nvSpPr>
        <p:spPr>
          <a:xfrm>
            <a:off x="457200" y="1196752"/>
            <a:ext cx="8219256" cy="5256584"/>
          </a:xfrm>
        </p:spPr>
        <p:txBody>
          <a:bodyPr/>
          <a:lstStyle/>
          <a:p>
            <a:pPr algn="just">
              <a:buFont typeface="Wingdings" pitchFamily="2" charset="2"/>
              <a:buChar char="q"/>
            </a:pPr>
            <a:r>
              <a:rPr lang="en-US" dirty="0" smtClean="0"/>
              <a:t>Indication of vaginal septum resection-Obstructed unilateral </a:t>
            </a:r>
            <a:r>
              <a:rPr lang="en-US" dirty="0" err="1" smtClean="0"/>
              <a:t>hemivagina</a:t>
            </a:r>
            <a:r>
              <a:rPr lang="en-US" dirty="0" smtClean="0"/>
              <a:t> to preserve fertility.</a:t>
            </a:r>
          </a:p>
          <a:p>
            <a:pPr algn="just">
              <a:buNone/>
            </a:pPr>
            <a:endParaRPr lang="en-US" dirty="0" smtClean="0"/>
          </a:p>
          <a:p>
            <a:pPr algn="just">
              <a:buFont typeface="Wingdings" pitchFamily="2" charset="2"/>
              <a:buChar char="q"/>
            </a:pPr>
            <a:r>
              <a:rPr lang="en-US" dirty="0" smtClean="0"/>
              <a:t>In non obstructive vagina – surgical correction is limited.(severe </a:t>
            </a:r>
            <a:r>
              <a:rPr lang="en-US" dirty="0" err="1" smtClean="0"/>
              <a:t>dyspareunia</a:t>
            </a:r>
            <a:r>
              <a:rPr lang="en-US" dirty="0" smtClean="0"/>
              <a:t>).</a:t>
            </a:r>
          </a:p>
          <a:p>
            <a:pPr algn="just">
              <a:buNone/>
            </a:pPr>
            <a:endParaRPr lang="en-US" dirty="0" smtClean="0"/>
          </a:p>
          <a:p>
            <a:pPr algn="just">
              <a:buFont typeface="Wingdings" pitchFamily="2" charset="2"/>
              <a:buChar char="q"/>
            </a:pPr>
            <a:r>
              <a:rPr lang="en-US" dirty="0" smtClean="0"/>
              <a:t> </a:t>
            </a:r>
            <a:r>
              <a:rPr lang="en-US" dirty="0" err="1" smtClean="0"/>
              <a:t>Metroplasty</a:t>
            </a:r>
            <a:r>
              <a:rPr lang="en-US" dirty="0" smtClean="0"/>
              <a:t> – Rarely indicated. </a:t>
            </a:r>
          </a:p>
          <a:p>
            <a:pPr algn="just">
              <a:buNone/>
            </a:pPr>
            <a:r>
              <a:rPr lang="en-US" dirty="0" smtClean="0"/>
              <a:t>			  </a:t>
            </a:r>
            <a:endParaRPr lang="en-IN" dirty="0"/>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t>REPRODUCTIVE OUTCOME IN</a:t>
            </a:r>
            <a:br>
              <a:rPr lang="en-US" dirty="0" smtClean="0"/>
            </a:br>
            <a:r>
              <a:rPr lang="en-US" dirty="0" smtClean="0"/>
              <a:t>DIDELPHYS</a:t>
            </a:r>
            <a:endParaRPr lang="en-US" dirty="0"/>
          </a:p>
        </p:txBody>
      </p:sp>
      <p:sp>
        <p:nvSpPr>
          <p:cNvPr id="47107" name="Content Placeholder 2"/>
          <p:cNvSpPr>
            <a:spLocks noGrp="1"/>
          </p:cNvSpPr>
          <p:nvPr>
            <p:ph idx="1"/>
          </p:nvPr>
        </p:nvSpPr>
        <p:spPr>
          <a:xfrm>
            <a:off x="457200" y="2332038"/>
            <a:ext cx="7467600" cy="4525962"/>
          </a:xfrm>
        </p:spPr>
        <p:txBody>
          <a:bodyPr/>
          <a:lstStyle/>
          <a:p>
            <a:pPr eaLnBrk="1" hangingPunct="1">
              <a:buFont typeface="Wingdings" pitchFamily="2" charset="2"/>
              <a:buChar char="q"/>
            </a:pPr>
            <a:r>
              <a:rPr lang="en-US" dirty="0" smtClean="0"/>
              <a:t>Term delivery		20%	</a:t>
            </a:r>
          </a:p>
          <a:p>
            <a:pPr eaLnBrk="1" hangingPunct="1">
              <a:buFont typeface="Wingdings" pitchFamily="2" charset="2"/>
              <a:buChar char="q"/>
            </a:pPr>
            <a:r>
              <a:rPr lang="en-US" dirty="0" smtClean="0"/>
              <a:t>Ectopic			2.3%</a:t>
            </a:r>
          </a:p>
          <a:p>
            <a:pPr eaLnBrk="1" hangingPunct="1">
              <a:buFont typeface="Wingdings" pitchFamily="2" charset="2"/>
              <a:buChar char="q"/>
            </a:pPr>
            <a:r>
              <a:rPr lang="en-US" dirty="0" smtClean="0"/>
              <a:t>Abortion		          20%</a:t>
            </a:r>
          </a:p>
          <a:p>
            <a:pPr eaLnBrk="1" hangingPunct="1">
              <a:buFont typeface="Wingdings" pitchFamily="2" charset="2"/>
              <a:buChar char="q"/>
            </a:pPr>
            <a:r>
              <a:rPr lang="en-US" dirty="0" smtClean="0"/>
              <a:t>Live birth		68%</a:t>
            </a:r>
          </a:p>
          <a:p>
            <a:pPr eaLnBrk="1" hangingPunct="1">
              <a:buFont typeface="Wingdings" pitchFamily="2" charset="2"/>
              <a:buChar char="q"/>
            </a:pPr>
            <a:r>
              <a:rPr lang="en-US" dirty="0" smtClean="0"/>
              <a:t>Preterm delivery	24%</a:t>
            </a:r>
          </a:p>
          <a:p>
            <a:pPr eaLnBrk="1" hangingPunct="1"/>
            <a:endParaRPr 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endParaRPr lang="en-US" dirty="0"/>
          </a:p>
        </p:txBody>
      </p:sp>
      <p:pic>
        <p:nvPicPr>
          <p:cNvPr id="4" name="Picture 2"/>
          <p:cNvPicPr>
            <a:picLocks noGrp="1" noChangeAspect="1" noChangeArrowheads="1"/>
          </p:cNvPicPr>
          <p:nvPr>
            <p:ph idx="1"/>
          </p:nvPr>
        </p:nvPicPr>
        <p:blipFill>
          <a:blip r:embed="rId2"/>
          <a:srcRect/>
          <a:stretch>
            <a:fillRect/>
          </a:stretch>
        </p:blipFill>
        <p:spPr bwMode="auto">
          <a:xfrm>
            <a:off x="985450" y="762000"/>
            <a:ext cx="7173099" cy="5364163"/>
          </a:xfrm>
          <a:prstGeom prst="rect">
            <a:avLst/>
          </a:prstGeom>
          <a:noFill/>
          <a:ln w="9525">
            <a:noFill/>
            <a:miter lim="800000"/>
            <a:headEnd/>
            <a:tailEnd/>
          </a:ln>
          <a:effectLst/>
        </p:spPr>
      </p:pic>
    </p:spTree>
    <p:extLst>
      <p:ext uri="{BB962C8B-B14F-4D97-AF65-F5344CB8AC3E}">
        <p14:creationId xmlns:p14="http://schemas.microsoft.com/office/powerpoint/2010/main" xmlns="" val="26791349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571480"/>
            <a:ext cx="5890406" cy="1143000"/>
          </a:xfrm>
        </p:spPr>
        <p:txBody>
          <a:bodyPr>
            <a:normAutofit/>
          </a:bodyPr>
          <a:lstStyle/>
          <a:p>
            <a:pPr algn="ctr"/>
            <a:r>
              <a:rPr lang="en-US" sz="4000" b="1" dirty="0" smtClean="0">
                <a:latin typeface="+mn-lt"/>
              </a:rPr>
              <a:t>BICORNUATE UTERUS</a:t>
            </a:r>
            <a:endParaRPr lang="en-IN" sz="4000" b="1" dirty="0">
              <a:latin typeface="+mn-lt"/>
            </a:endParaRPr>
          </a:p>
        </p:txBody>
      </p:sp>
      <p:sp>
        <p:nvSpPr>
          <p:cNvPr id="3" name="Content Placeholder 2"/>
          <p:cNvSpPr>
            <a:spLocks noGrp="1"/>
          </p:cNvSpPr>
          <p:nvPr>
            <p:ph idx="1"/>
          </p:nvPr>
        </p:nvSpPr>
        <p:spPr>
          <a:xfrm>
            <a:off x="357158" y="2285992"/>
            <a:ext cx="8429684" cy="4299960"/>
          </a:xfrm>
        </p:spPr>
        <p:txBody>
          <a:bodyPr>
            <a:normAutofit lnSpcReduction="10000"/>
          </a:bodyPr>
          <a:lstStyle/>
          <a:p>
            <a:pPr algn="just">
              <a:buFont typeface="Wingdings" pitchFamily="2" charset="2"/>
              <a:buChar char="q"/>
            </a:pPr>
            <a:r>
              <a:rPr lang="en-US" dirty="0" smtClean="0"/>
              <a:t> Incomplete lateral fusion of </a:t>
            </a:r>
            <a:r>
              <a:rPr lang="en-US" dirty="0" err="1" smtClean="0"/>
              <a:t>mullerian</a:t>
            </a:r>
            <a:r>
              <a:rPr lang="en-US" dirty="0" smtClean="0"/>
              <a:t> ducts </a:t>
            </a:r>
          </a:p>
          <a:p>
            <a:pPr algn="just">
              <a:buFont typeface="Wingdings" pitchFamily="2" charset="2"/>
              <a:buChar char="q"/>
            </a:pPr>
            <a:r>
              <a:rPr lang="en-US" dirty="0" smtClean="0"/>
              <a:t> Lower uterus &amp; cervix are fused completely.</a:t>
            </a:r>
          </a:p>
          <a:p>
            <a:pPr algn="just">
              <a:buFont typeface="Wingdings" pitchFamily="2" charset="2"/>
              <a:buChar char="q"/>
            </a:pPr>
            <a:r>
              <a:rPr lang="en-US" dirty="0" smtClean="0"/>
              <a:t> Two separate  </a:t>
            </a:r>
            <a:r>
              <a:rPr lang="en-US" dirty="0" err="1" smtClean="0"/>
              <a:t>commmunicating</a:t>
            </a:r>
            <a:r>
              <a:rPr lang="en-US" dirty="0" smtClean="0"/>
              <a:t> endometrial cavity, single uterine cervix </a:t>
            </a:r>
          </a:p>
          <a:p>
            <a:pPr algn="just">
              <a:buNone/>
            </a:pPr>
            <a:endParaRPr lang="en-US" dirty="0" smtClean="0"/>
          </a:p>
          <a:p>
            <a:pPr algn="just">
              <a:buFont typeface="Wingdings" pitchFamily="2" charset="2"/>
              <a:buChar char="q"/>
            </a:pPr>
            <a:r>
              <a:rPr lang="en-US" dirty="0" smtClean="0"/>
              <a:t> Important to differentiate </a:t>
            </a:r>
            <a:r>
              <a:rPr lang="en-US" dirty="0" err="1" smtClean="0"/>
              <a:t>bicornuate</a:t>
            </a:r>
            <a:r>
              <a:rPr lang="en-US" dirty="0" smtClean="0"/>
              <a:t> uterus from </a:t>
            </a:r>
            <a:r>
              <a:rPr lang="en-US" dirty="0" err="1" smtClean="0"/>
              <a:t>septate</a:t>
            </a:r>
            <a:r>
              <a:rPr lang="en-US" dirty="0" smtClean="0"/>
              <a:t> uterus –different  reproductive outcome &amp;  treatment strategies. </a:t>
            </a:r>
            <a:endParaRPr lang="en-IN" dirty="0"/>
          </a:p>
        </p:txBody>
      </p:sp>
      <p:pic>
        <p:nvPicPr>
          <p:cNvPr id="4" name="Picture 3" descr="&lt;A name=target13&gt;&lt;/a&gt;Uterus, müllerian duct ...">
            <a:hlinkClick r:id="rId2"/>
          </p:cNvPr>
          <p:cNvPicPr/>
          <p:nvPr/>
        </p:nvPicPr>
        <p:blipFill>
          <a:blip r:embed="rId3" cstate="print"/>
          <a:srcRect/>
          <a:stretch>
            <a:fillRect/>
          </a:stretch>
        </p:blipFill>
        <p:spPr bwMode="auto">
          <a:xfrm>
            <a:off x="6286512" y="500042"/>
            <a:ext cx="2699792" cy="166815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78098"/>
          </a:xfrm>
        </p:spPr>
        <p:txBody>
          <a:bodyPr/>
          <a:lstStyle/>
          <a:p>
            <a:endParaRPr lang="en-IN" dirty="0"/>
          </a:p>
        </p:txBody>
      </p:sp>
      <p:sp>
        <p:nvSpPr>
          <p:cNvPr id="3" name="Content Placeholder 2"/>
          <p:cNvSpPr>
            <a:spLocks noGrp="1"/>
          </p:cNvSpPr>
          <p:nvPr>
            <p:ph idx="1"/>
          </p:nvPr>
        </p:nvSpPr>
        <p:spPr>
          <a:xfrm>
            <a:off x="285720" y="1500174"/>
            <a:ext cx="8507288" cy="4302810"/>
          </a:xfrm>
        </p:spPr>
        <p:txBody>
          <a:bodyPr>
            <a:normAutofit/>
          </a:bodyPr>
          <a:lstStyle/>
          <a:p>
            <a:pPr algn="just">
              <a:buFont typeface="Wingdings" pitchFamily="2" charset="2"/>
              <a:buChar char="q"/>
            </a:pPr>
            <a:r>
              <a:rPr lang="en-US" b="1" dirty="0" err="1" smtClean="0"/>
              <a:t>Subclassification</a:t>
            </a:r>
            <a:r>
              <a:rPr lang="en-US" b="1" dirty="0" smtClean="0"/>
              <a:t> : </a:t>
            </a:r>
            <a:r>
              <a:rPr lang="en-US" dirty="0" smtClean="0"/>
              <a:t>depending on septum length.</a:t>
            </a:r>
          </a:p>
          <a:p>
            <a:pPr algn="just">
              <a:buFont typeface="Wingdings" pitchFamily="2" charset="2"/>
              <a:buChar char="Ø"/>
            </a:pPr>
            <a:r>
              <a:rPr lang="en-US" b="1" dirty="0" smtClean="0"/>
              <a:t> COMPLETE :</a:t>
            </a:r>
            <a:r>
              <a:rPr lang="en-US" b="1" dirty="0" smtClean="0">
                <a:solidFill>
                  <a:schemeClr val="accent3">
                    <a:lumMod val="40000"/>
                    <a:lumOff val="60000"/>
                  </a:schemeClr>
                </a:solidFill>
              </a:rPr>
              <a:t> </a:t>
            </a:r>
            <a:r>
              <a:rPr lang="en-US" dirty="0" smtClean="0"/>
              <a:t>Septum </a:t>
            </a:r>
            <a:r>
              <a:rPr lang="en-US" dirty="0" err="1" smtClean="0"/>
              <a:t>upto</a:t>
            </a:r>
            <a:r>
              <a:rPr lang="en-US" dirty="0" smtClean="0"/>
              <a:t> cervix.</a:t>
            </a:r>
          </a:p>
          <a:p>
            <a:pPr algn="just">
              <a:buNone/>
            </a:pPr>
            <a:r>
              <a:rPr lang="en-US" dirty="0" smtClean="0"/>
              <a:t>    </a:t>
            </a:r>
            <a:r>
              <a:rPr lang="en-US" b="1" dirty="0" smtClean="0">
                <a:solidFill>
                  <a:schemeClr val="tx1">
                    <a:lumMod val="75000"/>
                    <a:lumOff val="25000"/>
                  </a:schemeClr>
                </a:solidFill>
              </a:rPr>
              <a:t>BICORNUATE UNICOLLIS </a:t>
            </a:r>
            <a:r>
              <a:rPr lang="en-US" b="1" dirty="0" smtClean="0"/>
              <a:t>: </a:t>
            </a:r>
            <a:r>
              <a:rPr lang="en-US" dirty="0" smtClean="0"/>
              <a:t>Septum extends to internal </a:t>
            </a:r>
            <a:r>
              <a:rPr lang="en-US" dirty="0" err="1" smtClean="0"/>
              <a:t>os</a:t>
            </a:r>
            <a:r>
              <a:rPr lang="en-US" dirty="0" smtClean="0"/>
              <a:t>.</a:t>
            </a:r>
          </a:p>
          <a:p>
            <a:pPr algn="just">
              <a:buNone/>
            </a:pPr>
            <a:r>
              <a:rPr lang="en-US" dirty="0" smtClean="0"/>
              <a:t>    </a:t>
            </a:r>
            <a:r>
              <a:rPr lang="en-US" b="1" dirty="0" smtClean="0">
                <a:solidFill>
                  <a:schemeClr val="tx1">
                    <a:lumMod val="65000"/>
                    <a:lumOff val="35000"/>
                  </a:schemeClr>
                </a:solidFill>
              </a:rPr>
              <a:t>BICORNUATE BICOLLIS </a:t>
            </a:r>
            <a:r>
              <a:rPr lang="en-US" b="1" dirty="0" smtClean="0"/>
              <a:t>:</a:t>
            </a:r>
            <a:r>
              <a:rPr lang="en-US" dirty="0" smtClean="0"/>
              <a:t> Septum extends to external </a:t>
            </a:r>
            <a:r>
              <a:rPr lang="en-US" dirty="0" err="1" smtClean="0"/>
              <a:t>os</a:t>
            </a:r>
            <a:r>
              <a:rPr lang="en-US" dirty="0" smtClean="0"/>
              <a:t>.</a:t>
            </a:r>
          </a:p>
          <a:p>
            <a:pPr algn="just">
              <a:buFont typeface="Wingdings" pitchFamily="2" charset="2"/>
              <a:buChar char="Ø"/>
            </a:pPr>
            <a:r>
              <a:rPr lang="en-US" b="1" dirty="0" smtClean="0"/>
              <a:t>PARTIAL : </a:t>
            </a:r>
            <a:r>
              <a:rPr lang="en-US" dirty="0" smtClean="0"/>
              <a:t>Septum confined to </a:t>
            </a:r>
            <a:r>
              <a:rPr lang="en-US" dirty="0" err="1" smtClean="0"/>
              <a:t>fundal</a:t>
            </a:r>
            <a:r>
              <a:rPr lang="en-US" dirty="0" smtClean="0"/>
              <a:t> region.</a:t>
            </a:r>
            <a:endParaRPr lang="en-IN" dirty="0"/>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Users\SONY\Desktop\New Folder\F13.large.jpg"/>
          <p:cNvPicPr>
            <a:picLocks noChangeAspect="1" noChangeArrowheads="1"/>
          </p:cNvPicPr>
          <p:nvPr/>
        </p:nvPicPr>
        <p:blipFill>
          <a:blip r:embed="rId2" cstate="print"/>
          <a:srcRect/>
          <a:stretch>
            <a:fillRect/>
          </a:stretch>
        </p:blipFill>
        <p:spPr bwMode="auto">
          <a:xfrm>
            <a:off x="395536" y="908720"/>
            <a:ext cx="3888432" cy="4896544"/>
          </a:xfrm>
          <a:prstGeom prst="rect">
            <a:avLst/>
          </a:prstGeom>
          <a:noFill/>
        </p:spPr>
      </p:pic>
      <p:pic>
        <p:nvPicPr>
          <p:cNvPr id="107523" name="Picture 3" descr="C:\Users\SONY\Desktop\New Folder\F17.large.jpg"/>
          <p:cNvPicPr>
            <a:picLocks noChangeAspect="1" noChangeArrowheads="1"/>
          </p:cNvPicPr>
          <p:nvPr/>
        </p:nvPicPr>
        <p:blipFill>
          <a:blip r:embed="rId3" cstate="print"/>
          <a:srcRect/>
          <a:stretch>
            <a:fillRect/>
          </a:stretch>
        </p:blipFill>
        <p:spPr bwMode="auto">
          <a:xfrm>
            <a:off x="4932040" y="908720"/>
            <a:ext cx="3744416" cy="4896544"/>
          </a:xfrm>
          <a:prstGeom prst="rect">
            <a:avLst/>
          </a:prstGeom>
          <a:noFill/>
        </p:spPr>
      </p:pic>
      <p:sp>
        <p:nvSpPr>
          <p:cNvPr id="5" name="TextBox 4"/>
          <p:cNvSpPr txBox="1"/>
          <p:nvPr/>
        </p:nvSpPr>
        <p:spPr>
          <a:xfrm>
            <a:off x="1285852" y="5857892"/>
            <a:ext cx="2232248" cy="584775"/>
          </a:xfrm>
          <a:prstGeom prst="rect">
            <a:avLst/>
          </a:prstGeom>
          <a:noFill/>
        </p:spPr>
        <p:txBody>
          <a:bodyPr wrap="square" rtlCol="0">
            <a:spAutoFit/>
          </a:bodyPr>
          <a:lstStyle/>
          <a:p>
            <a:r>
              <a:rPr lang="en-US" sz="3200" dirty="0" smtClean="0"/>
              <a:t>Complete </a:t>
            </a:r>
            <a:endParaRPr lang="en-IN" sz="3200" dirty="0"/>
          </a:p>
        </p:txBody>
      </p:sp>
      <p:sp>
        <p:nvSpPr>
          <p:cNvPr id="6" name="TextBox 5"/>
          <p:cNvSpPr txBox="1"/>
          <p:nvPr/>
        </p:nvSpPr>
        <p:spPr>
          <a:xfrm>
            <a:off x="6084168" y="5949280"/>
            <a:ext cx="1251433" cy="584775"/>
          </a:xfrm>
          <a:prstGeom prst="rect">
            <a:avLst/>
          </a:prstGeom>
          <a:noFill/>
        </p:spPr>
        <p:txBody>
          <a:bodyPr wrap="none" rtlCol="0">
            <a:spAutoFit/>
          </a:bodyPr>
          <a:lstStyle/>
          <a:p>
            <a:r>
              <a:rPr lang="en-US" sz="3200" dirty="0" smtClean="0"/>
              <a:t>Partial</a:t>
            </a:r>
            <a:endParaRPr lang="en-IN" sz="3200" dirty="0"/>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smtClean="0"/>
              <a:t>Clinical features</a:t>
            </a:r>
          </a:p>
        </p:txBody>
      </p:sp>
      <p:sp>
        <p:nvSpPr>
          <p:cNvPr id="52227" name="Content Placeholder 2"/>
          <p:cNvSpPr>
            <a:spLocks noGrp="1"/>
          </p:cNvSpPr>
          <p:nvPr>
            <p:ph idx="1"/>
          </p:nvPr>
        </p:nvSpPr>
        <p:spPr/>
        <p:txBody>
          <a:bodyPr/>
          <a:lstStyle/>
          <a:p>
            <a:pPr eaLnBrk="1" hangingPunct="1"/>
            <a:r>
              <a:rPr lang="en-US" dirty="0" smtClean="0"/>
              <a:t>Asymptomatic</a:t>
            </a:r>
          </a:p>
          <a:p>
            <a:pPr eaLnBrk="1" hangingPunct="1"/>
            <a:r>
              <a:rPr lang="en-US" dirty="0" smtClean="0"/>
              <a:t>Abortion   		28%</a:t>
            </a:r>
          </a:p>
          <a:p>
            <a:pPr eaLnBrk="1" hangingPunct="1"/>
            <a:r>
              <a:rPr lang="en-US" dirty="0" smtClean="0"/>
              <a:t>Preterm delivery	25%</a:t>
            </a:r>
          </a:p>
          <a:p>
            <a:pPr eaLnBrk="1" hangingPunct="1"/>
            <a:r>
              <a:rPr lang="en-US" dirty="0" smtClean="0"/>
              <a:t>Live birth		63%</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514350" indent="-514350" algn="just">
              <a:buFont typeface="Wingdings" pitchFamily="2" charset="2"/>
              <a:buChar char="q"/>
            </a:pPr>
            <a:r>
              <a:rPr lang="en-US" sz="2800" b="1" dirty="0" smtClean="0"/>
              <a:t>HSG</a:t>
            </a:r>
          </a:p>
          <a:p>
            <a:pPr algn="just">
              <a:buFont typeface="Wingdings" pitchFamily="2" charset="2"/>
              <a:buChar char="q"/>
            </a:pPr>
            <a:r>
              <a:rPr lang="en-US" dirty="0" smtClean="0"/>
              <a:t>Marked divergence </a:t>
            </a:r>
          </a:p>
          <a:p>
            <a:pPr algn="just">
              <a:buFont typeface="Wingdings" pitchFamily="2" charset="2"/>
              <a:buChar char="q"/>
            </a:pPr>
            <a:r>
              <a:rPr lang="en-US" dirty="0" smtClean="0"/>
              <a:t>Two chambered uterine cavity.</a:t>
            </a:r>
          </a:p>
          <a:p>
            <a:pPr algn="just">
              <a:buFont typeface="Wingdings" pitchFamily="2" charset="2"/>
              <a:buChar char="q"/>
            </a:pPr>
            <a:r>
              <a:rPr lang="en-US" dirty="0" err="1" smtClean="0"/>
              <a:t>Septal</a:t>
            </a:r>
            <a:r>
              <a:rPr lang="en-US" dirty="0" smtClean="0"/>
              <a:t> thickness is important.</a:t>
            </a:r>
          </a:p>
          <a:p>
            <a:pPr algn="just">
              <a:buFont typeface="Wingdings" pitchFamily="2" charset="2"/>
              <a:buChar char="q"/>
            </a:pPr>
            <a:r>
              <a:rPr lang="en-US" dirty="0" smtClean="0"/>
              <a:t>Does not differentiate between </a:t>
            </a:r>
            <a:r>
              <a:rPr lang="en-US" dirty="0" err="1" smtClean="0"/>
              <a:t>bicornuate</a:t>
            </a:r>
            <a:r>
              <a:rPr lang="en-US" dirty="0" smtClean="0"/>
              <a:t> and </a:t>
            </a:r>
            <a:r>
              <a:rPr lang="en-US" dirty="0" err="1" smtClean="0"/>
              <a:t>septate</a:t>
            </a:r>
            <a:r>
              <a:rPr lang="en-US" smtClean="0"/>
              <a:t> </a:t>
            </a:r>
            <a:endParaRPr lang="en-IN"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pPr marL="420624" indent="-384048" algn="just">
              <a:buClr>
                <a:schemeClr val="accent1"/>
              </a:buClr>
              <a:buSzPct val="80000"/>
              <a:buFont typeface="Wingdings" pitchFamily="2" charset="2"/>
              <a:buChar char="q"/>
              <a:defRPr/>
            </a:pPr>
            <a:r>
              <a:rPr lang="en-US" b="1" dirty="0" smtClean="0"/>
              <a:t>USG </a:t>
            </a:r>
          </a:p>
          <a:p>
            <a:pPr marL="420624" lvl="0" indent="-384048" algn="just">
              <a:buClr>
                <a:schemeClr val="accent1"/>
              </a:buClr>
              <a:buSzPct val="80000"/>
              <a:buFont typeface="Wingdings" pitchFamily="2" charset="2"/>
              <a:buChar char="q"/>
              <a:defRPr/>
            </a:pPr>
            <a:r>
              <a:rPr lang="en-US" dirty="0" smtClean="0"/>
              <a:t>Should be done in </a:t>
            </a:r>
            <a:r>
              <a:rPr lang="en-US" dirty="0" err="1" smtClean="0"/>
              <a:t>luteal</a:t>
            </a:r>
            <a:r>
              <a:rPr lang="en-US" dirty="0" smtClean="0"/>
              <a:t> phase- endometrial echo complex is better identified.</a:t>
            </a:r>
          </a:p>
          <a:p>
            <a:pPr algn="just">
              <a:buNone/>
            </a:pPr>
            <a:r>
              <a:rPr lang="en-US" dirty="0" smtClean="0"/>
              <a:t>useful for </a:t>
            </a:r>
            <a:r>
              <a:rPr lang="en-US" dirty="0" err="1" smtClean="0"/>
              <a:t>distinguising</a:t>
            </a:r>
            <a:r>
              <a:rPr lang="en-US" dirty="0" smtClean="0"/>
              <a:t> </a:t>
            </a:r>
            <a:r>
              <a:rPr lang="en-US" dirty="0" err="1" smtClean="0"/>
              <a:t>bicornuate</a:t>
            </a:r>
            <a:r>
              <a:rPr lang="en-US" dirty="0" smtClean="0"/>
              <a:t> uterus form </a:t>
            </a:r>
            <a:r>
              <a:rPr lang="en-US" dirty="0" err="1" smtClean="0"/>
              <a:t>septate</a:t>
            </a:r>
            <a:r>
              <a:rPr lang="en-US" dirty="0" smtClean="0"/>
              <a:t> uterus.</a:t>
            </a:r>
            <a:r>
              <a:rPr lang="en-US" sz="2800" b="1" dirty="0" smtClean="0"/>
              <a:t> </a:t>
            </a:r>
          </a:p>
          <a:p>
            <a:pPr algn="just">
              <a:buFont typeface="Wingdings" pitchFamily="2" charset="2"/>
              <a:buChar char="q"/>
            </a:pPr>
            <a:r>
              <a:rPr lang="en-US" sz="2800" b="1" dirty="0" smtClean="0"/>
              <a:t>MRI</a:t>
            </a:r>
          </a:p>
          <a:p>
            <a:pPr algn="just">
              <a:buFont typeface="Wingdings" pitchFamily="2" charset="2"/>
              <a:buChar char="q"/>
            </a:pPr>
            <a:r>
              <a:rPr lang="en-US" dirty="0" smtClean="0"/>
              <a:t>Two uterine body with single cervix.</a:t>
            </a:r>
          </a:p>
          <a:p>
            <a:pPr marL="420624" lvl="0" indent="-384048" algn="just">
              <a:buClr>
                <a:schemeClr val="accent1"/>
              </a:buClr>
              <a:buSzPct val="80000"/>
              <a:buFont typeface="Wingdings" pitchFamily="2" charset="2"/>
              <a:buChar char="q"/>
              <a:defRPr/>
            </a:pPr>
            <a:r>
              <a:rPr lang="en-US" dirty="0" smtClean="0"/>
              <a:t>Fundal contour and </a:t>
            </a:r>
            <a:r>
              <a:rPr lang="en-US" dirty="0" err="1" smtClean="0"/>
              <a:t>septal</a:t>
            </a:r>
            <a:r>
              <a:rPr lang="en-US" dirty="0" smtClean="0"/>
              <a:t> conformation </a:t>
            </a:r>
            <a:endParaRPr lang="en-IN" dirty="0" smtClean="0"/>
          </a:p>
          <a:p>
            <a:endParaRPr lang="en-IN"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7467600" cy="504056"/>
          </a:xfrm>
        </p:spPr>
        <p:txBody>
          <a:bodyPr>
            <a:normAutofit fontScale="90000"/>
          </a:bodyPr>
          <a:lstStyle/>
          <a:p>
            <a:endParaRPr lang="en-IN" dirty="0"/>
          </a:p>
        </p:txBody>
      </p:sp>
      <p:sp>
        <p:nvSpPr>
          <p:cNvPr id="3" name="Content Placeholder 2"/>
          <p:cNvSpPr>
            <a:spLocks noGrp="1"/>
          </p:cNvSpPr>
          <p:nvPr>
            <p:ph idx="1"/>
          </p:nvPr>
        </p:nvSpPr>
        <p:spPr>
          <a:xfrm>
            <a:off x="285720" y="1428736"/>
            <a:ext cx="8401080" cy="4500594"/>
          </a:xfrm>
        </p:spPr>
        <p:txBody>
          <a:bodyPr>
            <a:normAutofit fontScale="92500"/>
          </a:bodyPr>
          <a:lstStyle/>
          <a:p>
            <a:pPr algn="just">
              <a:buNone/>
            </a:pPr>
            <a:r>
              <a:rPr lang="en-US" b="1" dirty="0" smtClean="0"/>
              <a:t>LAPROSCOPY</a:t>
            </a:r>
          </a:p>
          <a:p>
            <a:pPr algn="just">
              <a:buNone/>
            </a:pPr>
            <a:r>
              <a:rPr lang="en-US" b="1" dirty="0" smtClean="0"/>
              <a:t>For definitive diagnosis ,before </a:t>
            </a:r>
          </a:p>
          <a:p>
            <a:pPr algn="just">
              <a:buNone/>
            </a:pPr>
            <a:r>
              <a:rPr lang="en-US" b="1" dirty="0" err="1" smtClean="0"/>
              <a:t>Hysteroscopic</a:t>
            </a:r>
            <a:r>
              <a:rPr lang="en-US" b="1" dirty="0" smtClean="0"/>
              <a:t> resection of septum</a:t>
            </a:r>
          </a:p>
          <a:p>
            <a:pPr algn="just">
              <a:buNone/>
            </a:pPr>
            <a:endParaRPr lang="en-US" dirty="0" smtClean="0"/>
          </a:p>
          <a:p>
            <a:pPr algn="just">
              <a:buFont typeface="Wingdings" pitchFamily="2" charset="2"/>
              <a:buChar char="q"/>
            </a:pPr>
            <a:r>
              <a:rPr lang="en-US" dirty="0" smtClean="0"/>
              <a:t>Surgery seldom required.</a:t>
            </a:r>
          </a:p>
          <a:p>
            <a:pPr lvl="1" algn="just">
              <a:buFont typeface="Wingdings" pitchFamily="2" charset="2"/>
              <a:buChar char="q"/>
            </a:pPr>
            <a:r>
              <a:rPr lang="en-US" dirty="0" smtClean="0"/>
              <a:t>Preserved for patients  with recurrent spontaneous abortion, preterm birth.</a:t>
            </a:r>
          </a:p>
          <a:p>
            <a:pPr algn="just">
              <a:buFont typeface="Wingdings" pitchFamily="2" charset="2"/>
              <a:buChar char="q"/>
            </a:pPr>
            <a:r>
              <a:rPr lang="en-US" dirty="0" err="1" smtClean="0"/>
              <a:t>Straussmann</a:t>
            </a:r>
            <a:r>
              <a:rPr lang="en-US" dirty="0" smtClean="0"/>
              <a:t> </a:t>
            </a:r>
            <a:r>
              <a:rPr lang="en-US" dirty="0" err="1" smtClean="0"/>
              <a:t>Metroplasty</a:t>
            </a:r>
            <a:r>
              <a:rPr lang="en-US" dirty="0" smtClean="0"/>
              <a:t> –treatment of choice.</a:t>
            </a:r>
            <a:endParaRPr lang="en-IN" dirty="0"/>
          </a:p>
        </p:txBody>
      </p:sp>
      <p:pic>
        <p:nvPicPr>
          <p:cNvPr id="56322" name="Picture 2" descr="C:\Users\SONY\Desktop\New Folder\bicornuate.jpg"/>
          <p:cNvPicPr>
            <a:picLocks noChangeAspect="1" noChangeArrowheads="1"/>
          </p:cNvPicPr>
          <p:nvPr/>
        </p:nvPicPr>
        <p:blipFill>
          <a:blip r:embed="rId2" cstate="print"/>
          <a:srcRect/>
          <a:stretch>
            <a:fillRect/>
          </a:stretch>
        </p:blipFill>
        <p:spPr bwMode="auto">
          <a:xfrm>
            <a:off x="5786446" y="928670"/>
            <a:ext cx="3357554" cy="3429024"/>
          </a:xfrm>
          <a:prstGeom prst="rect">
            <a:avLst/>
          </a:prstGeom>
          <a:noFill/>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gn="just">
              <a:buFont typeface="Wingdings" pitchFamily="2" charset="2"/>
              <a:buChar char="q"/>
            </a:pPr>
            <a:r>
              <a:rPr lang="en-US" dirty="0" smtClean="0"/>
              <a:t>Surgery seldom required.</a:t>
            </a:r>
          </a:p>
          <a:p>
            <a:pPr lvl="1" algn="just">
              <a:buFont typeface="Wingdings" pitchFamily="2" charset="2"/>
              <a:buChar char="q"/>
            </a:pPr>
            <a:r>
              <a:rPr lang="en-US" dirty="0" smtClean="0"/>
              <a:t>Preserved for pts. with recurrent spontaneous abortion, preterm birth.</a:t>
            </a:r>
          </a:p>
          <a:p>
            <a:pPr algn="just">
              <a:buFont typeface="Wingdings" pitchFamily="2" charset="2"/>
              <a:buChar char="q"/>
            </a:pPr>
            <a:r>
              <a:rPr lang="en-US" dirty="0" err="1" smtClean="0"/>
              <a:t>Straussmann</a:t>
            </a:r>
            <a:r>
              <a:rPr lang="en-US" dirty="0" smtClean="0"/>
              <a:t> procedure –treatment of choice- Unify equal sized endometrial cavities </a:t>
            </a:r>
          </a:p>
          <a:p>
            <a:pPr algn="just">
              <a:buFont typeface="Wingdings" pitchFamily="2" charset="2"/>
              <a:buChar char="q"/>
            </a:pPr>
            <a:r>
              <a:rPr lang="en-US" dirty="0" smtClean="0"/>
              <a:t>Older procedures –</a:t>
            </a:r>
          </a:p>
          <a:p>
            <a:pPr algn="just"/>
            <a:r>
              <a:rPr lang="en-US" dirty="0" smtClean="0"/>
              <a:t>Jones </a:t>
            </a:r>
            <a:r>
              <a:rPr lang="en-US" dirty="0" err="1" smtClean="0"/>
              <a:t>metroplasty</a:t>
            </a:r>
            <a:endParaRPr lang="en-US" dirty="0" smtClean="0"/>
          </a:p>
          <a:p>
            <a:pPr algn="just"/>
            <a:r>
              <a:rPr lang="en-US" dirty="0" err="1" smtClean="0"/>
              <a:t>Thompkins</a:t>
            </a:r>
            <a:r>
              <a:rPr lang="en-US" dirty="0" smtClean="0"/>
              <a:t> </a:t>
            </a:r>
            <a:r>
              <a:rPr lang="en-US" dirty="0" err="1" smtClean="0"/>
              <a:t>metroplasty</a:t>
            </a:r>
            <a:endParaRPr lang="en-IN" dirty="0" smtClean="0"/>
          </a:p>
          <a:p>
            <a:pPr algn="just">
              <a:buFont typeface="Wingdings" pitchFamily="2" charset="2"/>
              <a:buChar char="q"/>
            </a:pPr>
            <a:endParaRPr lang="en-US" dirty="0" smtClean="0"/>
          </a:p>
          <a:p>
            <a:pPr algn="just">
              <a:buFont typeface="Wingdings" pitchFamily="2" charset="2"/>
              <a:buChar char="q"/>
            </a:pPr>
            <a:endParaRPr lang="en-IN" dirty="0" smtClean="0"/>
          </a:p>
          <a:p>
            <a:endParaRPr lang="en-IN"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836613"/>
            <a:ext cx="8286750" cy="5307012"/>
          </a:xfrm>
        </p:spPr>
        <p:txBody>
          <a:bodyPr>
            <a:normAutofit/>
          </a:bodyPr>
          <a:lstStyle/>
          <a:p>
            <a:pPr algn="ctr">
              <a:buNone/>
            </a:pPr>
            <a:r>
              <a:rPr lang="en-US" sz="3900" b="1" dirty="0" smtClean="0">
                <a:solidFill>
                  <a:schemeClr val="tx1">
                    <a:lumMod val="95000"/>
                    <a:lumOff val="5000"/>
                  </a:schemeClr>
                </a:solidFill>
              </a:rPr>
              <a:t>STRASSMANN METROPLASTY</a:t>
            </a:r>
          </a:p>
          <a:p>
            <a:pPr algn="ctr">
              <a:buNone/>
            </a:pPr>
            <a:endParaRPr lang="en-US" sz="3900" b="1" dirty="0" smtClean="0">
              <a:solidFill>
                <a:srgbClr val="92D050"/>
              </a:solidFill>
            </a:endParaRPr>
          </a:p>
          <a:p>
            <a:pPr algn="just">
              <a:buFont typeface="Wingdings" pitchFamily="2" charset="2"/>
              <a:buChar char="q"/>
            </a:pPr>
            <a:r>
              <a:rPr lang="en-IN" sz="2800" dirty="0" smtClean="0"/>
              <a:t>Incision given in medial side of each </a:t>
            </a:r>
            <a:r>
              <a:rPr lang="en-IN" sz="2800" dirty="0" err="1" smtClean="0"/>
              <a:t>hemicorpus</a:t>
            </a:r>
            <a:r>
              <a:rPr lang="en-IN" sz="2800" dirty="0" smtClean="0"/>
              <a:t>, deep enough to enter the endometrial cavity.</a:t>
            </a:r>
            <a:endParaRPr lang="en-IN" sz="3600" dirty="0" smtClean="0"/>
          </a:p>
          <a:p>
            <a:pPr algn="just">
              <a:buFont typeface="Wingdings" pitchFamily="2" charset="2"/>
              <a:buChar char="q"/>
            </a:pPr>
            <a:r>
              <a:rPr lang="en-IN" sz="2800" dirty="0" smtClean="0"/>
              <a:t>The incision extends from the superior aspect of  each horn, near the interstitial region of the fallopian  tubes, to the inferior aspect of the uterus.</a:t>
            </a:r>
          </a:p>
          <a:p>
            <a:pPr algn="just">
              <a:buFont typeface="Wingdings" pitchFamily="2" charset="2"/>
              <a:buChar char="q"/>
            </a:pPr>
            <a:r>
              <a:rPr lang="en-IN" sz="2800" dirty="0" smtClean="0"/>
              <a:t>The goal is to achieve a single endocervical canal. If 2 cervices are present, their unification is not recommended.</a:t>
            </a:r>
            <a:endParaRPr lang="en-IN" sz="3600" dirty="0" smtClean="0"/>
          </a:p>
          <a:p>
            <a:pPr algn="just">
              <a:buFont typeface="Wingdings" pitchFamily="2" charset="2"/>
              <a:buChar char="§"/>
            </a:pPr>
            <a:endParaRPr lang="en-IN" dirty="0"/>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634082"/>
          </a:xfrm>
        </p:spPr>
        <p:txBody>
          <a:bodyPr>
            <a:normAutofit fontScale="90000"/>
          </a:bodyPr>
          <a:lstStyle/>
          <a:p>
            <a:endParaRPr lang="en-IN" dirty="0"/>
          </a:p>
        </p:txBody>
      </p:sp>
      <p:sp>
        <p:nvSpPr>
          <p:cNvPr id="3" name="Content Placeholder 2"/>
          <p:cNvSpPr>
            <a:spLocks noGrp="1"/>
          </p:cNvSpPr>
          <p:nvPr>
            <p:ph idx="1"/>
          </p:nvPr>
        </p:nvSpPr>
        <p:spPr>
          <a:xfrm>
            <a:off x="109246" y="980728"/>
            <a:ext cx="8820472" cy="5400600"/>
          </a:xfrm>
        </p:spPr>
        <p:txBody>
          <a:bodyPr>
            <a:normAutofit/>
          </a:bodyPr>
          <a:lstStyle/>
          <a:p>
            <a:pPr lvl="0" algn="just">
              <a:buFont typeface="Wingdings" pitchFamily="2" charset="2"/>
              <a:buChar char="q"/>
            </a:pPr>
            <a:r>
              <a:rPr lang="en-IN" dirty="0" smtClean="0"/>
              <a:t>    Apposition of the </a:t>
            </a:r>
            <a:r>
              <a:rPr lang="en-IN" dirty="0" err="1" smtClean="0"/>
              <a:t>myometrium</a:t>
            </a:r>
            <a:endParaRPr lang="en-IN" dirty="0" smtClean="0"/>
          </a:p>
          <a:p>
            <a:pPr lvl="1" algn="just">
              <a:buFont typeface="Wingdings" pitchFamily="2" charset="2"/>
              <a:buChar char="q"/>
            </a:pPr>
            <a:r>
              <a:rPr lang="en-IN" sz="2800" dirty="0" smtClean="0"/>
              <a:t>After </a:t>
            </a:r>
            <a:r>
              <a:rPr lang="en-IN" sz="2800" dirty="0" err="1" smtClean="0"/>
              <a:t>resecting</a:t>
            </a:r>
            <a:r>
              <a:rPr lang="en-IN" sz="2800" dirty="0" smtClean="0"/>
              <a:t> the wedge, the </a:t>
            </a:r>
            <a:r>
              <a:rPr lang="en-IN" sz="2800" dirty="0" err="1" smtClean="0"/>
              <a:t>myometrial</a:t>
            </a:r>
            <a:r>
              <a:rPr lang="en-IN" sz="2800" dirty="0" smtClean="0"/>
              <a:t> edges naturally </a:t>
            </a:r>
            <a:r>
              <a:rPr lang="en-IN" sz="2800" dirty="0" err="1" smtClean="0"/>
              <a:t>evert</a:t>
            </a:r>
            <a:r>
              <a:rPr lang="en-IN" sz="2800" dirty="0" smtClean="0"/>
              <a:t>. Apposition of the opposing </a:t>
            </a:r>
            <a:r>
              <a:rPr lang="en-IN" sz="2800" dirty="0" err="1" smtClean="0"/>
              <a:t>myometrium</a:t>
            </a:r>
            <a:r>
              <a:rPr lang="en-IN" sz="2800" dirty="0" smtClean="0"/>
              <a:t> is achieved using interrupted vertical figure-8 sutures along the posterior and anterior uterine walls.</a:t>
            </a:r>
            <a:endParaRPr lang="en-IN" sz="3600" dirty="0" smtClean="0"/>
          </a:p>
          <a:p>
            <a:pPr lvl="1" algn="just">
              <a:buFont typeface="Wingdings" pitchFamily="2" charset="2"/>
              <a:buChar char="q"/>
            </a:pPr>
            <a:r>
              <a:rPr lang="en-IN" sz="2800" dirty="0" smtClean="0"/>
              <a:t>The final layer is closed using continuous </a:t>
            </a:r>
            <a:r>
              <a:rPr lang="en-IN" sz="2800" dirty="0" err="1" smtClean="0"/>
              <a:t>subserosal</a:t>
            </a:r>
            <a:r>
              <a:rPr lang="en-IN" sz="2800" dirty="0" smtClean="0"/>
              <a:t> sutures, without exposing any suture material to the peritoneal cavity.</a:t>
            </a:r>
            <a:endParaRPr lang="en-IN" sz="3600" dirty="0" smtClean="0"/>
          </a:p>
          <a:p>
            <a:pPr lvl="1" algn="just">
              <a:buFont typeface="Wingdings" pitchFamily="2" charset="2"/>
              <a:buChar char="q"/>
            </a:pPr>
            <a:r>
              <a:rPr lang="en-IN" sz="2800" dirty="0" smtClean="0"/>
              <a:t> </a:t>
            </a:r>
            <a:r>
              <a:rPr lang="en-IN" sz="2800" dirty="0" err="1" smtClean="0"/>
              <a:t>Transvaginal</a:t>
            </a:r>
            <a:r>
              <a:rPr lang="en-IN" sz="2800" dirty="0" smtClean="0"/>
              <a:t> dilatation of the cervix is performed, assuring proper endometrial cavity drainage.</a:t>
            </a:r>
            <a:endParaRPr lang="en-IN" sz="3600" dirty="0" smtClean="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endParaRPr lang="en-US" dirty="0"/>
          </a:p>
        </p:txBody>
      </p:sp>
      <p:sp>
        <p:nvSpPr>
          <p:cNvPr id="3" name="Content Placeholder 2"/>
          <p:cNvSpPr>
            <a:spLocks noGrp="1"/>
          </p:cNvSpPr>
          <p:nvPr>
            <p:ph idx="1"/>
          </p:nvPr>
        </p:nvSpPr>
        <p:spPr>
          <a:xfrm>
            <a:off x="457200" y="762000"/>
            <a:ext cx="8229600" cy="5791200"/>
          </a:xfrm>
        </p:spPr>
        <p:txBody>
          <a:bodyPr/>
          <a:lstStyle/>
          <a:p>
            <a:pPr algn="just"/>
            <a:r>
              <a:rPr lang="en-US" dirty="0" err="1" smtClean="0"/>
              <a:t>Mullerian</a:t>
            </a:r>
            <a:r>
              <a:rPr lang="en-US" dirty="0" smtClean="0"/>
              <a:t> ducts form as buds of </a:t>
            </a:r>
            <a:r>
              <a:rPr lang="en-US" dirty="0" err="1" smtClean="0"/>
              <a:t>coelomic</a:t>
            </a:r>
            <a:r>
              <a:rPr lang="en-US" dirty="0" smtClean="0"/>
              <a:t> epithelium </a:t>
            </a:r>
          </a:p>
          <a:p>
            <a:pPr algn="just"/>
            <a:r>
              <a:rPr lang="en-US" dirty="0" smtClean="0"/>
              <a:t>Grows downward &amp; lateral to corresponding </a:t>
            </a:r>
            <a:r>
              <a:rPr lang="en-US" dirty="0" err="1" smtClean="0"/>
              <a:t>wolffian</a:t>
            </a:r>
            <a:r>
              <a:rPr lang="en-US" dirty="0" smtClean="0"/>
              <a:t> ducts</a:t>
            </a:r>
          </a:p>
          <a:p>
            <a:pPr algn="just"/>
            <a:r>
              <a:rPr lang="en-US" dirty="0" smtClean="0"/>
              <a:t>Turn inwards &amp; crosses ventrally MD to  join its fellow from opposite side to form UVP</a:t>
            </a:r>
          </a:p>
          <a:p>
            <a:pPr algn="just"/>
            <a:endParaRPr lang="en-IN" dirty="0"/>
          </a:p>
        </p:txBody>
      </p:sp>
      <p:pic>
        <p:nvPicPr>
          <p:cNvPr id="4" name="Picture 1" descr="C:\Users\SONY\Desktop\F20.medium[1].gif"/>
          <p:cNvPicPr>
            <a:picLocks noChangeAspect="1" noChangeArrowheads="1"/>
          </p:cNvPicPr>
          <p:nvPr/>
        </p:nvPicPr>
        <p:blipFill>
          <a:blip r:embed="rId2" cstate="print"/>
          <a:srcRect/>
          <a:stretch>
            <a:fillRect/>
          </a:stretch>
        </p:blipFill>
        <p:spPr bwMode="auto">
          <a:xfrm>
            <a:off x="899592" y="4191000"/>
            <a:ext cx="7560840" cy="2262336"/>
          </a:xfrm>
          <a:prstGeom prst="rect">
            <a:avLst/>
          </a:prstGeom>
          <a:noFill/>
        </p:spPr>
      </p:pic>
    </p:spTree>
    <p:extLst>
      <p:ext uri="{BB962C8B-B14F-4D97-AF65-F5344CB8AC3E}">
        <p14:creationId xmlns:p14="http://schemas.microsoft.com/office/powerpoint/2010/main" xmlns="" val="3509356108"/>
      </p:ext>
    </p:extLst>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5654" name="Shape 155654"/>
        <p:cNvGrpSpPr/>
        <p:nvPr/>
      </p:nvGrpSpPr>
      <p:grpSpPr>
        <a:xfrm>
          <a:off x="0" y="0"/>
          <a:ext cx="0" cy="0"/>
          <a:chOff x="0" y="0"/>
          <a:chExt cx="0" cy="0"/>
        </a:xfrm>
      </p:grpSpPr>
      <p:sp>
        <p:nvSpPr>
          <p:cNvPr id="155655" name="Shape 155655"/>
          <p:cNvSpPr txBox="1"/>
          <p:nvPr>
            <p:ph type="title"/>
          </p:nvPr>
        </p:nvSpPr>
        <p:spPr>
          <a:xfrm>
            <a:off x="457200" y="274638"/>
            <a:ext cx="8229600" cy="1143000"/>
          </a:xfrm>
          <a:prstGeom prst="rect">
            <a:avLst/>
          </a:prstGeom>
          <a:noFill/>
          <a:ln>
            <a:noFill/>
          </a:ln>
        </p:spPr>
        <p:txBody>
          <a:bodyPr anchorCtr="0" anchor="ctr" bIns="45700" lIns="91425" rIns="91425" tIns="45700">
            <a:normAutofit/>
          </a:bodyPr>
          <a:lstStyle/>
          <a:p>
            <a:pPr indent="0" lvl="0" marL="0" rtl="0" algn="ctr">
              <a:spcBef>
                <a:spcPts val="0"/>
              </a:spcBef>
              <a:buClr>
                <a:schemeClr val="dk1"/>
              </a:buClr>
              <a:buSzPct val="25000"/>
              <a:buFont typeface="Calibri"/>
              <a:buNone/>
            </a:pPr>
            <a:r>
              <a:t/>
            </a:r>
            <a:endParaRPr/>
          </a:p>
        </p:txBody>
      </p:sp>
      <p:sp>
        <p:nvSpPr>
          <p:cNvPr id="155656" name="Shape 155656"/>
          <p:cNvSpPr txBox="1"/>
          <p:nvPr>
            <p:ph idx="1" type="body"/>
          </p:nvPr>
        </p:nvSpPr>
        <p:spPr>
          <a:xfrm>
            <a:off x="214281" y="5286387"/>
            <a:ext cx="8115300" cy="1643100"/>
          </a:xfrm>
          <a:prstGeom prst="rect">
            <a:avLst/>
          </a:prstGeom>
          <a:noFill/>
          <a:ln>
            <a:noFill/>
          </a:ln>
        </p:spPr>
        <p:txBody>
          <a:bodyPr anchorCtr="0" anchor="t" bIns="45700" lIns="91425" rIns="91425" tIns="45700">
            <a:normAutofit/>
          </a:bodyPr>
          <a:lstStyle/>
          <a:p>
            <a:pPr indent="-342900" lvl="0" marL="342900" rtl="0" algn="just">
              <a:lnSpc>
                <a:spcPct val="80000"/>
              </a:lnSpc>
              <a:spcBef>
                <a:spcPts val="0"/>
              </a:spcBef>
              <a:spcAft>
                <a:spcPts val="0"/>
              </a:spcAft>
              <a:buClr>
                <a:schemeClr val="dk1"/>
              </a:buClr>
              <a:buSzPct val="25000"/>
              <a:buNone/>
            </a:pPr>
            <a:r>
              <a:rPr b="1" lang="en-US" sz="1520"/>
              <a:t>The Strassmann metroplasty with modification</a:t>
            </a:r>
            <a:r>
              <a:rPr lang="en-US" sz="1520"/>
              <a:t>. </a:t>
            </a:r>
            <a:r>
              <a:rPr b="1" lang="en-US" sz="1520"/>
              <a:t>A</a:t>
            </a:r>
            <a:r>
              <a:rPr lang="en-US" sz="1520"/>
              <a:t>: If a rectovesical ligament is found, it should be removed. </a:t>
            </a:r>
            <a:r>
              <a:rPr b="1" lang="en-US" sz="1520"/>
              <a:t>B</a:t>
            </a:r>
            <a:r>
              <a:rPr lang="en-US" sz="1520"/>
              <a:t>: An incision is made on the medial side of each hemicorpus and carried deep enough to enter the uterine cavity. The edges of the myometrium will evert to face the opposite side. </a:t>
            </a:r>
            <a:r>
              <a:rPr b="1" lang="en-US" sz="1520"/>
              <a:t>C</a:t>
            </a:r>
            <a:r>
              <a:rPr lang="en-US" sz="1520"/>
              <a:t> and </a:t>
            </a:r>
            <a:r>
              <a:rPr b="1" lang="en-US" sz="1520"/>
              <a:t>D: </a:t>
            </a:r>
            <a:r>
              <a:rPr lang="en-US" sz="1520"/>
              <a:t>The myometrium is approximated by use of interrupted vertical figure-of-eight 3—0 polyglycolic acid sutures. One should avoid placing sutures too lose to the interstitial portion of the fallopian tubes. </a:t>
            </a:r>
            <a:r>
              <a:rPr b="1" lang="en-US" sz="1520"/>
              <a:t>E</a:t>
            </a:r>
            <a:r>
              <a:rPr lang="en-US" sz="1520"/>
              <a:t>: A continuous 3—0 polyglycolic acid subserosal suture is used as a final layer. Tourniquets are removed, and defects in the broad ligament are closed.</a:t>
            </a:r>
          </a:p>
          <a:p>
            <a:pPr indent="-342900" lvl="0" marL="342900" rtl="0" algn="just">
              <a:lnSpc>
                <a:spcPct val="80000"/>
              </a:lnSpc>
              <a:spcBef>
                <a:spcPts val="304"/>
              </a:spcBef>
              <a:buClr>
                <a:schemeClr val="dk1"/>
              </a:buClr>
              <a:buSzPct val="101333"/>
              <a:buNone/>
            </a:pPr>
            <a:r>
              <a:t/>
            </a:r>
            <a:endParaRPr sz="1520"/>
          </a:p>
        </p:txBody>
      </p:sp>
      <p:pic>
        <p:nvPicPr>
          <p:cNvPr id="155657" name="Shape 155657"/>
          <p:cNvPicPr preferRelativeResize="0"/>
          <p:nvPr/>
        </p:nvPicPr>
        <p:blipFill rotWithShape="1">
          <a:blip r:embed="rId2">
            <a:alphaModFix/>
          </a:blip>
          <a:srcRect b="0" l="0" r="0" t="0"/>
          <a:stretch/>
        </p:blipFill>
        <p:spPr>
          <a:xfrm>
            <a:off x="457200" y="274650"/>
            <a:ext cx="8849400" cy="46749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chemeClr val="tx1">
                    <a:lumMod val="95000"/>
                    <a:lumOff val="5000"/>
                  </a:schemeClr>
                </a:solidFill>
              </a:rPr>
              <a:t>Jones </a:t>
            </a:r>
            <a:r>
              <a:rPr lang="en-US" sz="4000" b="1" dirty="0" err="1" smtClean="0">
                <a:solidFill>
                  <a:schemeClr val="tx1">
                    <a:lumMod val="95000"/>
                    <a:lumOff val="5000"/>
                  </a:schemeClr>
                </a:solidFill>
              </a:rPr>
              <a:t>Metroplasty</a:t>
            </a:r>
            <a:endParaRPr lang="en-IN" sz="4000" b="1" dirty="0">
              <a:solidFill>
                <a:schemeClr val="tx1">
                  <a:lumMod val="95000"/>
                  <a:lumOff val="5000"/>
                </a:schemeClr>
              </a:solidFill>
            </a:endParaRPr>
          </a:p>
        </p:txBody>
      </p:sp>
      <p:sp>
        <p:nvSpPr>
          <p:cNvPr id="3" name="Content Placeholder 2"/>
          <p:cNvSpPr>
            <a:spLocks noGrp="1"/>
          </p:cNvSpPr>
          <p:nvPr>
            <p:ph idx="1"/>
          </p:nvPr>
        </p:nvSpPr>
        <p:spPr>
          <a:xfrm>
            <a:off x="457200" y="1885952"/>
            <a:ext cx="8115328" cy="3971940"/>
          </a:xfrm>
        </p:spPr>
        <p:txBody>
          <a:bodyPr/>
          <a:lstStyle/>
          <a:p>
            <a:pPr algn="just">
              <a:buFont typeface="Wingdings" pitchFamily="2" charset="2"/>
              <a:buChar char="q"/>
            </a:pPr>
            <a:r>
              <a:rPr lang="en-US" dirty="0" smtClean="0"/>
              <a:t>Abdominal approach.</a:t>
            </a:r>
          </a:p>
          <a:p>
            <a:pPr algn="just">
              <a:buFont typeface="Wingdings" pitchFamily="2" charset="2"/>
              <a:buChar char="q"/>
            </a:pPr>
            <a:r>
              <a:rPr lang="en-US" dirty="0" smtClean="0"/>
              <a:t>Wedge shaped incision given at the top of </a:t>
            </a:r>
            <a:r>
              <a:rPr lang="en-US" dirty="0" err="1" smtClean="0"/>
              <a:t>fundus</a:t>
            </a:r>
            <a:r>
              <a:rPr lang="en-US" dirty="0" smtClean="0"/>
              <a:t> within 1 cm of insertion of tubes.</a:t>
            </a:r>
          </a:p>
          <a:p>
            <a:pPr algn="just">
              <a:buFont typeface="Wingdings" pitchFamily="2" charset="2"/>
              <a:buChar char="q"/>
            </a:pPr>
            <a:r>
              <a:rPr lang="en-US" dirty="0" smtClean="0"/>
              <a:t>Uterine septum excised as wedge.</a:t>
            </a:r>
          </a:p>
          <a:p>
            <a:pPr algn="just">
              <a:buFont typeface="Wingdings" pitchFamily="2" charset="2"/>
              <a:buChar char="q"/>
            </a:pPr>
            <a:r>
              <a:rPr lang="en-US" dirty="0" smtClean="0"/>
              <a:t>Unification of two halves of uterus is done in three layers with interrupted stitches.</a:t>
            </a:r>
            <a:endParaRPr lang="en-IN" dirty="0"/>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chemeClr val="tx1">
                    <a:lumMod val="95000"/>
                    <a:lumOff val="5000"/>
                  </a:schemeClr>
                </a:solidFill>
              </a:rPr>
              <a:t>THOMPKINS METROPLASTY</a:t>
            </a:r>
            <a:endParaRPr lang="en-IN" sz="4000" b="1" dirty="0">
              <a:solidFill>
                <a:schemeClr val="tx1">
                  <a:lumMod val="95000"/>
                  <a:lumOff val="5000"/>
                </a:schemeClr>
              </a:solidFill>
            </a:endParaRPr>
          </a:p>
        </p:txBody>
      </p:sp>
      <p:sp>
        <p:nvSpPr>
          <p:cNvPr id="3" name="Content Placeholder 2"/>
          <p:cNvSpPr>
            <a:spLocks noGrp="1"/>
          </p:cNvSpPr>
          <p:nvPr>
            <p:ph idx="1"/>
          </p:nvPr>
        </p:nvSpPr>
        <p:spPr>
          <a:xfrm>
            <a:off x="323528" y="1340768"/>
            <a:ext cx="8208912" cy="4785395"/>
          </a:xfrm>
        </p:spPr>
        <p:txBody>
          <a:bodyPr>
            <a:normAutofit lnSpcReduction="10000"/>
          </a:bodyPr>
          <a:lstStyle/>
          <a:p>
            <a:pPr algn="just">
              <a:buFont typeface="Wingdings" pitchFamily="2" charset="2"/>
              <a:buChar char="q"/>
            </a:pPr>
            <a:r>
              <a:rPr lang="en-US" dirty="0" smtClean="0"/>
              <a:t>Abdominal approach.</a:t>
            </a:r>
          </a:p>
          <a:p>
            <a:pPr algn="just">
              <a:buFont typeface="Wingdings" pitchFamily="2" charset="2"/>
              <a:buChar char="q"/>
            </a:pPr>
            <a:r>
              <a:rPr lang="en-US" dirty="0" smtClean="0"/>
              <a:t>Single median incision given- divides uterine corpus in half.</a:t>
            </a:r>
          </a:p>
          <a:p>
            <a:pPr algn="just">
              <a:buFont typeface="Wingdings" pitchFamily="2" charset="2"/>
              <a:buChar char="q"/>
            </a:pPr>
            <a:r>
              <a:rPr lang="en-US" dirty="0" smtClean="0"/>
              <a:t>Each lateral half incised to within 1 cm of tubes.</a:t>
            </a:r>
          </a:p>
          <a:p>
            <a:pPr algn="just">
              <a:buFont typeface="Wingdings" pitchFamily="2" charset="2"/>
              <a:buChar char="q"/>
            </a:pPr>
            <a:r>
              <a:rPr lang="en-US" dirty="0" err="1" smtClean="0"/>
              <a:t>Myometrium</a:t>
            </a:r>
            <a:r>
              <a:rPr lang="en-US" dirty="0" smtClean="0"/>
              <a:t> is </a:t>
            </a:r>
            <a:r>
              <a:rPr lang="en-US" dirty="0" err="1" smtClean="0"/>
              <a:t>reapproximated</a:t>
            </a:r>
            <a:r>
              <a:rPr lang="en-US" dirty="0" smtClean="0"/>
              <a:t>.</a:t>
            </a:r>
          </a:p>
          <a:p>
            <a:pPr algn="just">
              <a:buFont typeface="Wingdings" pitchFamily="2" charset="2"/>
              <a:buChar char="q"/>
            </a:pPr>
            <a:r>
              <a:rPr lang="en-US" dirty="0" smtClean="0"/>
              <a:t>Leaves the </a:t>
            </a:r>
            <a:r>
              <a:rPr lang="en-US" dirty="0" err="1" smtClean="0"/>
              <a:t>uterotubal</a:t>
            </a:r>
            <a:r>
              <a:rPr lang="en-US" dirty="0" smtClean="0"/>
              <a:t> junction in a more normal and lateral position.</a:t>
            </a:r>
          </a:p>
          <a:p>
            <a:pPr algn="just">
              <a:buFont typeface="Wingdings" pitchFamily="2" charset="2"/>
              <a:buChar char="q"/>
            </a:pPr>
            <a:r>
              <a:rPr lang="en-US" dirty="0" smtClean="0"/>
              <a:t>Less traumatic and cause less bleeding</a:t>
            </a:r>
            <a:endParaRPr lang="en-IN" dirty="0"/>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t>REPRODUCTIVE OUTCOME IN</a:t>
            </a:r>
            <a:br>
              <a:rPr lang="en-US" dirty="0" smtClean="0"/>
            </a:br>
            <a:r>
              <a:rPr lang="en-US" dirty="0" smtClean="0"/>
              <a:t>BICORNUATE UTERUS</a:t>
            </a:r>
            <a:endParaRPr lang="en-US" dirty="0"/>
          </a:p>
        </p:txBody>
      </p:sp>
      <p:sp>
        <p:nvSpPr>
          <p:cNvPr id="3" name="Content Placeholder 2"/>
          <p:cNvSpPr>
            <a:spLocks noGrp="1"/>
          </p:cNvSpPr>
          <p:nvPr>
            <p:ph idx="1"/>
          </p:nvPr>
        </p:nvSpPr>
        <p:spPr>
          <a:xfrm>
            <a:off x="381000" y="1828800"/>
            <a:ext cx="7467600" cy="4525963"/>
          </a:xfrm>
        </p:spPr>
        <p:txBody>
          <a:bodyPr>
            <a:normAutofit fontScale="92500"/>
          </a:bodyPr>
          <a:lstStyle/>
          <a:p>
            <a:pPr marL="420624" indent="-384048" eaLnBrk="1" fontAlgn="auto" hangingPunct="1">
              <a:spcAft>
                <a:spcPts val="0"/>
              </a:spcAft>
              <a:buFont typeface="Wingdings" pitchFamily="2" charset="2"/>
              <a:buChar char="q"/>
              <a:defRPr/>
            </a:pPr>
            <a:r>
              <a:rPr lang="en-US" dirty="0" smtClean="0"/>
              <a:t>Increased incidence in infertile population.</a:t>
            </a:r>
          </a:p>
          <a:p>
            <a:pPr marL="420624" indent="-384048" eaLnBrk="1" fontAlgn="auto" hangingPunct="1">
              <a:spcAft>
                <a:spcPts val="0"/>
              </a:spcAft>
              <a:buFont typeface="Wingdings" pitchFamily="2" charset="2"/>
              <a:buChar char="q"/>
              <a:defRPr/>
            </a:pPr>
            <a:r>
              <a:rPr lang="en-US" dirty="0" smtClean="0"/>
              <a:t>Live birth		        65%</a:t>
            </a:r>
          </a:p>
          <a:p>
            <a:pPr marL="420624" indent="-384048" eaLnBrk="1" fontAlgn="auto" hangingPunct="1">
              <a:spcAft>
                <a:spcPts val="0"/>
              </a:spcAft>
              <a:buFont typeface="Wingdings" pitchFamily="2" charset="2"/>
              <a:buChar char="q"/>
              <a:defRPr/>
            </a:pPr>
            <a:r>
              <a:rPr lang="en-US" dirty="0" smtClean="0"/>
              <a:t>Abortion                              28%</a:t>
            </a:r>
          </a:p>
          <a:p>
            <a:pPr marL="420624" indent="-384048" eaLnBrk="1" fontAlgn="auto" hangingPunct="1">
              <a:spcAft>
                <a:spcPts val="0"/>
              </a:spcAft>
              <a:buFont typeface="Wingdings" pitchFamily="2" charset="2"/>
              <a:buChar char="q"/>
              <a:defRPr/>
            </a:pPr>
            <a:r>
              <a:rPr lang="en-US" dirty="0" smtClean="0"/>
              <a:t>Preterm                                20%</a:t>
            </a:r>
          </a:p>
          <a:p>
            <a:pPr marL="420624" indent="-384048" eaLnBrk="1" fontAlgn="auto" hangingPunct="1">
              <a:spcAft>
                <a:spcPts val="0"/>
              </a:spcAft>
              <a:buNone/>
              <a:defRPr/>
            </a:pPr>
            <a:endParaRPr lang="en-US" dirty="0" smtClean="0"/>
          </a:p>
          <a:p>
            <a:pPr marL="420624" indent="-384048" eaLnBrk="1" fontAlgn="auto" hangingPunct="1">
              <a:spcAft>
                <a:spcPts val="0"/>
              </a:spcAft>
              <a:buFont typeface="Wingdings 2"/>
              <a:buNone/>
              <a:defRPr/>
            </a:pPr>
            <a:endParaRPr lang="en-US" dirty="0" smtClean="0"/>
          </a:p>
          <a:p>
            <a:pPr marL="420624" indent="-384048" eaLnBrk="1" fontAlgn="auto" hangingPunct="1">
              <a:spcAft>
                <a:spcPts val="0"/>
              </a:spcAft>
              <a:buFont typeface="Wingdings 2"/>
              <a:buNone/>
              <a:defRPr/>
            </a:pPr>
            <a:endParaRPr lang="en-US" dirty="0" smtClean="0"/>
          </a:p>
          <a:p>
            <a:pPr marL="420624" indent="-384048" eaLnBrk="1" fontAlgn="auto" hangingPunct="1">
              <a:spcAft>
                <a:spcPts val="0"/>
              </a:spcAft>
              <a:buFont typeface="Wingdings 2"/>
              <a:buNone/>
              <a:defRPr/>
            </a:pPr>
            <a:r>
              <a:rPr lang="en-US" dirty="0" smtClean="0"/>
              <a:t>					</a:t>
            </a: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36" y="274638"/>
            <a:ext cx="9258336" cy="1143000"/>
          </a:xfrm>
        </p:spPr>
        <p:txBody>
          <a:bodyPr/>
          <a:lstStyle/>
          <a:p>
            <a:r>
              <a:rPr lang="en-US" b="1" dirty="0" smtClean="0">
                <a:latin typeface="+mn-lt"/>
              </a:rPr>
              <a:t>SEPTATE UTERUS</a:t>
            </a:r>
            <a:endParaRPr lang="en-IN" b="1" dirty="0">
              <a:latin typeface="+mn-lt"/>
            </a:endParaRPr>
          </a:p>
        </p:txBody>
      </p:sp>
      <p:sp>
        <p:nvSpPr>
          <p:cNvPr id="3" name="Content Placeholder 2"/>
          <p:cNvSpPr>
            <a:spLocks noGrp="1"/>
          </p:cNvSpPr>
          <p:nvPr>
            <p:ph idx="1"/>
          </p:nvPr>
        </p:nvSpPr>
        <p:spPr>
          <a:xfrm>
            <a:off x="457200" y="1844824"/>
            <a:ext cx="8147248" cy="4536504"/>
          </a:xfrm>
        </p:spPr>
        <p:txBody>
          <a:bodyPr/>
          <a:lstStyle/>
          <a:p>
            <a:pPr algn="just">
              <a:buFont typeface="Wingdings" pitchFamily="2" charset="2"/>
              <a:buChar char="q"/>
            </a:pPr>
            <a:r>
              <a:rPr lang="en-US" dirty="0" smtClean="0"/>
              <a:t>Failure of </a:t>
            </a:r>
            <a:r>
              <a:rPr lang="en-US" dirty="0" err="1" smtClean="0"/>
              <a:t>resorption</a:t>
            </a:r>
            <a:r>
              <a:rPr lang="en-US" dirty="0" smtClean="0"/>
              <a:t> of medial septum after complete fusion of </a:t>
            </a:r>
            <a:r>
              <a:rPr lang="en-US" dirty="0" err="1" smtClean="0"/>
              <a:t>mullerian</a:t>
            </a:r>
            <a:r>
              <a:rPr lang="en-US" dirty="0" smtClean="0"/>
              <a:t> duct.</a:t>
            </a:r>
          </a:p>
          <a:p>
            <a:pPr algn="just">
              <a:buFont typeface="Wingdings" pitchFamily="2" charset="2"/>
              <a:buChar char="q"/>
            </a:pPr>
            <a:r>
              <a:rPr lang="en-US" dirty="0" smtClean="0"/>
              <a:t> Most common.</a:t>
            </a:r>
          </a:p>
          <a:p>
            <a:pPr algn="just">
              <a:buNone/>
            </a:pPr>
            <a:endParaRPr lang="en-US" dirty="0" smtClean="0"/>
          </a:p>
          <a:p>
            <a:pPr algn="just">
              <a:buFont typeface="Wingdings" pitchFamily="2" charset="2"/>
              <a:buChar char="q"/>
            </a:pPr>
            <a:r>
              <a:rPr lang="en-US" dirty="0" err="1" smtClean="0"/>
              <a:t>Subclassification</a:t>
            </a:r>
            <a:r>
              <a:rPr lang="en-US" dirty="0" smtClean="0"/>
              <a:t>- depending on </a:t>
            </a:r>
            <a:r>
              <a:rPr lang="en-US" dirty="0" err="1" smtClean="0"/>
              <a:t>septal</a:t>
            </a:r>
            <a:r>
              <a:rPr lang="en-US" dirty="0" smtClean="0"/>
              <a:t> length.</a:t>
            </a:r>
          </a:p>
          <a:p>
            <a:pPr algn="just">
              <a:buNone/>
            </a:pPr>
            <a:r>
              <a:rPr lang="en-US" dirty="0" smtClean="0"/>
              <a:t>   </a:t>
            </a:r>
            <a:r>
              <a:rPr lang="en-US" b="1" dirty="0" smtClean="0"/>
              <a:t>COMPLETE : </a:t>
            </a:r>
            <a:r>
              <a:rPr lang="en-US" dirty="0" smtClean="0"/>
              <a:t>Septum  </a:t>
            </a:r>
            <a:r>
              <a:rPr lang="en-US" dirty="0" err="1" smtClean="0"/>
              <a:t>upto</a:t>
            </a:r>
            <a:r>
              <a:rPr lang="en-US" dirty="0" smtClean="0"/>
              <a:t> </a:t>
            </a:r>
            <a:r>
              <a:rPr lang="en-US" dirty="0" err="1" smtClean="0"/>
              <a:t>os</a:t>
            </a:r>
            <a:r>
              <a:rPr lang="en-US" dirty="0" smtClean="0"/>
              <a:t>( double vagina)</a:t>
            </a:r>
          </a:p>
          <a:p>
            <a:pPr algn="just">
              <a:buNone/>
            </a:pPr>
            <a:r>
              <a:rPr lang="en-US" dirty="0" smtClean="0"/>
              <a:t>   </a:t>
            </a:r>
            <a:r>
              <a:rPr lang="en-US" b="1" dirty="0" smtClean="0"/>
              <a:t>PARTIAL :</a:t>
            </a:r>
            <a:r>
              <a:rPr lang="en-US" b="1" dirty="0" smtClean="0">
                <a:solidFill>
                  <a:schemeClr val="accent3">
                    <a:lumMod val="40000"/>
                    <a:lumOff val="60000"/>
                  </a:schemeClr>
                </a:solidFill>
              </a:rPr>
              <a:t> </a:t>
            </a:r>
            <a:r>
              <a:rPr lang="en-US" b="1" dirty="0" smtClean="0"/>
              <a:t>S</a:t>
            </a:r>
            <a:r>
              <a:rPr lang="en-US" dirty="0" smtClean="0"/>
              <a:t>eptum </a:t>
            </a:r>
            <a:r>
              <a:rPr lang="en-US" dirty="0" err="1" smtClean="0"/>
              <a:t>does’t</a:t>
            </a:r>
            <a:r>
              <a:rPr lang="en-US" dirty="0" smtClean="0"/>
              <a:t>  extend </a:t>
            </a:r>
            <a:r>
              <a:rPr lang="en-US" dirty="0" err="1" smtClean="0"/>
              <a:t>upto</a:t>
            </a:r>
            <a:r>
              <a:rPr lang="en-US" dirty="0" smtClean="0"/>
              <a:t> </a:t>
            </a:r>
            <a:r>
              <a:rPr lang="en-US" dirty="0" err="1" smtClean="0"/>
              <a:t>os</a:t>
            </a:r>
            <a:r>
              <a:rPr lang="en-US" dirty="0" smtClean="0"/>
              <a:t>.</a:t>
            </a:r>
            <a:endParaRPr lang="en-IN" dirty="0"/>
          </a:p>
        </p:txBody>
      </p:sp>
      <p:pic>
        <p:nvPicPr>
          <p:cNvPr id="4" name="Picture 3" descr="Uterus, müllerian duct abnormalities. Septat...">
            <a:hlinkClick r:id="rId2"/>
          </p:cNvPr>
          <p:cNvPicPr/>
          <p:nvPr/>
        </p:nvPicPr>
        <p:blipFill>
          <a:blip r:embed="rId3" cstate="print"/>
          <a:srcRect/>
          <a:stretch>
            <a:fillRect/>
          </a:stretch>
        </p:blipFill>
        <p:spPr bwMode="auto">
          <a:xfrm>
            <a:off x="6156176" y="260648"/>
            <a:ext cx="2592288" cy="151216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r>
              <a:rPr lang="en-US" smtClean="0"/>
              <a:t>Class V</a:t>
            </a:r>
          </a:p>
        </p:txBody>
      </p:sp>
      <p:pic>
        <p:nvPicPr>
          <p:cNvPr id="60419" name="Picture 2"/>
          <p:cNvPicPr>
            <a:picLocks noGrp="1" noChangeAspect="1" noChangeArrowheads="1"/>
          </p:cNvPicPr>
          <p:nvPr>
            <p:ph sz="quarter" idx="1"/>
          </p:nvPr>
        </p:nvPicPr>
        <p:blipFill>
          <a:blip r:embed="rId3"/>
          <a:srcRect/>
          <a:stretch>
            <a:fillRect/>
          </a:stretch>
        </p:blipFill>
        <p:spPr>
          <a:xfrm>
            <a:off x="990600" y="1600200"/>
            <a:ext cx="7620000" cy="4419600"/>
          </a:xfr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r>
              <a:rPr lang="en-US" smtClean="0"/>
              <a:t>CLINICAL FEATURES</a:t>
            </a:r>
          </a:p>
        </p:txBody>
      </p:sp>
      <p:sp>
        <p:nvSpPr>
          <p:cNvPr id="61443" name="Content Placeholder 2"/>
          <p:cNvSpPr>
            <a:spLocks noGrp="1"/>
          </p:cNvSpPr>
          <p:nvPr>
            <p:ph idx="1"/>
          </p:nvPr>
        </p:nvSpPr>
        <p:spPr/>
        <p:txBody>
          <a:bodyPr/>
          <a:lstStyle/>
          <a:p>
            <a:pPr eaLnBrk="1" hangingPunct="1">
              <a:buFont typeface="Wingdings" pitchFamily="2" charset="2"/>
              <a:buChar char="q"/>
            </a:pPr>
            <a:r>
              <a:rPr lang="en-US" dirty="0" err="1" smtClean="0"/>
              <a:t>Dyspareunia</a:t>
            </a:r>
            <a:endParaRPr lang="en-US" dirty="0" smtClean="0"/>
          </a:p>
          <a:p>
            <a:pPr eaLnBrk="1" hangingPunct="1">
              <a:buFont typeface="Wingdings" pitchFamily="2" charset="2"/>
              <a:buChar char="q"/>
            </a:pPr>
            <a:r>
              <a:rPr lang="en-US" dirty="0" smtClean="0"/>
              <a:t>Dysmenorrhoea</a:t>
            </a:r>
          </a:p>
          <a:p>
            <a:pPr eaLnBrk="1" hangingPunct="1">
              <a:buFont typeface="Wingdings" pitchFamily="2" charset="2"/>
              <a:buChar char="q"/>
            </a:pPr>
            <a:r>
              <a:rPr lang="en-US" dirty="0" smtClean="0"/>
              <a:t>Primary or secondary infertility</a:t>
            </a:r>
          </a:p>
          <a:p>
            <a:pPr eaLnBrk="1" hangingPunct="1">
              <a:buFont typeface="Wingdings" pitchFamily="2" charset="2"/>
              <a:buChar char="q"/>
            </a:pPr>
            <a:r>
              <a:rPr lang="en-US" dirty="0" smtClean="0"/>
              <a:t>Poor reproductive performance-partial or complete implantation on the largely </a:t>
            </a:r>
            <a:r>
              <a:rPr lang="en-US" dirty="0" err="1" smtClean="0"/>
              <a:t>avascular</a:t>
            </a:r>
            <a:r>
              <a:rPr lang="en-US" dirty="0" smtClean="0"/>
              <a:t> septum </a:t>
            </a:r>
          </a:p>
          <a:p>
            <a:pPr eaLnBrk="1" hangingPunct="1"/>
            <a:endParaRPr lang="en-US" dirty="0" smtClean="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REPRODUCTIVE OUTCOME IN</a:t>
            </a:r>
            <a:br>
              <a:rPr lang="en-US" dirty="0" smtClean="0"/>
            </a:br>
            <a:r>
              <a:rPr lang="en-US" dirty="0" smtClean="0"/>
              <a:t>SEPTATE UTERUS</a:t>
            </a:r>
            <a:endParaRPr lang="en-IN" dirty="0"/>
          </a:p>
        </p:txBody>
      </p:sp>
      <p:sp>
        <p:nvSpPr>
          <p:cNvPr id="3" name="Content Placeholder 2"/>
          <p:cNvSpPr>
            <a:spLocks noGrp="1"/>
          </p:cNvSpPr>
          <p:nvPr>
            <p:ph idx="1"/>
          </p:nvPr>
        </p:nvSpPr>
        <p:spPr/>
        <p:txBody>
          <a:bodyPr/>
          <a:lstStyle/>
          <a:p>
            <a:pPr marL="420624" indent="-384048">
              <a:buFont typeface="Wingdings" pitchFamily="2" charset="2"/>
              <a:buChar char="q"/>
              <a:defRPr/>
            </a:pPr>
            <a:r>
              <a:rPr lang="en-US" dirty="0" smtClean="0"/>
              <a:t>Spontaneous abortion		33-75%</a:t>
            </a:r>
          </a:p>
          <a:p>
            <a:pPr marL="420624" indent="-384048">
              <a:buFont typeface="Wingdings" pitchFamily="2" charset="2"/>
              <a:buChar char="q"/>
              <a:defRPr/>
            </a:pPr>
            <a:r>
              <a:rPr lang="en-US" dirty="0" smtClean="0"/>
              <a:t>Live birth				62%</a:t>
            </a:r>
          </a:p>
          <a:p>
            <a:pPr marL="420624" indent="-384048">
              <a:buFont typeface="Wingdings" pitchFamily="2" charset="2"/>
              <a:buChar char="q"/>
              <a:defRPr/>
            </a:pPr>
            <a:r>
              <a:rPr lang="en-US" dirty="0" smtClean="0"/>
              <a:t>Term deliveries			51%</a:t>
            </a:r>
          </a:p>
          <a:p>
            <a:pPr marL="420624" indent="-384048">
              <a:buFont typeface="Wingdings" pitchFamily="2" charset="2"/>
              <a:buChar char="q"/>
              <a:defRPr/>
            </a:pPr>
            <a:r>
              <a:rPr lang="en-US" dirty="0" smtClean="0"/>
              <a:t>Preterm labour			10%</a:t>
            </a:r>
          </a:p>
          <a:p>
            <a:pPr marL="420624" indent="-384048">
              <a:buFont typeface="Wingdings" pitchFamily="2" charset="2"/>
              <a:buChar char="q"/>
              <a:defRPr/>
            </a:pPr>
            <a:r>
              <a:rPr lang="en-US" dirty="0" smtClean="0"/>
              <a:t>Ectopic					2%</a:t>
            </a:r>
          </a:p>
          <a:p>
            <a:endParaRPr lang="en-IN"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t>IMAGING MODALITIES IN SEPTATE UTERUS</a:t>
            </a:r>
            <a:endParaRPr lang="en-US" dirty="0"/>
          </a:p>
        </p:txBody>
      </p:sp>
      <p:sp>
        <p:nvSpPr>
          <p:cNvPr id="62467" name="Content Placeholder 2"/>
          <p:cNvSpPr>
            <a:spLocks noGrp="1"/>
          </p:cNvSpPr>
          <p:nvPr>
            <p:ph idx="1"/>
          </p:nvPr>
        </p:nvSpPr>
        <p:spPr/>
        <p:txBody>
          <a:bodyPr/>
          <a:lstStyle/>
          <a:p>
            <a:pPr eaLnBrk="1" hangingPunct="1">
              <a:buFont typeface="Wingdings 2" pitchFamily="18" charset="2"/>
              <a:buNone/>
            </a:pPr>
            <a:r>
              <a:rPr lang="en-US" smtClean="0"/>
              <a:t>HSG			USG			3DUSG</a:t>
            </a:r>
          </a:p>
        </p:txBody>
      </p:sp>
      <p:pic>
        <p:nvPicPr>
          <p:cNvPr id="62468" name="Picture 5"/>
          <p:cNvPicPr>
            <a:picLocks noChangeAspect="1" noChangeArrowheads="1"/>
          </p:cNvPicPr>
          <p:nvPr/>
        </p:nvPicPr>
        <p:blipFill>
          <a:blip r:embed="rId3"/>
          <a:srcRect/>
          <a:stretch>
            <a:fillRect/>
          </a:stretch>
        </p:blipFill>
        <p:spPr bwMode="auto">
          <a:xfrm>
            <a:off x="500034" y="2500306"/>
            <a:ext cx="1954213" cy="1905000"/>
          </a:xfrm>
          <a:prstGeom prst="rect">
            <a:avLst/>
          </a:prstGeom>
          <a:noFill/>
          <a:ln w="9525">
            <a:noFill/>
            <a:miter lim="800000"/>
            <a:headEnd/>
            <a:tailEnd/>
          </a:ln>
        </p:spPr>
      </p:pic>
      <p:pic>
        <p:nvPicPr>
          <p:cNvPr id="62469" name="Picture 2"/>
          <p:cNvPicPr>
            <a:picLocks noChangeAspect="1" noChangeArrowheads="1"/>
          </p:cNvPicPr>
          <p:nvPr/>
        </p:nvPicPr>
        <p:blipFill>
          <a:blip r:embed="rId4"/>
          <a:srcRect/>
          <a:stretch>
            <a:fillRect/>
          </a:stretch>
        </p:blipFill>
        <p:spPr bwMode="auto">
          <a:xfrm>
            <a:off x="2928926" y="2571744"/>
            <a:ext cx="2609850" cy="1752600"/>
          </a:xfrm>
          <a:prstGeom prst="rect">
            <a:avLst/>
          </a:prstGeom>
          <a:noFill/>
          <a:ln w="9525">
            <a:noFill/>
            <a:miter lim="800000"/>
            <a:headEnd/>
            <a:tailEnd/>
          </a:ln>
        </p:spPr>
      </p:pic>
      <p:pic>
        <p:nvPicPr>
          <p:cNvPr id="62470" name="Picture 2"/>
          <p:cNvPicPr>
            <a:picLocks noChangeAspect="1" noChangeArrowheads="1"/>
          </p:cNvPicPr>
          <p:nvPr/>
        </p:nvPicPr>
        <p:blipFill>
          <a:blip r:embed="rId5"/>
          <a:srcRect/>
          <a:stretch>
            <a:fillRect/>
          </a:stretch>
        </p:blipFill>
        <p:spPr bwMode="auto">
          <a:xfrm>
            <a:off x="5786446" y="2643182"/>
            <a:ext cx="2590800" cy="1741488"/>
          </a:xfrm>
          <a:prstGeom prst="rect">
            <a:avLst/>
          </a:prstGeom>
          <a:noFill/>
          <a:ln w="9525">
            <a:noFill/>
            <a:miter lim="800000"/>
            <a:headEnd/>
            <a:tailEnd/>
          </a:ln>
        </p:spPr>
      </p:pic>
      <p:pic>
        <p:nvPicPr>
          <p:cNvPr id="62471" name="Picture 4"/>
          <p:cNvPicPr>
            <a:picLocks noChangeAspect="1" noChangeArrowheads="1"/>
          </p:cNvPicPr>
          <p:nvPr/>
        </p:nvPicPr>
        <p:blipFill>
          <a:blip r:embed="rId6"/>
          <a:srcRect/>
          <a:stretch>
            <a:fillRect/>
          </a:stretch>
        </p:blipFill>
        <p:spPr bwMode="auto">
          <a:xfrm>
            <a:off x="3357554" y="4500570"/>
            <a:ext cx="2133600" cy="2143125"/>
          </a:xfrm>
          <a:prstGeom prst="rect">
            <a:avLst/>
          </a:prstGeom>
          <a:noFill/>
          <a:ln w="9525">
            <a:noFill/>
            <a:miter lim="800000"/>
            <a:headEnd/>
            <a:tailEnd/>
          </a:ln>
        </p:spPr>
      </p:pic>
      <p:sp>
        <p:nvSpPr>
          <p:cNvPr id="62472" name="TextBox 8"/>
          <p:cNvSpPr txBox="1">
            <a:spLocks noChangeArrowheads="1"/>
          </p:cNvSpPr>
          <p:nvPr/>
        </p:nvSpPr>
        <p:spPr bwMode="auto">
          <a:xfrm>
            <a:off x="5638800" y="5867400"/>
            <a:ext cx="890588" cy="554038"/>
          </a:xfrm>
          <a:prstGeom prst="rect">
            <a:avLst/>
          </a:prstGeom>
          <a:noFill/>
          <a:ln w="9525">
            <a:noFill/>
            <a:miter lim="800000"/>
            <a:headEnd/>
            <a:tailEnd/>
          </a:ln>
        </p:spPr>
        <p:txBody>
          <a:bodyPr wrap="none">
            <a:spAutoFit/>
          </a:bodyPr>
          <a:lstStyle/>
          <a:p>
            <a:r>
              <a:rPr lang="en-US" sz="3000"/>
              <a:t>MRI</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214422"/>
            <a:ext cx="8258204" cy="5018900"/>
          </a:xfrm>
        </p:spPr>
        <p:txBody>
          <a:bodyPr>
            <a:normAutofit lnSpcReduction="10000"/>
          </a:bodyPr>
          <a:lstStyle/>
          <a:p>
            <a:pPr algn="just">
              <a:buNone/>
            </a:pPr>
            <a:endParaRPr lang="en-US" dirty="0" smtClean="0"/>
          </a:p>
          <a:p>
            <a:pPr algn="just">
              <a:buNone/>
            </a:pPr>
            <a:r>
              <a:rPr lang="en-US" b="1" dirty="0" smtClean="0">
                <a:solidFill>
                  <a:schemeClr val="tx1">
                    <a:lumMod val="85000"/>
                    <a:lumOff val="15000"/>
                  </a:schemeClr>
                </a:solidFill>
              </a:rPr>
              <a:t>HSG</a:t>
            </a:r>
          </a:p>
          <a:p>
            <a:pPr algn="just">
              <a:buFont typeface="Wingdings" pitchFamily="2" charset="2"/>
              <a:buChar char="q"/>
            </a:pPr>
            <a:r>
              <a:rPr lang="en-US" dirty="0" smtClean="0"/>
              <a:t>Two chambered uterine cavity.</a:t>
            </a:r>
          </a:p>
          <a:p>
            <a:pPr algn="just">
              <a:buFont typeface="Wingdings" pitchFamily="2" charset="2"/>
              <a:buChar char="q"/>
            </a:pPr>
            <a:r>
              <a:rPr lang="en-US" dirty="0" smtClean="0"/>
              <a:t>    Length &amp; thickness of septa should be   assessed.</a:t>
            </a:r>
            <a:r>
              <a:rPr lang="en-US" b="1" dirty="0" smtClean="0"/>
              <a:t> </a:t>
            </a:r>
          </a:p>
          <a:p>
            <a:pPr algn="just">
              <a:buNone/>
            </a:pPr>
            <a:r>
              <a:rPr lang="en-US" b="1" dirty="0" smtClean="0"/>
              <a:t>MRI</a:t>
            </a:r>
          </a:p>
          <a:p>
            <a:pPr algn="just">
              <a:buFont typeface="Wingdings" pitchFamily="2" charset="2"/>
              <a:buChar char="q"/>
            </a:pPr>
            <a:r>
              <a:rPr lang="en-US" dirty="0" smtClean="0"/>
              <a:t>Normal </a:t>
            </a:r>
            <a:r>
              <a:rPr lang="en-US" dirty="0" err="1" smtClean="0"/>
              <a:t>fundal</a:t>
            </a:r>
            <a:r>
              <a:rPr lang="en-US" dirty="0" smtClean="0"/>
              <a:t> contour with outward convexity.</a:t>
            </a:r>
          </a:p>
          <a:p>
            <a:pPr algn="just">
              <a:buFont typeface="Wingdings" pitchFamily="2" charset="2"/>
              <a:buChar char="q"/>
            </a:pPr>
            <a:r>
              <a:rPr lang="en-US" dirty="0" smtClean="0"/>
              <a:t>Low signal intensity for septum.</a:t>
            </a:r>
            <a:endParaRPr lang="en-IN" dirty="0" smtClean="0"/>
          </a:p>
          <a:p>
            <a:pPr algn="just"/>
            <a:endParaRPr lang="en-US" dirty="0" smtClean="0"/>
          </a:p>
        </p:txBody>
      </p:sp>
      <p:sp>
        <p:nvSpPr>
          <p:cNvPr id="4" name="Title 3"/>
          <p:cNvSpPr>
            <a:spLocks noGrp="1"/>
          </p:cNvSpPr>
          <p:nvPr>
            <p:ph type="title"/>
          </p:nvPr>
        </p:nvSpPr>
        <p:spPr/>
        <p:txBody>
          <a:bodyPr/>
          <a:lstStyle/>
          <a:p>
            <a:endParaRPr lang="en-IN" dirty="0"/>
          </a:p>
        </p:txBody>
      </p:sp>
      <p:pic>
        <p:nvPicPr>
          <p:cNvPr id="5" name="Picture 4" descr="Uterus, müllerian duct abnormalities. Septat...">
            <a:hlinkClick r:id="rId2"/>
          </p:cNvPr>
          <p:cNvPicPr/>
          <p:nvPr/>
        </p:nvPicPr>
        <p:blipFill>
          <a:blip r:embed="rId3" cstate="print"/>
          <a:srcRect/>
          <a:stretch>
            <a:fillRect/>
          </a:stretch>
        </p:blipFill>
        <p:spPr bwMode="auto">
          <a:xfrm>
            <a:off x="6429388" y="4572008"/>
            <a:ext cx="2357454" cy="207170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