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7" r:id="rId16"/>
    <p:sldId id="275" r:id="rId17"/>
    <p:sldId id="276" r:id="rId18"/>
    <p:sldId id="269" r:id="rId19"/>
    <p:sldId id="270" r:id="rId20"/>
    <p:sldId id="271" r:id="rId21"/>
    <p:sldId id="272" r:id="rId22"/>
    <p:sldId id="273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7" r:id="rId51"/>
    <p:sldId id="304" r:id="rId52"/>
    <p:sldId id="306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F91D5F-AFBD-4929-B28F-E9A26A05A1BB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895BB51-782C-4D49-84BC-FF09AFF05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975104"/>
          </a:xfrm>
        </p:spPr>
        <p:txBody>
          <a:bodyPr/>
          <a:lstStyle/>
          <a:p>
            <a:r>
              <a:rPr lang="en-US" dirty="0" smtClean="0"/>
              <a:t>DIAGNOSIS OF ANEMIA COMPLICATING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4724400"/>
            <a:ext cx="7772400" cy="150876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05740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Hereditary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Thalassemias</a:t>
            </a:r>
            <a:endParaRPr lang="en-US" sz="3600" dirty="0" smtClean="0"/>
          </a:p>
          <a:p>
            <a:r>
              <a:rPr lang="en-US" sz="3600" dirty="0" smtClean="0"/>
              <a:t> Sickle-cell </a:t>
            </a:r>
            <a:r>
              <a:rPr lang="en-US" sz="3600" dirty="0" err="1" smtClean="0"/>
              <a:t>hemoglobinopathies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Other </a:t>
            </a:r>
            <a:r>
              <a:rPr lang="en-US" sz="3600" dirty="0" err="1" smtClean="0"/>
              <a:t>hemoglobinopathies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Hereditary hemolytic </a:t>
            </a:r>
            <a:r>
              <a:rPr lang="en-US" sz="3600" dirty="0" err="1" smtClean="0"/>
              <a:t>anemia</a:t>
            </a:r>
            <a:r>
              <a:rPr lang="en-US" dirty="0" err="1" smtClean="0"/>
              <a:t>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most women are already anemic at the beginning of pregnancy . They are often asymptomatic and only diagnosed during routine full blood count at booking.</a:t>
            </a:r>
          </a:p>
          <a:p>
            <a:endParaRPr lang="en-US" dirty="0" smtClean="0"/>
          </a:p>
          <a:p>
            <a:r>
              <a:rPr lang="en-US" dirty="0" smtClean="0"/>
              <a:t>Most cases present in the third trimester  when the demand for iron is the greatest.</a:t>
            </a:r>
          </a:p>
          <a:p>
            <a:endParaRPr lang="en-US" dirty="0" smtClean="0"/>
          </a:p>
          <a:p>
            <a:r>
              <a:rPr lang="en-US" dirty="0" smtClean="0"/>
              <a:t>They present with nonspecific symptoms like fatigue , shortness of breath , weakness and dizziness.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Tachycardia</a:t>
            </a:r>
          </a:p>
          <a:p>
            <a:r>
              <a:rPr lang="en-US" dirty="0" smtClean="0"/>
              <a:t>Pallor of non pigmented areas such as nail beds , palms of the hand , </a:t>
            </a:r>
            <a:r>
              <a:rPr lang="en-US" dirty="0" err="1" smtClean="0"/>
              <a:t>palpebral</a:t>
            </a:r>
            <a:r>
              <a:rPr lang="en-US" dirty="0" smtClean="0"/>
              <a:t> conjunctiva or the </a:t>
            </a:r>
            <a:r>
              <a:rPr lang="en-US" dirty="0" err="1" smtClean="0"/>
              <a:t>oralmucosa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Nail changes like </a:t>
            </a:r>
            <a:r>
              <a:rPr lang="en-US" dirty="0" err="1" smtClean="0"/>
              <a:t>koilonychia</a:t>
            </a:r>
            <a:r>
              <a:rPr lang="en-US" dirty="0" smtClean="0"/>
              <a:t> , </a:t>
            </a:r>
            <a:r>
              <a:rPr lang="en-US" dirty="0" err="1" smtClean="0"/>
              <a:t>platyonychia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Hair fall </a:t>
            </a:r>
          </a:p>
          <a:p>
            <a:r>
              <a:rPr lang="en-US" dirty="0" err="1" smtClean="0"/>
              <a:t>Dysphagia</a:t>
            </a:r>
            <a:r>
              <a:rPr lang="en-US" dirty="0" smtClean="0"/>
              <a:t> due to long standing anemia leading to </a:t>
            </a:r>
            <a:r>
              <a:rPr lang="en-US" dirty="0" err="1" smtClean="0"/>
              <a:t>plummer</a:t>
            </a:r>
            <a:r>
              <a:rPr lang="en-US" dirty="0" smtClean="0"/>
              <a:t> </a:t>
            </a:r>
            <a:r>
              <a:rPr lang="en-US" dirty="0" err="1" smtClean="0"/>
              <a:t>winson</a:t>
            </a:r>
            <a:r>
              <a:rPr lang="en-US" dirty="0" smtClean="0"/>
              <a:t> syndrome.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602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Normal , no IDA</a:t>
            </a:r>
          </a:p>
          <a:p>
            <a:r>
              <a:rPr lang="en-US" sz="4000" dirty="0" smtClean="0"/>
              <a:t>Depletion of iron stores</a:t>
            </a:r>
          </a:p>
          <a:p>
            <a:r>
              <a:rPr lang="en-US" sz="4000" dirty="0" smtClean="0"/>
              <a:t>Iron deficient </a:t>
            </a:r>
            <a:r>
              <a:rPr lang="en-US" sz="4000" dirty="0" err="1" smtClean="0"/>
              <a:t>erythropoieisis</a:t>
            </a:r>
            <a:endParaRPr lang="en-US" sz="4000" dirty="0" smtClean="0"/>
          </a:p>
          <a:p>
            <a:r>
              <a:rPr lang="en-US" sz="4000" dirty="0" smtClean="0"/>
              <a:t>Frank IDA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requirement during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iron requirement – 1000 mg</a:t>
            </a:r>
          </a:p>
          <a:p>
            <a:r>
              <a:rPr lang="en-US" dirty="0" smtClean="0"/>
              <a:t>Daily requirements – </a:t>
            </a:r>
          </a:p>
          <a:p>
            <a:pPr>
              <a:buNone/>
            </a:pPr>
            <a:r>
              <a:rPr lang="en-US" dirty="0" smtClean="0"/>
              <a:t>           0.8mg In first trimester </a:t>
            </a:r>
          </a:p>
          <a:p>
            <a:pPr>
              <a:buNone/>
            </a:pPr>
            <a:r>
              <a:rPr lang="en-US" dirty="0" smtClean="0"/>
              <a:t>           4-6 mg/day in second trimester </a:t>
            </a:r>
          </a:p>
          <a:p>
            <a:pPr>
              <a:buNone/>
            </a:pPr>
            <a:r>
              <a:rPr lang="en-US" dirty="0" smtClean="0"/>
              <a:t>            6-8 mg /day in third </a:t>
            </a:r>
            <a:r>
              <a:rPr lang="en-US" dirty="0" err="1" smtClean="0"/>
              <a:t>triemster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Fetus -300 mg</a:t>
            </a:r>
          </a:p>
          <a:p>
            <a:r>
              <a:rPr lang="en-US" dirty="0" smtClean="0"/>
              <a:t>Placenta – 300mg </a:t>
            </a:r>
          </a:p>
          <a:p>
            <a:r>
              <a:rPr lang="en-US" dirty="0" smtClean="0"/>
              <a:t>Maternal </a:t>
            </a:r>
            <a:r>
              <a:rPr lang="en-US" dirty="0" err="1" smtClean="0"/>
              <a:t>hb</a:t>
            </a:r>
            <a:r>
              <a:rPr lang="en-US" dirty="0" smtClean="0"/>
              <a:t> mass expansion – 500 mg </a:t>
            </a:r>
          </a:p>
          <a:p>
            <a:r>
              <a:rPr lang="en-US" dirty="0" smtClean="0"/>
              <a:t>Loss via shedding through gut , urine and skin – 200 mg </a:t>
            </a:r>
          </a:p>
          <a:p>
            <a:r>
              <a:rPr lang="en-US" dirty="0" smtClean="0"/>
              <a:t>Loss at delivery- 150 – 200 mg </a:t>
            </a:r>
          </a:p>
          <a:p>
            <a:r>
              <a:rPr lang="en-US" dirty="0" smtClean="0"/>
              <a:t>Lactation – 150 – 200 mg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r>
              <a:rPr lang="en-US" dirty="0" smtClean="0"/>
              <a:t>DIAGNOSIS OF IDA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77724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change is in MCV ( reduced)</a:t>
            </a:r>
          </a:p>
          <a:p>
            <a:endParaRPr lang="en-US" dirty="0" smtClean="0"/>
          </a:p>
          <a:p>
            <a:r>
              <a:rPr lang="en-US" dirty="0" smtClean="0"/>
              <a:t>Plasma  </a:t>
            </a:r>
            <a:r>
              <a:rPr lang="en-US" dirty="0" err="1" smtClean="0"/>
              <a:t>ferritin</a:t>
            </a:r>
            <a:r>
              <a:rPr lang="en-US" dirty="0" smtClean="0"/>
              <a:t> – normal value is 50-155ug/dl. Any value &lt; 20 indicates deficient iron stores and value &lt;12 indicates complete depletion of iron stores and levels &lt; 50 in early pregnancy is an indication for iron supplementation.</a:t>
            </a:r>
          </a:p>
          <a:p>
            <a:endParaRPr lang="en-US" dirty="0" smtClean="0"/>
          </a:p>
          <a:p>
            <a:r>
              <a:rPr lang="en-US" dirty="0" smtClean="0"/>
              <a:t>At this point peripheral smear shows abundant , </a:t>
            </a:r>
            <a:r>
              <a:rPr lang="en-US" dirty="0" err="1" smtClean="0"/>
              <a:t>small,well</a:t>
            </a:r>
            <a:r>
              <a:rPr lang="en-US" dirty="0" smtClean="0"/>
              <a:t>-rounded erythrocytes with pale </a:t>
            </a:r>
            <a:r>
              <a:rPr lang="en-US" dirty="0" err="1" smtClean="0"/>
              <a:t>centres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Along with </a:t>
            </a:r>
            <a:r>
              <a:rPr lang="en-US" dirty="0" err="1" smtClean="0"/>
              <a:t>microcycytic</a:t>
            </a:r>
            <a:r>
              <a:rPr lang="en-US" dirty="0" smtClean="0"/>
              <a:t> and </a:t>
            </a:r>
            <a:r>
              <a:rPr lang="en-US" dirty="0" err="1" smtClean="0"/>
              <a:t>hypochromia</a:t>
            </a:r>
            <a:r>
              <a:rPr lang="en-US" dirty="0" smtClean="0"/>
              <a:t> , red cell distribution width increases &gt;15%. It is an indication of presence of a </a:t>
            </a:r>
            <a:r>
              <a:rPr lang="en-US" dirty="0" err="1" smtClean="0"/>
              <a:t>heterogenous</a:t>
            </a:r>
            <a:r>
              <a:rPr lang="en-US" dirty="0" smtClean="0"/>
              <a:t> red cell population with varying red cell diameters.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defined as low hemoglobin concentration  resulting in a decrease in the oxygen carrying capacity of the blood.</a:t>
            </a:r>
          </a:p>
          <a:p>
            <a:endParaRPr lang="en-US" dirty="0" smtClean="0"/>
          </a:p>
          <a:p>
            <a:r>
              <a:rPr lang="en-US" dirty="0" smtClean="0"/>
              <a:t>According to WHO </a:t>
            </a:r>
            <a:r>
              <a:rPr lang="en-US" dirty="0" err="1" smtClean="0"/>
              <a:t>hb</a:t>
            </a:r>
            <a:r>
              <a:rPr lang="en-US" dirty="0" smtClean="0"/>
              <a:t> level &lt; 11 g/dl is considered  as anemia during pregnancy.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3058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Serum iron concentration decreases  and is  &lt;60ug/dl . Normal level is 60-175 </a:t>
            </a:r>
            <a:r>
              <a:rPr lang="en-US" dirty="0" err="1" smtClean="0"/>
              <a:t>ug</a:t>
            </a:r>
            <a:r>
              <a:rPr lang="en-US" dirty="0" smtClean="0"/>
              <a:t>/dl.</a:t>
            </a:r>
          </a:p>
          <a:p>
            <a:endParaRPr lang="en-US" dirty="0" smtClean="0"/>
          </a:p>
          <a:p>
            <a:r>
              <a:rPr lang="en-US" dirty="0" smtClean="0"/>
              <a:t>Serum </a:t>
            </a:r>
            <a:r>
              <a:rPr lang="en-US" dirty="0" err="1" smtClean="0"/>
              <a:t>transferrin</a:t>
            </a:r>
            <a:r>
              <a:rPr lang="en-US" dirty="0" smtClean="0"/>
              <a:t> level  increases with the severity of iron deficiency and is &gt;360ug/dl. Normal level is 200-360 </a:t>
            </a:r>
            <a:r>
              <a:rPr lang="en-US" dirty="0" err="1" smtClean="0"/>
              <a:t>ug</a:t>
            </a:r>
            <a:r>
              <a:rPr lang="en-US" dirty="0" smtClean="0"/>
              <a:t>/dl.</a:t>
            </a:r>
          </a:p>
          <a:p>
            <a:endParaRPr lang="en-US" dirty="0" smtClean="0"/>
          </a:p>
          <a:p>
            <a:r>
              <a:rPr lang="en-US" dirty="0" smtClean="0"/>
              <a:t>Decrease in </a:t>
            </a:r>
            <a:r>
              <a:rPr lang="en-US" dirty="0" err="1" smtClean="0"/>
              <a:t>transferrin</a:t>
            </a:r>
            <a:r>
              <a:rPr lang="en-US" dirty="0" smtClean="0"/>
              <a:t> saturation to &lt;25%. Normal level – 25-60%</a:t>
            </a:r>
          </a:p>
          <a:p>
            <a:endParaRPr lang="en-US" dirty="0" smtClean="0"/>
          </a:p>
          <a:p>
            <a:r>
              <a:rPr lang="en-US" dirty="0" smtClean="0"/>
              <a:t>A drop In </a:t>
            </a:r>
            <a:r>
              <a:rPr lang="en-US" dirty="0" err="1" smtClean="0"/>
              <a:t>haemoglobin</a:t>
            </a:r>
            <a:r>
              <a:rPr lang="en-US" dirty="0" smtClean="0"/>
              <a:t>/</a:t>
            </a:r>
            <a:r>
              <a:rPr lang="en-US" dirty="0" err="1" smtClean="0"/>
              <a:t>haematocrit</a:t>
            </a:r>
            <a:r>
              <a:rPr lang="en-US" dirty="0" smtClean="0"/>
              <a:t> concentration </a:t>
            </a:r>
            <a:r>
              <a:rPr lang="en-US" dirty="0" err="1" smtClean="0"/>
              <a:t>characterises</a:t>
            </a:r>
            <a:r>
              <a:rPr lang="en-US" dirty="0" smtClean="0"/>
              <a:t> the final stage of IDA.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Dietary modifications </a:t>
            </a:r>
          </a:p>
          <a:p>
            <a:r>
              <a:rPr lang="en-US" dirty="0" smtClean="0"/>
              <a:t>Oral supplementation</a:t>
            </a:r>
          </a:p>
          <a:p>
            <a:r>
              <a:rPr lang="en-US" dirty="0" err="1" smtClean="0"/>
              <a:t>Parenteral</a:t>
            </a:r>
            <a:r>
              <a:rPr lang="en-US" dirty="0" smtClean="0"/>
              <a:t> iron</a:t>
            </a:r>
          </a:p>
          <a:p>
            <a:r>
              <a:rPr lang="en-US" dirty="0" smtClean="0"/>
              <a:t>Blood transfusion</a:t>
            </a:r>
          </a:p>
          <a:p>
            <a:r>
              <a:rPr lang="en-US" dirty="0" smtClean="0"/>
              <a:t>Recombinant erythropoietin.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iron therapy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WHO recommends routine supplementation of iron to all the pregnant women for 6 months and additional for 3 months post partum.</a:t>
            </a:r>
          </a:p>
          <a:p>
            <a:r>
              <a:rPr lang="en-US" dirty="0" smtClean="0"/>
              <a:t>60 mg of elemental iron and 250ug of folic acid tablets</a:t>
            </a:r>
          </a:p>
          <a:p>
            <a:r>
              <a:rPr lang="en-US" dirty="0" smtClean="0"/>
              <a:t>While the GOI , MOH recommends 100 mg of elemental iron and 500 </a:t>
            </a:r>
            <a:r>
              <a:rPr lang="en-US" dirty="0" err="1" smtClean="0"/>
              <a:t>ug</a:t>
            </a:r>
            <a:r>
              <a:rPr lang="en-US" dirty="0" smtClean="0"/>
              <a:t> of folic acid for 100 days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tablet of 100-200 mg per day should be given and is sufficient to fulfill the daily needs in pregnancy .</a:t>
            </a:r>
          </a:p>
          <a:p>
            <a:r>
              <a:rPr lang="en-US" dirty="0" smtClean="0"/>
              <a:t>Prophylactic dose is 100 mg per day </a:t>
            </a:r>
          </a:p>
          <a:p>
            <a:r>
              <a:rPr lang="en-US" dirty="0" smtClean="0"/>
              <a:t>Therapeutic dose is 180 mg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PREPARATIONS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FERROUS  SULPHATE </a:t>
            </a:r>
            <a:r>
              <a:rPr lang="en-US" dirty="0" smtClean="0"/>
              <a:t>– 300 mg </a:t>
            </a:r>
          </a:p>
          <a:p>
            <a:pPr>
              <a:buNone/>
            </a:pPr>
            <a:r>
              <a:rPr lang="en-US" dirty="0" smtClean="0"/>
              <a:t>     it has 60 mg of elemental iron , can be given </a:t>
            </a:r>
            <a:r>
              <a:rPr lang="en-US" dirty="0" err="1" smtClean="0"/>
              <a:t>upto</a:t>
            </a:r>
            <a:r>
              <a:rPr lang="en-US" dirty="0" smtClean="0"/>
              <a:t>  3 times a day . This dose provides 180 mg per day of which 15-25 mg/day is absorbed.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/>
              <a:t>FERROUS GLUCONATE </a:t>
            </a:r>
            <a:r>
              <a:rPr lang="en-US" dirty="0" smtClean="0"/>
              <a:t>– 320 mg  tablet with 36 mg elemental iron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/>
              <a:t>FERROUS FUMARATE </a:t>
            </a:r>
            <a:r>
              <a:rPr lang="en-US" dirty="0" smtClean="0"/>
              <a:t>– 200 mg tablet with 67 mg of elemental iron .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increase in </a:t>
            </a:r>
            <a:r>
              <a:rPr lang="en-US" dirty="0" err="1" smtClean="0"/>
              <a:t>hb</a:t>
            </a:r>
            <a:r>
              <a:rPr lang="en-US" dirty="0" smtClean="0"/>
              <a:t> with oral iron is 0.8 g / dl per week and this is reflected in a significant elevation of the H/H concentration when repeated 2 weeks after initiation of treatment.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 of oral iron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Abdominal cramps , distaste , nausea , vomiting , constipation or </a:t>
            </a:r>
            <a:r>
              <a:rPr lang="en-US" dirty="0" err="1" smtClean="0"/>
              <a:t>diarrhoea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Disadvantage –</a:t>
            </a:r>
            <a:r>
              <a:rPr lang="en-US" dirty="0" smtClean="0"/>
              <a:t> intolerance to medication , unpredictable absorption , non compliance.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Parenteral</a:t>
            </a:r>
            <a:r>
              <a:rPr lang="en-US" dirty="0" smtClean="0"/>
              <a:t> iron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be considered from second trimester onwards for women with confirmed iron deficiency who fail to respond to oral iron.</a:t>
            </a:r>
          </a:p>
          <a:p>
            <a:r>
              <a:rPr lang="en-US" dirty="0" smtClean="0"/>
              <a:t>A small test dose should be given deep </a:t>
            </a:r>
            <a:r>
              <a:rPr lang="en-US" dirty="0" err="1" smtClean="0"/>
              <a:t>im</a:t>
            </a:r>
            <a:r>
              <a:rPr lang="en-US" dirty="0" smtClean="0"/>
              <a:t> due to risk of anaphylaxis</a:t>
            </a:r>
          </a:p>
          <a:p>
            <a:r>
              <a:rPr lang="en-US" dirty="0" smtClean="0"/>
              <a:t>Free iron  may result in production of hydroxyl radicals with potential toxicity to tissues 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dose infusion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weight (kg) x {target </a:t>
            </a:r>
            <a:r>
              <a:rPr lang="en-US" dirty="0" err="1" smtClean="0"/>
              <a:t>hb</a:t>
            </a:r>
            <a:r>
              <a:rPr lang="en-US" dirty="0" smtClean="0"/>
              <a:t>-pt’s </a:t>
            </a:r>
            <a:r>
              <a:rPr lang="en-US" dirty="0" err="1" smtClean="0"/>
              <a:t>hb</a:t>
            </a:r>
            <a:r>
              <a:rPr lang="en-US" dirty="0" smtClean="0"/>
              <a:t>}(g/dl)  x 0.24 + 500 mg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classification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784350"/>
          <a:ext cx="6172200" cy="202565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086100"/>
                <a:gridCol w="3086100"/>
              </a:tblGrid>
              <a:tr h="675217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7-10.9 g/dl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75217"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4-6.9 g/dl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5217">
                <a:tc>
                  <a:txBody>
                    <a:bodyPr/>
                    <a:lstStyle/>
                    <a:p>
                      <a:r>
                        <a:rPr lang="en-US" dirty="0" smtClean="0"/>
                        <a:t>VERY SEVERE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 4 g/dl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sucrose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590800"/>
            <a:ext cx="7772400" cy="4572000"/>
          </a:xfrm>
        </p:spPr>
        <p:txBody>
          <a:bodyPr/>
          <a:lstStyle/>
          <a:p>
            <a:r>
              <a:rPr lang="en-US" dirty="0" smtClean="0"/>
              <a:t>Given as infusion .</a:t>
            </a:r>
          </a:p>
          <a:p>
            <a:r>
              <a:rPr lang="en-US" dirty="0" smtClean="0"/>
              <a:t>I ampoule containing 100 mg in 5 ml in 500 ml of NS over 2 hours as slow iv infusion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57200"/>
            <a:ext cx="4191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</a:t>
            </a:r>
            <a:r>
              <a:rPr lang="en-US" dirty="0" err="1" smtClean="0"/>
              <a:t>dextran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given direct </a:t>
            </a:r>
            <a:r>
              <a:rPr lang="en-US" dirty="0" err="1" smtClean="0"/>
              <a:t>im</a:t>
            </a:r>
            <a:r>
              <a:rPr lang="en-US" dirty="0" smtClean="0"/>
              <a:t> using z technique or can be give as slow iv infusion.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40543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FCM- ferric </a:t>
            </a:r>
            <a:r>
              <a:rPr lang="en-US" dirty="0" err="1" smtClean="0"/>
              <a:t>carboxy</a:t>
            </a:r>
            <a:r>
              <a:rPr lang="en-US" dirty="0" smtClean="0"/>
              <a:t> maltose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doses can be given at once and within short interval that is 1000 mg can be infused over 15 min.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</a:t>
            </a:r>
            <a:r>
              <a:rPr lang="en-US" dirty="0" err="1" smtClean="0"/>
              <a:t>sorbitol</a:t>
            </a:r>
            <a:r>
              <a:rPr lang="en-US" dirty="0" smtClean="0"/>
              <a:t> citrate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mg test dose then 100 mg </a:t>
            </a:r>
            <a:r>
              <a:rPr lang="en-US" dirty="0" err="1" smtClean="0"/>
              <a:t>im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153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Megaloblastic</a:t>
            </a:r>
            <a:r>
              <a:rPr lang="en-US" dirty="0" smtClean="0"/>
              <a:t>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Stage 1 – early negative B 12 balance</a:t>
            </a:r>
          </a:p>
          <a:p>
            <a:r>
              <a:rPr lang="en-US" dirty="0" smtClean="0"/>
              <a:t>Stage 2 – vitamin B 12 depletion</a:t>
            </a:r>
          </a:p>
          <a:p>
            <a:r>
              <a:rPr lang="en-US" dirty="0" smtClean="0"/>
              <a:t>Stage 3 – damaged metabolism . </a:t>
            </a:r>
            <a:r>
              <a:rPr lang="en-US" dirty="0" err="1" smtClean="0"/>
              <a:t>Vit</a:t>
            </a:r>
            <a:r>
              <a:rPr lang="en-US" dirty="0" smtClean="0"/>
              <a:t> B 12 deficient </a:t>
            </a:r>
            <a:r>
              <a:rPr lang="en-US" dirty="0" err="1" smtClean="0"/>
              <a:t>erythropoiesis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Stage 4 – clinical damage</a:t>
            </a:r>
          </a:p>
          <a:p>
            <a:r>
              <a:rPr lang="en-US" dirty="0" smtClean="0"/>
              <a:t>Pernicious anemia – numbness in hand and feet ; poor muscular coordination ; poor memory ; hallucinations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Folic acid deficiency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Tropical </a:t>
            </a:r>
            <a:r>
              <a:rPr lang="en-US" dirty="0" err="1" smtClean="0"/>
              <a:t>sprue</a:t>
            </a:r>
            <a:r>
              <a:rPr lang="en-US" dirty="0" smtClean="0"/>
              <a:t> ; pregnancy ; infants born to deficient mothers.</a:t>
            </a:r>
          </a:p>
          <a:p>
            <a:r>
              <a:rPr lang="en-US" dirty="0" smtClean="0"/>
              <a:t>Alcoholics</a:t>
            </a:r>
          </a:p>
          <a:p>
            <a:r>
              <a:rPr lang="en-US" dirty="0" smtClean="0"/>
              <a:t>Patients on medications that affect folic acid absorption </a:t>
            </a:r>
            <a:r>
              <a:rPr lang="en-US" dirty="0" err="1" smtClean="0"/>
              <a:t>eg</a:t>
            </a:r>
            <a:r>
              <a:rPr lang="en-US" dirty="0" smtClean="0"/>
              <a:t> anti epileptics</a:t>
            </a:r>
          </a:p>
          <a:p>
            <a:r>
              <a:rPr lang="en-US" dirty="0" err="1" smtClean="0"/>
              <a:t>Malabsorption</a:t>
            </a:r>
            <a:r>
              <a:rPr lang="en-US" dirty="0" smtClean="0"/>
              <a:t> syndromes.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</a:t>
            </a:r>
            <a:r>
              <a:rPr lang="en-US" dirty="0" err="1" smtClean="0"/>
              <a:t>folate</a:t>
            </a:r>
            <a:r>
              <a:rPr lang="en-US" dirty="0" smtClean="0"/>
              <a:t> depletion and deficiency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1 – early negative </a:t>
            </a:r>
            <a:r>
              <a:rPr lang="en-US" dirty="0" err="1" smtClean="0"/>
              <a:t>folate</a:t>
            </a:r>
            <a:r>
              <a:rPr lang="en-US" dirty="0" smtClean="0"/>
              <a:t> balance ( serum depletion)</a:t>
            </a:r>
          </a:p>
          <a:p>
            <a:r>
              <a:rPr lang="en-US" dirty="0" smtClean="0"/>
              <a:t>Stage 2 – negative </a:t>
            </a:r>
            <a:r>
              <a:rPr lang="en-US" dirty="0" err="1" smtClean="0"/>
              <a:t>folate</a:t>
            </a:r>
            <a:r>
              <a:rPr lang="en-US" dirty="0" smtClean="0"/>
              <a:t> balance ( cell depletion)</a:t>
            </a:r>
          </a:p>
          <a:p>
            <a:r>
              <a:rPr lang="en-US" dirty="0" smtClean="0"/>
              <a:t>Stage 3 – damaged </a:t>
            </a:r>
            <a:r>
              <a:rPr lang="en-US" dirty="0" err="1" smtClean="0"/>
              <a:t>folate</a:t>
            </a:r>
            <a:r>
              <a:rPr lang="en-US" dirty="0" smtClean="0"/>
              <a:t> metabolism with </a:t>
            </a:r>
            <a:r>
              <a:rPr lang="en-US" dirty="0" err="1" smtClean="0"/>
              <a:t>folate</a:t>
            </a:r>
            <a:r>
              <a:rPr lang="en-US" dirty="0" smtClean="0"/>
              <a:t> deficient </a:t>
            </a:r>
            <a:r>
              <a:rPr lang="en-US" dirty="0" err="1" smtClean="0"/>
              <a:t>erythropoiesis</a:t>
            </a:r>
            <a:endParaRPr lang="en-US" dirty="0" smtClean="0"/>
          </a:p>
          <a:p>
            <a:r>
              <a:rPr lang="en-US" dirty="0" smtClean="0"/>
              <a:t>Stage 4 – clinical </a:t>
            </a:r>
            <a:r>
              <a:rPr lang="en-US" dirty="0" err="1" smtClean="0"/>
              <a:t>folate</a:t>
            </a:r>
            <a:r>
              <a:rPr lang="en-US" dirty="0" smtClean="0"/>
              <a:t> deficiency anemia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Static test for </a:t>
            </a:r>
            <a:r>
              <a:rPr lang="en-US" b="1" dirty="0" err="1" smtClean="0"/>
              <a:t>folate</a:t>
            </a:r>
            <a:r>
              <a:rPr lang="en-US" b="1" dirty="0" smtClean="0"/>
              <a:t> deficiency / B 12 deficiency</a:t>
            </a:r>
          </a:p>
          <a:p>
            <a:pPr marL="582930" indent="-514350">
              <a:buAutoNum type="arabicPeriod"/>
            </a:pPr>
            <a:r>
              <a:rPr lang="en-US" dirty="0" smtClean="0"/>
              <a:t>Measured in whole blood ( plasma and cells )</a:t>
            </a:r>
          </a:p>
          <a:p>
            <a:pPr marL="582930" indent="-514350">
              <a:buNone/>
            </a:pPr>
            <a:r>
              <a:rPr lang="en-US" dirty="0" smtClean="0"/>
              <a:t> and the serum alone </a:t>
            </a:r>
          </a:p>
          <a:p>
            <a:pPr marL="582930" indent="-514350">
              <a:buAutoNum type="arabicPeriod" startAt="2"/>
            </a:pPr>
            <a:r>
              <a:rPr lang="en-US" dirty="0" smtClean="0"/>
              <a:t>Difference is used to calculate the red blood cell </a:t>
            </a:r>
            <a:r>
              <a:rPr lang="en-US" dirty="0" err="1" smtClean="0"/>
              <a:t>folate</a:t>
            </a:r>
            <a:r>
              <a:rPr lang="en-US" dirty="0" smtClean="0"/>
              <a:t> concentration</a:t>
            </a:r>
          </a:p>
          <a:p>
            <a:pPr marL="582930" indent="-514350">
              <a:buNone/>
            </a:pPr>
            <a:r>
              <a:rPr lang="en-US" dirty="0" smtClean="0"/>
              <a:t>    B 12</a:t>
            </a:r>
          </a:p>
          <a:p>
            <a:pPr marL="582930" indent="-514350">
              <a:buAutoNum type="arabicPeriod"/>
            </a:pPr>
            <a:r>
              <a:rPr lang="en-US" dirty="0" smtClean="0"/>
              <a:t>Measured in serum</a:t>
            </a:r>
          </a:p>
          <a:p>
            <a:pPr marL="582930" indent="-514350">
              <a:buAutoNum type="arabicPeriod"/>
            </a:pPr>
            <a:r>
              <a:rPr lang="en-US" dirty="0" smtClean="0"/>
              <a:t>High </a:t>
            </a:r>
            <a:r>
              <a:rPr lang="en-US" dirty="0" err="1" smtClean="0"/>
              <a:t>homocysteine</a:t>
            </a:r>
            <a:r>
              <a:rPr lang="en-US" dirty="0" smtClean="0"/>
              <a:t> levels</a:t>
            </a:r>
          </a:p>
          <a:p>
            <a:pPr marL="582930" indent="-514350">
              <a:buAutoNum type="arabicPeriod"/>
            </a:pPr>
            <a:r>
              <a:rPr lang="en-US" dirty="0" smtClean="0"/>
              <a:t>Schilling test : radio </a:t>
            </a:r>
            <a:r>
              <a:rPr lang="en-US" dirty="0" err="1" smtClean="0"/>
              <a:t>labelled</a:t>
            </a:r>
            <a:r>
              <a:rPr lang="en-US" dirty="0" smtClean="0"/>
              <a:t> </a:t>
            </a:r>
            <a:r>
              <a:rPr lang="en-US" dirty="0" err="1" smtClean="0"/>
              <a:t>cobalamin</a:t>
            </a:r>
            <a:r>
              <a:rPr lang="en-US" dirty="0" smtClean="0"/>
              <a:t> is used to test for B12 </a:t>
            </a:r>
            <a:r>
              <a:rPr lang="en-US" dirty="0" err="1" smtClean="0"/>
              <a:t>malabsorption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81000"/>
            <a:ext cx="77724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Methyl </a:t>
            </a:r>
            <a:r>
              <a:rPr lang="en-US" dirty="0" err="1" smtClean="0"/>
              <a:t>malonic</a:t>
            </a:r>
            <a:r>
              <a:rPr lang="en-US" dirty="0" smtClean="0"/>
              <a:t> acid measurement can be used along with </a:t>
            </a:r>
            <a:r>
              <a:rPr lang="en-US" dirty="0" err="1" smtClean="0"/>
              <a:t>homocysteine</a:t>
            </a:r>
            <a:r>
              <a:rPr lang="en-US" dirty="0" smtClean="0"/>
              <a:t> to </a:t>
            </a:r>
            <a:r>
              <a:rPr lang="en-US" dirty="0" err="1" smtClean="0"/>
              <a:t>disinguish</a:t>
            </a:r>
            <a:r>
              <a:rPr lang="en-US" dirty="0" smtClean="0"/>
              <a:t> between B 12 and folic acid.</a:t>
            </a:r>
          </a:p>
          <a:p>
            <a:endParaRPr lang="en-US" dirty="0" smtClean="0"/>
          </a:p>
          <a:p>
            <a:r>
              <a:rPr lang="en-US" dirty="0" smtClean="0"/>
              <a:t>High FIGLU in urine is there in folic acid deficiency.</a:t>
            </a:r>
          </a:p>
          <a:p>
            <a:endParaRPr lang="en-US" dirty="0" smtClean="0"/>
          </a:p>
          <a:p>
            <a:r>
              <a:rPr lang="en-US" dirty="0" smtClean="0"/>
              <a:t>First indication of </a:t>
            </a:r>
            <a:r>
              <a:rPr lang="en-US" dirty="0" err="1" smtClean="0"/>
              <a:t>megaloblastic</a:t>
            </a:r>
            <a:r>
              <a:rPr lang="en-US" dirty="0" smtClean="0"/>
              <a:t> anemia in pregnancy is elevated MCV. The presence of </a:t>
            </a:r>
            <a:r>
              <a:rPr lang="en-US" dirty="0" err="1" smtClean="0"/>
              <a:t>hypersegmented</a:t>
            </a:r>
            <a:r>
              <a:rPr lang="en-US" dirty="0" smtClean="0"/>
              <a:t> </a:t>
            </a:r>
            <a:r>
              <a:rPr lang="en-US" dirty="0" err="1" smtClean="0"/>
              <a:t>neutrophils</a:t>
            </a:r>
            <a:r>
              <a:rPr lang="en-US" dirty="0" smtClean="0"/>
              <a:t> in peripheral smear . This is confirmed by measuring serum and red cell </a:t>
            </a:r>
            <a:r>
              <a:rPr lang="en-US" dirty="0" err="1" smtClean="0"/>
              <a:t>folate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Serum b 12 level will be low in folic acid deficiency and vice versa but levels below 100 pg /ml is diagnostic of b 12 deficiency.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47800" y="1828800"/>
          <a:ext cx="6858000" cy="28194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429000"/>
                <a:gridCol w="3429000"/>
              </a:tblGrid>
              <a:tr h="704850"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10.1-10.9 g/dl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7.1-10.0 g/dl</a:t>
                      </a:r>
                      <a:endParaRPr lang="en-US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4.1- 7.0 g/dl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SEVERE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&lt; 4 g/dl</a:t>
                      </a:r>
                      <a:endParaRPr 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smear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Prophylactic folic acid supplementation for women planning pregnancy – 400 microgram is the daily recommended dose .</a:t>
            </a:r>
          </a:p>
          <a:p>
            <a:endParaRPr lang="en-US" dirty="0" smtClean="0"/>
          </a:p>
          <a:p>
            <a:r>
              <a:rPr lang="en-US" dirty="0" smtClean="0"/>
              <a:t>Patients on </a:t>
            </a:r>
            <a:r>
              <a:rPr lang="en-US" dirty="0" err="1" smtClean="0"/>
              <a:t>folate</a:t>
            </a:r>
            <a:r>
              <a:rPr lang="en-US" dirty="0" smtClean="0"/>
              <a:t> antagonist or on anti – epileptic drugs or previous history of neural tube defects should take folic acid in a dose of 5 mg per day , 3 months prior to conception.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"/>
            <a:ext cx="8153400" cy="5867400"/>
          </a:xfrm>
        </p:spPr>
        <p:txBody>
          <a:bodyPr/>
          <a:lstStyle/>
          <a:p>
            <a:r>
              <a:rPr lang="en-US" dirty="0" smtClean="0"/>
              <a:t>Treatment of b12 deficiency is daily B 12 injections.</a:t>
            </a:r>
          </a:p>
          <a:p>
            <a:endParaRPr lang="en-US" dirty="0" smtClean="0"/>
          </a:p>
          <a:p>
            <a:r>
              <a:rPr lang="en-US" dirty="0" smtClean="0"/>
              <a:t>1000 micrograms of </a:t>
            </a:r>
            <a:r>
              <a:rPr lang="en-US" dirty="0" err="1" smtClean="0"/>
              <a:t>parenteral</a:t>
            </a:r>
            <a:r>
              <a:rPr lang="en-US" dirty="0" smtClean="0"/>
              <a:t> </a:t>
            </a:r>
            <a:r>
              <a:rPr lang="en-US" dirty="0" err="1" smtClean="0"/>
              <a:t>cyanocobalamin</a:t>
            </a:r>
            <a:r>
              <a:rPr lang="en-US" dirty="0" smtClean="0"/>
              <a:t> every week for 6 weeks , followed by 1000 </a:t>
            </a:r>
            <a:r>
              <a:rPr lang="en-US" dirty="0" err="1" smtClean="0"/>
              <a:t>ug</a:t>
            </a:r>
            <a:r>
              <a:rPr lang="en-US" dirty="0" smtClean="0"/>
              <a:t> I M injections every month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reticulocyte</a:t>
            </a:r>
            <a:r>
              <a:rPr lang="en-US" dirty="0" smtClean="0"/>
              <a:t> count show response to therapy in 4-6 days and </a:t>
            </a:r>
            <a:r>
              <a:rPr lang="en-US" dirty="0" err="1" smtClean="0"/>
              <a:t>hypersegmentation</a:t>
            </a:r>
            <a:r>
              <a:rPr lang="en-US" dirty="0" smtClean="0"/>
              <a:t> of </a:t>
            </a:r>
            <a:r>
              <a:rPr lang="en-US" dirty="0" err="1" smtClean="0"/>
              <a:t>neutrophils</a:t>
            </a:r>
            <a:r>
              <a:rPr lang="en-US" dirty="0" smtClean="0"/>
              <a:t> disappears after 2 weeks.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Hemolytic anemia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                      2 types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intravascular                  </a:t>
            </a:r>
            <a:r>
              <a:rPr lang="en-US" dirty="0" err="1" smtClean="0"/>
              <a:t>extravascular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hemolysis</a:t>
            </a:r>
            <a:r>
              <a:rPr lang="en-US" dirty="0" smtClean="0"/>
              <a:t>                        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-decreased or absent             -increase in by </a:t>
            </a:r>
          </a:p>
          <a:p>
            <a:pPr>
              <a:buNone/>
            </a:pPr>
            <a:r>
              <a:rPr lang="en-US" dirty="0" err="1" smtClean="0"/>
              <a:t>Haptoglobin</a:t>
            </a:r>
            <a:r>
              <a:rPr lang="en-US" dirty="0" smtClean="0"/>
              <a:t>                              products of </a:t>
            </a:r>
            <a:r>
              <a:rPr lang="en-US" dirty="0" err="1" smtClean="0"/>
              <a:t>bilirubin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-Free </a:t>
            </a:r>
            <a:r>
              <a:rPr lang="en-US" dirty="0" err="1" smtClean="0"/>
              <a:t>hb</a:t>
            </a:r>
            <a:r>
              <a:rPr lang="en-US" dirty="0" smtClean="0"/>
              <a:t> in circulation           - fecal &amp; urinary</a:t>
            </a:r>
          </a:p>
          <a:p>
            <a:pPr>
              <a:buNone/>
            </a:pPr>
            <a:r>
              <a:rPr lang="en-US" dirty="0" smtClean="0"/>
              <a:t>-meth </a:t>
            </a:r>
            <a:r>
              <a:rPr lang="en-US" dirty="0" err="1" smtClean="0"/>
              <a:t>hb</a:t>
            </a:r>
            <a:r>
              <a:rPr lang="en-US" dirty="0" smtClean="0"/>
              <a:t>                                        </a:t>
            </a:r>
            <a:r>
              <a:rPr lang="en-US" dirty="0" err="1" smtClean="0"/>
              <a:t>urobilinogen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Reticulocytosis</a:t>
            </a:r>
            <a:r>
              <a:rPr lang="en-US" dirty="0" smtClean="0"/>
              <a:t>                       - inc. </a:t>
            </a:r>
            <a:r>
              <a:rPr lang="en-US" dirty="0" err="1" smtClean="0"/>
              <a:t>unconjugated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</a:t>
            </a:r>
            <a:r>
              <a:rPr lang="en-US" dirty="0" err="1" smtClean="0"/>
              <a:t>bilirubin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52800" y="17526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1752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r>
              <a:rPr lang="en-US" dirty="0" smtClean="0"/>
              <a:t>Both types will have </a:t>
            </a:r>
            <a:r>
              <a:rPr lang="en-US" dirty="0" err="1" smtClean="0"/>
              <a:t>reticulocytosis</a:t>
            </a:r>
            <a:endParaRPr lang="en-US" dirty="0" smtClean="0"/>
          </a:p>
          <a:p>
            <a:r>
              <a:rPr lang="en-US" dirty="0" smtClean="0"/>
              <a:t>Both will cause bone marrow response – marked </a:t>
            </a:r>
            <a:r>
              <a:rPr lang="en-US" dirty="0" err="1" smtClean="0"/>
              <a:t>erythroid</a:t>
            </a:r>
            <a:r>
              <a:rPr lang="en-US" dirty="0" smtClean="0"/>
              <a:t> hyperplasia and </a:t>
            </a:r>
            <a:r>
              <a:rPr lang="en-US" dirty="0" err="1" smtClean="0"/>
              <a:t>reticulocytosis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Immature red blood cells are found in circulation.</a:t>
            </a:r>
          </a:p>
          <a:p>
            <a:r>
              <a:rPr lang="en-US" dirty="0" smtClean="0"/>
              <a:t>Plasma LDH increases as it is from the red cells.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Aplastic</a:t>
            </a:r>
            <a:r>
              <a:rPr lang="en-US" dirty="0" smtClean="0"/>
              <a:t>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 is a disease in which bone marrow and blood stem cells are damaged in the bone marrow itself</a:t>
            </a:r>
          </a:p>
          <a:p>
            <a:r>
              <a:rPr lang="en-US" dirty="0" smtClean="0"/>
              <a:t>This causes deficiency of all 3 blood cell types </a:t>
            </a:r>
            <a:r>
              <a:rPr lang="en-US" dirty="0" err="1" smtClean="0"/>
              <a:t>rbc</a:t>
            </a:r>
            <a:r>
              <a:rPr lang="en-US" dirty="0" smtClean="0"/>
              <a:t> , </a:t>
            </a:r>
            <a:r>
              <a:rPr lang="en-US" dirty="0" err="1" smtClean="0"/>
              <a:t>wbc</a:t>
            </a:r>
            <a:r>
              <a:rPr lang="en-US" dirty="0" smtClean="0"/>
              <a:t> , platelets.</a:t>
            </a:r>
          </a:p>
          <a:p>
            <a:r>
              <a:rPr lang="en-US" dirty="0" smtClean="0"/>
              <a:t>Diagnosis requires bone marrow biopsy </a:t>
            </a:r>
          </a:p>
          <a:p>
            <a:r>
              <a:rPr lang="en-US" dirty="0" smtClean="0"/>
              <a:t>Less than 50 cases reported till now in pregnancy </a:t>
            </a:r>
          </a:p>
          <a:p>
            <a:r>
              <a:rPr lang="en-US" dirty="0" smtClean="0"/>
              <a:t>Serious prognosis and maternal mortality is 30 %. </a:t>
            </a:r>
          </a:p>
          <a:p>
            <a:r>
              <a:rPr lang="en-US" dirty="0" smtClean="0"/>
              <a:t>Treatment – bone marrow transplantation , anti – </a:t>
            </a:r>
            <a:r>
              <a:rPr lang="en-US" dirty="0" err="1" smtClean="0"/>
              <a:t>thymocyte</a:t>
            </a:r>
            <a:r>
              <a:rPr lang="en-US" dirty="0" smtClean="0"/>
              <a:t> globulin , cyclosporine and high dose corticosteroids.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haemoglobinopathies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Sickel</a:t>
            </a:r>
            <a:r>
              <a:rPr lang="en-US" dirty="0" smtClean="0"/>
              <a:t> cell anemia </a:t>
            </a:r>
          </a:p>
          <a:p>
            <a:r>
              <a:rPr lang="en-US" dirty="0" err="1" smtClean="0"/>
              <a:t>Thalessemias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diagnosis is based on electrophoresis of the different types of </a:t>
            </a:r>
            <a:r>
              <a:rPr lang="en-US" dirty="0" err="1" smtClean="0"/>
              <a:t>haemoglobin</a:t>
            </a:r>
            <a:r>
              <a:rPr lang="en-US" dirty="0" smtClean="0"/>
              <a:t> present in the blood &amp; peripheral blood pictures 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Sickel</a:t>
            </a:r>
            <a:r>
              <a:rPr lang="en-US" dirty="0" smtClean="0"/>
              <a:t> cell anemia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Sickling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anemia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Due to hematological changes in pregnancy , anemia may manifest and it is called as physiological anemia of pregnancy.</a:t>
            </a:r>
          </a:p>
          <a:p>
            <a:r>
              <a:rPr lang="en-US" dirty="0" smtClean="0"/>
              <a:t>Criteria :-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level is 10 g/dl</a:t>
            </a:r>
          </a:p>
          <a:p>
            <a:r>
              <a:rPr lang="en-US" dirty="0" err="1" smtClean="0"/>
              <a:t>Rbc</a:t>
            </a:r>
            <a:r>
              <a:rPr lang="en-US" dirty="0" smtClean="0"/>
              <a:t> count is 3.2 million/</a:t>
            </a:r>
            <a:r>
              <a:rPr lang="en-US" dirty="0" err="1" smtClean="0"/>
              <a:t>cmm</a:t>
            </a:r>
            <a:endParaRPr lang="en-US" dirty="0" smtClean="0"/>
          </a:p>
          <a:p>
            <a:r>
              <a:rPr lang="en-US" dirty="0" err="1" smtClean="0"/>
              <a:t>Pcv</a:t>
            </a:r>
            <a:r>
              <a:rPr lang="en-US" dirty="0" smtClean="0"/>
              <a:t> is 30%</a:t>
            </a:r>
          </a:p>
          <a:p>
            <a:r>
              <a:rPr lang="en-US" dirty="0" smtClean="0"/>
              <a:t>Peripheral smear is </a:t>
            </a:r>
            <a:r>
              <a:rPr lang="en-US" dirty="0" err="1" smtClean="0"/>
              <a:t>normocytic</a:t>
            </a:r>
            <a:r>
              <a:rPr lang="en-US" dirty="0" smtClean="0"/>
              <a:t> and </a:t>
            </a:r>
            <a:r>
              <a:rPr lang="en-US" dirty="0" err="1" smtClean="0"/>
              <a:t>normochromic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thalessemia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due to worm infestation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Stool examination for ova and cysts of </a:t>
            </a:r>
            <a:r>
              <a:rPr lang="en-US" dirty="0" err="1" smtClean="0"/>
              <a:t>helminths</a:t>
            </a:r>
            <a:endParaRPr lang="en-US" dirty="0" smtClean="0"/>
          </a:p>
          <a:p>
            <a:r>
              <a:rPr lang="en-US" dirty="0" smtClean="0"/>
              <a:t>Differential blood count will show </a:t>
            </a:r>
            <a:r>
              <a:rPr lang="en-US" dirty="0" err="1" smtClean="0"/>
              <a:t>eosinophilia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Patients  may give history of anal itching specially at night.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Hematological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 blood volume (50%) to meet the needs of growing uterus , fetus and placenta.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Increase in plasma volume by 30-40%  &amp; increase in red cell mass by 20-30%.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This disproportionate increase causes </a:t>
            </a:r>
            <a:r>
              <a:rPr lang="en-US" dirty="0" err="1" smtClean="0"/>
              <a:t>hemodilution</a:t>
            </a:r>
            <a:r>
              <a:rPr lang="en-US" dirty="0" smtClean="0"/>
              <a:t> of blood. This leads to fall in hemoglobin concentration and </a:t>
            </a:r>
            <a:r>
              <a:rPr lang="en-US" dirty="0" err="1" smtClean="0"/>
              <a:t>hematocrit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95800" y="25908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19600" y="4114800"/>
            <a:ext cx="2560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381000"/>
            <a:ext cx="7772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MCV increases minimally due to increased </a:t>
            </a:r>
            <a:r>
              <a:rPr lang="en-US" dirty="0" err="1" smtClean="0"/>
              <a:t>erythropoesis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MCH and MCHC remains unchanged throughout the pregnancy </a:t>
            </a:r>
          </a:p>
          <a:p>
            <a:endParaRPr lang="en-US" dirty="0" smtClean="0"/>
          </a:p>
          <a:p>
            <a:r>
              <a:rPr lang="en-US" dirty="0" smtClean="0"/>
              <a:t>WBC count increases but lymphocytes and </a:t>
            </a:r>
            <a:r>
              <a:rPr lang="en-US" dirty="0" err="1" smtClean="0"/>
              <a:t>monocytes</a:t>
            </a:r>
            <a:r>
              <a:rPr lang="en-US" dirty="0" smtClean="0"/>
              <a:t> remain unchanged.</a:t>
            </a:r>
          </a:p>
          <a:p>
            <a:endParaRPr lang="en-US" dirty="0" smtClean="0"/>
          </a:p>
          <a:p>
            <a:r>
              <a:rPr lang="en-US" dirty="0" smtClean="0"/>
              <a:t>Platelets fall by 15 % but remain within normal levels.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7772400" cy="5899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Pregnancy causes </a:t>
            </a:r>
            <a:r>
              <a:rPr lang="en-US" dirty="0" err="1" smtClean="0"/>
              <a:t>hypercoagulable</a:t>
            </a:r>
            <a:r>
              <a:rPr lang="en-US" dirty="0" smtClean="0"/>
              <a:t> state due to   increase in level of clotting factors 5 , 7 , 8, 10 &amp; 12 . Also increase in </a:t>
            </a:r>
            <a:r>
              <a:rPr lang="en-US" dirty="0" err="1" smtClean="0"/>
              <a:t>vWf</a:t>
            </a:r>
            <a:r>
              <a:rPr lang="en-US" dirty="0" smtClean="0"/>
              <a:t> &amp; fibrinogen.</a:t>
            </a:r>
          </a:p>
          <a:p>
            <a:endParaRPr lang="en-US" dirty="0" smtClean="0"/>
          </a:p>
          <a:p>
            <a:r>
              <a:rPr lang="en-US" dirty="0" smtClean="0"/>
              <a:t>There are also changes in the level of anti coagulants . Anti thrombin 3 &amp; protein C remains unchanged </a:t>
            </a:r>
          </a:p>
          <a:p>
            <a:endParaRPr lang="en-US" dirty="0" smtClean="0"/>
          </a:p>
          <a:p>
            <a:r>
              <a:rPr lang="en-US" dirty="0" smtClean="0"/>
              <a:t>There is 40% decrease in protein S . There is an acquired C protein resistance and inhibition of </a:t>
            </a:r>
            <a:r>
              <a:rPr lang="en-US" dirty="0" err="1" smtClean="0"/>
              <a:t>fibrinolysis</a:t>
            </a:r>
            <a:r>
              <a:rPr lang="en-US" dirty="0" smtClean="0"/>
              <a:t>  as a result of decreased levels of </a:t>
            </a:r>
            <a:r>
              <a:rPr lang="en-US" dirty="0" err="1" smtClean="0"/>
              <a:t>plasminogen</a:t>
            </a:r>
            <a:r>
              <a:rPr lang="en-US" dirty="0" smtClean="0"/>
              <a:t> activator inhibitor.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304800"/>
            <a:ext cx="7772400" cy="6019800"/>
          </a:xfrm>
        </p:spPr>
        <p:txBody>
          <a:bodyPr>
            <a:normAutofit/>
          </a:bodyPr>
          <a:lstStyle/>
          <a:p>
            <a:r>
              <a:rPr lang="en-US" b="1" dirty="0" smtClean="0"/>
              <a:t>Acquired 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      Iron deficiency anemia</a:t>
            </a:r>
          </a:p>
          <a:p>
            <a:pPr>
              <a:buNone/>
            </a:pPr>
            <a:r>
              <a:rPr lang="en-US" dirty="0" smtClean="0"/>
              <a:t>      Anemia caused by acute blood loss (bleeding      piles , worm infestation)</a:t>
            </a:r>
          </a:p>
          <a:p>
            <a:pPr>
              <a:buNone/>
            </a:pPr>
            <a:r>
              <a:rPr lang="en-US" dirty="0" smtClean="0"/>
              <a:t>      Anemia of inflammation or malignancy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Megaloblastic</a:t>
            </a:r>
            <a:r>
              <a:rPr lang="en-US" dirty="0" smtClean="0"/>
              <a:t> anemia</a:t>
            </a:r>
          </a:p>
          <a:p>
            <a:pPr>
              <a:buNone/>
            </a:pPr>
            <a:r>
              <a:rPr lang="en-US" dirty="0" smtClean="0"/>
              <a:t>      Acquired hemolytic anemia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Aplastic</a:t>
            </a:r>
            <a:r>
              <a:rPr lang="en-US" dirty="0" smtClean="0"/>
              <a:t> or </a:t>
            </a:r>
            <a:r>
              <a:rPr lang="en-US" dirty="0" err="1" smtClean="0"/>
              <a:t>hypoplastic</a:t>
            </a:r>
            <a:r>
              <a:rPr lang="en-US" dirty="0" smtClean="0"/>
              <a:t> anemia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570</TotalTime>
  <Words>1674</Words>
  <Application>Microsoft Office PowerPoint</Application>
  <PresentationFormat>On-screen Show (4:3)</PresentationFormat>
  <Paragraphs>224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Metro</vt:lpstr>
      <vt:lpstr>DIAGNOSIS OF ANEMIA COMPLICATING PREGNANCY</vt:lpstr>
      <vt:lpstr>ANEMIA</vt:lpstr>
      <vt:lpstr>CDC classification</vt:lpstr>
      <vt:lpstr>ICMR</vt:lpstr>
      <vt:lpstr>Physiological anemia </vt:lpstr>
      <vt:lpstr>Hematological changes</vt:lpstr>
      <vt:lpstr>Slide 7</vt:lpstr>
      <vt:lpstr>Slide 8</vt:lpstr>
      <vt:lpstr>Slide 9</vt:lpstr>
      <vt:lpstr>Slide 10</vt:lpstr>
      <vt:lpstr>Clinical features</vt:lpstr>
      <vt:lpstr>SIGNS</vt:lpstr>
      <vt:lpstr>Slide 13</vt:lpstr>
      <vt:lpstr>Stages of IDA</vt:lpstr>
      <vt:lpstr>Slide 15</vt:lpstr>
      <vt:lpstr>Iron requirement during pregnancy</vt:lpstr>
      <vt:lpstr>Iron demand</vt:lpstr>
      <vt:lpstr>DIAGNOSIS OF IDA</vt:lpstr>
      <vt:lpstr>Slide 19</vt:lpstr>
      <vt:lpstr>Slide 20</vt:lpstr>
      <vt:lpstr>Slide 21</vt:lpstr>
      <vt:lpstr>Management of IDA</vt:lpstr>
      <vt:lpstr>Oral iron therapy  </vt:lpstr>
      <vt:lpstr>Slide 24</vt:lpstr>
      <vt:lpstr>DIFFERENT PREPARATIONS AVAILABLE</vt:lpstr>
      <vt:lpstr>Slide 26</vt:lpstr>
      <vt:lpstr>Side effects of oral iron therapy</vt:lpstr>
      <vt:lpstr>Parenteral iron preparations</vt:lpstr>
      <vt:lpstr>Total dose infusion</vt:lpstr>
      <vt:lpstr>Iron sucrose </vt:lpstr>
      <vt:lpstr>Iron dextran</vt:lpstr>
      <vt:lpstr>FCM- ferric carboxy maltose</vt:lpstr>
      <vt:lpstr>Iron sorbitol citrate</vt:lpstr>
      <vt:lpstr>Slide 34</vt:lpstr>
      <vt:lpstr>Megaloblastic anemia</vt:lpstr>
      <vt:lpstr>Folic acid deficiency </vt:lpstr>
      <vt:lpstr>Stages of folate depletion and deficiency </vt:lpstr>
      <vt:lpstr>Investigations </vt:lpstr>
      <vt:lpstr>Slide 39</vt:lpstr>
      <vt:lpstr>Peripheral smear </vt:lpstr>
      <vt:lpstr>treatment</vt:lpstr>
      <vt:lpstr>Slide 42</vt:lpstr>
      <vt:lpstr>Hemolytic anemia </vt:lpstr>
      <vt:lpstr>Slide 44</vt:lpstr>
      <vt:lpstr>Aplastic anemia</vt:lpstr>
      <vt:lpstr>haemoglobinopathies</vt:lpstr>
      <vt:lpstr>Sickel cell anemia </vt:lpstr>
      <vt:lpstr>Sickling test</vt:lpstr>
      <vt:lpstr>Slide 49</vt:lpstr>
      <vt:lpstr>thalessemia</vt:lpstr>
      <vt:lpstr>Anemia due to worm infestation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ANEMIA COMPLICATING PREGNANCY</dc:title>
  <dc:creator>sakshi dhingra</dc:creator>
  <cp:lastModifiedBy>Admin</cp:lastModifiedBy>
  <cp:revision>72</cp:revision>
  <dcterms:created xsi:type="dcterms:W3CDTF">2017-11-07T12:58:10Z</dcterms:created>
  <dcterms:modified xsi:type="dcterms:W3CDTF">2019-10-03T12:15:02Z</dcterms:modified>
</cp:coreProperties>
</file>