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slides/slide4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85" r:id="rId10"/>
    <p:sldId id="264" r:id="rId11"/>
    <p:sldId id="287" r:id="rId12"/>
    <p:sldId id="286" r:id="rId13"/>
    <p:sldId id="274" r:id="rId14"/>
    <p:sldId id="265" r:id="rId15"/>
    <p:sldId id="266" r:id="rId16"/>
    <p:sldId id="267" r:id="rId17"/>
    <p:sldId id="268" r:id="rId18"/>
    <p:sldId id="269" r:id="rId19"/>
    <p:sldId id="270" r:id="rId20"/>
    <p:sldId id="288" r:id="rId21"/>
    <p:sldId id="271" r:id="rId22"/>
    <p:sldId id="272" r:id="rId23"/>
    <p:sldId id="290" r:id="rId24"/>
    <p:sldId id="289" r:id="rId25"/>
    <p:sldId id="291" r:id="rId26"/>
    <p:sldId id="273" r:id="rId27"/>
    <p:sldId id="275" r:id="rId28"/>
    <p:sldId id="276" r:id="rId29"/>
    <p:sldId id="277" r:id="rId30"/>
    <p:sldId id="292" r:id="rId31"/>
    <p:sldId id="293" r:id="rId32"/>
    <p:sldId id="278" r:id="rId33"/>
    <p:sldId id="279" r:id="rId34"/>
    <p:sldId id="280" r:id="rId35"/>
    <p:sldId id="294" r:id="rId36"/>
    <p:sldId id="281" r:id="rId37"/>
    <p:sldId id="282" r:id="rId38"/>
    <p:sldId id="295" r:id="rId39"/>
    <p:sldId id="296" r:id="rId40"/>
    <p:sldId id="284" r:id="rId41"/>
    <p:sldId id="297" r:id="rId4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AF606853-7671-496A-8E4F-DF71F8EC918B}" styleName="Dark Style 1 - Accent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75" d="100"/>
          <a:sy n="75" d="100"/>
        </p:scale>
        <p:origin x="1152" y="108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Isosceles Triangle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D49FCA61-C3BF-45EE-852B-7ED34080EFD5}" type="datetimeFigureOut">
              <a:rPr lang="en-US" smtClean="0"/>
              <a:pPr/>
              <a:t>10/3/2019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58A125F0-590B-4AFB-99D7-781B219886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9FCA61-C3BF-45EE-852B-7ED34080EFD5}" type="datetimeFigureOut">
              <a:rPr lang="en-US" smtClean="0"/>
              <a:pPr/>
              <a:t>10/3/2019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A125F0-590B-4AFB-99D7-781B219886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9FCA61-C3BF-45EE-852B-7ED34080EFD5}" type="datetimeFigureOut">
              <a:rPr lang="en-US" smtClean="0"/>
              <a:pPr/>
              <a:t>10/3/2019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A125F0-590B-4AFB-99D7-781B219886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D49FCA61-C3BF-45EE-852B-7ED34080EFD5}" type="datetimeFigureOut">
              <a:rPr lang="en-US" smtClean="0"/>
              <a:pPr/>
              <a:t>10/3/2019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A125F0-590B-4AFB-99D7-781B219886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ight Triangle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Isosceles Triangle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D49FCA61-C3BF-45EE-852B-7ED34080EFD5}" type="datetimeFigureOut">
              <a:rPr lang="en-US" smtClean="0"/>
              <a:pPr/>
              <a:t>10/3/2019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58A125F0-590B-4AFB-99D7-781B2198861F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D49FCA61-C3BF-45EE-852B-7ED34080EFD5}" type="datetimeFigureOut">
              <a:rPr lang="en-US" smtClean="0"/>
              <a:pPr/>
              <a:t>10/3/2019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58A125F0-590B-4AFB-99D7-781B219886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D49FCA61-C3BF-45EE-852B-7ED34080EFD5}" type="datetimeFigureOut">
              <a:rPr lang="en-US" smtClean="0"/>
              <a:pPr/>
              <a:t>10/3/2019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58A125F0-590B-4AFB-99D7-781B219886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9FCA61-C3BF-45EE-852B-7ED34080EFD5}" type="datetimeFigureOut">
              <a:rPr lang="en-US" smtClean="0"/>
              <a:pPr/>
              <a:t>10/3/2019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A125F0-590B-4AFB-99D7-781B219886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D49FCA61-C3BF-45EE-852B-7ED34080EFD5}" type="datetimeFigureOut">
              <a:rPr lang="en-US" smtClean="0"/>
              <a:pPr/>
              <a:t>10/3/2019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58A125F0-590B-4AFB-99D7-781B219886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D49FCA61-C3BF-45EE-852B-7ED34080EFD5}" type="datetimeFigureOut">
              <a:rPr lang="en-US" smtClean="0"/>
              <a:pPr/>
              <a:t>10/3/2019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58A125F0-590B-4AFB-99D7-781B219886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D49FCA61-C3BF-45EE-852B-7ED34080EFD5}" type="datetimeFigureOut">
              <a:rPr lang="en-US" smtClean="0"/>
              <a:pPr/>
              <a:t>10/3/2019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58A125F0-590B-4AFB-99D7-781B219886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ight Triangle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D49FCA61-C3BF-45EE-852B-7ED34080EFD5}" type="datetimeFigureOut">
              <a:rPr lang="en-US" smtClean="0"/>
              <a:pPr/>
              <a:t>10/3/2019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58A125F0-590B-4AFB-99D7-781B2198861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DRUGS IN PREGNANCY AND LACTATION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9600" y="4953000"/>
            <a:ext cx="8062912" cy="1752600"/>
          </a:xfrm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Category C – though adequate animal or human studies have not been carried out , some adverse fetal effects are seen in animal studies , but data for human studies are unavailable. </a:t>
            </a:r>
            <a:r>
              <a:rPr lang="en-US" dirty="0" err="1" smtClean="0"/>
              <a:t>Eg</a:t>
            </a:r>
            <a:r>
              <a:rPr lang="en-US" dirty="0" smtClean="0"/>
              <a:t> – </a:t>
            </a:r>
            <a:r>
              <a:rPr lang="en-US" dirty="0" err="1" smtClean="0"/>
              <a:t>tramadol</a:t>
            </a:r>
            <a:r>
              <a:rPr lang="en-US" dirty="0" smtClean="0"/>
              <a:t> , </a:t>
            </a:r>
            <a:r>
              <a:rPr lang="en-US" dirty="0" err="1" smtClean="0"/>
              <a:t>gabapentin</a:t>
            </a:r>
            <a:r>
              <a:rPr lang="en-US" dirty="0" smtClean="0"/>
              <a:t> , </a:t>
            </a:r>
            <a:r>
              <a:rPr lang="en-US" dirty="0" err="1" smtClean="0"/>
              <a:t>amlodipine</a:t>
            </a:r>
            <a:r>
              <a:rPr lang="en-US" dirty="0" smtClean="0"/>
              <a:t> 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Category 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 </a:t>
            </a:r>
            <a:r>
              <a:rPr lang="en-US" dirty="0" err="1" smtClean="0"/>
              <a:t>Bactrin</a:t>
            </a:r>
            <a:r>
              <a:rPr lang="en-US" dirty="0" smtClean="0"/>
              <a:t>, </a:t>
            </a:r>
          </a:p>
          <a:p>
            <a:r>
              <a:rPr lang="en-US" dirty="0" smtClean="0"/>
              <a:t> </a:t>
            </a:r>
            <a:r>
              <a:rPr lang="en-US" dirty="0" err="1" smtClean="0"/>
              <a:t>Trimethoprin</a:t>
            </a:r>
            <a:r>
              <a:rPr lang="en-US" dirty="0" smtClean="0"/>
              <a:t>,</a:t>
            </a:r>
          </a:p>
          <a:p>
            <a:r>
              <a:rPr lang="en-US" dirty="0" smtClean="0"/>
              <a:t> Ciprofloxacin,</a:t>
            </a:r>
          </a:p>
          <a:p>
            <a:r>
              <a:rPr lang="en-US" dirty="0" smtClean="0"/>
              <a:t> </a:t>
            </a:r>
            <a:r>
              <a:rPr lang="en-US" dirty="0" err="1" smtClean="0"/>
              <a:t>Fluconazole</a:t>
            </a:r>
            <a:r>
              <a:rPr lang="en-US" dirty="0" smtClean="0"/>
              <a:t>,</a:t>
            </a:r>
          </a:p>
          <a:p>
            <a:r>
              <a:rPr lang="en-US" dirty="0" smtClean="0"/>
              <a:t> </a:t>
            </a:r>
            <a:r>
              <a:rPr lang="en-US" dirty="0" err="1" smtClean="0"/>
              <a:t>Isoniazid</a:t>
            </a:r>
            <a:r>
              <a:rPr lang="en-US" dirty="0" smtClean="0"/>
              <a:t>, </a:t>
            </a:r>
            <a:r>
              <a:rPr lang="en-US" dirty="0" err="1" smtClean="0"/>
              <a:t>Rifampicin</a:t>
            </a:r>
            <a:r>
              <a:rPr lang="en-US" dirty="0" smtClean="0"/>
              <a:t> </a:t>
            </a:r>
          </a:p>
          <a:p>
            <a:r>
              <a:rPr lang="en-US" dirty="0" smtClean="0"/>
              <a:t> </a:t>
            </a:r>
            <a:r>
              <a:rPr lang="en-US" dirty="0" err="1" smtClean="0"/>
              <a:t>Mebendezole</a:t>
            </a:r>
            <a:r>
              <a:rPr lang="en-US" dirty="0" smtClean="0"/>
              <a:t> </a:t>
            </a:r>
          </a:p>
          <a:p>
            <a:r>
              <a:rPr lang="en-US" dirty="0" smtClean="0"/>
              <a:t> </a:t>
            </a:r>
            <a:r>
              <a:rPr lang="en-US" dirty="0" err="1" smtClean="0"/>
              <a:t>Diclofenac</a:t>
            </a:r>
            <a:r>
              <a:rPr lang="en-US" dirty="0" smtClean="0"/>
              <a:t>, </a:t>
            </a:r>
          </a:p>
          <a:p>
            <a:r>
              <a:rPr lang="en-US" dirty="0" smtClean="0"/>
              <a:t>Vaccine Hepatitis A, B, influenza.</a:t>
            </a:r>
          </a:p>
          <a:p>
            <a:r>
              <a:rPr lang="en-US" dirty="0" smtClean="0"/>
              <a:t>,</a:t>
            </a:r>
            <a:r>
              <a:rPr lang="en-US" dirty="0" err="1" smtClean="0"/>
              <a:t>Meningococcus</a:t>
            </a:r>
            <a:r>
              <a:rPr lang="en-US" dirty="0" smtClean="0"/>
              <a:t>, Pneumonia , polio, Vaccines, Measles, Mumps, Rubella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Category D –there is evidence of adverse fetal risks but benefits outweighs the risks , for example , </a:t>
            </a:r>
            <a:r>
              <a:rPr lang="en-US" dirty="0" err="1" smtClean="0"/>
              <a:t>carbamazepine</a:t>
            </a:r>
            <a:r>
              <a:rPr lang="en-US" dirty="0" smtClean="0"/>
              <a:t> , </a:t>
            </a:r>
            <a:r>
              <a:rPr lang="en-US" dirty="0" err="1" smtClean="0"/>
              <a:t>phenytoin</a:t>
            </a:r>
            <a:r>
              <a:rPr lang="en-US" dirty="0" smtClean="0"/>
              <a:t>, </a:t>
            </a:r>
            <a:r>
              <a:rPr lang="en-US" dirty="0" err="1" smtClean="0"/>
              <a:t>alprazolam</a:t>
            </a:r>
            <a:r>
              <a:rPr lang="en-US" dirty="0" smtClean="0"/>
              <a:t>, </a:t>
            </a:r>
            <a:r>
              <a:rPr lang="en-US" dirty="0" err="1" smtClean="0"/>
              <a:t>clonazepam</a:t>
            </a:r>
            <a:r>
              <a:rPr lang="en-US" dirty="0" smtClean="0"/>
              <a:t> , </a:t>
            </a:r>
            <a:r>
              <a:rPr lang="en-US" dirty="0" err="1" smtClean="0"/>
              <a:t>lorazepam</a:t>
            </a:r>
            <a:r>
              <a:rPr lang="en-US" dirty="0" smtClean="0"/>
              <a:t>. </a:t>
            </a:r>
          </a:p>
          <a:p>
            <a:r>
              <a:rPr lang="en-US" dirty="0" smtClean="0"/>
              <a:t>Category X –proven fetal risks clearly outweigh any benefits, for example  </a:t>
            </a:r>
            <a:r>
              <a:rPr lang="en-US" dirty="0" err="1" smtClean="0"/>
              <a:t>isotretinoin</a:t>
            </a:r>
            <a:r>
              <a:rPr lang="en-US" dirty="0" smtClean="0"/>
              <a:t> , </a:t>
            </a:r>
            <a:r>
              <a:rPr lang="en-US" dirty="0" err="1" smtClean="0"/>
              <a:t>warfarin</a:t>
            </a:r>
            <a:r>
              <a:rPr lang="en-US" dirty="0" smtClean="0"/>
              <a:t>, </a:t>
            </a:r>
            <a:r>
              <a:rPr lang="en-US" dirty="0" err="1" smtClean="0"/>
              <a:t>methotrexate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MEDICATIONS USED ARE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VITAMINS</a:t>
            </a:r>
          </a:p>
          <a:p>
            <a:r>
              <a:rPr lang="en-US" dirty="0" smtClean="0"/>
              <a:t>IRON</a:t>
            </a:r>
          </a:p>
          <a:p>
            <a:r>
              <a:rPr lang="en-US" dirty="0" smtClean="0"/>
              <a:t>ANALGESICS</a:t>
            </a:r>
          </a:p>
          <a:p>
            <a:r>
              <a:rPr lang="en-US" dirty="0" smtClean="0"/>
              <a:t>ANTIEMETICS</a:t>
            </a:r>
          </a:p>
          <a:p>
            <a:r>
              <a:rPr lang="en-US" dirty="0" smtClean="0"/>
              <a:t>ANTIMICROBIALS</a:t>
            </a:r>
          </a:p>
          <a:p>
            <a:r>
              <a:rPr lang="en-US" dirty="0" smtClean="0"/>
              <a:t>ANTIHISTAMINIC</a:t>
            </a:r>
          </a:p>
          <a:p>
            <a:r>
              <a:rPr lang="en-US" dirty="0" smtClean="0"/>
              <a:t>ANTI HYPERTENSIVES</a:t>
            </a:r>
          </a:p>
          <a:p>
            <a:r>
              <a:rPr lang="en-US" dirty="0" smtClean="0"/>
              <a:t>ANTI COAGULANTS</a:t>
            </a:r>
          </a:p>
          <a:p>
            <a:r>
              <a:rPr lang="en-US" dirty="0" smtClean="0"/>
              <a:t>HYPNOTIC OR SEDATIVE</a:t>
            </a:r>
          </a:p>
          <a:p>
            <a:r>
              <a:rPr lang="en-US" dirty="0" smtClean="0"/>
              <a:t>LAXATIVES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52400" y="152400"/>
          <a:ext cx="8763000" cy="6873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28800"/>
                <a:gridCol w="4419600"/>
                <a:gridCol w="2514600"/>
              </a:tblGrid>
              <a:tr h="838200">
                <a:tc>
                  <a:txBody>
                    <a:bodyPr/>
                    <a:lstStyle/>
                    <a:p>
                      <a:r>
                        <a:rPr lang="en-US" dirty="0" smtClean="0"/>
                        <a:t>Analgesic</a:t>
                      </a:r>
                    </a:p>
                    <a:p>
                      <a:r>
                        <a:rPr lang="en-US" dirty="0" smtClean="0"/>
                        <a:t>drug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pregnancy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Breast feeding</a:t>
                      </a:r>
                      <a:endParaRPr lang="en-US" dirty="0"/>
                    </a:p>
                  </a:txBody>
                  <a:tcPr/>
                </a:tc>
              </a:tr>
              <a:tr h="838200">
                <a:tc>
                  <a:txBody>
                    <a:bodyPr/>
                    <a:lstStyle/>
                    <a:p>
                      <a:r>
                        <a:rPr lang="en-US" dirty="0" smtClean="0"/>
                        <a:t>Aspirin</a:t>
                      </a:r>
                    </a:p>
                    <a:p>
                      <a:r>
                        <a:rPr lang="en-US" dirty="0" smtClean="0"/>
                        <a:t>(60-150mg/d)</a:t>
                      </a:r>
                    </a:p>
                    <a:p>
                      <a:r>
                        <a:rPr lang="en-US" dirty="0" smtClean="0"/>
                        <a:t>(325-625mg/d)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No fetal toxic or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teratogenic</a:t>
                      </a:r>
                      <a:r>
                        <a:rPr lang="en-US" baseline="0" dirty="0" smtClean="0"/>
                        <a:t> effect</a:t>
                      </a:r>
                    </a:p>
                    <a:p>
                      <a:r>
                        <a:rPr lang="en-US" baseline="0" dirty="0" err="1" smtClean="0"/>
                        <a:t>H’gic</a:t>
                      </a:r>
                      <a:r>
                        <a:rPr lang="en-US" baseline="0" dirty="0" smtClean="0"/>
                        <a:t> complications , </a:t>
                      </a:r>
                      <a:r>
                        <a:rPr lang="en-US" baseline="0" dirty="0" err="1" smtClean="0"/>
                        <a:t>purpuric</a:t>
                      </a:r>
                      <a:r>
                        <a:rPr lang="en-US" baseline="0" dirty="0" smtClean="0"/>
                        <a:t> rash and depressed platelet function in the newborn. Increased </a:t>
                      </a:r>
                      <a:r>
                        <a:rPr lang="en-US" baseline="0" dirty="0" err="1" smtClean="0"/>
                        <a:t>perinatal</a:t>
                      </a:r>
                      <a:r>
                        <a:rPr lang="en-US" baseline="0" dirty="0" smtClean="0"/>
                        <a:t> mortality, </a:t>
                      </a:r>
                      <a:r>
                        <a:rPr lang="en-US" baseline="0" dirty="0" err="1" smtClean="0"/>
                        <a:t>iugr</a:t>
                      </a:r>
                      <a:r>
                        <a:rPr lang="en-US" baseline="0" dirty="0" smtClean="0"/>
                        <a:t>.</a:t>
                      </a:r>
                    </a:p>
                    <a:p>
                      <a:r>
                        <a:rPr lang="en-US" baseline="0" dirty="0" smtClean="0"/>
                        <a:t>Premature closure of </a:t>
                      </a:r>
                      <a:r>
                        <a:rPr lang="en-US" baseline="0" dirty="0" err="1" smtClean="0"/>
                        <a:t>ductus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arteriosus</a:t>
                      </a:r>
                      <a:r>
                        <a:rPr lang="en-US" baseline="0" dirty="0" smtClean="0"/>
                        <a:t> when used In late pregnancy.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To be used cautiously</a:t>
                      </a:r>
                      <a:endParaRPr lang="en-US" dirty="0"/>
                    </a:p>
                  </a:txBody>
                  <a:tcPr/>
                </a:tc>
              </a:tr>
              <a:tr h="838200">
                <a:tc>
                  <a:txBody>
                    <a:bodyPr/>
                    <a:lstStyle/>
                    <a:p>
                      <a:r>
                        <a:rPr lang="en-US" dirty="0" smtClean="0"/>
                        <a:t>Ibuprofen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r>
                        <a:rPr lang="en-US" baseline="30000" dirty="0" smtClean="0"/>
                        <a:t>st</a:t>
                      </a:r>
                      <a:r>
                        <a:rPr lang="en-US" dirty="0" smtClean="0"/>
                        <a:t> trimester – spontaneous</a:t>
                      </a:r>
                      <a:r>
                        <a:rPr lang="en-US" baseline="0" dirty="0" smtClean="0"/>
                        <a:t> abortion, cardiac defect ,oral cleft , </a:t>
                      </a:r>
                      <a:r>
                        <a:rPr lang="en-US" baseline="0" dirty="0" err="1" smtClean="0"/>
                        <a:t>gastroschisis</a:t>
                      </a:r>
                      <a:endParaRPr lang="en-US" baseline="0" dirty="0" smtClean="0"/>
                    </a:p>
                    <a:p>
                      <a:r>
                        <a:rPr lang="en-US" baseline="0" dirty="0" smtClean="0"/>
                        <a:t>3</a:t>
                      </a:r>
                      <a:r>
                        <a:rPr lang="en-US" baseline="30000" dirty="0" smtClean="0"/>
                        <a:t>rd</a:t>
                      </a:r>
                      <a:r>
                        <a:rPr lang="en-US" baseline="0" dirty="0" smtClean="0"/>
                        <a:t> trimester – constriction of D.A, persistent pulmonary hypertension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Compatible</a:t>
                      </a:r>
                      <a:endParaRPr lang="en-US" dirty="0"/>
                    </a:p>
                  </a:txBody>
                  <a:tcPr/>
                </a:tc>
              </a:tr>
              <a:tr h="163068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Indomethacin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Maternal- heart</a:t>
                      </a:r>
                      <a:r>
                        <a:rPr lang="en-US" baseline="0" dirty="0" smtClean="0"/>
                        <a:t> burn, </a:t>
                      </a:r>
                      <a:r>
                        <a:rPr lang="en-US" baseline="0" dirty="0" err="1" smtClean="0"/>
                        <a:t>asthma,gi</a:t>
                      </a:r>
                      <a:r>
                        <a:rPr lang="en-US" baseline="0" dirty="0" smtClean="0"/>
                        <a:t> bleeding , platelet dysfunction.</a:t>
                      </a:r>
                    </a:p>
                    <a:p>
                      <a:r>
                        <a:rPr lang="en-US" dirty="0" smtClean="0"/>
                        <a:t>1</a:t>
                      </a:r>
                      <a:r>
                        <a:rPr lang="en-US" baseline="30000" dirty="0" smtClean="0"/>
                        <a:t>st</a:t>
                      </a:r>
                      <a:r>
                        <a:rPr lang="en-US" dirty="0" smtClean="0"/>
                        <a:t> trimester- spontaneous abortions and structural malformations but risk</a:t>
                      </a:r>
                      <a:r>
                        <a:rPr lang="en-US" baseline="0" dirty="0" smtClean="0"/>
                        <a:t> is low.</a:t>
                      </a:r>
                    </a:p>
                    <a:p>
                      <a:r>
                        <a:rPr lang="en-US" baseline="0" dirty="0" smtClean="0"/>
                        <a:t>3</a:t>
                      </a:r>
                      <a:r>
                        <a:rPr lang="en-US" baseline="30000" dirty="0" smtClean="0"/>
                        <a:t>rd</a:t>
                      </a:r>
                      <a:r>
                        <a:rPr lang="en-US" baseline="0" dirty="0" smtClean="0"/>
                        <a:t> trimester – closure of DA , </a:t>
                      </a:r>
                      <a:r>
                        <a:rPr lang="en-US" baseline="0" dirty="0" err="1" smtClean="0"/>
                        <a:t>oligohydramnios</a:t>
                      </a:r>
                      <a:r>
                        <a:rPr lang="en-US" baseline="0" dirty="0" smtClean="0"/>
                        <a:t> in late pregnancy , neonatal pulmonary hypertension , IUGR.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Limited human data, probably compatible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152400" y="1066800"/>
          <a:ext cx="8610600" cy="4826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52600"/>
                <a:gridCol w="4191000"/>
                <a:gridCol w="2667000"/>
              </a:tblGrid>
              <a:tr h="675640">
                <a:tc>
                  <a:txBody>
                    <a:bodyPr/>
                    <a:lstStyle/>
                    <a:p>
                      <a:r>
                        <a:rPr lang="en-US" dirty="0" smtClean="0"/>
                        <a:t>Analgesic drug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Pregnancy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breasfeeding</a:t>
                      </a:r>
                      <a:endParaRPr lang="en-US" dirty="0"/>
                    </a:p>
                  </a:txBody>
                  <a:tcPr/>
                </a:tc>
              </a:tr>
              <a:tr h="6756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Mefanimic</a:t>
                      </a:r>
                      <a:r>
                        <a:rPr lang="en-US" dirty="0" smtClean="0"/>
                        <a:t> acid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Same as </a:t>
                      </a:r>
                      <a:r>
                        <a:rPr lang="en-US" dirty="0" err="1" smtClean="0"/>
                        <a:t>indomethacin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Probably compatible</a:t>
                      </a:r>
                      <a:endParaRPr lang="en-US" dirty="0"/>
                    </a:p>
                  </a:txBody>
                  <a:tcPr/>
                </a:tc>
              </a:tr>
              <a:tr h="675640">
                <a:tc>
                  <a:txBody>
                    <a:bodyPr/>
                    <a:lstStyle/>
                    <a:p>
                      <a:r>
                        <a:rPr lang="en-US" dirty="0" smtClean="0"/>
                        <a:t>Naproxen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r>
                        <a:rPr lang="en-US" baseline="30000" dirty="0" smtClean="0"/>
                        <a:t>st</a:t>
                      </a:r>
                      <a:r>
                        <a:rPr lang="en-US" dirty="0" smtClean="0"/>
                        <a:t> trimester – spontaneous</a:t>
                      </a:r>
                      <a:r>
                        <a:rPr lang="en-US" baseline="0" dirty="0" smtClean="0"/>
                        <a:t> abortion and cardiac </a:t>
                      </a:r>
                      <a:r>
                        <a:rPr lang="en-US" baseline="0" dirty="0" err="1" smtClean="0"/>
                        <a:t>septal</a:t>
                      </a:r>
                      <a:r>
                        <a:rPr lang="en-US" baseline="0" dirty="0" smtClean="0"/>
                        <a:t> defects, oral clefts ,but risk is low</a:t>
                      </a:r>
                    </a:p>
                    <a:p>
                      <a:r>
                        <a:rPr lang="en-US" baseline="0" dirty="0" smtClean="0"/>
                        <a:t>3</a:t>
                      </a:r>
                      <a:r>
                        <a:rPr lang="en-US" baseline="30000" dirty="0" smtClean="0"/>
                        <a:t>rd</a:t>
                      </a:r>
                      <a:r>
                        <a:rPr lang="en-US" baseline="0" dirty="0" smtClean="0"/>
                        <a:t> trimester- closure of </a:t>
                      </a:r>
                      <a:r>
                        <a:rPr lang="en-US" baseline="0" dirty="0" err="1" smtClean="0"/>
                        <a:t>ductus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arteriosus</a:t>
                      </a:r>
                      <a:r>
                        <a:rPr lang="en-US" baseline="0" dirty="0" smtClean="0"/>
                        <a:t>, primary pulmonary hypertension.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Probably compatible</a:t>
                      </a:r>
                    </a:p>
                    <a:p>
                      <a:endParaRPr lang="en-US" dirty="0"/>
                    </a:p>
                  </a:txBody>
                  <a:tcPr/>
                </a:tc>
              </a:tr>
              <a:tr h="6756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paracetamol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Compatible</a:t>
                      </a:r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compatible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1524000" y="1397000"/>
          <a:ext cx="6096000" cy="2641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09800"/>
                <a:gridCol w="2133600"/>
                <a:gridCol w="17526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Anti </a:t>
                      </a:r>
                      <a:r>
                        <a:rPr lang="en-US" dirty="0" err="1" smtClean="0"/>
                        <a:t>histaminics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pregnancy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breastfeeding</a:t>
                      </a:r>
                      <a:endParaRPr lang="en-US" dirty="0"/>
                    </a:p>
                  </a:txBody>
                  <a:tcPr/>
                </a:tc>
              </a:tr>
              <a:tr h="227076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Chlorpheniramine</a:t>
                      </a:r>
                      <a:r>
                        <a:rPr lang="en-US" baseline="0" dirty="0" smtClean="0"/>
                        <a:t> </a:t>
                      </a:r>
                    </a:p>
                    <a:p>
                      <a:r>
                        <a:rPr lang="en-US" baseline="0" dirty="0" err="1" smtClean="0"/>
                        <a:t>Cetrizine</a:t>
                      </a:r>
                      <a:endParaRPr lang="en-US" baseline="0" dirty="0" smtClean="0"/>
                    </a:p>
                    <a:p>
                      <a:r>
                        <a:rPr lang="en-US" baseline="0" dirty="0" err="1" smtClean="0"/>
                        <a:t>fexofenadine</a:t>
                      </a:r>
                      <a:endParaRPr lang="en-US" baseline="0" dirty="0" smtClean="0"/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Limited</a:t>
                      </a:r>
                      <a:r>
                        <a:rPr lang="en-US" baseline="0" dirty="0" smtClean="0"/>
                        <a:t> data. Probably low risk of </a:t>
                      </a:r>
                      <a:r>
                        <a:rPr lang="en-US" baseline="0" dirty="0" err="1" smtClean="0"/>
                        <a:t>teratogenecity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Probably compatible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1600200" y="228600"/>
          <a:ext cx="6096000" cy="5999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/>
                <a:gridCol w="2032000"/>
                <a:gridCol w="20320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antibiotics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Pregnancy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Breast feeding</a:t>
                      </a:r>
                      <a:endParaRPr lang="en-US" dirty="0"/>
                    </a:p>
                  </a:txBody>
                  <a:tcPr/>
                </a:tc>
              </a:tr>
              <a:tr h="1508760">
                <a:tc>
                  <a:txBody>
                    <a:bodyPr/>
                    <a:lstStyle/>
                    <a:p>
                      <a:r>
                        <a:rPr lang="en-US" dirty="0" smtClean="0"/>
                        <a:t>amoxicillin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compatible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compatible</a:t>
                      </a:r>
                      <a:endParaRPr lang="en-US" dirty="0"/>
                    </a:p>
                  </a:txBody>
                  <a:tcPr/>
                </a:tc>
              </a:tr>
              <a:tr h="182880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amoxiclav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compatible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Probably compatible</a:t>
                      </a:r>
                      <a:endParaRPr lang="en-US" dirty="0"/>
                    </a:p>
                  </a:txBody>
                  <a:tcPr/>
                </a:tc>
              </a:tr>
              <a:tr h="229108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ampicillin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compatible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compatible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1219200" y="1143000"/>
          <a:ext cx="7010400" cy="4851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36800"/>
                <a:gridCol w="2336800"/>
                <a:gridCol w="23368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antibiotics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pregnancy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Breast feeding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penicillin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compatible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compatible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piperacillin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compatible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compatible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cloxacillin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compatible</a:t>
                      </a: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compatible</a:t>
                      </a:r>
                    </a:p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Erythromycin</a:t>
                      </a:r>
                    </a:p>
                    <a:p>
                      <a:r>
                        <a:rPr lang="en-US" dirty="0" smtClean="0"/>
                        <a:t>(excluding </a:t>
                      </a:r>
                      <a:r>
                        <a:rPr lang="en-US" dirty="0" err="1" smtClean="0"/>
                        <a:t>estolate</a:t>
                      </a:r>
                      <a:r>
                        <a:rPr lang="en-US" dirty="0" smtClean="0"/>
                        <a:t>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compatible</a:t>
                      </a: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compatible</a:t>
                      </a:r>
                    </a:p>
                    <a:p>
                      <a:endParaRPr lang="en-US" dirty="0"/>
                    </a:p>
                  </a:txBody>
                  <a:tcPr/>
                </a:tc>
              </a:tr>
              <a:tr h="218440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azithromycin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Limited</a:t>
                      </a:r>
                      <a:r>
                        <a:rPr lang="en-US" baseline="0" dirty="0" smtClean="0"/>
                        <a:t> data , animal  data suggest low risk</a:t>
                      </a:r>
                      <a:endParaRPr lang="en-US" dirty="0" smtClean="0"/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Probably compatible</a:t>
                      </a:r>
                    </a:p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457200" y="304800"/>
          <a:ext cx="8382000" cy="63931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0"/>
                <a:gridCol w="3962400"/>
                <a:gridCol w="2362200"/>
              </a:tblGrid>
              <a:tr h="1181100">
                <a:tc>
                  <a:txBody>
                    <a:bodyPr/>
                    <a:lstStyle/>
                    <a:p>
                      <a:r>
                        <a:rPr lang="en-US" dirty="0" smtClean="0"/>
                        <a:t>Antibiotic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pregnancy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Breast feeding</a:t>
                      </a:r>
                      <a:endParaRPr lang="en-US" dirty="0"/>
                    </a:p>
                  </a:txBody>
                  <a:tcPr/>
                </a:tc>
              </a:tr>
              <a:tr h="1181100">
                <a:tc>
                  <a:txBody>
                    <a:bodyPr/>
                    <a:lstStyle/>
                    <a:p>
                      <a:r>
                        <a:rPr lang="en-US" dirty="0" smtClean="0"/>
                        <a:t>Tetracycline</a:t>
                      </a:r>
                    </a:p>
                    <a:p>
                      <a:r>
                        <a:rPr lang="en-US" dirty="0" err="1" smtClean="0"/>
                        <a:t>Doxycycline</a:t>
                      </a:r>
                      <a:endParaRPr lang="en-US" dirty="0" smtClean="0"/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Contraindicated in 2</a:t>
                      </a:r>
                      <a:r>
                        <a:rPr lang="en-US" baseline="30000" dirty="0" smtClean="0"/>
                        <a:t>nd</a:t>
                      </a:r>
                      <a:r>
                        <a:rPr lang="en-US" dirty="0" smtClean="0"/>
                        <a:t> and 3</a:t>
                      </a:r>
                      <a:r>
                        <a:rPr lang="en-US" baseline="30000" dirty="0" smtClean="0"/>
                        <a:t>rd</a:t>
                      </a:r>
                      <a:r>
                        <a:rPr lang="en-US" dirty="0" smtClean="0"/>
                        <a:t> trimesters. Adverse effects on fetal teeth and bones, congenital defects and maternal liver toxicity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compatible</a:t>
                      </a:r>
                      <a:endParaRPr lang="en-US" dirty="0"/>
                    </a:p>
                  </a:txBody>
                  <a:tcPr/>
                </a:tc>
              </a:tr>
              <a:tr h="118110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Nitrofurantoin</a:t>
                      </a:r>
                      <a:endParaRPr lang="en-US" dirty="0" smtClean="0"/>
                    </a:p>
                    <a:p>
                      <a:r>
                        <a:rPr lang="en-US" dirty="0" smtClean="0"/>
                        <a:t>100mg </a:t>
                      </a:r>
                      <a:r>
                        <a:rPr lang="en-US" dirty="0" err="1" smtClean="0"/>
                        <a:t>bd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Risk of </a:t>
                      </a:r>
                      <a:r>
                        <a:rPr lang="en-US" dirty="0" err="1" smtClean="0"/>
                        <a:t>haemolytic</a:t>
                      </a:r>
                      <a:r>
                        <a:rPr lang="en-US" dirty="0" smtClean="0"/>
                        <a:t> anemia when used closed</a:t>
                      </a:r>
                      <a:r>
                        <a:rPr lang="en-US" baseline="0" dirty="0" smtClean="0"/>
                        <a:t> to delivery.</a:t>
                      </a:r>
                    </a:p>
                    <a:p>
                      <a:r>
                        <a:rPr lang="en-US" baseline="0" dirty="0" smtClean="0"/>
                        <a:t>It should not be given in women with G6PD deficiency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Probably compatible</a:t>
                      </a:r>
                      <a:endParaRPr lang="en-US" dirty="0"/>
                    </a:p>
                  </a:txBody>
                  <a:tcPr/>
                </a:tc>
              </a:tr>
              <a:tr h="118110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Metronidazole</a:t>
                      </a:r>
                      <a:endParaRPr lang="en-US" dirty="0" smtClean="0"/>
                    </a:p>
                    <a:p>
                      <a:r>
                        <a:rPr lang="en-US" dirty="0" smtClean="0"/>
                        <a:t>400mg </a:t>
                      </a:r>
                      <a:r>
                        <a:rPr lang="en-US" dirty="0" err="1" smtClean="0"/>
                        <a:t>tds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Low risk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Withhold feeding</a:t>
                      </a:r>
                      <a:r>
                        <a:rPr lang="en-US" baseline="0" dirty="0" smtClean="0"/>
                        <a:t> for 12-24 hours with single dose treatment.</a:t>
                      </a:r>
                    </a:p>
                    <a:p>
                      <a:r>
                        <a:rPr lang="en-US" baseline="0" dirty="0" smtClean="0"/>
                        <a:t>Animal data s/o carcinogenic effect , therefore avoid if possible with multiple dosing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Any drug that acts during embryonic or fetal development to produce a permanent alteration in structure or in function of an organ  is known as a TERATOGEN.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533400" y="381000"/>
          <a:ext cx="8001000" cy="584336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67000"/>
                <a:gridCol w="2667000"/>
                <a:gridCol w="2667000"/>
              </a:tblGrid>
              <a:tr h="1558586">
                <a:tc>
                  <a:txBody>
                    <a:bodyPr/>
                    <a:lstStyle/>
                    <a:p>
                      <a:r>
                        <a:rPr lang="en-US" dirty="0" smtClean="0"/>
                        <a:t>ANTIBIOTICS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PREGNANCY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BREAST FEEDING</a:t>
                      </a:r>
                      <a:endParaRPr lang="en-US" dirty="0"/>
                    </a:p>
                  </a:txBody>
                  <a:tcPr/>
                </a:tc>
              </a:tr>
              <a:tr h="1410871">
                <a:tc>
                  <a:txBody>
                    <a:bodyPr/>
                    <a:lstStyle/>
                    <a:p>
                      <a:r>
                        <a:rPr lang="en-US" dirty="0" smtClean="0"/>
                        <a:t>CHLORAMPHENICOL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CAUSES GRAY BABY SYNDROME</a:t>
                      </a:r>
                      <a:r>
                        <a:rPr lang="en-US" baseline="0" dirty="0" smtClean="0"/>
                        <a:t> IN WOMEN OR FETUS WITH G6PD DEFICIENCY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CAUSE</a:t>
                      </a:r>
                      <a:r>
                        <a:rPr lang="en-US" baseline="0" dirty="0" smtClean="0"/>
                        <a:t> HEMOLYSIS IN G6PD DEFICIENCY INFANTS</a:t>
                      </a:r>
                      <a:endParaRPr lang="en-US" dirty="0"/>
                    </a:p>
                  </a:txBody>
                  <a:tcPr/>
                </a:tc>
              </a:tr>
              <a:tr h="1410871">
                <a:tc>
                  <a:txBody>
                    <a:bodyPr/>
                    <a:lstStyle/>
                    <a:p>
                      <a:r>
                        <a:rPr lang="en-US" dirty="0" smtClean="0"/>
                        <a:t>KENAMYCIN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DAMAGE</a:t>
                      </a:r>
                      <a:r>
                        <a:rPr lang="en-US" baseline="0" dirty="0" smtClean="0"/>
                        <a:t> TO FETUS EAR , DEAFNESS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NOT COMPATIBLE</a:t>
                      </a:r>
                      <a:endParaRPr lang="en-US" dirty="0"/>
                    </a:p>
                  </a:txBody>
                  <a:tcPr/>
                </a:tc>
              </a:tr>
              <a:tr h="1410871">
                <a:tc>
                  <a:txBody>
                    <a:bodyPr/>
                    <a:lstStyle/>
                    <a:p>
                      <a:r>
                        <a:rPr lang="en-US" dirty="0" smtClean="0"/>
                        <a:t>FLOUROQUINOLONES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JOINT ABNORMALITIES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PROBABLY COMPATIBLE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228600" y="228600"/>
          <a:ext cx="8610600" cy="65303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38400"/>
                <a:gridCol w="3302000"/>
                <a:gridCol w="2870200"/>
              </a:tblGrid>
              <a:tr h="1390650">
                <a:tc>
                  <a:txBody>
                    <a:bodyPr/>
                    <a:lstStyle/>
                    <a:p>
                      <a:r>
                        <a:rPr lang="en-US" dirty="0" smtClean="0"/>
                        <a:t>ANTI- HYPERTENSIVES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PREGNANCY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BREAST FEEDING</a:t>
                      </a:r>
                      <a:endParaRPr lang="en-US" dirty="0"/>
                    </a:p>
                  </a:txBody>
                  <a:tcPr/>
                </a:tc>
              </a:tr>
              <a:tr h="1390650">
                <a:tc>
                  <a:txBody>
                    <a:bodyPr/>
                    <a:lstStyle/>
                    <a:p>
                      <a:r>
                        <a:rPr lang="en-US" dirty="0" smtClean="0"/>
                        <a:t>ACE INHIBITORS</a:t>
                      </a:r>
                    </a:p>
                    <a:p>
                      <a:r>
                        <a:rPr lang="en-US" dirty="0" smtClean="0"/>
                        <a:t>Avoided in pregnancy.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C/I IN 2</a:t>
                      </a:r>
                      <a:r>
                        <a:rPr lang="en-US" baseline="30000" dirty="0" smtClean="0"/>
                        <a:t>ND</a:t>
                      </a:r>
                      <a:r>
                        <a:rPr lang="en-US" dirty="0" smtClean="0"/>
                        <a:t> AND</a:t>
                      </a:r>
                      <a:r>
                        <a:rPr lang="en-US" baseline="0" dirty="0" smtClean="0"/>
                        <a:t> 3</a:t>
                      </a:r>
                      <a:r>
                        <a:rPr lang="en-US" baseline="30000" dirty="0" smtClean="0"/>
                        <a:t>RD</a:t>
                      </a:r>
                      <a:r>
                        <a:rPr lang="en-US" baseline="0" dirty="0" smtClean="0"/>
                        <a:t> TRIMESTERS – RISK OF FETAL HYPOCALVARIA AND RENAL  DEFECTS , NEONATAL RENAL FAILURE, PULMONARY HYPOPLASIA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PROBABLY COMPATIBLE</a:t>
                      </a:r>
                      <a:endParaRPr lang="en-US" dirty="0"/>
                    </a:p>
                  </a:txBody>
                  <a:tcPr/>
                </a:tc>
              </a:tr>
              <a:tr h="1390650">
                <a:tc>
                  <a:txBody>
                    <a:bodyPr/>
                    <a:lstStyle/>
                    <a:p>
                      <a:r>
                        <a:rPr lang="en-US" dirty="0" smtClean="0"/>
                        <a:t>ATENOLOL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RISK OF FETAL GROWTH RESTRICTION</a:t>
                      </a:r>
                      <a:r>
                        <a:rPr lang="en-US" baseline="0" dirty="0" smtClean="0"/>
                        <a:t> IN 2</a:t>
                      </a:r>
                      <a:r>
                        <a:rPr lang="en-US" baseline="30000" dirty="0" smtClean="0"/>
                        <a:t>ND</a:t>
                      </a:r>
                      <a:r>
                        <a:rPr lang="en-US" baseline="0" dirty="0" smtClean="0"/>
                        <a:t>  AND 3</a:t>
                      </a:r>
                      <a:r>
                        <a:rPr lang="en-US" baseline="30000" dirty="0" smtClean="0"/>
                        <a:t>RD</a:t>
                      </a:r>
                      <a:r>
                        <a:rPr lang="en-US" baseline="0" dirty="0" smtClean="0"/>
                        <a:t> TRIMESTERS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PROBABLY TOXICITY</a:t>
                      </a:r>
                      <a:endParaRPr lang="en-US" dirty="0"/>
                    </a:p>
                  </a:txBody>
                  <a:tcPr/>
                </a:tc>
              </a:tr>
              <a:tr h="1390650">
                <a:tc>
                  <a:txBody>
                    <a:bodyPr/>
                    <a:lstStyle/>
                    <a:p>
                      <a:r>
                        <a:rPr lang="en-US" dirty="0" smtClean="0"/>
                        <a:t>HYDRALAZINE</a:t>
                      </a:r>
                    </a:p>
                    <a:p>
                      <a:r>
                        <a:rPr lang="en-US" dirty="0" smtClean="0"/>
                        <a:t>Causes</a:t>
                      </a:r>
                      <a:r>
                        <a:rPr lang="en-US" baseline="0" dirty="0" smtClean="0"/>
                        <a:t> peripheral vasodilatation.</a:t>
                      </a:r>
                    </a:p>
                    <a:p>
                      <a:r>
                        <a:rPr lang="en-US" baseline="0" dirty="0" smtClean="0"/>
                        <a:t>Should be used along with diuretics as it causes Na retention.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MATERNAL- HYPOTENSION TACHYCARDIA ARRHYTHMIA FETAL – SAFE</a:t>
                      </a:r>
                    </a:p>
                    <a:p>
                      <a:r>
                        <a:rPr lang="en-US" dirty="0" smtClean="0"/>
                        <a:t>NEONATAL THROMBOCYTOPENIA AND BLEEDING REPORTED WITH USE IN 3</a:t>
                      </a:r>
                      <a:r>
                        <a:rPr lang="en-US" baseline="30000" dirty="0" smtClean="0"/>
                        <a:t>RD</a:t>
                      </a:r>
                      <a:r>
                        <a:rPr lang="en-US" dirty="0" smtClean="0"/>
                        <a:t> TRIMESTER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PROBABLY COMPATIBLE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228600" y="304800"/>
          <a:ext cx="8610600" cy="6583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70200"/>
                <a:gridCol w="2870200"/>
                <a:gridCol w="2870200"/>
              </a:tblGrid>
              <a:tr h="960120">
                <a:tc>
                  <a:txBody>
                    <a:bodyPr/>
                    <a:lstStyle/>
                    <a:p>
                      <a:r>
                        <a:rPr lang="en-US" dirty="0" smtClean="0"/>
                        <a:t>ANTI</a:t>
                      </a:r>
                      <a:r>
                        <a:rPr lang="en-US" baseline="0" dirty="0" smtClean="0"/>
                        <a:t>  HYPERTENSIVES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PREGNANCY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BREAST FEEDING</a:t>
                      </a:r>
                      <a:endParaRPr lang="en-US" dirty="0"/>
                    </a:p>
                  </a:txBody>
                  <a:tcPr/>
                </a:tc>
              </a:tr>
              <a:tr h="96012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LABETALOL</a:t>
                      </a:r>
                    </a:p>
                    <a:p>
                      <a:r>
                        <a:rPr lang="en-US" dirty="0" smtClean="0"/>
                        <a:t>combined</a:t>
                      </a:r>
                      <a:r>
                        <a:rPr lang="en-US" baseline="0" dirty="0" smtClean="0"/>
                        <a:t> alpha and beta blocker</a:t>
                      </a:r>
                    </a:p>
                    <a:p>
                      <a:r>
                        <a:rPr lang="en-US" baseline="0" dirty="0" smtClean="0"/>
                        <a:t>100mg </a:t>
                      </a:r>
                      <a:r>
                        <a:rPr lang="en-US" baseline="0" dirty="0" err="1" smtClean="0"/>
                        <a:t>tds</a:t>
                      </a:r>
                      <a:endParaRPr lang="en-US" baseline="0" dirty="0" smtClean="0"/>
                    </a:p>
                    <a:p>
                      <a:r>
                        <a:rPr lang="en-US" baseline="0" dirty="0" smtClean="0"/>
                        <a:t>Inc. </a:t>
                      </a:r>
                      <a:r>
                        <a:rPr lang="en-US" baseline="0" dirty="0" err="1" smtClean="0"/>
                        <a:t>upto</a:t>
                      </a:r>
                      <a:r>
                        <a:rPr lang="en-US" baseline="0" dirty="0" smtClean="0"/>
                        <a:t> 2400 mg daily</a:t>
                      </a:r>
                    </a:p>
                    <a:p>
                      <a:r>
                        <a:rPr lang="en-US" baseline="0" dirty="0" smtClean="0"/>
                        <a:t>Iv infusion in emergency</a:t>
                      </a:r>
                    </a:p>
                    <a:p>
                      <a:r>
                        <a:rPr lang="en-US" baseline="0" dirty="0" smtClean="0"/>
                        <a:t>20-40 mg IV every 10-15 min, max-220mg</a:t>
                      </a:r>
                      <a:endParaRPr 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LOW RISK</a:t>
                      </a:r>
                    </a:p>
                    <a:p>
                      <a:r>
                        <a:rPr lang="en-US" dirty="0" smtClean="0"/>
                        <a:t>S/E-</a:t>
                      </a:r>
                      <a:r>
                        <a:rPr lang="en-US" baseline="0" dirty="0" smtClean="0"/>
                        <a:t> tremors, headache, asthma, CCF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PROBABLY COMPATIBLE</a:t>
                      </a:r>
                      <a:endParaRPr lang="en-US" dirty="0"/>
                    </a:p>
                  </a:txBody>
                  <a:tcPr/>
                </a:tc>
              </a:tr>
              <a:tr h="96012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METHYL DOPA </a:t>
                      </a:r>
                      <a:r>
                        <a:rPr lang="en-US" dirty="0" smtClean="0"/>
                        <a:t>central and peripheral </a:t>
                      </a:r>
                      <a:r>
                        <a:rPr lang="en-US" dirty="0" err="1" smtClean="0"/>
                        <a:t>antiadrenergic</a:t>
                      </a:r>
                      <a:r>
                        <a:rPr lang="en-US" dirty="0" smtClean="0"/>
                        <a:t> action</a:t>
                      </a:r>
                    </a:p>
                    <a:p>
                      <a:r>
                        <a:rPr lang="en-US" dirty="0" smtClean="0"/>
                        <a:t>250mg </a:t>
                      </a:r>
                      <a:r>
                        <a:rPr lang="en-US" dirty="0" err="1" smtClean="0"/>
                        <a:t>bd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COMPATIBLE</a:t>
                      </a:r>
                    </a:p>
                    <a:p>
                      <a:r>
                        <a:rPr lang="en-US" dirty="0" smtClean="0"/>
                        <a:t>Post partum – risk of depression.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PROBABLY COMPATIBLE</a:t>
                      </a:r>
                      <a:endParaRPr lang="en-US" dirty="0"/>
                    </a:p>
                  </a:txBody>
                  <a:tcPr/>
                </a:tc>
              </a:tr>
              <a:tr h="96012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NIFEDIPINE</a:t>
                      </a:r>
                    </a:p>
                    <a:p>
                      <a:r>
                        <a:rPr lang="en-US" b="0" dirty="0" smtClean="0"/>
                        <a:t>Direct </a:t>
                      </a:r>
                      <a:r>
                        <a:rPr lang="en-US" b="0" dirty="0" err="1" smtClean="0"/>
                        <a:t>arteiolar</a:t>
                      </a:r>
                      <a:r>
                        <a:rPr lang="en-US" b="0" dirty="0" smtClean="0"/>
                        <a:t> </a:t>
                      </a:r>
                      <a:r>
                        <a:rPr lang="en-US" b="0" dirty="0" err="1" smtClean="0"/>
                        <a:t>vasodilation</a:t>
                      </a:r>
                      <a:r>
                        <a:rPr lang="en-US" b="0" dirty="0" smtClean="0"/>
                        <a:t> </a:t>
                      </a:r>
                    </a:p>
                    <a:p>
                      <a:r>
                        <a:rPr lang="en-US" b="0" dirty="0" smtClean="0"/>
                        <a:t>5-10</a:t>
                      </a:r>
                      <a:r>
                        <a:rPr lang="en-US" b="0" baseline="0" dirty="0" smtClean="0"/>
                        <a:t> mg </a:t>
                      </a:r>
                      <a:r>
                        <a:rPr lang="en-US" b="0" baseline="0" dirty="0" err="1" smtClean="0"/>
                        <a:t>tds</a:t>
                      </a:r>
                      <a:endParaRPr 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LOW RISK</a:t>
                      </a:r>
                    </a:p>
                    <a:p>
                      <a:r>
                        <a:rPr lang="en-US" dirty="0" smtClean="0"/>
                        <a:t>Flushing , </a:t>
                      </a:r>
                      <a:r>
                        <a:rPr lang="en-US" dirty="0" err="1" smtClean="0"/>
                        <a:t>hypotension,headache</a:t>
                      </a:r>
                      <a:r>
                        <a:rPr lang="en-US" dirty="0" smtClean="0"/>
                        <a:t> tachycardia.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PROBABLY COMPATIBLE</a:t>
                      </a:r>
                      <a:endParaRPr lang="en-US" dirty="0"/>
                    </a:p>
                  </a:txBody>
                  <a:tcPr/>
                </a:tc>
              </a:tr>
              <a:tr h="96012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AMLODIPIN</a:t>
                      </a:r>
                      <a:r>
                        <a:rPr lang="en-US" dirty="0" smtClean="0"/>
                        <a:t>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LIMITED DATA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COMPATIBLE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304800" y="381000"/>
          <a:ext cx="8534400" cy="524875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44800"/>
                <a:gridCol w="2844800"/>
                <a:gridCol w="2844800"/>
              </a:tblGrid>
              <a:tr h="1219200">
                <a:tc>
                  <a:txBody>
                    <a:bodyPr/>
                    <a:lstStyle/>
                    <a:p>
                      <a:r>
                        <a:rPr lang="en-US" dirty="0" smtClean="0"/>
                        <a:t>TOCOLYTIC AGENT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PREGNANCY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SIDE EFFECTS AND PRECAUTIONS</a:t>
                      </a:r>
                      <a:endParaRPr lang="en-US" dirty="0"/>
                    </a:p>
                  </a:txBody>
                  <a:tcPr/>
                </a:tc>
              </a:tr>
              <a:tr h="4029559">
                <a:tc>
                  <a:txBody>
                    <a:bodyPr/>
                    <a:lstStyle/>
                    <a:p>
                      <a:r>
                        <a:rPr lang="en-US" b="1" dirty="0" smtClean="0"/>
                        <a:t>Magnesium</a:t>
                      </a:r>
                      <a:r>
                        <a:rPr lang="en-US" b="1" baseline="0" dirty="0" smtClean="0"/>
                        <a:t> </a:t>
                      </a:r>
                      <a:r>
                        <a:rPr lang="en-US" b="1" baseline="0" dirty="0" err="1" smtClean="0"/>
                        <a:t>sulphate</a:t>
                      </a:r>
                      <a:endParaRPr lang="en-US" b="1" baseline="0" dirty="0" smtClean="0"/>
                    </a:p>
                    <a:p>
                      <a:r>
                        <a:rPr lang="en-US" baseline="0" dirty="0" smtClean="0"/>
                        <a:t>Acts by competitive inhibition to calcium ion either at the motor end plate at the cell membrane reducing calcium influx.</a:t>
                      </a:r>
                    </a:p>
                    <a:p>
                      <a:r>
                        <a:rPr lang="en-US" baseline="0" dirty="0" smtClean="0"/>
                        <a:t>Decreases Ach release and its sensitivity at the motor end plate. Direct depressant action on uterine muscle.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It is relatively safe.</a:t>
                      </a:r>
                    </a:p>
                    <a:p>
                      <a:r>
                        <a:rPr lang="en-US" dirty="0" smtClean="0"/>
                        <a:t>Dose- 4-6 g IV over 20 -30 min f/b infusion of 1-2 g / hr</a:t>
                      </a:r>
                    </a:p>
                    <a:p>
                      <a:r>
                        <a:rPr lang="en-US" dirty="0" err="1" smtClean="0"/>
                        <a:t>Tocolytic</a:t>
                      </a:r>
                      <a:r>
                        <a:rPr lang="en-US" dirty="0" smtClean="0"/>
                        <a:t> effect is poor. So it</a:t>
                      </a:r>
                      <a:r>
                        <a:rPr lang="en-US" baseline="0" dirty="0" smtClean="0"/>
                        <a:t> should be continued for  hrs after the contractions are stopped.</a:t>
                      </a:r>
                      <a:endParaRPr 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s/e – flushing perspiration , headache , muscle weakness</a:t>
                      </a:r>
                    </a:p>
                    <a:p>
                      <a:r>
                        <a:rPr lang="en-US" dirty="0" smtClean="0"/>
                        <a:t>Neonatal</a:t>
                      </a:r>
                      <a:r>
                        <a:rPr lang="en-US" baseline="0" dirty="0" smtClean="0"/>
                        <a:t> s/e – </a:t>
                      </a:r>
                      <a:r>
                        <a:rPr lang="en-US" baseline="0" dirty="0" err="1" smtClean="0"/>
                        <a:t>lathargy</a:t>
                      </a:r>
                      <a:r>
                        <a:rPr lang="en-US" baseline="0" dirty="0" smtClean="0"/>
                        <a:t> , </a:t>
                      </a:r>
                      <a:r>
                        <a:rPr lang="en-US" baseline="0" dirty="0" err="1" smtClean="0"/>
                        <a:t>hypotonia</a:t>
                      </a:r>
                      <a:r>
                        <a:rPr lang="en-US" baseline="0" dirty="0" smtClean="0"/>
                        <a:t> .</a:t>
                      </a:r>
                    </a:p>
                    <a:p>
                      <a:r>
                        <a:rPr lang="en-US" baseline="0" dirty="0" smtClean="0"/>
                        <a:t>C/I – impaired renal function.</a:t>
                      </a:r>
                      <a:endParaRPr lang="en-US" dirty="0" smtClean="0"/>
                    </a:p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152400" y="228600"/>
          <a:ext cx="8763000" cy="6263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21000"/>
                <a:gridCol w="2921000"/>
                <a:gridCol w="2921000"/>
              </a:tblGrid>
              <a:tr h="1143000">
                <a:tc>
                  <a:txBody>
                    <a:bodyPr/>
                    <a:lstStyle/>
                    <a:p>
                      <a:r>
                        <a:rPr lang="en-US" dirty="0" smtClean="0"/>
                        <a:t>TOCOLYTIC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PREGNANCY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SIDE EFFECTS AND</a:t>
                      </a:r>
                      <a:r>
                        <a:rPr lang="en-US" baseline="0" dirty="0" smtClean="0"/>
                        <a:t> PRECAUTION</a:t>
                      </a:r>
                      <a:endParaRPr lang="en-US" dirty="0"/>
                    </a:p>
                  </a:txBody>
                  <a:tcPr/>
                </a:tc>
              </a:tr>
              <a:tr h="158115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CALCIUM CHANNEL BLOCKERS</a:t>
                      </a:r>
                    </a:p>
                    <a:p>
                      <a:r>
                        <a:rPr lang="en-US" dirty="0" smtClean="0"/>
                        <a:t>NIFIDIPINE</a:t>
                      </a:r>
                    </a:p>
                    <a:p>
                      <a:r>
                        <a:rPr lang="en-US" dirty="0" smtClean="0"/>
                        <a:t>NICADIPINE</a:t>
                      </a:r>
                    </a:p>
                    <a:p>
                      <a:r>
                        <a:rPr lang="en-US" dirty="0" smtClean="0"/>
                        <a:t>VERAPAMIL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it</a:t>
                      </a:r>
                      <a:r>
                        <a:rPr lang="en-US" baseline="0" dirty="0" smtClean="0"/>
                        <a:t> blocks the entry of calcium inside the cell.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Maternal – hypotension, headache ,flushing</a:t>
                      </a:r>
                      <a:r>
                        <a:rPr lang="en-US" baseline="0" dirty="0" smtClean="0"/>
                        <a:t> and nausea.</a:t>
                      </a:r>
                    </a:p>
                    <a:p>
                      <a:r>
                        <a:rPr lang="en-US" baseline="0" dirty="0" smtClean="0"/>
                        <a:t>Combined therapy with beta blocker and mgso4 should be avoided.</a:t>
                      </a:r>
                      <a:endParaRPr lang="en-US" dirty="0"/>
                    </a:p>
                  </a:txBody>
                  <a:tcPr/>
                </a:tc>
              </a:tr>
              <a:tr h="158115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Beta </a:t>
                      </a:r>
                      <a:r>
                        <a:rPr lang="en-US" b="1" dirty="0" err="1" smtClean="0"/>
                        <a:t>mimetics</a:t>
                      </a:r>
                      <a:endParaRPr lang="en-US" b="1" dirty="0" smtClean="0"/>
                    </a:p>
                    <a:p>
                      <a:r>
                        <a:rPr lang="en-US" dirty="0" err="1" smtClean="0"/>
                        <a:t>Terbutaline</a:t>
                      </a:r>
                      <a:endParaRPr lang="en-US" dirty="0" smtClean="0"/>
                    </a:p>
                    <a:p>
                      <a:r>
                        <a:rPr lang="en-US" dirty="0" err="1" smtClean="0"/>
                        <a:t>Ritodrine</a:t>
                      </a:r>
                      <a:endParaRPr lang="en-US" dirty="0" smtClean="0"/>
                    </a:p>
                    <a:p>
                      <a:r>
                        <a:rPr lang="en-US" dirty="0" err="1" smtClean="0"/>
                        <a:t>Isoxsuprine</a:t>
                      </a:r>
                      <a:endParaRPr lang="en-US" dirty="0" smtClean="0"/>
                    </a:p>
                    <a:p>
                      <a:r>
                        <a:rPr lang="en-US" dirty="0" smtClean="0"/>
                        <a:t>Effective for 48 hrs to allow time for steroids to work)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Activation of intracellular enzyme</a:t>
                      </a:r>
                    </a:p>
                    <a:p>
                      <a:r>
                        <a:rPr lang="en-US" dirty="0" smtClean="0"/>
                        <a:t>(</a:t>
                      </a:r>
                      <a:r>
                        <a:rPr lang="en-US" dirty="0" err="1" smtClean="0"/>
                        <a:t>adenylate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cyclase</a:t>
                      </a:r>
                      <a:r>
                        <a:rPr lang="en-US" baseline="0" dirty="0" smtClean="0"/>
                        <a:t> , </a:t>
                      </a:r>
                      <a:r>
                        <a:rPr lang="en-US" baseline="0" dirty="0" err="1" smtClean="0"/>
                        <a:t>cAMP</a:t>
                      </a:r>
                      <a:r>
                        <a:rPr lang="en-US" baseline="0" dirty="0" smtClean="0"/>
                        <a:t>, protein </a:t>
                      </a:r>
                      <a:r>
                        <a:rPr lang="en-US" baseline="0" dirty="0" err="1" smtClean="0"/>
                        <a:t>kinase</a:t>
                      </a:r>
                      <a:r>
                        <a:rPr lang="en-US" baseline="0" dirty="0" smtClean="0"/>
                        <a:t>) reduced intracellular free calcium and inhibits activation of MLCK-reduced interaction of myosin and </a:t>
                      </a:r>
                      <a:r>
                        <a:rPr lang="en-US" baseline="0" dirty="0" err="1" smtClean="0"/>
                        <a:t>actin</a:t>
                      </a:r>
                      <a:r>
                        <a:rPr lang="en-US" baseline="0" dirty="0" smtClean="0"/>
                        <a:t>-smooth muscle relaxation. Beta 2 rec.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S/E – headache , palpitation , tachycardia , pulmonary edema , hypotension, cardiac failure , hyperglycemia, </a:t>
                      </a:r>
                      <a:r>
                        <a:rPr lang="en-US" dirty="0" err="1" smtClean="0"/>
                        <a:t>hyperinsulinemia</a:t>
                      </a:r>
                      <a:r>
                        <a:rPr lang="en-US" dirty="0" smtClean="0"/>
                        <a:t>, ARDS</a:t>
                      </a:r>
                    </a:p>
                    <a:p>
                      <a:r>
                        <a:rPr lang="en-US" dirty="0" smtClean="0"/>
                        <a:t>FETAL – tachycardia ,heart</a:t>
                      </a:r>
                      <a:r>
                        <a:rPr lang="en-US" baseline="0" dirty="0" smtClean="0"/>
                        <a:t> failure , IUD.</a:t>
                      </a:r>
                      <a:endParaRPr lang="en-US" dirty="0" smtClean="0"/>
                    </a:p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304800" y="533399"/>
          <a:ext cx="8458200" cy="541020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19400"/>
                <a:gridCol w="2819400"/>
                <a:gridCol w="2819400"/>
              </a:tblGrid>
              <a:tr h="1178760">
                <a:tc>
                  <a:txBody>
                    <a:bodyPr/>
                    <a:lstStyle/>
                    <a:p>
                      <a:r>
                        <a:rPr lang="en-US" dirty="0" smtClean="0"/>
                        <a:t>TOCOLYTIC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PREGNANCY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SIDE EFECTS AND PRECAUTIONS</a:t>
                      </a:r>
                      <a:endParaRPr lang="en-US" dirty="0"/>
                    </a:p>
                  </a:txBody>
                  <a:tcPr/>
                </a:tc>
              </a:tr>
              <a:tr h="2115721">
                <a:tc>
                  <a:txBody>
                    <a:bodyPr/>
                    <a:lstStyle/>
                    <a:p>
                      <a:r>
                        <a:rPr lang="en-US" b="1" dirty="0" smtClean="0"/>
                        <a:t>OXYTOCIN ANTAGONIST</a:t>
                      </a:r>
                    </a:p>
                    <a:p>
                      <a:r>
                        <a:rPr lang="en-US" dirty="0" err="1" smtClean="0"/>
                        <a:t>atosiban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Oxytocin</a:t>
                      </a:r>
                      <a:r>
                        <a:rPr lang="en-US" dirty="0" smtClean="0"/>
                        <a:t> antagonist that</a:t>
                      </a:r>
                      <a:r>
                        <a:rPr lang="en-US" baseline="0" dirty="0" smtClean="0"/>
                        <a:t> blocks </a:t>
                      </a:r>
                      <a:r>
                        <a:rPr lang="en-US" baseline="0" dirty="0" err="1" smtClean="0"/>
                        <a:t>myometrial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oxytocin</a:t>
                      </a:r>
                      <a:r>
                        <a:rPr lang="en-US" baseline="0" dirty="0" smtClean="0"/>
                        <a:t> receptors.</a:t>
                      </a:r>
                    </a:p>
                    <a:p>
                      <a:r>
                        <a:rPr lang="en-US" baseline="0" dirty="0" smtClean="0"/>
                        <a:t>IV infusion – 300Ug/min.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Nausea , </a:t>
                      </a:r>
                      <a:r>
                        <a:rPr lang="en-US" dirty="0" err="1" smtClean="0"/>
                        <a:t>vomting</a:t>
                      </a:r>
                      <a:r>
                        <a:rPr lang="en-US" dirty="0" smtClean="0"/>
                        <a:t> </a:t>
                      </a:r>
                      <a:endParaRPr lang="en-US" dirty="0"/>
                    </a:p>
                  </a:txBody>
                  <a:tcPr/>
                </a:tc>
              </a:tr>
              <a:tr h="2115721">
                <a:tc>
                  <a:txBody>
                    <a:bodyPr/>
                    <a:lstStyle/>
                    <a:p>
                      <a:r>
                        <a:rPr lang="en-US" b="1" dirty="0" smtClean="0"/>
                        <a:t>NITRIC</a:t>
                      </a:r>
                      <a:r>
                        <a:rPr lang="en-US" b="1" baseline="0" dirty="0" smtClean="0"/>
                        <a:t> OXIDE</a:t>
                      </a:r>
                    </a:p>
                    <a:p>
                      <a:r>
                        <a:rPr lang="en-US" baseline="0" dirty="0" smtClean="0"/>
                        <a:t>GTN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Smooth muscle relaxant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May cause cervical ripening. 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MEDICINES WITH KNOWN TERATGENIC EFFECTS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882808"/>
            <a:ext cx="8991600" cy="4572000"/>
          </a:xfrm>
        </p:spPr>
        <p:txBody>
          <a:bodyPr>
            <a:normAutofit/>
          </a:bodyPr>
          <a:lstStyle/>
          <a:p>
            <a:r>
              <a:rPr lang="en-US" dirty="0" smtClean="0"/>
              <a:t> Vitamin A – essential nutrients is prototype retinoic acid • APP 10,000 IU Vitamin A is recommended in pregnant  women • High doses, beginning at 15, 000 IU per day are  associated with risk of malformation. • Both </a:t>
            </a:r>
            <a:r>
              <a:rPr lang="en-US" dirty="0" err="1" smtClean="0"/>
              <a:t>isotretinoin</a:t>
            </a:r>
            <a:r>
              <a:rPr lang="en-US" dirty="0" smtClean="0"/>
              <a:t> and </a:t>
            </a:r>
            <a:r>
              <a:rPr lang="en-US" dirty="0" err="1" smtClean="0"/>
              <a:t>itretinoin</a:t>
            </a:r>
            <a:r>
              <a:rPr lang="en-US" dirty="0" smtClean="0"/>
              <a:t> are derivatives of  vitamin A. • </a:t>
            </a:r>
            <a:r>
              <a:rPr lang="en-US" dirty="0" err="1" smtClean="0"/>
              <a:t>Isotretinoin</a:t>
            </a:r>
            <a:r>
              <a:rPr lang="en-US" dirty="0" smtClean="0"/>
              <a:t> is utilized for cystic acne •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304800" y="228600"/>
            <a:ext cx="8686800" cy="617220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 Fetal </a:t>
            </a:r>
            <a:r>
              <a:rPr lang="en-US" dirty="0" err="1" smtClean="0"/>
              <a:t>amamolies</a:t>
            </a:r>
            <a:r>
              <a:rPr lang="en-US" dirty="0" smtClean="0"/>
              <a:t> reported to be associated with maternal  </a:t>
            </a:r>
            <a:r>
              <a:rPr lang="en-US" dirty="0" err="1" smtClean="0"/>
              <a:t>isotretinoin</a:t>
            </a:r>
            <a:r>
              <a:rPr lang="en-US" dirty="0" smtClean="0"/>
              <a:t> use</a:t>
            </a:r>
          </a:p>
          <a:p>
            <a:r>
              <a:rPr lang="en-US" dirty="0" smtClean="0"/>
              <a:t> </a:t>
            </a:r>
            <a:r>
              <a:rPr lang="en-US" dirty="0" err="1" smtClean="0"/>
              <a:t>Microtia</a:t>
            </a:r>
            <a:r>
              <a:rPr lang="en-US" dirty="0" smtClean="0"/>
              <a:t> </a:t>
            </a:r>
          </a:p>
          <a:p>
            <a:r>
              <a:rPr lang="en-US" dirty="0" smtClean="0"/>
              <a:t> </a:t>
            </a:r>
            <a:r>
              <a:rPr lang="en-US" dirty="0" err="1" smtClean="0"/>
              <a:t>Anotia</a:t>
            </a:r>
            <a:r>
              <a:rPr lang="en-US" dirty="0" smtClean="0"/>
              <a:t> </a:t>
            </a:r>
          </a:p>
          <a:p>
            <a:r>
              <a:rPr lang="en-US" dirty="0" smtClean="0"/>
              <a:t> </a:t>
            </a:r>
            <a:r>
              <a:rPr lang="en-US" dirty="0" err="1" smtClean="0"/>
              <a:t>Micrognathia</a:t>
            </a:r>
            <a:r>
              <a:rPr lang="en-US" dirty="0" smtClean="0"/>
              <a:t> </a:t>
            </a:r>
          </a:p>
          <a:p>
            <a:r>
              <a:rPr lang="en-US" dirty="0" smtClean="0"/>
              <a:t> Cleft  palate</a:t>
            </a:r>
          </a:p>
          <a:p>
            <a:r>
              <a:rPr lang="en-US" dirty="0" smtClean="0"/>
              <a:t> Heart defects </a:t>
            </a:r>
          </a:p>
          <a:p>
            <a:r>
              <a:rPr lang="en-US" dirty="0" smtClean="0"/>
              <a:t> Eye anomalies  </a:t>
            </a:r>
          </a:p>
          <a:p>
            <a:r>
              <a:rPr lang="en-US" dirty="0" smtClean="0"/>
              <a:t> Brain  anomalies</a:t>
            </a:r>
          </a:p>
          <a:p>
            <a:r>
              <a:rPr lang="en-US" dirty="0" smtClean="0"/>
              <a:t> Hydrocephalus </a:t>
            </a:r>
          </a:p>
          <a:p>
            <a:r>
              <a:rPr lang="en-US" dirty="0" smtClean="0"/>
              <a:t> </a:t>
            </a:r>
            <a:r>
              <a:rPr lang="en-US" dirty="0" err="1" smtClean="0"/>
              <a:t>Thymic</a:t>
            </a:r>
            <a:r>
              <a:rPr lang="en-US" dirty="0" smtClean="0"/>
              <a:t> agenesis </a:t>
            </a:r>
          </a:p>
          <a:p>
            <a:r>
              <a:rPr lang="en-US" dirty="0" smtClean="0"/>
              <a:t> Limb reduction anomalies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8600" y="304800"/>
            <a:ext cx="7924800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 </a:t>
            </a:r>
            <a:r>
              <a:rPr lang="en-US" sz="2400" dirty="0" smtClean="0"/>
              <a:t>ANTINEOPLASTICS </a:t>
            </a:r>
          </a:p>
          <a:p>
            <a:r>
              <a:rPr lang="en-US" sz="2400" dirty="0" err="1" smtClean="0"/>
              <a:t>Folate</a:t>
            </a:r>
            <a:r>
              <a:rPr lang="en-US" sz="2400" dirty="0" smtClean="0"/>
              <a:t> antagonist  (</a:t>
            </a:r>
            <a:r>
              <a:rPr lang="en-US" sz="2400" dirty="0" err="1" smtClean="0"/>
              <a:t>aminopterin</a:t>
            </a:r>
            <a:r>
              <a:rPr lang="en-US" sz="2400" dirty="0" smtClean="0"/>
              <a:t>, </a:t>
            </a:r>
            <a:r>
              <a:rPr lang="en-US" sz="2400" dirty="0" err="1" smtClean="0"/>
              <a:t>methotrexate</a:t>
            </a:r>
            <a:r>
              <a:rPr lang="en-US" sz="2400" dirty="0" smtClean="0"/>
              <a:t>) are  well known human </a:t>
            </a:r>
            <a:r>
              <a:rPr lang="en-US" sz="2400" dirty="0" err="1" smtClean="0"/>
              <a:t>teratogens</a:t>
            </a:r>
            <a:r>
              <a:rPr lang="en-US" sz="2400" dirty="0" smtClean="0"/>
              <a:t>. </a:t>
            </a:r>
          </a:p>
          <a:p>
            <a:endParaRPr lang="en-US" sz="2400" dirty="0" smtClean="0"/>
          </a:p>
          <a:p>
            <a:r>
              <a:rPr lang="en-US" sz="2400" dirty="0" smtClean="0"/>
              <a:t>Features of fetal </a:t>
            </a:r>
            <a:r>
              <a:rPr lang="en-US" sz="2400" dirty="0" err="1" smtClean="0"/>
              <a:t>amiopterin</a:t>
            </a:r>
            <a:r>
              <a:rPr lang="en-US" sz="2400" dirty="0" smtClean="0"/>
              <a:t> syndrome are: </a:t>
            </a:r>
          </a:p>
          <a:p>
            <a:r>
              <a:rPr lang="en-US" sz="2400" dirty="0" smtClean="0"/>
              <a:t>* Short stature </a:t>
            </a:r>
          </a:p>
          <a:p>
            <a:r>
              <a:rPr lang="en-US" sz="2400" dirty="0" smtClean="0"/>
              <a:t>* </a:t>
            </a:r>
            <a:r>
              <a:rPr lang="en-US" sz="2400" dirty="0" err="1" smtClean="0"/>
              <a:t>Calvarial</a:t>
            </a:r>
            <a:r>
              <a:rPr lang="en-US" sz="2400" dirty="0" smtClean="0"/>
              <a:t> ossification</a:t>
            </a:r>
          </a:p>
          <a:p>
            <a:r>
              <a:rPr lang="en-US" sz="2400" dirty="0" smtClean="0"/>
              <a:t>* Hydrocephalus</a:t>
            </a:r>
            <a:endParaRPr lang="en-US" sz="2400" dirty="0"/>
          </a:p>
        </p:txBody>
      </p:sp>
      <p:sp>
        <p:nvSpPr>
          <p:cNvPr id="3" name="Rectangle 2"/>
          <p:cNvSpPr/>
          <p:nvPr/>
        </p:nvSpPr>
        <p:spPr>
          <a:xfrm>
            <a:off x="304800" y="3164681"/>
            <a:ext cx="8458200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  </a:t>
            </a:r>
            <a:r>
              <a:rPr lang="en-US" sz="2400" dirty="0" err="1" smtClean="0"/>
              <a:t>Busulfan</a:t>
            </a:r>
            <a:r>
              <a:rPr lang="en-US" sz="2400" dirty="0" smtClean="0"/>
              <a:t> (</a:t>
            </a:r>
            <a:r>
              <a:rPr lang="en-US" sz="2400" dirty="0" err="1" smtClean="0"/>
              <a:t>myleran</a:t>
            </a:r>
            <a:r>
              <a:rPr lang="en-US" sz="2400" dirty="0" smtClean="0"/>
              <a:t>) is an </a:t>
            </a:r>
            <a:r>
              <a:rPr lang="en-US" sz="2400" dirty="0" err="1" smtClean="0"/>
              <a:t>alkylating</a:t>
            </a:r>
            <a:r>
              <a:rPr lang="en-US" sz="2400" dirty="0" smtClean="0"/>
              <a:t> agent to treat  some leukemia it  is associated with fetal growth  retardation, cleft palate and eye</a:t>
            </a:r>
          </a:p>
          <a:p>
            <a:r>
              <a:rPr lang="en-US" sz="2400" dirty="0" smtClean="0"/>
              <a:t> defects.</a:t>
            </a:r>
          </a:p>
          <a:p>
            <a:r>
              <a:rPr lang="en-US" sz="2400" dirty="0" smtClean="0"/>
              <a:t>• </a:t>
            </a:r>
            <a:r>
              <a:rPr lang="en-US" sz="2400" dirty="0" err="1" smtClean="0"/>
              <a:t>Cyclophosphamide</a:t>
            </a:r>
            <a:r>
              <a:rPr lang="en-US" sz="2400" dirty="0" smtClean="0"/>
              <a:t>, (used for ovarian, cervical, and  endometrial and breast </a:t>
            </a:r>
            <a:r>
              <a:rPr lang="en-US" sz="2400" dirty="0" err="1" smtClean="0"/>
              <a:t>cancinos</a:t>
            </a:r>
            <a:r>
              <a:rPr lang="en-US" sz="2400" dirty="0" smtClean="0"/>
              <a:t>) is associated with  cleft palate, absence of</a:t>
            </a:r>
          </a:p>
          <a:p>
            <a:r>
              <a:rPr lang="en-US" sz="2400" dirty="0" smtClean="0"/>
              <a:t> digits, imperforate anus and  IUGR.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52400" y="304800"/>
            <a:ext cx="8458200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smtClean="0"/>
              <a:t> ANTICONVULSANTS</a:t>
            </a:r>
          </a:p>
          <a:p>
            <a:r>
              <a:rPr lang="en-US" sz="2800" dirty="0" smtClean="0"/>
              <a:t> Increased risk of congenital anomalies has</a:t>
            </a:r>
          </a:p>
          <a:p>
            <a:r>
              <a:rPr lang="en-US" sz="2800" dirty="0" smtClean="0"/>
              <a:t> been reported to be associated with anti -</a:t>
            </a:r>
          </a:p>
          <a:p>
            <a:r>
              <a:rPr lang="en-US" sz="2800" dirty="0" err="1" smtClean="0"/>
              <a:t>convulsants</a:t>
            </a:r>
            <a:r>
              <a:rPr lang="en-US" sz="2800" dirty="0" smtClean="0"/>
              <a:t>.  </a:t>
            </a:r>
            <a:r>
              <a:rPr lang="en-US" sz="2800" dirty="0" err="1" smtClean="0"/>
              <a:t>e.g</a:t>
            </a:r>
            <a:r>
              <a:rPr lang="en-US" sz="2800" dirty="0" smtClean="0"/>
              <a:t> </a:t>
            </a:r>
            <a:r>
              <a:rPr lang="en-US" sz="2800" dirty="0" err="1" smtClean="0"/>
              <a:t>Phenytoin</a:t>
            </a:r>
            <a:r>
              <a:rPr lang="en-US" sz="2800" dirty="0" smtClean="0"/>
              <a:t>, </a:t>
            </a:r>
            <a:r>
              <a:rPr lang="en-US" sz="2800" dirty="0" err="1" smtClean="0"/>
              <a:t>trimethadiones</a:t>
            </a:r>
            <a:r>
              <a:rPr lang="en-US" sz="2800" dirty="0" smtClean="0"/>
              <a:t> </a:t>
            </a:r>
            <a:r>
              <a:rPr lang="en-US" sz="2800" dirty="0" err="1" smtClean="0"/>
              <a:t>carbamazepine</a:t>
            </a:r>
            <a:r>
              <a:rPr lang="en-US" sz="2800" dirty="0" smtClean="0"/>
              <a:t> and  </a:t>
            </a:r>
            <a:r>
              <a:rPr lang="en-US" sz="2800" dirty="0" err="1" smtClean="0"/>
              <a:t>valproic</a:t>
            </a:r>
            <a:r>
              <a:rPr lang="en-US" sz="2800" dirty="0" smtClean="0"/>
              <a:t> acid.</a:t>
            </a:r>
          </a:p>
          <a:p>
            <a:endParaRPr lang="en-US" sz="2800" dirty="0" smtClean="0"/>
          </a:p>
          <a:p>
            <a:endParaRPr lang="en-US" sz="2800" dirty="0" smtClean="0"/>
          </a:p>
          <a:p>
            <a:r>
              <a:rPr lang="en-US" sz="2800" dirty="0" smtClean="0"/>
              <a:t> The </a:t>
            </a:r>
            <a:r>
              <a:rPr lang="en-US" sz="2800" dirty="0" err="1" smtClean="0"/>
              <a:t>hydantoin</a:t>
            </a:r>
            <a:r>
              <a:rPr lang="en-US" sz="2800" dirty="0" smtClean="0"/>
              <a:t> agents (</a:t>
            </a:r>
            <a:r>
              <a:rPr lang="en-US" sz="2800" dirty="0" err="1" smtClean="0"/>
              <a:t>phenytoin</a:t>
            </a:r>
            <a:r>
              <a:rPr lang="en-US" sz="2800" dirty="0" smtClean="0"/>
              <a:t> </a:t>
            </a:r>
            <a:r>
              <a:rPr lang="en-US" sz="2800" dirty="0" err="1" smtClean="0"/>
              <a:t>ethotoin</a:t>
            </a:r>
            <a:r>
              <a:rPr lang="en-US" sz="2800" dirty="0" smtClean="0"/>
              <a:t>,  </a:t>
            </a:r>
          </a:p>
          <a:p>
            <a:r>
              <a:rPr lang="en-US" sz="2800" dirty="0" err="1" smtClean="0"/>
              <a:t>mephentoin</a:t>
            </a:r>
            <a:r>
              <a:rPr lang="en-US" sz="2800" dirty="0" smtClean="0"/>
              <a:t>) are associated with congenital  anomalies called fetal </a:t>
            </a:r>
            <a:r>
              <a:rPr lang="en-US" sz="2800" dirty="0" err="1" smtClean="0"/>
              <a:t>hydantoin</a:t>
            </a:r>
            <a:r>
              <a:rPr lang="en-US" sz="2800" dirty="0" smtClean="0"/>
              <a:t> syndrome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Facts  : </a:t>
            </a:r>
            <a:r>
              <a:rPr lang="en-US" dirty="0" err="1" smtClean="0"/>
              <a:t>teratogens</a:t>
            </a:r>
            <a:r>
              <a:rPr lang="en-US" dirty="0" smtClean="0"/>
              <a:t> and their effects.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The time of administration of drugs in relation to specific periods of differentiation of organ systems will determine the nature of defect In the fetus .</a:t>
            </a:r>
          </a:p>
          <a:p>
            <a:r>
              <a:rPr lang="en-US" dirty="0" smtClean="0"/>
              <a:t>The period of 2 weeks from </a:t>
            </a:r>
            <a:r>
              <a:rPr lang="en-US" dirty="0" err="1" smtClean="0"/>
              <a:t>fertilisation</a:t>
            </a:r>
            <a:r>
              <a:rPr lang="en-US" dirty="0" smtClean="0"/>
              <a:t> to implantation is called the </a:t>
            </a:r>
            <a:r>
              <a:rPr lang="en-US" dirty="0" err="1" smtClean="0"/>
              <a:t>preimplantation</a:t>
            </a:r>
            <a:r>
              <a:rPr lang="en-US" dirty="0" smtClean="0"/>
              <a:t> period. This Is an all or none period , that is an insult either causes death or no damage at all.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152400" y="304800"/>
          <a:ext cx="8829039" cy="6172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43013"/>
                <a:gridCol w="2943013"/>
                <a:gridCol w="2943013"/>
              </a:tblGrid>
              <a:tr h="1417539">
                <a:tc>
                  <a:txBody>
                    <a:bodyPr/>
                    <a:lstStyle/>
                    <a:p>
                      <a:r>
                        <a:rPr lang="en-US" dirty="0" smtClean="0"/>
                        <a:t>ANTI CONVULSANT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DOSE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SIDE EFFECTS</a:t>
                      </a:r>
                      <a:endParaRPr lang="en-US" dirty="0"/>
                    </a:p>
                  </a:txBody>
                  <a:tcPr/>
                </a:tc>
              </a:tr>
              <a:tr h="4754661">
                <a:tc>
                  <a:txBody>
                    <a:bodyPr/>
                    <a:lstStyle/>
                    <a:p>
                      <a:r>
                        <a:rPr lang="en-US" b="1" dirty="0" smtClean="0"/>
                        <a:t>MAGNESIUM</a:t>
                      </a:r>
                      <a:r>
                        <a:rPr lang="en-US" b="1" baseline="0" dirty="0" smtClean="0"/>
                        <a:t> SULPHATE</a:t>
                      </a:r>
                    </a:p>
                    <a:p>
                      <a:r>
                        <a:rPr lang="en-US" baseline="0" dirty="0" smtClean="0"/>
                        <a:t>Decreases Ach release from nerve endings and reduces the motor end plate sensitivity to ACH.</a:t>
                      </a:r>
                    </a:p>
                    <a:p>
                      <a:r>
                        <a:rPr lang="en-US" baseline="0" dirty="0" smtClean="0"/>
                        <a:t>It also blocks the calcium channels .</a:t>
                      </a:r>
                    </a:p>
                    <a:p>
                      <a:r>
                        <a:rPr lang="en-US" baseline="0" dirty="0" smtClean="0"/>
                        <a:t>Causes vasodilatation , increases cerebral , uterine and renal blood flow. It decreases intracranial edema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</a:t>
                      </a:r>
                      <a:r>
                        <a:rPr lang="en-US" b="1" dirty="0" smtClean="0"/>
                        <a:t>IM – loading dose </a:t>
                      </a:r>
                    </a:p>
                    <a:p>
                      <a:r>
                        <a:rPr lang="en-US" dirty="0" smtClean="0"/>
                        <a:t>4g IV (20% solution) over 3-4 min.</a:t>
                      </a:r>
                    </a:p>
                    <a:p>
                      <a:r>
                        <a:rPr lang="en-US" dirty="0" smtClean="0"/>
                        <a:t>F/B</a:t>
                      </a:r>
                    </a:p>
                    <a:p>
                      <a:r>
                        <a:rPr lang="en-US" dirty="0" smtClean="0"/>
                        <a:t>10g</a:t>
                      </a:r>
                      <a:r>
                        <a:rPr lang="en-US" baseline="0" dirty="0" smtClean="0"/>
                        <a:t> (50%) solution deep IM , 5g in each buttock.</a:t>
                      </a:r>
                    </a:p>
                    <a:p>
                      <a:r>
                        <a:rPr lang="en-US" b="1" baseline="0" dirty="0" smtClean="0"/>
                        <a:t>MAINTENANCE DOSE</a:t>
                      </a:r>
                    </a:p>
                    <a:p>
                      <a:r>
                        <a:rPr lang="en-US" baseline="0" dirty="0" smtClean="0"/>
                        <a:t>5g deep </a:t>
                      </a:r>
                      <a:r>
                        <a:rPr lang="en-US" b="1" baseline="0" dirty="0" smtClean="0"/>
                        <a:t>IM </a:t>
                      </a:r>
                      <a:r>
                        <a:rPr lang="en-US" baseline="0" dirty="0" smtClean="0"/>
                        <a:t>on alternate buttock every 4 hrs.</a:t>
                      </a:r>
                    </a:p>
                    <a:p>
                      <a:r>
                        <a:rPr lang="en-US" b="1" baseline="0" dirty="0" smtClean="0"/>
                        <a:t>FOR IV</a:t>
                      </a:r>
                    </a:p>
                    <a:p>
                      <a:r>
                        <a:rPr lang="en-US" b="0" baseline="0" dirty="0" smtClean="0"/>
                        <a:t>Loading – 4-6g IV over 15-20 min</a:t>
                      </a:r>
                    </a:p>
                    <a:p>
                      <a:r>
                        <a:rPr lang="en-US" b="0" baseline="0" dirty="0" smtClean="0"/>
                        <a:t>Maintenance dose</a:t>
                      </a:r>
                    </a:p>
                    <a:p>
                      <a:r>
                        <a:rPr lang="en-US" b="0" baseline="0" dirty="0" smtClean="0"/>
                        <a:t>1-2g/hr IV infusion.</a:t>
                      </a:r>
                      <a:endParaRPr 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Muscular paresis</a:t>
                      </a:r>
                    </a:p>
                    <a:p>
                      <a:r>
                        <a:rPr lang="en-US" dirty="0" smtClean="0"/>
                        <a:t>Diminished</a:t>
                      </a:r>
                      <a:r>
                        <a:rPr lang="en-US" baseline="0" dirty="0" smtClean="0"/>
                        <a:t> knee jerks</a:t>
                      </a:r>
                    </a:p>
                    <a:p>
                      <a:r>
                        <a:rPr lang="en-US" baseline="0" dirty="0" smtClean="0"/>
                        <a:t>Respiratory failure and renal function is to be monitored.</a:t>
                      </a:r>
                    </a:p>
                    <a:p>
                      <a:r>
                        <a:rPr lang="en-US" b="1" baseline="0" dirty="0" smtClean="0"/>
                        <a:t>ANTIDOTE</a:t>
                      </a:r>
                      <a:r>
                        <a:rPr lang="en-US" baseline="0" dirty="0" smtClean="0"/>
                        <a:t> – inj. Calcium </a:t>
                      </a:r>
                      <a:r>
                        <a:rPr lang="en-US" baseline="0" dirty="0" err="1" smtClean="0"/>
                        <a:t>gluconate</a:t>
                      </a:r>
                      <a:r>
                        <a:rPr lang="en-US" baseline="0" dirty="0" smtClean="0"/>
                        <a:t> 10% 10ml IV</a:t>
                      </a:r>
                    </a:p>
                    <a:p>
                      <a:r>
                        <a:rPr lang="en-US" baseline="0" dirty="0" smtClean="0"/>
                        <a:t>Fetal effects are absent.</a:t>
                      </a:r>
                    </a:p>
                    <a:p>
                      <a:r>
                        <a:rPr lang="en-US" u="sng" baseline="0" dirty="0" smtClean="0"/>
                        <a:t>Repeat injections </a:t>
                      </a:r>
                      <a:r>
                        <a:rPr lang="en-US" baseline="0" dirty="0" smtClean="0"/>
                        <a:t>are given only if knee jerk is +</a:t>
                      </a:r>
                    </a:p>
                    <a:p>
                      <a:r>
                        <a:rPr lang="en-US" baseline="0" dirty="0" smtClean="0"/>
                        <a:t>RR&gt;12/min</a:t>
                      </a:r>
                    </a:p>
                    <a:p>
                      <a:r>
                        <a:rPr lang="en-US" baseline="0" dirty="0" smtClean="0"/>
                        <a:t>u/o&gt;30ML/HR</a:t>
                      </a:r>
                      <a:r>
                        <a:rPr lang="en-US" dirty="0" smtClean="0"/>
                        <a:t> </a:t>
                      </a:r>
                    </a:p>
                    <a:p>
                      <a:r>
                        <a:rPr lang="en-US" dirty="0" smtClean="0"/>
                        <a:t>Therapeutic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evel</a:t>
                      </a:r>
                      <a:r>
                        <a:rPr lang="en-US" baseline="0" dirty="0" smtClean="0"/>
                        <a:t> of serum is 4-7meq/l.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228600" y="152400"/>
          <a:ext cx="8686800" cy="632460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2895600"/>
                <a:gridCol w="2895600"/>
                <a:gridCol w="2895600"/>
              </a:tblGrid>
              <a:tr h="796832">
                <a:tc>
                  <a:txBody>
                    <a:bodyPr/>
                    <a:lstStyle/>
                    <a:p>
                      <a:r>
                        <a:rPr lang="en-US" dirty="0" smtClean="0"/>
                        <a:t>ANTI</a:t>
                      </a:r>
                      <a:r>
                        <a:rPr lang="en-US" baseline="0" dirty="0" smtClean="0"/>
                        <a:t> CONVULSANT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DOSE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SIDE EFFECTS</a:t>
                      </a:r>
                      <a:endParaRPr lang="en-US" dirty="0"/>
                    </a:p>
                  </a:txBody>
                  <a:tcPr/>
                </a:tc>
              </a:tr>
              <a:tr h="2763884">
                <a:tc>
                  <a:txBody>
                    <a:bodyPr/>
                    <a:lstStyle/>
                    <a:p>
                      <a:r>
                        <a:rPr lang="en-US" dirty="0" smtClean="0"/>
                        <a:t>DIAZEPAM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20-40</a:t>
                      </a:r>
                      <a:r>
                        <a:rPr lang="en-US" baseline="0" dirty="0" smtClean="0"/>
                        <a:t> mg IV f/b infusion containing 40mg diazepam in 500ml dextrose.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Mother – hypotension</a:t>
                      </a:r>
                    </a:p>
                    <a:p>
                      <a:r>
                        <a:rPr lang="en-US" dirty="0" smtClean="0"/>
                        <a:t>Fetus – respiratory depressant effect</a:t>
                      </a:r>
                      <a:endParaRPr lang="en-US" dirty="0"/>
                    </a:p>
                  </a:txBody>
                  <a:tcPr/>
                </a:tc>
              </a:tr>
              <a:tr h="2763884">
                <a:tc>
                  <a:txBody>
                    <a:bodyPr/>
                    <a:lstStyle/>
                    <a:p>
                      <a:r>
                        <a:rPr lang="en-US" dirty="0" smtClean="0"/>
                        <a:t>PHENYTOIN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Centrally</a:t>
                      </a:r>
                      <a:r>
                        <a:rPr lang="en-US" baseline="0" dirty="0" smtClean="0"/>
                        <a:t> acting anticonvulsant </a:t>
                      </a:r>
                    </a:p>
                    <a:p>
                      <a:r>
                        <a:rPr lang="en-US" baseline="0" dirty="0" err="1" smtClean="0"/>
                        <a:t>Eclampsia</a:t>
                      </a:r>
                      <a:r>
                        <a:rPr lang="en-US" baseline="0" dirty="0" smtClean="0"/>
                        <a:t> – 10mg/kg at rate of 50mg/min f/b 2 hrs later by 5mg/kg.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Maternal – hypotension and</a:t>
                      </a:r>
                      <a:r>
                        <a:rPr lang="en-US" baseline="0" dirty="0" smtClean="0"/>
                        <a:t> arrhythmia</a:t>
                      </a:r>
                    </a:p>
                    <a:p>
                      <a:r>
                        <a:rPr lang="en-US" baseline="0" dirty="0" smtClean="0"/>
                        <a:t>Fetal </a:t>
                      </a:r>
                      <a:r>
                        <a:rPr lang="en-US" baseline="0" dirty="0" err="1" smtClean="0"/>
                        <a:t>hydantoin</a:t>
                      </a:r>
                      <a:r>
                        <a:rPr lang="en-US" baseline="0" dirty="0" smtClean="0"/>
                        <a:t> syndrome.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57200" y="304800"/>
            <a:ext cx="7772400" cy="5324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smtClean="0"/>
              <a:t> FEATURES OF </a:t>
            </a:r>
            <a:r>
              <a:rPr lang="en-US" sz="2800" b="1" dirty="0" smtClean="0"/>
              <a:t>FETAL HYDANTOIN SYNDROME</a:t>
            </a:r>
          </a:p>
          <a:p>
            <a:endParaRPr lang="en-US" sz="2800" dirty="0" smtClean="0"/>
          </a:p>
          <a:p>
            <a:endParaRPr lang="en-US" sz="2800" dirty="0" smtClean="0"/>
          </a:p>
          <a:p>
            <a:pPr>
              <a:buFontTx/>
              <a:buChar char="-"/>
            </a:pPr>
            <a:r>
              <a:rPr lang="en-US" sz="3200" dirty="0" smtClean="0"/>
              <a:t>Craniofacial abnormalities </a:t>
            </a:r>
          </a:p>
          <a:p>
            <a:pPr>
              <a:buFontTx/>
              <a:buChar char="-"/>
            </a:pPr>
            <a:r>
              <a:rPr lang="en-US" sz="3200" dirty="0" smtClean="0"/>
              <a:t> Cleft left palate </a:t>
            </a:r>
          </a:p>
          <a:p>
            <a:pPr>
              <a:buFontTx/>
              <a:buChar char="-"/>
            </a:pPr>
            <a:r>
              <a:rPr lang="en-US" sz="3200" dirty="0" smtClean="0"/>
              <a:t> </a:t>
            </a:r>
            <a:r>
              <a:rPr lang="en-US" sz="3200" dirty="0" err="1" smtClean="0"/>
              <a:t>Hypertelorism</a:t>
            </a:r>
            <a:r>
              <a:rPr lang="en-US" sz="3200" dirty="0" smtClean="0"/>
              <a:t> </a:t>
            </a:r>
          </a:p>
          <a:p>
            <a:pPr>
              <a:buFontTx/>
              <a:buChar char="-"/>
            </a:pPr>
            <a:r>
              <a:rPr lang="en-US" sz="3200" dirty="0" smtClean="0"/>
              <a:t> Broad nasal bridge </a:t>
            </a:r>
          </a:p>
          <a:p>
            <a:r>
              <a:rPr lang="en-US" sz="3200" dirty="0" smtClean="0"/>
              <a:t>- </a:t>
            </a:r>
            <a:r>
              <a:rPr lang="en-US" sz="3200" dirty="0" err="1" smtClean="0"/>
              <a:t>Hypoplasia</a:t>
            </a:r>
            <a:r>
              <a:rPr lang="en-US" sz="3200" dirty="0" smtClean="0"/>
              <a:t> of distal phalanges and</a:t>
            </a:r>
          </a:p>
          <a:p>
            <a:r>
              <a:rPr lang="en-US" sz="3200" dirty="0" smtClean="0"/>
              <a:t>  nails. </a:t>
            </a:r>
          </a:p>
          <a:p>
            <a:pPr>
              <a:buFontTx/>
              <a:buChar char="-"/>
            </a:pPr>
            <a:r>
              <a:rPr lang="en-US" sz="3200" dirty="0" smtClean="0"/>
              <a:t> Growth deficiency </a:t>
            </a:r>
          </a:p>
          <a:p>
            <a:pPr>
              <a:buFontTx/>
              <a:buChar char="-"/>
            </a:pPr>
            <a:r>
              <a:rPr lang="en-US" sz="3200" dirty="0" smtClean="0"/>
              <a:t> Mental deficiency 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33400" y="381000"/>
            <a:ext cx="8229600" cy="64940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 smtClean="0"/>
              <a:t> ANTICOAGULANTS</a:t>
            </a:r>
          </a:p>
          <a:p>
            <a:r>
              <a:rPr lang="en-US" sz="3200" dirty="0" smtClean="0"/>
              <a:t>   </a:t>
            </a:r>
            <a:r>
              <a:rPr lang="en-US" sz="3200" dirty="0" err="1" smtClean="0"/>
              <a:t>Warfarin</a:t>
            </a:r>
            <a:r>
              <a:rPr lang="en-US" sz="3200" dirty="0" smtClean="0"/>
              <a:t> a </a:t>
            </a:r>
            <a:r>
              <a:rPr lang="en-US" sz="3200" dirty="0" err="1" smtClean="0"/>
              <a:t>coumarin</a:t>
            </a:r>
            <a:r>
              <a:rPr lang="en-US" sz="3200" dirty="0" smtClean="0"/>
              <a:t> anticoagulant is </a:t>
            </a:r>
          </a:p>
          <a:p>
            <a:r>
              <a:rPr lang="en-US" sz="3200" dirty="0" smtClean="0"/>
              <a:t>   relatively small  molecule and </a:t>
            </a:r>
          </a:p>
          <a:p>
            <a:r>
              <a:rPr lang="en-US" sz="3200" dirty="0" smtClean="0"/>
              <a:t>   readily crosses placenta .</a:t>
            </a:r>
          </a:p>
          <a:p>
            <a:r>
              <a:rPr lang="en-US" sz="3200" dirty="0" smtClean="0"/>
              <a:t>Interferes with synthesis of </a:t>
            </a:r>
            <a:r>
              <a:rPr lang="en-US" sz="3200" dirty="0" err="1" smtClean="0"/>
              <a:t>vit</a:t>
            </a:r>
            <a:r>
              <a:rPr lang="en-US" sz="3200" dirty="0" smtClean="0"/>
              <a:t> k dependent factors (2,7,9,10) </a:t>
            </a:r>
          </a:p>
          <a:p>
            <a:endParaRPr lang="en-US" sz="3200" dirty="0" smtClean="0"/>
          </a:p>
          <a:p>
            <a:r>
              <a:rPr lang="en-US" sz="3200" dirty="0" smtClean="0"/>
              <a:t>               It causes distinct pattern of anomalies </a:t>
            </a:r>
          </a:p>
          <a:p>
            <a:r>
              <a:rPr lang="en-US" sz="3200" dirty="0" smtClean="0"/>
              <a:t>termed as  </a:t>
            </a:r>
            <a:r>
              <a:rPr lang="en-US" sz="3200" dirty="0" err="1" smtClean="0"/>
              <a:t>warfarin</a:t>
            </a:r>
            <a:r>
              <a:rPr lang="en-US" sz="3200" dirty="0" smtClean="0"/>
              <a:t> </a:t>
            </a:r>
            <a:r>
              <a:rPr lang="en-US" sz="3200" dirty="0" err="1" smtClean="0"/>
              <a:t>embropathy</a:t>
            </a:r>
            <a:endParaRPr lang="en-US" sz="3200" dirty="0" smtClean="0"/>
          </a:p>
          <a:p>
            <a:r>
              <a:rPr lang="en-US" sz="3200" dirty="0" smtClean="0"/>
              <a:t> occurring in 15-25% of  </a:t>
            </a:r>
            <a:r>
              <a:rPr lang="en-US" sz="3200" dirty="0" err="1" smtClean="0"/>
              <a:t>offsprings</a:t>
            </a:r>
            <a:r>
              <a:rPr lang="en-US" sz="3200" dirty="0" smtClean="0"/>
              <a:t> of mother using </a:t>
            </a:r>
          </a:p>
          <a:p>
            <a:r>
              <a:rPr lang="en-US" sz="3200" dirty="0" err="1" smtClean="0"/>
              <a:t>warfarin</a:t>
            </a:r>
            <a:r>
              <a:rPr lang="en-US" sz="3200" dirty="0" smtClean="0"/>
              <a:t> in early pregnancy  </a:t>
            </a:r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57200" y="457200"/>
            <a:ext cx="815340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smtClean="0"/>
              <a:t>Characteristic features of </a:t>
            </a:r>
            <a:r>
              <a:rPr lang="en-US" sz="2800" b="1" dirty="0" err="1" smtClean="0"/>
              <a:t>warfarin</a:t>
            </a:r>
            <a:r>
              <a:rPr lang="en-US" sz="2800" b="1" dirty="0" smtClean="0"/>
              <a:t> syndrome </a:t>
            </a:r>
            <a:r>
              <a:rPr lang="en-US" sz="2800" dirty="0" smtClean="0"/>
              <a:t>are:- </a:t>
            </a:r>
          </a:p>
          <a:p>
            <a:endParaRPr lang="en-US" sz="2800" dirty="0" smtClean="0"/>
          </a:p>
          <a:p>
            <a:r>
              <a:rPr lang="en-US" sz="2800" dirty="0" smtClean="0"/>
              <a:t>•  Nasal </a:t>
            </a:r>
            <a:r>
              <a:rPr lang="en-US" sz="2800" dirty="0" err="1" smtClean="0"/>
              <a:t>hypoplasia</a:t>
            </a:r>
            <a:r>
              <a:rPr lang="en-US" sz="2800" dirty="0" smtClean="0"/>
              <a:t> </a:t>
            </a:r>
          </a:p>
          <a:p>
            <a:r>
              <a:rPr lang="en-US" sz="2800" dirty="0" smtClean="0"/>
              <a:t>•  stippled bone epiphyses </a:t>
            </a:r>
          </a:p>
          <a:p>
            <a:r>
              <a:rPr lang="en-US" sz="2800" dirty="0" smtClean="0"/>
              <a:t>•  Malformed vertebral bodies, </a:t>
            </a:r>
          </a:p>
          <a:p>
            <a:r>
              <a:rPr lang="en-US" sz="2800" dirty="0" smtClean="0"/>
              <a:t>•  Hydrocephaly, </a:t>
            </a:r>
          </a:p>
          <a:p>
            <a:r>
              <a:rPr lang="en-US" sz="2800" dirty="0" smtClean="0"/>
              <a:t>•  </a:t>
            </a:r>
            <a:r>
              <a:rPr lang="en-US" sz="2800" dirty="0" err="1" smtClean="0"/>
              <a:t>Microcephaly</a:t>
            </a:r>
            <a:r>
              <a:rPr lang="en-US" sz="2800" dirty="0" smtClean="0"/>
              <a:t> </a:t>
            </a:r>
          </a:p>
          <a:p>
            <a:r>
              <a:rPr lang="en-US" sz="2800" dirty="0" smtClean="0"/>
              <a:t>•  Growth retardation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228600" y="152400"/>
          <a:ext cx="8686800" cy="624840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2895600"/>
                <a:gridCol w="2895600"/>
                <a:gridCol w="2895600"/>
              </a:tblGrid>
              <a:tr h="1161339">
                <a:tc>
                  <a:txBody>
                    <a:bodyPr/>
                    <a:lstStyle/>
                    <a:p>
                      <a:r>
                        <a:rPr lang="en-US" dirty="0" smtClean="0"/>
                        <a:t>ANTI</a:t>
                      </a:r>
                      <a:r>
                        <a:rPr lang="en-US" baseline="0" dirty="0" smtClean="0"/>
                        <a:t> COAGULANT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MODE OF ACTION /DOSE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SIDE EFFECTS</a:t>
                      </a:r>
                      <a:endParaRPr lang="en-US" dirty="0"/>
                    </a:p>
                  </a:txBody>
                  <a:tcPr/>
                </a:tc>
              </a:tr>
              <a:tr h="5087061">
                <a:tc>
                  <a:txBody>
                    <a:bodyPr/>
                    <a:lstStyle/>
                    <a:p>
                      <a:r>
                        <a:rPr lang="en-US" dirty="0" smtClean="0"/>
                        <a:t>HEPARIN</a:t>
                      </a:r>
                    </a:p>
                    <a:p>
                      <a:r>
                        <a:rPr lang="en-US" dirty="0" smtClean="0"/>
                        <a:t>(</a:t>
                      </a:r>
                      <a:r>
                        <a:rPr lang="en-US" dirty="0" err="1" smtClean="0"/>
                        <a:t>unfractionated</a:t>
                      </a:r>
                      <a:r>
                        <a:rPr lang="en-US" baseline="0" dirty="0" smtClean="0"/>
                        <a:t> heparin)</a:t>
                      </a:r>
                    </a:p>
                    <a:p>
                      <a:endParaRPr lang="en-US" baseline="0" dirty="0" smtClean="0"/>
                    </a:p>
                    <a:p>
                      <a:r>
                        <a:rPr lang="en-US" baseline="0" dirty="0" smtClean="0"/>
                        <a:t>LMWH</a:t>
                      </a:r>
                    </a:p>
                    <a:p>
                      <a:r>
                        <a:rPr lang="en-US" baseline="0" dirty="0" smtClean="0"/>
                        <a:t>(</a:t>
                      </a:r>
                      <a:r>
                        <a:rPr lang="en-US" baseline="0" dirty="0" err="1" smtClean="0"/>
                        <a:t>enoxaparin</a:t>
                      </a:r>
                      <a:r>
                        <a:rPr lang="en-US" baseline="0" dirty="0" smtClean="0"/>
                        <a:t>)</a:t>
                      </a:r>
                    </a:p>
                    <a:p>
                      <a:r>
                        <a:rPr lang="en-US" baseline="0" dirty="0" smtClean="0"/>
                        <a:t>1mg/kg </a:t>
                      </a:r>
                      <a:r>
                        <a:rPr lang="en-US" baseline="0" dirty="0" err="1" smtClean="0"/>
                        <a:t>bd</a:t>
                      </a:r>
                      <a:r>
                        <a:rPr lang="en-US" baseline="0" dirty="0" smtClean="0"/>
                        <a:t> s/c)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Inhibit action</a:t>
                      </a:r>
                      <a:r>
                        <a:rPr lang="en-US" baseline="0" dirty="0" smtClean="0"/>
                        <a:t> of thrombin , it also enhances the activity of anti thrombin 3, increases factor </a:t>
                      </a:r>
                      <a:r>
                        <a:rPr lang="en-US" baseline="0" dirty="0" err="1" smtClean="0"/>
                        <a:t>Xa</a:t>
                      </a:r>
                      <a:r>
                        <a:rPr lang="en-US" baseline="0" dirty="0" smtClean="0"/>
                        <a:t> inhibitor</a:t>
                      </a:r>
                    </a:p>
                    <a:p>
                      <a:endParaRPr lang="en-US" baseline="0" dirty="0" smtClean="0"/>
                    </a:p>
                    <a:p>
                      <a:r>
                        <a:rPr lang="en-US" baseline="0" dirty="0" smtClean="0"/>
                        <a:t>Antidote – </a:t>
                      </a:r>
                      <a:r>
                        <a:rPr lang="en-US" baseline="0" dirty="0" err="1" smtClean="0"/>
                        <a:t>protamine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sulphate</a:t>
                      </a:r>
                      <a:endParaRPr lang="en-US" baseline="0" dirty="0" smtClean="0"/>
                    </a:p>
                    <a:p>
                      <a:r>
                        <a:rPr lang="en-US" baseline="0" dirty="0" smtClean="0"/>
                        <a:t>5000-10000 </a:t>
                      </a:r>
                      <a:r>
                        <a:rPr lang="en-US" baseline="0" dirty="0" err="1" smtClean="0"/>
                        <a:t>iu</a:t>
                      </a:r>
                      <a:r>
                        <a:rPr lang="en-US" baseline="0" dirty="0" smtClean="0"/>
                        <a:t> s/c very 12 hrs with monitoring.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Maternal- </a:t>
                      </a:r>
                      <a:r>
                        <a:rPr lang="en-US" dirty="0" err="1" smtClean="0"/>
                        <a:t>haemorrhage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urticaria</a:t>
                      </a:r>
                      <a:r>
                        <a:rPr lang="en-US" dirty="0" smtClean="0"/>
                        <a:t> with long term use thrombocytopenia and </a:t>
                      </a:r>
                      <a:r>
                        <a:rPr lang="en-US" dirty="0" err="1" smtClean="0"/>
                        <a:t>osteopenia</a:t>
                      </a:r>
                      <a:r>
                        <a:rPr lang="en-US" dirty="0" smtClean="0"/>
                        <a:t> an</a:t>
                      </a:r>
                      <a:r>
                        <a:rPr lang="en-US" baseline="0" dirty="0" smtClean="0"/>
                        <a:t>d </a:t>
                      </a:r>
                      <a:r>
                        <a:rPr lang="en-US" baseline="0" dirty="0" err="1" smtClean="0"/>
                        <a:t>hypokalemia</a:t>
                      </a:r>
                      <a:endParaRPr lang="en-US" baseline="0" dirty="0" smtClean="0"/>
                    </a:p>
                    <a:p>
                      <a:r>
                        <a:rPr lang="en-US" baseline="0" dirty="0" err="1" smtClean="0"/>
                        <a:t>Doesnot</a:t>
                      </a:r>
                      <a:r>
                        <a:rPr lang="en-US" baseline="0" dirty="0" smtClean="0"/>
                        <a:t> cross placenta</a:t>
                      </a:r>
                    </a:p>
                    <a:p>
                      <a:endParaRPr lang="en-US" baseline="0" dirty="0" smtClean="0"/>
                    </a:p>
                    <a:p>
                      <a:r>
                        <a:rPr lang="en-US" baseline="0" dirty="0" smtClean="0"/>
                        <a:t>LMWH – effective and safe </a:t>
                      </a:r>
                    </a:p>
                    <a:p>
                      <a:r>
                        <a:rPr lang="en-US" baseline="0" dirty="0" smtClean="0"/>
                        <a:t>Longer t1/2 and once daily dose </a:t>
                      </a:r>
                      <a:r>
                        <a:rPr lang="en-US" baseline="0" dirty="0" err="1" smtClean="0"/>
                        <a:t>doesnot</a:t>
                      </a:r>
                      <a:r>
                        <a:rPr lang="en-US" baseline="0" dirty="0" smtClean="0"/>
                        <a:t> require monitoring.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 </a:t>
            </a:r>
            <a:r>
              <a:rPr lang="en-US" sz="2400" dirty="0" smtClean="0"/>
              <a:t>HORMONES</a:t>
            </a:r>
          </a:p>
          <a:p>
            <a:r>
              <a:rPr lang="en-US" sz="2400" dirty="0" smtClean="0"/>
              <a:t>Maternal androgen therapy (</a:t>
            </a:r>
            <a:r>
              <a:rPr lang="en-US" sz="2400" b="1" dirty="0" smtClean="0"/>
              <a:t> Testosterone</a:t>
            </a:r>
            <a:r>
              <a:rPr lang="en-US" sz="2400" dirty="0" smtClean="0"/>
              <a:t>) may result </a:t>
            </a:r>
          </a:p>
          <a:p>
            <a:r>
              <a:rPr lang="en-US" sz="2400" dirty="0" smtClean="0"/>
              <a:t> </a:t>
            </a:r>
            <a:r>
              <a:rPr lang="en-US" sz="2400" dirty="0" err="1" smtClean="0"/>
              <a:t>virilization</a:t>
            </a:r>
            <a:r>
              <a:rPr lang="en-US" sz="2400" dirty="0" smtClean="0"/>
              <a:t> of the external </a:t>
            </a:r>
            <a:r>
              <a:rPr lang="en-US" sz="2400" dirty="0" err="1" smtClean="0"/>
              <a:t>genitelia</a:t>
            </a:r>
            <a:r>
              <a:rPr lang="en-US" sz="2400" dirty="0" smtClean="0"/>
              <a:t> of </a:t>
            </a:r>
          </a:p>
          <a:p>
            <a:r>
              <a:rPr lang="en-US" sz="2400" dirty="0" smtClean="0"/>
              <a:t>female fetus, including  </a:t>
            </a:r>
            <a:r>
              <a:rPr lang="en-US" sz="2400" dirty="0" err="1" smtClean="0"/>
              <a:t>clitorial</a:t>
            </a:r>
            <a:r>
              <a:rPr lang="en-US" sz="2400" dirty="0" smtClean="0"/>
              <a:t> enlargement </a:t>
            </a:r>
          </a:p>
          <a:p>
            <a:r>
              <a:rPr lang="en-US" sz="2400" dirty="0" smtClean="0"/>
              <a:t>and </a:t>
            </a:r>
            <a:r>
              <a:rPr lang="en-US" sz="2400" dirty="0" err="1" smtClean="0"/>
              <a:t>labioscrotal</a:t>
            </a:r>
            <a:r>
              <a:rPr lang="en-US" sz="2400" dirty="0" smtClean="0"/>
              <a:t> fusion.  </a:t>
            </a:r>
          </a:p>
          <a:p>
            <a:endParaRPr lang="en-US" sz="2400" dirty="0" smtClean="0"/>
          </a:p>
          <a:p>
            <a:r>
              <a:rPr lang="en-US" sz="2400" dirty="0" smtClean="0"/>
              <a:t>  </a:t>
            </a:r>
          </a:p>
          <a:p>
            <a:r>
              <a:rPr lang="en-US" sz="2400" b="1" dirty="0" err="1" smtClean="0"/>
              <a:t>Danazol</a:t>
            </a:r>
            <a:r>
              <a:rPr lang="en-US" sz="2400" b="1" dirty="0" smtClean="0"/>
              <a:t> </a:t>
            </a:r>
            <a:r>
              <a:rPr lang="en-US" sz="2400" dirty="0" smtClean="0"/>
              <a:t>can cause same effect as  testosterone. </a:t>
            </a:r>
          </a:p>
          <a:p>
            <a:endParaRPr lang="en-US" sz="2400" dirty="0" smtClean="0"/>
          </a:p>
          <a:p>
            <a:r>
              <a:rPr lang="en-US" sz="2400" b="1" dirty="0" smtClean="0"/>
              <a:t> DES      </a:t>
            </a:r>
            <a:r>
              <a:rPr lang="en-US" sz="2400" dirty="0" err="1" smtClean="0"/>
              <a:t>nonsteroidal</a:t>
            </a:r>
            <a:r>
              <a:rPr lang="en-US" sz="2400" dirty="0" smtClean="0"/>
              <a:t> synthetic estrogen is associated with clear</a:t>
            </a:r>
          </a:p>
          <a:p>
            <a:r>
              <a:rPr lang="en-US" sz="2400" dirty="0" smtClean="0"/>
              <a:t> cell  </a:t>
            </a:r>
            <a:r>
              <a:rPr lang="en-US" sz="2400" dirty="0" err="1" smtClean="0"/>
              <a:t>adeno</a:t>
            </a:r>
            <a:r>
              <a:rPr lang="en-US" sz="2400" dirty="0" smtClean="0"/>
              <a:t> carcinoma of vagina, in the progeny of</a:t>
            </a:r>
          </a:p>
          <a:p>
            <a:r>
              <a:rPr lang="en-US" sz="2400" dirty="0" smtClean="0"/>
              <a:t> women</a:t>
            </a:r>
          </a:p>
          <a:p>
            <a:r>
              <a:rPr lang="en-US" sz="2400" dirty="0" smtClean="0"/>
              <a:t> exposed to it  during late </a:t>
            </a:r>
            <a:r>
              <a:rPr lang="en-US" sz="2400" dirty="0" err="1" smtClean="0"/>
              <a:t>embrogenesis</a:t>
            </a:r>
            <a:r>
              <a:rPr lang="en-US" sz="2400" dirty="0" smtClean="0"/>
              <a:t> also can cause </a:t>
            </a:r>
          </a:p>
          <a:p>
            <a:r>
              <a:rPr lang="en-US" sz="2400" dirty="0" smtClean="0"/>
              <a:t>vaginal </a:t>
            </a:r>
            <a:r>
              <a:rPr lang="en-US" sz="2400" dirty="0" err="1" smtClean="0"/>
              <a:t>adenosis</a:t>
            </a:r>
            <a:r>
              <a:rPr lang="en-US" sz="2400" dirty="0" smtClean="0"/>
              <a:t>,</a:t>
            </a:r>
          </a:p>
          <a:p>
            <a:r>
              <a:rPr lang="en-US" sz="2400" dirty="0" smtClean="0"/>
              <a:t> T-shaped  uterus,</a:t>
            </a:r>
          </a:p>
          <a:p>
            <a:r>
              <a:rPr lang="en-US" sz="2400" dirty="0" smtClean="0"/>
              <a:t> uterine </a:t>
            </a:r>
            <a:r>
              <a:rPr lang="en-US" sz="2400" dirty="0" err="1" smtClean="0"/>
              <a:t>hypoplasia</a:t>
            </a:r>
            <a:r>
              <a:rPr lang="en-US" sz="2400" dirty="0" smtClean="0"/>
              <a:t>,</a:t>
            </a:r>
          </a:p>
          <a:p>
            <a:r>
              <a:rPr lang="en-US" sz="2400" dirty="0" smtClean="0"/>
              <a:t> incomplete cervix. •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81000" y="762000"/>
            <a:ext cx="83820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smtClean="0"/>
              <a:t>The other risks to this hormone are</a:t>
            </a:r>
          </a:p>
          <a:p>
            <a:r>
              <a:rPr lang="en-US" sz="2800" dirty="0" smtClean="0"/>
              <a:t> preterm </a:t>
            </a:r>
            <a:r>
              <a:rPr lang="en-US" sz="2800" dirty="0" err="1" smtClean="0"/>
              <a:t>labour</a:t>
            </a:r>
            <a:r>
              <a:rPr lang="en-US" sz="2800" dirty="0" smtClean="0"/>
              <a:t>,</a:t>
            </a:r>
          </a:p>
          <a:p>
            <a:r>
              <a:rPr lang="en-US" sz="2800" dirty="0" smtClean="0"/>
              <a:t> spontaneous  abortion and </a:t>
            </a:r>
          </a:p>
          <a:p>
            <a:r>
              <a:rPr lang="en-US" sz="2800" dirty="0" smtClean="0"/>
              <a:t> ectopic pregnancy. </a:t>
            </a:r>
          </a:p>
          <a:p>
            <a:endParaRPr lang="en-US" sz="2800" dirty="0" smtClean="0"/>
          </a:p>
          <a:p>
            <a:r>
              <a:rPr lang="en-US" sz="2800" dirty="0" smtClean="0"/>
              <a:t> In male offspring can cause</a:t>
            </a:r>
          </a:p>
          <a:p>
            <a:r>
              <a:rPr lang="en-US" sz="2800" dirty="0" smtClean="0"/>
              <a:t> </a:t>
            </a:r>
            <a:r>
              <a:rPr lang="en-US" sz="2800" dirty="0" err="1" smtClean="0"/>
              <a:t>epididymel</a:t>
            </a:r>
            <a:r>
              <a:rPr lang="en-US" sz="2800" dirty="0" smtClean="0"/>
              <a:t> cyst</a:t>
            </a:r>
          </a:p>
          <a:p>
            <a:r>
              <a:rPr lang="en-US" sz="2800" dirty="0" smtClean="0"/>
              <a:t> </a:t>
            </a:r>
            <a:r>
              <a:rPr lang="en-US" sz="2800" dirty="0" err="1" smtClean="0"/>
              <a:t>hypoplastic</a:t>
            </a:r>
            <a:r>
              <a:rPr lang="en-US" sz="2800" dirty="0" smtClean="0"/>
              <a:t> testes.</a:t>
            </a:r>
          </a:p>
          <a:p>
            <a:endParaRPr lang="en-US" sz="2800" dirty="0" smtClean="0"/>
          </a:p>
          <a:p>
            <a:r>
              <a:rPr lang="en-US" sz="2800" dirty="0" smtClean="0"/>
              <a:t> DES is contraindicated for pregnancy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57200" y="335846"/>
            <a:ext cx="8686800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/>
              <a:t>ANTITHYROID MEDICATION </a:t>
            </a:r>
          </a:p>
          <a:p>
            <a:r>
              <a:rPr lang="en-US" sz="2400" dirty="0" smtClean="0"/>
              <a:t> Agents used to treat hyperthyroidism are:  </a:t>
            </a:r>
          </a:p>
          <a:p>
            <a:r>
              <a:rPr lang="en-US" sz="2400" dirty="0" smtClean="0"/>
              <a:t> </a:t>
            </a:r>
            <a:r>
              <a:rPr lang="en-US" sz="2400" dirty="0" err="1" smtClean="0"/>
              <a:t>Propyl-thiouracil</a:t>
            </a:r>
            <a:r>
              <a:rPr lang="en-US" sz="2400" dirty="0" smtClean="0"/>
              <a:t>  (PTU)</a:t>
            </a:r>
          </a:p>
          <a:p>
            <a:r>
              <a:rPr lang="en-US" sz="2400" dirty="0" smtClean="0"/>
              <a:t> </a:t>
            </a:r>
            <a:r>
              <a:rPr lang="en-US" sz="2400" dirty="0" err="1" smtClean="0"/>
              <a:t>methimezole</a:t>
            </a:r>
            <a:r>
              <a:rPr lang="en-US" sz="2400" dirty="0" smtClean="0"/>
              <a:t>,</a:t>
            </a:r>
          </a:p>
          <a:p>
            <a:r>
              <a:rPr lang="en-US" sz="2400" dirty="0" smtClean="0"/>
              <a:t> Potassium iodine and </a:t>
            </a:r>
          </a:p>
          <a:p>
            <a:r>
              <a:rPr lang="en-US" sz="2400" dirty="0" err="1" smtClean="0"/>
              <a:t>Propanolol</a:t>
            </a:r>
            <a:r>
              <a:rPr lang="en-US" sz="2400" dirty="0" smtClean="0"/>
              <a:t>.</a:t>
            </a:r>
          </a:p>
          <a:p>
            <a:endParaRPr lang="en-US" sz="2400" dirty="0" smtClean="0"/>
          </a:p>
          <a:p>
            <a:r>
              <a:rPr lang="en-US" sz="2400" dirty="0" smtClean="0"/>
              <a:t> All three </a:t>
            </a:r>
            <a:r>
              <a:rPr lang="en-US" sz="2400" dirty="0" err="1" smtClean="0"/>
              <a:t>antithyroid</a:t>
            </a:r>
            <a:r>
              <a:rPr lang="en-US" sz="2400" dirty="0" smtClean="0"/>
              <a:t> drugs cross placenta </a:t>
            </a:r>
          </a:p>
          <a:p>
            <a:r>
              <a:rPr lang="en-US" sz="2400" dirty="0" smtClean="0"/>
              <a:t> PTU may result in fetal hypothyroidism and goiter formation,  but unusual with therapeutic regimen. </a:t>
            </a:r>
          </a:p>
          <a:p>
            <a:endParaRPr lang="en-US" sz="2400" dirty="0" smtClean="0"/>
          </a:p>
          <a:p>
            <a:r>
              <a:rPr lang="en-US" sz="2400" dirty="0" smtClean="0"/>
              <a:t>No evidence that PTU is associated with malformation. </a:t>
            </a:r>
          </a:p>
          <a:p>
            <a:r>
              <a:rPr lang="en-US" sz="2400" dirty="0" smtClean="0"/>
              <a:t> 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57200" y="609600"/>
            <a:ext cx="8077200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err="1" smtClean="0"/>
              <a:t>Methimezole</a:t>
            </a:r>
            <a:r>
              <a:rPr lang="en-US" sz="2800" dirty="0" smtClean="0"/>
              <a:t> was reportedly associated with scalp defects but  other investigation not confirm the association. •Potassium iodide and sodium iodide block</a:t>
            </a:r>
          </a:p>
          <a:p>
            <a:r>
              <a:rPr lang="en-US" sz="2800" dirty="0" smtClean="0"/>
              <a:t> release of thyroid  hormone. </a:t>
            </a:r>
          </a:p>
          <a:p>
            <a:endParaRPr lang="en-US" sz="2800" dirty="0" smtClean="0"/>
          </a:p>
          <a:p>
            <a:r>
              <a:rPr lang="en-US" sz="2800" dirty="0" smtClean="0"/>
              <a:t>Prolonged use may result in fetal hypothyroidism  and goiter formation. </a:t>
            </a:r>
          </a:p>
          <a:p>
            <a:endParaRPr lang="en-US" sz="2800" dirty="0" smtClean="0"/>
          </a:p>
          <a:p>
            <a:r>
              <a:rPr lang="en-US" sz="2800" dirty="0" smtClean="0"/>
              <a:t>It is highly unlikely that iodide medications will result such  adverse effect when given </a:t>
            </a:r>
          </a:p>
          <a:p>
            <a:r>
              <a:rPr lang="en-US" sz="2800" dirty="0" smtClean="0"/>
              <a:t>actually .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 humans, major organogenesis takes place between 2 and 8 weeks – the embryonic period . Most important for structural malformations.</a:t>
            </a:r>
          </a:p>
          <a:p>
            <a:r>
              <a:rPr lang="en-US" dirty="0" smtClean="0"/>
              <a:t>The FETAL PERIOD is from 9 wk till term and is </a:t>
            </a:r>
            <a:r>
              <a:rPr lang="en-US" dirty="0" err="1" smtClean="0"/>
              <a:t>characterised</a:t>
            </a:r>
            <a:r>
              <a:rPr lang="en-US" dirty="0" smtClean="0"/>
              <a:t> by fetal maturation and differentiation.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57200" y="533400"/>
            <a:ext cx="8458200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/>
              <a:t>THALIDOMIDE    This hypnotic/sedative is the best known of the all</a:t>
            </a:r>
          </a:p>
          <a:p>
            <a:r>
              <a:rPr lang="en-US" sz="2400" dirty="0" smtClean="0"/>
              <a:t>  human </a:t>
            </a:r>
            <a:r>
              <a:rPr lang="en-US" sz="2400" dirty="0" err="1" smtClean="0"/>
              <a:t>teratogen</a:t>
            </a:r>
            <a:r>
              <a:rPr lang="en-US" sz="2400" dirty="0" smtClean="0"/>
              <a:t>. </a:t>
            </a:r>
          </a:p>
          <a:p>
            <a:r>
              <a:rPr lang="en-US" sz="2400" dirty="0" smtClean="0"/>
              <a:t>    Thalidomide taken between 27 to 42 </a:t>
            </a:r>
            <a:r>
              <a:rPr lang="en-US" sz="2400" dirty="0" err="1" smtClean="0"/>
              <a:t>postconception</a:t>
            </a:r>
            <a:r>
              <a:rPr lang="en-US" sz="2400" dirty="0" smtClean="0"/>
              <a:t>  </a:t>
            </a:r>
          </a:p>
          <a:p>
            <a:r>
              <a:rPr lang="en-US" sz="2400" dirty="0" smtClean="0"/>
              <a:t>    Produce  </a:t>
            </a:r>
            <a:r>
              <a:rPr lang="en-US" sz="2400" dirty="0" err="1" smtClean="0"/>
              <a:t>phocomelia</a:t>
            </a:r>
            <a:r>
              <a:rPr lang="en-US" sz="2400" dirty="0" smtClean="0"/>
              <a:t>(absence of long bones from </a:t>
            </a:r>
          </a:p>
          <a:p>
            <a:r>
              <a:rPr lang="en-US" sz="2400" dirty="0" smtClean="0"/>
              <a:t>    upper and/or lower limbs),external ear and heart</a:t>
            </a:r>
          </a:p>
          <a:p>
            <a:r>
              <a:rPr lang="en-US" sz="2400" dirty="0" smtClean="0"/>
              <a:t>  defects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762048" y="2967335"/>
            <a:ext cx="361990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Thank you</a:t>
            </a:r>
            <a:endParaRPr lang="en-US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Sites of action drug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159408"/>
          </a:xfrm>
        </p:spPr>
        <p:txBody>
          <a:bodyPr>
            <a:normAutofit lnSpcReduction="10000"/>
          </a:bodyPr>
          <a:lstStyle/>
          <a:p>
            <a:r>
              <a:rPr lang="en-US" b="1" dirty="0" smtClean="0"/>
              <a:t>Direct action </a:t>
            </a:r>
            <a:r>
              <a:rPr lang="en-US" dirty="0" smtClean="0"/>
              <a:t>– example tetracycline given in late pregnancy causes teeth </a:t>
            </a:r>
            <a:r>
              <a:rPr lang="en-US" dirty="0" err="1" smtClean="0"/>
              <a:t>discolouration</a:t>
            </a:r>
            <a:r>
              <a:rPr lang="en-US" dirty="0" smtClean="0"/>
              <a:t> due to </a:t>
            </a:r>
            <a:r>
              <a:rPr lang="en-US" dirty="0" err="1" smtClean="0"/>
              <a:t>chelation</a:t>
            </a:r>
            <a:r>
              <a:rPr lang="en-US" dirty="0" smtClean="0"/>
              <a:t> with calcium in the developing teeth, and also damages the fetal bones.</a:t>
            </a:r>
          </a:p>
          <a:p>
            <a:endParaRPr lang="en-US" dirty="0" smtClean="0"/>
          </a:p>
          <a:p>
            <a:r>
              <a:rPr lang="en-US" b="1" dirty="0" smtClean="0"/>
              <a:t>Interference with placental function – </a:t>
            </a:r>
            <a:r>
              <a:rPr lang="en-US" dirty="0" err="1" smtClean="0"/>
              <a:t>eg</a:t>
            </a:r>
            <a:r>
              <a:rPr lang="en-US" dirty="0" smtClean="0"/>
              <a:t> stillbirth caused by </a:t>
            </a:r>
            <a:r>
              <a:rPr lang="en-US" dirty="0" err="1" smtClean="0"/>
              <a:t>prednisolone</a:t>
            </a:r>
            <a:r>
              <a:rPr lang="en-US" dirty="0" smtClean="0"/>
              <a:t> . Also reduces placental function </a:t>
            </a:r>
          </a:p>
          <a:p>
            <a:endParaRPr lang="en-US" dirty="0" smtClean="0"/>
          </a:p>
          <a:p>
            <a:r>
              <a:rPr lang="en-US" b="1" dirty="0" smtClean="0"/>
              <a:t>Biochemical and endocrinal alterations</a:t>
            </a:r>
          </a:p>
          <a:p>
            <a:endParaRPr lang="en-US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Drug transfer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Most drugs are transferred across by passive diffusion down a concentration gradient.</a:t>
            </a:r>
          </a:p>
          <a:p>
            <a:r>
              <a:rPr lang="en-US" dirty="0" smtClean="0"/>
              <a:t>Facilitated diffusion and active transport by placenta are important for endogenous substances.</a:t>
            </a:r>
          </a:p>
          <a:p>
            <a:r>
              <a:rPr lang="en-US" dirty="0" smtClean="0"/>
              <a:t>Placenta consist of lipoprotein membranes , transfer is most rapid for lipid soluble drugs with molecular weight less </a:t>
            </a:r>
            <a:r>
              <a:rPr lang="en-US" dirty="0" err="1" smtClean="0"/>
              <a:t>tha</a:t>
            </a:r>
            <a:r>
              <a:rPr lang="en-US" dirty="0" smtClean="0"/>
              <a:t> 1,000 which are less </a:t>
            </a:r>
            <a:r>
              <a:rPr lang="en-US" dirty="0" err="1" smtClean="0"/>
              <a:t>ionised</a:t>
            </a:r>
            <a:r>
              <a:rPr lang="en-US" dirty="0" smtClean="0"/>
              <a:t> at physiological pH of 7.4 .</a:t>
            </a:r>
          </a:p>
          <a:p>
            <a:r>
              <a:rPr lang="en-US" dirty="0" smtClean="0"/>
              <a:t>Thickness of placental membrane and uterine blood flow also </a:t>
            </a:r>
            <a:r>
              <a:rPr lang="en-US" dirty="0" err="1" smtClean="0"/>
              <a:t>detrmine</a:t>
            </a:r>
            <a:r>
              <a:rPr lang="en-US" dirty="0" smtClean="0"/>
              <a:t> drug transfer.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For certain drugs , the active forms are their metabolites. These are found in maternal liver. As, they water soluble , small quantities reach the fetus.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FOOD AND DRUG ADMINISTRATION classification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FDA has developed a rating system  for drugs to provide therapeutic guidance based on potential benefits and maternal and fetal risks.</a:t>
            </a:r>
          </a:p>
          <a:p>
            <a:endParaRPr lang="en-US" dirty="0" smtClean="0"/>
          </a:p>
          <a:p>
            <a:r>
              <a:rPr lang="en-US" b="1" dirty="0" smtClean="0"/>
              <a:t>Category A</a:t>
            </a:r>
            <a:r>
              <a:rPr lang="en-US" dirty="0" smtClean="0"/>
              <a:t> – not associated with any fetal risks. </a:t>
            </a:r>
            <a:r>
              <a:rPr lang="en-US" dirty="0" err="1" smtClean="0"/>
              <a:t>Eg</a:t>
            </a:r>
            <a:r>
              <a:rPr lang="en-US" dirty="0" smtClean="0"/>
              <a:t> – multivitamins , </a:t>
            </a:r>
            <a:r>
              <a:rPr lang="en-US" dirty="0" err="1" smtClean="0"/>
              <a:t>levothyronine</a:t>
            </a:r>
            <a:r>
              <a:rPr lang="en-US" dirty="0" smtClean="0"/>
              <a:t> etc.</a:t>
            </a:r>
          </a:p>
          <a:p>
            <a:endParaRPr lang="en-US" dirty="0" smtClean="0"/>
          </a:p>
          <a:p>
            <a:r>
              <a:rPr lang="en-US" b="1" dirty="0" smtClean="0"/>
              <a:t>Category B</a:t>
            </a:r>
            <a:r>
              <a:rPr lang="en-US" dirty="0" smtClean="0"/>
              <a:t> – animal studies indicate no fetal risks but there are no human studies. Though adverse effects have been demonstrated in animals , they are not seen in well controlled human studies. </a:t>
            </a:r>
            <a:r>
              <a:rPr lang="en-US" dirty="0" err="1" smtClean="0"/>
              <a:t>Eg</a:t>
            </a:r>
            <a:r>
              <a:rPr lang="en-US" dirty="0" smtClean="0"/>
              <a:t> – penicillin , </a:t>
            </a:r>
            <a:r>
              <a:rPr lang="en-US" dirty="0" err="1" smtClean="0"/>
              <a:t>metformin</a:t>
            </a:r>
            <a:r>
              <a:rPr lang="en-US" dirty="0" smtClean="0"/>
              <a:t>, amoxicillin , </a:t>
            </a:r>
            <a:r>
              <a:rPr lang="en-US" dirty="0" err="1" smtClean="0"/>
              <a:t>pantoprazole</a:t>
            </a:r>
            <a:r>
              <a:rPr lang="en-US" dirty="0" smtClean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Category B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5007008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en-US" dirty="0" smtClean="0"/>
              <a:t>    </a:t>
            </a:r>
            <a:r>
              <a:rPr lang="en-US" dirty="0" err="1" smtClean="0"/>
              <a:t>Ampicilin</a:t>
            </a:r>
            <a:r>
              <a:rPr lang="en-US" dirty="0" smtClean="0"/>
              <a:t> </a:t>
            </a:r>
          </a:p>
          <a:p>
            <a:pPr>
              <a:buNone/>
            </a:pPr>
            <a:r>
              <a:rPr lang="en-US" dirty="0" smtClean="0"/>
              <a:t>    </a:t>
            </a:r>
            <a:r>
              <a:rPr lang="en-US" dirty="0" err="1" smtClean="0"/>
              <a:t>Dicloxicin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    </a:t>
            </a:r>
            <a:r>
              <a:rPr lang="en-US" dirty="0" err="1" smtClean="0"/>
              <a:t>Nitrofurantoin</a:t>
            </a:r>
            <a:r>
              <a:rPr lang="en-US" dirty="0" smtClean="0"/>
              <a:t> </a:t>
            </a:r>
          </a:p>
          <a:p>
            <a:pPr>
              <a:buNone/>
            </a:pPr>
            <a:r>
              <a:rPr lang="en-US" dirty="0" smtClean="0"/>
              <a:t>    Amoxicillin </a:t>
            </a:r>
          </a:p>
          <a:p>
            <a:pPr>
              <a:buNone/>
            </a:pPr>
            <a:r>
              <a:rPr lang="en-US" dirty="0" smtClean="0"/>
              <a:t>   All prenatal vitamins </a:t>
            </a:r>
          </a:p>
          <a:p>
            <a:pPr>
              <a:buNone/>
            </a:pPr>
            <a:r>
              <a:rPr lang="en-US" dirty="0" smtClean="0"/>
              <a:t>   </a:t>
            </a:r>
            <a:r>
              <a:rPr lang="en-US" dirty="0" err="1" smtClean="0"/>
              <a:t>Acitamenophen</a:t>
            </a:r>
            <a:r>
              <a:rPr lang="en-US" dirty="0" smtClean="0"/>
              <a:t> </a:t>
            </a:r>
          </a:p>
          <a:p>
            <a:pPr>
              <a:buNone/>
            </a:pPr>
            <a:r>
              <a:rPr lang="en-US" dirty="0" smtClean="0"/>
              <a:t>   </a:t>
            </a:r>
            <a:r>
              <a:rPr lang="en-US" dirty="0" err="1" smtClean="0"/>
              <a:t>Flagyl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   </a:t>
            </a:r>
            <a:r>
              <a:rPr lang="en-US" dirty="0" err="1" smtClean="0"/>
              <a:t>Cephlosporins</a:t>
            </a:r>
            <a:r>
              <a:rPr lang="en-US" dirty="0" smtClean="0"/>
              <a:t> </a:t>
            </a:r>
            <a:r>
              <a:rPr lang="en-US" dirty="0" err="1" smtClean="0"/>
              <a:t>e.g</a:t>
            </a:r>
            <a:r>
              <a:rPr lang="en-US" dirty="0" smtClean="0"/>
              <a:t> </a:t>
            </a:r>
            <a:r>
              <a:rPr lang="en-US" dirty="0" err="1" smtClean="0"/>
              <a:t>cephalaxin</a:t>
            </a:r>
            <a:r>
              <a:rPr lang="en-US" dirty="0" smtClean="0"/>
              <a:t>, </a:t>
            </a:r>
            <a:r>
              <a:rPr lang="en-US" dirty="0" err="1" smtClean="0"/>
              <a:t>ceclor</a:t>
            </a:r>
            <a:r>
              <a:rPr lang="en-US" dirty="0" smtClean="0"/>
              <a:t> (</a:t>
            </a:r>
            <a:r>
              <a:rPr lang="en-US" dirty="0" err="1" smtClean="0"/>
              <a:t>cefaclor</a:t>
            </a:r>
            <a:r>
              <a:rPr lang="en-US" dirty="0" smtClean="0"/>
              <a:t> </a:t>
            </a:r>
            <a:r>
              <a:rPr lang="en-US" dirty="0" err="1" smtClean="0"/>
              <a:t>Duricef</a:t>
            </a:r>
            <a:r>
              <a:rPr lang="en-US" dirty="0" smtClean="0"/>
              <a:t> (</a:t>
            </a:r>
            <a:r>
              <a:rPr lang="en-US" dirty="0" err="1" smtClean="0"/>
              <a:t>Cefadroxil</a:t>
            </a:r>
            <a:r>
              <a:rPr lang="en-US" dirty="0" smtClean="0"/>
              <a:t>) •</a:t>
            </a:r>
          </a:p>
          <a:p>
            <a:pPr>
              <a:buNone/>
            </a:pPr>
            <a:r>
              <a:rPr lang="en-US" dirty="0" smtClean="0"/>
              <a:t>   Erythromycin 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dirty="0" err="1" smtClean="0"/>
              <a:t>Azithromycin</a:t>
            </a:r>
            <a:r>
              <a:rPr lang="en-US" dirty="0" smtClean="0"/>
              <a:t> 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dirty="0" err="1" smtClean="0"/>
              <a:t>Zorivx</a:t>
            </a:r>
            <a:r>
              <a:rPr lang="en-US" dirty="0" smtClean="0"/>
              <a:t> (acyclovir)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dirty="0" err="1" smtClean="0"/>
              <a:t>Clotrimazole</a:t>
            </a:r>
            <a:r>
              <a:rPr lang="en-US" dirty="0" smtClean="0"/>
              <a:t> Vaginal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Verve">
  <a:themeElements>
    <a:clrScheme name="Verve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Verve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Verve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1039</TotalTime>
  <Words>1623</Words>
  <Application>Microsoft Office PowerPoint</Application>
  <PresentationFormat>On-screen Show (4:3)</PresentationFormat>
  <Paragraphs>421</Paragraphs>
  <Slides>41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41</vt:i4>
      </vt:variant>
    </vt:vector>
  </HeadingPairs>
  <TitlesOfParts>
    <vt:vector size="42" baseType="lpstr">
      <vt:lpstr>Verve</vt:lpstr>
      <vt:lpstr>DRUGS IN PREGNANCY AND LACTATION</vt:lpstr>
      <vt:lpstr>Slide 2</vt:lpstr>
      <vt:lpstr>Facts  : teratogens and their effects.</vt:lpstr>
      <vt:lpstr>Slide 4</vt:lpstr>
      <vt:lpstr>Sites of action drug</vt:lpstr>
      <vt:lpstr>Drug transfer</vt:lpstr>
      <vt:lpstr>Slide 7</vt:lpstr>
      <vt:lpstr>FOOD AND DRUG ADMINISTRATION classification </vt:lpstr>
      <vt:lpstr>Category B</vt:lpstr>
      <vt:lpstr>Slide 10</vt:lpstr>
      <vt:lpstr>Category c</vt:lpstr>
      <vt:lpstr>Slide 12</vt:lpstr>
      <vt:lpstr>MEDICATIONS USED ARE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  <vt:lpstr>Slide 25</vt:lpstr>
      <vt:lpstr>MEDICINES WITH KNOWN TERATGENIC EFFECTS</vt:lpstr>
      <vt:lpstr>Slide 27</vt:lpstr>
      <vt:lpstr>Slide 28</vt:lpstr>
      <vt:lpstr>Slide 29</vt:lpstr>
      <vt:lpstr>Slide 30</vt:lpstr>
      <vt:lpstr>Slide 31</vt:lpstr>
      <vt:lpstr>Slide 32</vt:lpstr>
      <vt:lpstr>Slide 33</vt:lpstr>
      <vt:lpstr>Slide 34</vt:lpstr>
      <vt:lpstr>Slide 35</vt:lpstr>
      <vt:lpstr>Slide 36</vt:lpstr>
      <vt:lpstr>Slide 37</vt:lpstr>
      <vt:lpstr>Slide 38</vt:lpstr>
      <vt:lpstr>Slide 39</vt:lpstr>
      <vt:lpstr>Slide 40</vt:lpstr>
      <vt:lpstr>Slide 41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DRUGS IN PREGNANCY AND LACTATION</dc:title>
  <dc:creator>sakshi dhingra</dc:creator>
  <cp:lastModifiedBy>Admin</cp:lastModifiedBy>
  <cp:revision>49</cp:revision>
  <dcterms:created xsi:type="dcterms:W3CDTF">2017-10-24T16:12:24Z</dcterms:created>
  <dcterms:modified xsi:type="dcterms:W3CDTF">2019-10-03T12:15:18Z</dcterms:modified>
</cp:coreProperties>
</file>