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4"/>
  </p:notesMasterIdLst>
  <p:sldIdLst>
    <p:sldId id="256" r:id="rId2"/>
    <p:sldId id="257" r:id="rId3"/>
    <p:sldId id="259" r:id="rId4"/>
    <p:sldId id="260" r:id="rId5"/>
    <p:sldId id="261" r:id="rId6"/>
    <p:sldId id="320" r:id="rId7"/>
    <p:sldId id="370" r:id="rId8"/>
    <p:sldId id="330" r:id="rId9"/>
    <p:sldId id="321" r:id="rId10"/>
    <p:sldId id="331" r:id="rId11"/>
    <p:sldId id="322" r:id="rId12"/>
    <p:sldId id="323" r:id="rId13"/>
    <p:sldId id="324" r:id="rId14"/>
    <p:sldId id="371" r:id="rId15"/>
    <p:sldId id="325" r:id="rId16"/>
    <p:sldId id="367" r:id="rId17"/>
    <p:sldId id="326" r:id="rId18"/>
    <p:sldId id="327" r:id="rId19"/>
    <p:sldId id="328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40" r:id="rId28"/>
    <p:sldId id="341" r:id="rId29"/>
    <p:sldId id="342" r:id="rId30"/>
    <p:sldId id="263" r:id="rId31"/>
    <p:sldId id="264" r:id="rId32"/>
    <p:sldId id="265" r:id="rId33"/>
    <p:sldId id="373" r:id="rId34"/>
    <p:sldId id="372" r:id="rId35"/>
    <p:sldId id="329" r:id="rId36"/>
    <p:sldId id="266" r:id="rId37"/>
    <p:sldId id="3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258" r:id="rId52"/>
    <p:sldId id="284" r:id="rId53"/>
    <p:sldId id="280" r:id="rId54"/>
    <p:sldId id="281" r:id="rId55"/>
    <p:sldId id="282" r:id="rId56"/>
    <p:sldId id="283" r:id="rId57"/>
    <p:sldId id="285" r:id="rId58"/>
    <p:sldId id="286" r:id="rId59"/>
    <p:sldId id="287" r:id="rId60"/>
    <p:sldId id="288" r:id="rId61"/>
    <p:sldId id="289" r:id="rId62"/>
    <p:sldId id="290" r:id="rId63"/>
    <p:sldId id="291" r:id="rId64"/>
    <p:sldId id="292" r:id="rId65"/>
    <p:sldId id="293" r:id="rId66"/>
    <p:sldId id="294" r:id="rId67"/>
    <p:sldId id="295" r:id="rId68"/>
    <p:sldId id="296" r:id="rId69"/>
    <p:sldId id="299" r:id="rId70"/>
    <p:sldId id="369" r:id="rId71"/>
    <p:sldId id="346" r:id="rId72"/>
    <p:sldId id="350" r:id="rId73"/>
    <p:sldId id="349" r:id="rId74"/>
    <p:sldId id="351" r:id="rId75"/>
    <p:sldId id="301" r:id="rId76"/>
    <p:sldId id="319" r:id="rId77"/>
    <p:sldId id="310" r:id="rId78"/>
    <p:sldId id="302" r:id="rId79"/>
    <p:sldId id="303" r:id="rId80"/>
    <p:sldId id="304" r:id="rId81"/>
    <p:sldId id="305" r:id="rId82"/>
    <p:sldId id="306" r:id="rId83"/>
    <p:sldId id="307" r:id="rId84"/>
    <p:sldId id="308" r:id="rId85"/>
    <p:sldId id="312" r:id="rId86"/>
    <p:sldId id="313" r:id="rId87"/>
    <p:sldId id="352" r:id="rId88"/>
    <p:sldId id="353" r:id="rId89"/>
    <p:sldId id="354" r:id="rId90"/>
    <p:sldId id="355" r:id="rId91"/>
    <p:sldId id="356" r:id="rId92"/>
    <p:sldId id="357" r:id="rId93"/>
    <p:sldId id="358" r:id="rId94"/>
    <p:sldId id="368" r:id="rId95"/>
    <p:sldId id="364" r:id="rId96"/>
    <p:sldId id="359" r:id="rId97"/>
    <p:sldId id="360" r:id="rId98"/>
    <p:sldId id="361" r:id="rId99"/>
    <p:sldId id="362" r:id="rId100"/>
    <p:sldId id="314" r:id="rId101"/>
    <p:sldId id="315" r:id="rId102"/>
    <p:sldId id="298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1158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83BB5F-27EB-4187-A5E1-26135BA2EFC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2519B92-5D5B-49FF-A11B-1FDFEB5F18AB}">
      <dgm:prSet phldrT="[Text]"/>
      <dgm:spPr/>
      <dgm:t>
        <a:bodyPr/>
        <a:lstStyle/>
        <a:p>
          <a:r>
            <a:rPr lang="en-IN" dirty="0" smtClean="0"/>
            <a:t>Acceleration phase</a:t>
          </a:r>
          <a:endParaRPr lang="en-IN" dirty="0"/>
        </a:p>
      </dgm:t>
    </dgm:pt>
    <dgm:pt modelId="{A92C64D5-1128-4529-BC4C-0D1F6A33FF74}" type="parTrans" cxnId="{29DE564B-5FC8-41DA-866B-7A5DEA1C9F9E}">
      <dgm:prSet/>
      <dgm:spPr/>
    </dgm:pt>
    <dgm:pt modelId="{CE2164F2-AC0D-4B58-8F9A-60377845B75E}" type="sibTrans" cxnId="{29DE564B-5FC8-41DA-866B-7A5DEA1C9F9E}">
      <dgm:prSet/>
      <dgm:spPr/>
    </dgm:pt>
    <dgm:pt modelId="{03FB5C12-1106-49A8-8179-E579F45D021B}">
      <dgm:prSet phldrT="[Text]"/>
      <dgm:spPr/>
      <dgm:t>
        <a:bodyPr/>
        <a:lstStyle/>
        <a:p>
          <a:r>
            <a:rPr lang="en-IN" dirty="0" err="1" smtClean="0"/>
            <a:t>Decelaration</a:t>
          </a:r>
          <a:r>
            <a:rPr lang="en-IN" dirty="0" smtClean="0"/>
            <a:t> phase</a:t>
          </a:r>
          <a:endParaRPr lang="en-IN" dirty="0"/>
        </a:p>
      </dgm:t>
    </dgm:pt>
    <dgm:pt modelId="{63935D29-3B6B-48EE-B8C6-CFB689BEE31A}" type="parTrans" cxnId="{1D99E972-0D1D-4D7C-BDEA-B5EAEFFE180C}">
      <dgm:prSet/>
      <dgm:spPr/>
    </dgm:pt>
    <dgm:pt modelId="{3DB6394D-FBC8-45F1-A1A2-B627F69BF512}" type="sibTrans" cxnId="{1D99E972-0D1D-4D7C-BDEA-B5EAEFFE180C}">
      <dgm:prSet/>
      <dgm:spPr/>
    </dgm:pt>
    <dgm:pt modelId="{68A5026D-405A-4237-A879-4930EB73DD68}">
      <dgm:prSet phldrT="[Text]"/>
      <dgm:spPr/>
      <dgm:t>
        <a:bodyPr/>
        <a:lstStyle/>
        <a:p>
          <a:r>
            <a:rPr lang="en-IN" dirty="0" smtClean="0"/>
            <a:t>Phase of maximum slope</a:t>
          </a:r>
          <a:endParaRPr lang="en-IN" dirty="0"/>
        </a:p>
      </dgm:t>
    </dgm:pt>
    <dgm:pt modelId="{C920D386-779F-4BA1-BEF4-F4AB69CD1238}" type="parTrans" cxnId="{66540B0D-141E-4295-BCCF-29FE1FC30A9A}">
      <dgm:prSet/>
      <dgm:spPr/>
    </dgm:pt>
    <dgm:pt modelId="{D4D8E3AB-C23A-47DC-A58D-A528C6B63E8C}" type="sibTrans" cxnId="{66540B0D-141E-4295-BCCF-29FE1FC30A9A}">
      <dgm:prSet/>
      <dgm:spPr/>
    </dgm:pt>
    <dgm:pt modelId="{C9DDF6DA-C21D-4921-8E1F-BAAE59C97336}" type="pres">
      <dgm:prSet presAssocID="{BA83BB5F-27EB-4187-A5E1-26135BA2EFC7}" presName="compositeShape" presStyleCnt="0">
        <dgm:presLayoutVars>
          <dgm:chMax val="7"/>
          <dgm:dir/>
          <dgm:resizeHandles val="exact"/>
        </dgm:presLayoutVars>
      </dgm:prSet>
      <dgm:spPr/>
    </dgm:pt>
    <dgm:pt modelId="{3B52B017-2920-4F84-95A0-597002CA402D}" type="pres">
      <dgm:prSet presAssocID="{62519B92-5D5B-49FF-A11B-1FDFEB5F18AB}" presName="circ1" presStyleLbl="vennNode1" presStyleIdx="0" presStyleCnt="3"/>
      <dgm:spPr/>
      <dgm:t>
        <a:bodyPr/>
        <a:lstStyle/>
        <a:p>
          <a:endParaRPr lang="en-IN"/>
        </a:p>
      </dgm:t>
    </dgm:pt>
    <dgm:pt modelId="{355C7C89-4BD3-494F-B863-DB2C52CBC97F}" type="pres">
      <dgm:prSet presAssocID="{62519B92-5D5B-49FF-A11B-1FDFEB5F18A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AB17F5F-17C5-4FEE-BB5D-0648077E7531}" type="pres">
      <dgm:prSet presAssocID="{03FB5C12-1106-49A8-8179-E579F45D021B}" presName="circ2" presStyleLbl="vennNode1" presStyleIdx="1" presStyleCnt="3"/>
      <dgm:spPr/>
      <dgm:t>
        <a:bodyPr/>
        <a:lstStyle/>
        <a:p>
          <a:endParaRPr lang="en-IN"/>
        </a:p>
      </dgm:t>
    </dgm:pt>
    <dgm:pt modelId="{A651F55E-5116-4080-8B9E-D87B8044E918}" type="pres">
      <dgm:prSet presAssocID="{03FB5C12-1106-49A8-8179-E579F45D021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3B621FC-CA8C-4518-AC34-AF090F6420C9}" type="pres">
      <dgm:prSet presAssocID="{68A5026D-405A-4237-A879-4930EB73DD68}" presName="circ3" presStyleLbl="vennNode1" presStyleIdx="2" presStyleCnt="3"/>
      <dgm:spPr/>
      <dgm:t>
        <a:bodyPr/>
        <a:lstStyle/>
        <a:p>
          <a:endParaRPr lang="en-IN"/>
        </a:p>
      </dgm:t>
    </dgm:pt>
    <dgm:pt modelId="{D5E45CBE-9276-4B7B-8461-7370E93F4181}" type="pres">
      <dgm:prSet presAssocID="{68A5026D-405A-4237-A879-4930EB73DD6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AFB7C7C-A994-46E5-A239-E75706779FB7}" type="presOf" srcId="{62519B92-5D5B-49FF-A11B-1FDFEB5F18AB}" destId="{3B52B017-2920-4F84-95A0-597002CA402D}" srcOrd="0" destOrd="0" presId="urn:microsoft.com/office/officeart/2005/8/layout/venn1"/>
    <dgm:cxn modelId="{532821B5-7476-4FB7-8420-970068DFAEE3}" type="presOf" srcId="{68A5026D-405A-4237-A879-4930EB73DD68}" destId="{63B621FC-CA8C-4518-AC34-AF090F6420C9}" srcOrd="0" destOrd="0" presId="urn:microsoft.com/office/officeart/2005/8/layout/venn1"/>
    <dgm:cxn modelId="{1D99E972-0D1D-4D7C-BDEA-B5EAEFFE180C}" srcId="{BA83BB5F-27EB-4187-A5E1-26135BA2EFC7}" destId="{03FB5C12-1106-49A8-8179-E579F45D021B}" srcOrd="1" destOrd="0" parTransId="{63935D29-3B6B-48EE-B8C6-CFB689BEE31A}" sibTransId="{3DB6394D-FBC8-45F1-A1A2-B627F69BF512}"/>
    <dgm:cxn modelId="{88BF9F77-2010-4758-AD9F-0DE3425A14A4}" type="presOf" srcId="{62519B92-5D5B-49FF-A11B-1FDFEB5F18AB}" destId="{355C7C89-4BD3-494F-B863-DB2C52CBC97F}" srcOrd="1" destOrd="0" presId="urn:microsoft.com/office/officeart/2005/8/layout/venn1"/>
    <dgm:cxn modelId="{DC85CDC0-30DA-444B-8C75-CABF5A0D8F1B}" type="presOf" srcId="{68A5026D-405A-4237-A879-4930EB73DD68}" destId="{D5E45CBE-9276-4B7B-8461-7370E93F4181}" srcOrd="1" destOrd="0" presId="urn:microsoft.com/office/officeart/2005/8/layout/venn1"/>
    <dgm:cxn modelId="{29DE564B-5FC8-41DA-866B-7A5DEA1C9F9E}" srcId="{BA83BB5F-27EB-4187-A5E1-26135BA2EFC7}" destId="{62519B92-5D5B-49FF-A11B-1FDFEB5F18AB}" srcOrd="0" destOrd="0" parTransId="{A92C64D5-1128-4529-BC4C-0D1F6A33FF74}" sibTransId="{CE2164F2-AC0D-4B58-8F9A-60377845B75E}"/>
    <dgm:cxn modelId="{66540B0D-141E-4295-BCCF-29FE1FC30A9A}" srcId="{BA83BB5F-27EB-4187-A5E1-26135BA2EFC7}" destId="{68A5026D-405A-4237-A879-4930EB73DD68}" srcOrd="2" destOrd="0" parTransId="{C920D386-779F-4BA1-BEF4-F4AB69CD1238}" sibTransId="{D4D8E3AB-C23A-47DC-A58D-A528C6B63E8C}"/>
    <dgm:cxn modelId="{57D15BCF-0502-48CA-AA5A-08BE0DE3A004}" type="presOf" srcId="{03FB5C12-1106-49A8-8179-E579F45D021B}" destId="{6AB17F5F-17C5-4FEE-BB5D-0648077E7531}" srcOrd="0" destOrd="0" presId="urn:microsoft.com/office/officeart/2005/8/layout/venn1"/>
    <dgm:cxn modelId="{E960B2AC-355B-46D9-AFEB-C7824DE6DDFF}" type="presOf" srcId="{BA83BB5F-27EB-4187-A5E1-26135BA2EFC7}" destId="{C9DDF6DA-C21D-4921-8E1F-BAAE59C97336}" srcOrd="0" destOrd="0" presId="urn:microsoft.com/office/officeart/2005/8/layout/venn1"/>
    <dgm:cxn modelId="{7D93F9BC-8C92-452B-AFC3-FB22FB0CFBF7}" type="presOf" srcId="{03FB5C12-1106-49A8-8179-E579F45D021B}" destId="{A651F55E-5116-4080-8B9E-D87B8044E918}" srcOrd="1" destOrd="0" presId="urn:microsoft.com/office/officeart/2005/8/layout/venn1"/>
    <dgm:cxn modelId="{F8B22C02-93B2-4908-A278-2F7A2BCF6ACF}" type="presParOf" srcId="{C9DDF6DA-C21D-4921-8E1F-BAAE59C97336}" destId="{3B52B017-2920-4F84-95A0-597002CA402D}" srcOrd="0" destOrd="0" presId="urn:microsoft.com/office/officeart/2005/8/layout/venn1"/>
    <dgm:cxn modelId="{B081DB0E-128E-4F88-BA76-71F8B57619C0}" type="presParOf" srcId="{C9DDF6DA-C21D-4921-8E1F-BAAE59C97336}" destId="{355C7C89-4BD3-494F-B863-DB2C52CBC97F}" srcOrd="1" destOrd="0" presId="urn:microsoft.com/office/officeart/2005/8/layout/venn1"/>
    <dgm:cxn modelId="{B9F77997-C587-4F60-9B26-C8FC1926B3F4}" type="presParOf" srcId="{C9DDF6DA-C21D-4921-8E1F-BAAE59C97336}" destId="{6AB17F5F-17C5-4FEE-BB5D-0648077E7531}" srcOrd="2" destOrd="0" presId="urn:microsoft.com/office/officeart/2005/8/layout/venn1"/>
    <dgm:cxn modelId="{E82E2DCB-EF15-4ADD-9A9B-CC9B71729681}" type="presParOf" srcId="{C9DDF6DA-C21D-4921-8E1F-BAAE59C97336}" destId="{A651F55E-5116-4080-8B9E-D87B8044E918}" srcOrd="3" destOrd="0" presId="urn:microsoft.com/office/officeart/2005/8/layout/venn1"/>
    <dgm:cxn modelId="{A14EE55A-0DCC-4477-811D-FC65EA501BDC}" type="presParOf" srcId="{C9DDF6DA-C21D-4921-8E1F-BAAE59C97336}" destId="{63B621FC-CA8C-4518-AC34-AF090F6420C9}" srcOrd="4" destOrd="0" presId="urn:microsoft.com/office/officeart/2005/8/layout/venn1"/>
    <dgm:cxn modelId="{B9766248-98E6-4D7A-97E0-C1D54F62D787}" type="presParOf" srcId="{C9DDF6DA-C21D-4921-8E1F-BAAE59C97336}" destId="{D5E45CBE-9276-4B7B-8461-7370E93F4181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C86FE8-7838-44BC-8215-ED13FE78527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C51E9D2-B696-4119-AD8B-A8625130593C}">
      <dgm:prSet phldrT="[Text]"/>
      <dgm:spPr/>
      <dgm:t>
        <a:bodyPr/>
        <a:lstStyle/>
        <a:p>
          <a:r>
            <a:rPr lang="en-IN" dirty="0" smtClean="0"/>
            <a:t>Abnormal</a:t>
          </a:r>
        </a:p>
        <a:p>
          <a:r>
            <a:rPr lang="en-IN" dirty="0" smtClean="0"/>
            <a:t>polarity</a:t>
          </a:r>
          <a:endParaRPr lang="en-IN" dirty="0"/>
        </a:p>
      </dgm:t>
    </dgm:pt>
    <dgm:pt modelId="{414F8CDC-A5C4-4E7E-905F-3CC7C9FC9E40}" type="parTrans" cxnId="{655D2F6B-3640-49B4-A6C9-B200D0EA8814}">
      <dgm:prSet/>
      <dgm:spPr/>
      <dgm:t>
        <a:bodyPr/>
        <a:lstStyle/>
        <a:p>
          <a:endParaRPr lang="en-IN"/>
        </a:p>
      </dgm:t>
    </dgm:pt>
    <dgm:pt modelId="{D4AAFF6A-A4AD-4D50-8A9F-00CF16604AC1}" type="sibTrans" cxnId="{655D2F6B-3640-49B4-A6C9-B200D0EA8814}">
      <dgm:prSet/>
      <dgm:spPr/>
      <dgm:t>
        <a:bodyPr/>
        <a:lstStyle/>
        <a:p>
          <a:endParaRPr lang="en-IN"/>
        </a:p>
      </dgm:t>
    </dgm:pt>
    <dgm:pt modelId="{804B124D-F225-4E54-A002-22CA33B24AF5}">
      <dgm:prSet phldrT="[Text]"/>
      <dgm:spPr/>
      <dgm:t>
        <a:bodyPr/>
        <a:lstStyle/>
        <a:p>
          <a:r>
            <a:rPr lang="en-IN" dirty="0" smtClean="0"/>
            <a:t>Colicky uterus</a:t>
          </a:r>
          <a:endParaRPr lang="en-IN" dirty="0"/>
        </a:p>
      </dgm:t>
    </dgm:pt>
    <dgm:pt modelId="{FF3765E8-E6F8-4181-90A4-2BA04C8D7D8A}" type="parTrans" cxnId="{F880F893-508C-4F1F-8537-295D1A5BDDB5}">
      <dgm:prSet/>
      <dgm:spPr/>
      <dgm:t>
        <a:bodyPr/>
        <a:lstStyle/>
        <a:p>
          <a:endParaRPr lang="en-IN"/>
        </a:p>
      </dgm:t>
    </dgm:pt>
    <dgm:pt modelId="{08AA31CE-81BF-4006-9B9E-9967CEE0D1B4}" type="sibTrans" cxnId="{F880F893-508C-4F1F-8537-295D1A5BDDB5}">
      <dgm:prSet/>
      <dgm:spPr/>
      <dgm:t>
        <a:bodyPr/>
        <a:lstStyle/>
        <a:p>
          <a:endParaRPr lang="en-IN"/>
        </a:p>
      </dgm:t>
    </dgm:pt>
    <dgm:pt modelId="{FC7D00D2-303B-4B2E-A355-B73718B020A6}">
      <dgm:prSet phldrT="[Text]"/>
      <dgm:spPr/>
      <dgm:t>
        <a:bodyPr/>
        <a:lstStyle/>
        <a:p>
          <a:r>
            <a:rPr lang="en-IN" dirty="0" smtClean="0"/>
            <a:t>Spastic lower segment</a:t>
          </a:r>
          <a:endParaRPr lang="en-IN" dirty="0"/>
        </a:p>
      </dgm:t>
    </dgm:pt>
    <dgm:pt modelId="{F9D51101-ECDE-4267-9BD2-09444AABDBE7}" type="parTrans" cxnId="{822FC2FF-0E65-4A74-8D78-E4FF750AAF30}">
      <dgm:prSet/>
      <dgm:spPr/>
      <dgm:t>
        <a:bodyPr/>
        <a:lstStyle/>
        <a:p>
          <a:endParaRPr lang="en-IN"/>
        </a:p>
      </dgm:t>
    </dgm:pt>
    <dgm:pt modelId="{424DE10D-407C-4E6E-90EB-D7A659BFE9C2}" type="sibTrans" cxnId="{822FC2FF-0E65-4A74-8D78-E4FF750AAF30}">
      <dgm:prSet/>
      <dgm:spPr/>
      <dgm:t>
        <a:bodyPr/>
        <a:lstStyle/>
        <a:p>
          <a:endParaRPr lang="en-IN"/>
        </a:p>
      </dgm:t>
    </dgm:pt>
    <dgm:pt modelId="{F11AB986-2B0B-42BA-807F-007256CD9619}">
      <dgm:prSet phldrT="[Text]"/>
      <dgm:spPr/>
      <dgm:t>
        <a:bodyPr/>
        <a:lstStyle/>
        <a:p>
          <a:r>
            <a:rPr lang="en-IN" dirty="0" smtClean="0"/>
            <a:t>Constriction ring</a:t>
          </a:r>
          <a:endParaRPr lang="en-IN" dirty="0"/>
        </a:p>
      </dgm:t>
    </dgm:pt>
    <dgm:pt modelId="{19C9A715-08A1-43CF-8C52-DB09C8A657E8}" type="parTrans" cxnId="{01FDDF73-F46B-4413-BBA0-1D189FEAC977}">
      <dgm:prSet/>
      <dgm:spPr/>
      <dgm:t>
        <a:bodyPr/>
        <a:lstStyle/>
        <a:p>
          <a:endParaRPr lang="en-IN"/>
        </a:p>
      </dgm:t>
    </dgm:pt>
    <dgm:pt modelId="{9F4408F8-C9CD-4644-928A-4CDAEC7661BF}" type="sibTrans" cxnId="{01FDDF73-F46B-4413-BBA0-1D189FEAC977}">
      <dgm:prSet/>
      <dgm:spPr/>
      <dgm:t>
        <a:bodyPr/>
        <a:lstStyle/>
        <a:p>
          <a:endParaRPr lang="en-IN"/>
        </a:p>
      </dgm:t>
    </dgm:pt>
    <dgm:pt modelId="{115D8832-154F-4D63-865B-F7734B8B77CF}">
      <dgm:prSet phldrT="[Text]"/>
      <dgm:spPr/>
      <dgm:t>
        <a:bodyPr/>
        <a:lstStyle/>
        <a:p>
          <a:r>
            <a:rPr lang="en-IN" dirty="0" smtClean="0"/>
            <a:t>Asymmetrical uterine contractions</a:t>
          </a:r>
          <a:endParaRPr lang="en-IN" dirty="0"/>
        </a:p>
      </dgm:t>
    </dgm:pt>
    <dgm:pt modelId="{3E83EE4D-84C2-411D-A9EC-55ED23A2E5EB}" type="parTrans" cxnId="{E2035B91-8B9A-4C18-A5D6-42B3D4A9038F}">
      <dgm:prSet/>
      <dgm:spPr/>
      <dgm:t>
        <a:bodyPr/>
        <a:lstStyle/>
        <a:p>
          <a:endParaRPr lang="en-IN"/>
        </a:p>
      </dgm:t>
    </dgm:pt>
    <dgm:pt modelId="{4A9ACA21-A547-45A5-870D-F17CBD9587C7}" type="sibTrans" cxnId="{E2035B91-8B9A-4C18-A5D6-42B3D4A9038F}">
      <dgm:prSet/>
      <dgm:spPr/>
      <dgm:t>
        <a:bodyPr/>
        <a:lstStyle/>
        <a:p>
          <a:endParaRPr lang="en-IN"/>
        </a:p>
      </dgm:t>
    </dgm:pt>
    <dgm:pt modelId="{96EDF0F2-B1E0-4F9A-B09F-AC7284AF2162}" type="pres">
      <dgm:prSet presAssocID="{9EC86FE8-7838-44BC-8215-ED13FE7852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9A33F21-2779-47A2-88DD-814B8A0BF92D}" type="pres">
      <dgm:prSet presAssocID="{9C51E9D2-B696-4119-AD8B-A8625130593C}" presName="centerShape" presStyleLbl="node0" presStyleIdx="0" presStyleCnt="1"/>
      <dgm:spPr/>
      <dgm:t>
        <a:bodyPr/>
        <a:lstStyle/>
        <a:p>
          <a:endParaRPr lang="en-IN"/>
        </a:p>
      </dgm:t>
    </dgm:pt>
    <dgm:pt modelId="{301CBAAD-D87D-4306-AAA5-6A8C68D2C627}" type="pres">
      <dgm:prSet presAssocID="{804B124D-F225-4E54-A002-22CA33B24AF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A9818B0-9F2C-4B16-A585-B73388DBCD97}" type="pres">
      <dgm:prSet presAssocID="{804B124D-F225-4E54-A002-22CA33B24AF5}" presName="dummy" presStyleCnt="0"/>
      <dgm:spPr/>
    </dgm:pt>
    <dgm:pt modelId="{CF115A71-C35C-4D58-8CFA-908E9305EC76}" type="pres">
      <dgm:prSet presAssocID="{08AA31CE-81BF-4006-9B9E-9967CEE0D1B4}" presName="sibTrans" presStyleLbl="sibTrans2D1" presStyleIdx="0" presStyleCnt="4"/>
      <dgm:spPr/>
      <dgm:t>
        <a:bodyPr/>
        <a:lstStyle/>
        <a:p>
          <a:endParaRPr lang="en-IN"/>
        </a:p>
      </dgm:t>
    </dgm:pt>
    <dgm:pt modelId="{17564817-09B7-40F5-A806-06D2FEAF5594}" type="pres">
      <dgm:prSet presAssocID="{FC7D00D2-303B-4B2E-A355-B73718B020A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E11A38-A64C-4FD4-9187-CB50D644FFCF}" type="pres">
      <dgm:prSet presAssocID="{FC7D00D2-303B-4B2E-A355-B73718B020A6}" presName="dummy" presStyleCnt="0"/>
      <dgm:spPr/>
    </dgm:pt>
    <dgm:pt modelId="{DA31F6E2-0881-4C69-B75D-8E6E96364ABF}" type="pres">
      <dgm:prSet presAssocID="{424DE10D-407C-4E6E-90EB-D7A659BFE9C2}" presName="sibTrans" presStyleLbl="sibTrans2D1" presStyleIdx="1" presStyleCnt="4"/>
      <dgm:spPr/>
      <dgm:t>
        <a:bodyPr/>
        <a:lstStyle/>
        <a:p>
          <a:endParaRPr lang="en-IN"/>
        </a:p>
      </dgm:t>
    </dgm:pt>
    <dgm:pt modelId="{AD24D5FF-CDF0-42F2-989E-B846458C8A67}" type="pres">
      <dgm:prSet presAssocID="{F11AB986-2B0B-42BA-807F-007256CD961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D471D80-A84E-4DF8-97DD-EE665DA2B069}" type="pres">
      <dgm:prSet presAssocID="{F11AB986-2B0B-42BA-807F-007256CD9619}" presName="dummy" presStyleCnt="0"/>
      <dgm:spPr/>
    </dgm:pt>
    <dgm:pt modelId="{6A9B2824-0534-454D-9868-FFB7F1ADFB33}" type="pres">
      <dgm:prSet presAssocID="{9F4408F8-C9CD-4644-928A-4CDAEC7661BF}" presName="sibTrans" presStyleLbl="sibTrans2D1" presStyleIdx="2" presStyleCnt="4"/>
      <dgm:spPr/>
      <dgm:t>
        <a:bodyPr/>
        <a:lstStyle/>
        <a:p>
          <a:endParaRPr lang="en-IN"/>
        </a:p>
      </dgm:t>
    </dgm:pt>
    <dgm:pt modelId="{963D8666-0BEE-4A3A-A5D4-2ECE11EDC009}" type="pres">
      <dgm:prSet presAssocID="{115D8832-154F-4D63-865B-F7734B8B77CF}" presName="node" presStyleLbl="node1" presStyleIdx="3" presStyleCnt="4" custScaleY="8973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291802D-6D35-4BDC-A550-1D13BB1D5BC4}" type="pres">
      <dgm:prSet presAssocID="{115D8832-154F-4D63-865B-F7734B8B77CF}" presName="dummy" presStyleCnt="0"/>
      <dgm:spPr/>
    </dgm:pt>
    <dgm:pt modelId="{DCAF5CD1-5567-42BB-A217-B1FAC25ECD33}" type="pres">
      <dgm:prSet presAssocID="{4A9ACA21-A547-45A5-870D-F17CBD9587C7}" presName="sibTrans" presStyleLbl="sibTrans2D1" presStyleIdx="3" presStyleCnt="4"/>
      <dgm:spPr/>
      <dgm:t>
        <a:bodyPr/>
        <a:lstStyle/>
        <a:p>
          <a:endParaRPr lang="en-IN"/>
        </a:p>
      </dgm:t>
    </dgm:pt>
  </dgm:ptLst>
  <dgm:cxnLst>
    <dgm:cxn modelId="{F880F893-508C-4F1F-8537-295D1A5BDDB5}" srcId="{9C51E9D2-B696-4119-AD8B-A8625130593C}" destId="{804B124D-F225-4E54-A002-22CA33B24AF5}" srcOrd="0" destOrd="0" parTransId="{FF3765E8-E6F8-4181-90A4-2BA04C8D7D8A}" sibTransId="{08AA31CE-81BF-4006-9B9E-9967CEE0D1B4}"/>
    <dgm:cxn modelId="{8CCCDD7A-2552-4289-89F6-B3AB31672995}" type="presOf" srcId="{FC7D00D2-303B-4B2E-A355-B73718B020A6}" destId="{17564817-09B7-40F5-A806-06D2FEAF5594}" srcOrd="0" destOrd="0" presId="urn:microsoft.com/office/officeart/2005/8/layout/radial6"/>
    <dgm:cxn modelId="{D8144B48-C3B4-4DD8-AB7C-C283A2DCBFB8}" type="presOf" srcId="{115D8832-154F-4D63-865B-F7734B8B77CF}" destId="{963D8666-0BEE-4A3A-A5D4-2ECE11EDC009}" srcOrd="0" destOrd="0" presId="urn:microsoft.com/office/officeart/2005/8/layout/radial6"/>
    <dgm:cxn modelId="{E2035B91-8B9A-4C18-A5D6-42B3D4A9038F}" srcId="{9C51E9D2-B696-4119-AD8B-A8625130593C}" destId="{115D8832-154F-4D63-865B-F7734B8B77CF}" srcOrd="3" destOrd="0" parTransId="{3E83EE4D-84C2-411D-A9EC-55ED23A2E5EB}" sibTransId="{4A9ACA21-A547-45A5-870D-F17CBD9587C7}"/>
    <dgm:cxn modelId="{6C8DA270-5A2D-462D-AB78-FE363C4342C8}" type="presOf" srcId="{4A9ACA21-A547-45A5-870D-F17CBD9587C7}" destId="{DCAF5CD1-5567-42BB-A217-B1FAC25ECD33}" srcOrd="0" destOrd="0" presId="urn:microsoft.com/office/officeart/2005/8/layout/radial6"/>
    <dgm:cxn modelId="{655D2F6B-3640-49B4-A6C9-B200D0EA8814}" srcId="{9EC86FE8-7838-44BC-8215-ED13FE78527C}" destId="{9C51E9D2-B696-4119-AD8B-A8625130593C}" srcOrd="0" destOrd="0" parTransId="{414F8CDC-A5C4-4E7E-905F-3CC7C9FC9E40}" sibTransId="{D4AAFF6A-A4AD-4D50-8A9F-00CF16604AC1}"/>
    <dgm:cxn modelId="{31DC35EA-C48B-4AE7-82DB-B6CAF09C9479}" type="presOf" srcId="{9EC86FE8-7838-44BC-8215-ED13FE78527C}" destId="{96EDF0F2-B1E0-4F9A-B09F-AC7284AF2162}" srcOrd="0" destOrd="0" presId="urn:microsoft.com/office/officeart/2005/8/layout/radial6"/>
    <dgm:cxn modelId="{914652F9-1C0C-47A7-AC7F-6E4A03581102}" type="presOf" srcId="{424DE10D-407C-4E6E-90EB-D7A659BFE9C2}" destId="{DA31F6E2-0881-4C69-B75D-8E6E96364ABF}" srcOrd="0" destOrd="0" presId="urn:microsoft.com/office/officeart/2005/8/layout/radial6"/>
    <dgm:cxn modelId="{78A42421-C54C-43FA-9D6A-548738C2C133}" type="presOf" srcId="{08AA31CE-81BF-4006-9B9E-9967CEE0D1B4}" destId="{CF115A71-C35C-4D58-8CFA-908E9305EC76}" srcOrd="0" destOrd="0" presId="urn:microsoft.com/office/officeart/2005/8/layout/radial6"/>
    <dgm:cxn modelId="{E5FCE91D-9D53-42FD-A428-C930277BB0EF}" type="presOf" srcId="{9C51E9D2-B696-4119-AD8B-A8625130593C}" destId="{39A33F21-2779-47A2-88DD-814B8A0BF92D}" srcOrd="0" destOrd="0" presId="urn:microsoft.com/office/officeart/2005/8/layout/radial6"/>
    <dgm:cxn modelId="{01FDDF73-F46B-4413-BBA0-1D189FEAC977}" srcId="{9C51E9D2-B696-4119-AD8B-A8625130593C}" destId="{F11AB986-2B0B-42BA-807F-007256CD9619}" srcOrd="2" destOrd="0" parTransId="{19C9A715-08A1-43CF-8C52-DB09C8A657E8}" sibTransId="{9F4408F8-C9CD-4644-928A-4CDAEC7661BF}"/>
    <dgm:cxn modelId="{E611FABB-4790-4208-A742-A0AC68E935F3}" type="presOf" srcId="{9F4408F8-C9CD-4644-928A-4CDAEC7661BF}" destId="{6A9B2824-0534-454D-9868-FFB7F1ADFB33}" srcOrd="0" destOrd="0" presId="urn:microsoft.com/office/officeart/2005/8/layout/radial6"/>
    <dgm:cxn modelId="{23736DFD-2746-4C65-89EB-0674C06E0E70}" type="presOf" srcId="{804B124D-F225-4E54-A002-22CA33B24AF5}" destId="{301CBAAD-D87D-4306-AAA5-6A8C68D2C627}" srcOrd="0" destOrd="0" presId="urn:microsoft.com/office/officeart/2005/8/layout/radial6"/>
    <dgm:cxn modelId="{822FC2FF-0E65-4A74-8D78-E4FF750AAF30}" srcId="{9C51E9D2-B696-4119-AD8B-A8625130593C}" destId="{FC7D00D2-303B-4B2E-A355-B73718B020A6}" srcOrd="1" destOrd="0" parTransId="{F9D51101-ECDE-4267-9BD2-09444AABDBE7}" sibTransId="{424DE10D-407C-4E6E-90EB-D7A659BFE9C2}"/>
    <dgm:cxn modelId="{E207B070-9EA2-4305-9BAD-3B8A482041D6}" type="presOf" srcId="{F11AB986-2B0B-42BA-807F-007256CD9619}" destId="{AD24D5FF-CDF0-42F2-989E-B846458C8A67}" srcOrd="0" destOrd="0" presId="urn:microsoft.com/office/officeart/2005/8/layout/radial6"/>
    <dgm:cxn modelId="{B508776A-759C-4475-B739-87172FB72E4D}" type="presParOf" srcId="{96EDF0F2-B1E0-4F9A-B09F-AC7284AF2162}" destId="{39A33F21-2779-47A2-88DD-814B8A0BF92D}" srcOrd="0" destOrd="0" presId="urn:microsoft.com/office/officeart/2005/8/layout/radial6"/>
    <dgm:cxn modelId="{CEB6C7F6-36DA-45E0-8B14-DC77FB1C442F}" type="presParOf" srcId="{96EDF0F2-B1E0-4F9A-B09F-AC7284AF2162}" destId="{301CBAAD-D87D-4306-AAA5-6A8C68D2C627}" srcOrd="1" destOrd="0" presId="urn:microsoft.com/office/officeart/2005/8/layout/radial6"/>
    <dgm:cxn modelId="{099A2968-6597-4184-A7CA-24C0E0833145}" type="presParOf" srcId="{96EDF0F2-B1E0-4F9A-B09F-AC7284AF2162}" destId="{EA9818B0-9F2C-4B16-A585-B73388DBCD97}" srcOrd="2" destOrd="0" presId="urn:microsoft.com/office/officeart/2005/8/layout/radial6"/>
    <dgm:cxn modelId="{3172E69A-87DA-4298-BE6C-D9DF6CC55104}" type="presParOf" srcId="{96EDF0F2-B1E0-4F9A-B09F-AC7284AF2162}" destId="{CF115A71-C35C-4D58-8CFA-908E9305EC76}" srcOrd="3" destOrd="0" presId="urn:microsoft.com/office/officeart/2005/8/layout/radial6"/>
    <dgm:cxn modelId="{B3A53082-5C19-444F-9576-B036F44EE1A3}" type="presParOf" srcId="{96EDF0F2-B1E0-4F9A-B09F-AC7284AF2162}" destId="{17564817-09B7-40F5-A806-06D2FEAF5594}" srcOrd="4" destOrd="0" presId="urn:microsoft.com/office/officeart/2005/8/layout/radial6"/>
    <dgm:cxn modelId="{585678FD-4635-4F0C-904A-CF5C8274DF18}" type="presParOf" srcId="{96EDF0F2-B1E0-4F9A-B09F-AC7284AF2162}" destId="{FEE11A38-A64C-4FD4-9187-CB50D644FFCF}" srcOrd="5" destOrd="0" presId="urn:microsoft.com/office/officeart/2005/8/layout/radial6"/>
    <dgm:cxn modelId="{3AA9A8CE-A8B6-4EF2-8005-E51253E29DE8}" type="presParOf" srcId="{96EDF0F2-B1E0-4F9A-B09F-AC7284AF2162}" destId="{DA31F6E2-0881-4C69-B75D-8E6E96364ABF}" srcOrd="6" destOrd="0" presId="urn:microsoft.com/office/officeart/2005/8/layout/radial6"/>
    <dgm:cxn modelId="{90D0EDB1-DFED-4497-8E9A-96A0E084D2B3}" type="presParOf" srcId="{96EDF0F2-B1E0-4F9A-B09F-AC7284AF2162}" destId="{AD24D5FF-CDF0-42F2-989E-B846458C8A67}" srcOrd="7" destOrd="0" presId="urn:microsoft.com/office/officeart/2005/8/layout/radial6"/>
    <dgm:cxn modelId="{1E5D0E70-3322-4541-B4AA-F07E1BBB0C10}" type="presParOf" srcId="{96EDF0F2-B1E0-4F9A-B09F-AC7284AF2162}" destId="{CD471D80-A84E-4DF8-97DD-EE665DA2B069}" srcOrd="8" destOrd="0" presId="urn:microsoft.com/office/officeart/2005/8/layout/radial6"/>
    <dgm:cxn modelId="{4E0C5CD8-69DC-46C6-9907-5D07D860EE31}" type="presParOf" srcId="{96EDF0F2-B1E0-4F9A-B09F-AC7284AF2162}" destId="{6A9B2824-0534-454D-9868-FFB7F1ADFB33}" srcOrd="9" destOrd="0" presId="urn:microsoft.com/office/officeart/2005/8/layout/radial6"/>
    <dgm:cxn modelId="{1D0AA7A7-2ADF-4D67-AF9F-5AD2EC690889}" type="presParOf" srcId="{96EDF0F2-B1E0-4F9A-B09F-AC7284AF2162}" destId="{963D8666-0BEE-4A3A-A5D4-2ECE11EDC009}" srcOrd="10" destOrd="0" presId="urn:microsoft.com/office/officeart/2005/8/layout/radial6"/>
    <dgm:cxn modelId="{B83C52BD-33FE-4C1C-82B3-6913FF32E524}" type="presParOf" srcId="{96EDF0F2-B1E0-4F9A-B09F-AC7284AF2162}" destId="{A291802D-6D35-4BDC-A550-1D13BB1D5BC4}" srcOrd="11" destOrd="0" presId="urn:microsoft.com/office/officeart/2005/8/layout/radial6"/>
    <dgm:cxn modelId="{554A0EC4-8B73-4027-870D-E5601DF408AE}" type="presParOf" srcId="{96EDF0F2-B1E0-4F9A-B09F-AC7284AF2162}" destId="{DCAF5CD1-5567-42BB-A217-B1FAC25ECD33}" srcOrd="12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6286BA-198A-41DF-ADA7-1D6206A6658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942F345-DB46-48A8-92A0-C35C5F039EE9}">
      <dgm:prSet phldrT="[Text]" phldr="1"/>
      <dgm:spPr/>
      <dgm:t>
        <a:bodyPr/>
        <a:lstStyle/>
        <a:p>
          <a:endParaRPr lang="en-IN" dirty="0"/>
        </a:p>
      </dgm:t>
    </dgm:pt>
    <dgm:pt modelId="{894E25E0-06C3-46E0-A284-E97F70BA17DD}" type="parTrans" cxnId="{48120658-0D49-416F-AA99-E157D12113B7}">
      <dgm:prSet/>
      <dgm:spPr/>
      <dgm:t>
        <a:bodyPr/>
        <a:lstStyle/>
        <a:p>
          <a:endParaRPr lang="en-IN"/>
        </a:p>
      </dgm:t>
    </dgm:pt>
    <dgm:pt modelId="{34D3A4AD-1CBB-4D91-981F-0DE866F4C925}" type="sibTrans" cxnId="{48120658-0D49-416F-AA99-E157D12113B7}">
      <dgm:prSet/>
      <dgm:spPr/>
      <dgm:t>
        <a:bodyPr/>
        <a:lstStyle/>
        <a:p>
          <a:endParaRPr lang="en-IN"/>
        </a:p>
      </dgm:t>
    </dgm:pt>
    <dgm:pt modelId="{5B313397-D2DF-4F67-BF7F-46BBC02D3518}">
      <dgm:prSet phldrT="[Text]"/>
      <dgm:spPr/>
      <dgm:t>
        <a:bodyPr/>
        <a:lstStyle/>
        <a:p>
          <a:r>
            <a:rPr lang="en-IN" dirty="0" smtClean="0"/>
            <a:t>Inadequate uterine relaxations</a:t>
          </a:r>
          <a:endParaRPr lang="en-IN" dirty="0"/>
        </a:p>
      </dgm:t>
    </dgm:pt>
    <dgm:pt modelId="{F17F1174-7B61-4EB5-A9EF-ED45E9D48D5A}" type="parTrans" cxnId="{CA46D921-74BD-47EF-89EF-093C8D3B5AA6}">
      <dgm:prSet/>
      <dgm:spPr/>
      <dgm:t>
        <a:bodyPr/>
        <a:lstStyle/>
        <a:p>
          <a:endParaRPr lang="en-IN"/>
        </a:p>
      </dgm:t>
    </dgm:pt>
    <dgm:pt modelId="{1805DD04-E01B-4E82-97D3-2694C5E1AB44}" type="sibTrans" cxnId="{CA46D921-74BD-47EF-89EF-093C8D3B5AA6}">
      <dgm:prSet/>
      <dgm:spPr/>
      <dgm:t>
        <a:bodyPr/>
        <a:lstStyle/>
        <a:p>
          <a:endParaRPr lang="en-IN"/>
        </a:p>
      </dgm:t>
    </dgm:pt>
    <dgm:pt modelId="{D2C1414D-309E-4AC3-93E8-55FD663B6BF6}">
      <dgm:prSet phldrT="[Text]" phldr="1"/>
      <dgm:spPr/>
      <dgm:t>
        <a:bodyPr/>
        <a:lstStyle/>
        <a:p>
          <a:endParaRPr lang="en-IN"/>
        </a:p>
      </dgm:t>
    </dgm:pt>
    <dgm:pt modelId="{898A293F-C140-47A2-AF5A-CA3F0AC16236}" type="parTrans" cxnId="{6D6503FE-C3B5-4097-A1F2-04851A021514}">
      <dgm:prSet/>
      <dgm:spPr/>
      <dgm:t>
        <a:bodyPr/>
        <a:lstStyle/>
        <a:p>
          <a:endParaRPr lang="en-IN"/>
        </a:p>
      </dgm:t>
    </dgm:pt>
    <dgm:pt modelId="{6E5641A3-335D-4C33-9EB6-6E7108D051CB}" type="sibTrans" cxnId="{6D6503FE-C3B5-4097-A1F2-04851A021514}">
      <dgm:prSet/>
      <dgm:spPr/>
      <dgm:t>
        <a:bodyPr/>
        <a:lstStyle/>
        <a:p>
          <a:endParaRPr lang="en-IN"/>
        </a:p>
      </dgm:t>
    </dgm:pt>
    <dgm:pt modelId="{0DE60A41-53F9-4FA5-A12F-5B90CC9A156E}">
      <dgm:prSet phldrT="[Text]"/>
      <dgm:spPr/>
      <dgm:t>
        <a:bodyPr/>
        <a:lstStyle/>
        <a:p>
          <a:r>
            <a:rPr lang="en-IN" dirty="0" smtClean="0"/>
            <a:t>Placental insufficiency</a:t>
          </a:r>
          <a:endParaRPr lang="en-IN" dirty="0"/>
        </a:p>
      </dgm:t>
    </dgm:pt>
    <dgm:pt modelId="{A374B375-2E7D-4EC3-93FA-7C165FF2E97B}" type="parTrans" cxnId="{38A7563A-EF0B-44EF-8037-B05B88B54A56}">
      <dgm:prSet/>
      <dgm:spPr/>
      <dgm:t>
        <a:bodyPr/>
        <a:lstStyle/>
        <a:p>
          <a:endParaRPr lang="en-IN"/>
        </a:p>
      </dgm:t>
    </dgm:pt>
    <dgm:pt modelId="{699846EE-409E-48C1-A32A-587B4F304B55}" type="sibTrans" cxnId="{38A7563A-EF0B-44EF-8037-B05B88B54A56}">
      <dgm:prSet/>
      <dgm:spPr/>
      <dgm:t>
        <a:bodyPr/>
        <a:lstStyle/>
        <a:p>
          <a:endParaRPr lang="en-IN"/>
        </a:p>
      </dgm:t>
    </dgm:pt>
    <dgm:pt modelId="{7311BA5C-8C18-4D83-894B-858949902036}">
      <dgm:prSet phldrT="[Text]" phldr="1"/>
      <dgm:spPr/>
      <dgm:t>
        <a:bodyPr/>
        <a:lstStyle/>
        <a:p>
          <a:endParaRPr lang="en-IN"/>
        </a:p>
      </dgm:t>
    </dgm:pt>
    <dgm:pt modelId="{04FBFEF8-B6D7-4D6F-A4EC-EB10994A7178}" type="parTrans" cxnId="{7E71CE05-1254-44CA-AC87-790E0C100CB9}">
      <dgm:prSet/>
      <dgm:spPr/>
      <dgm:t>
        <a:bodyPr/>
        <a:lstStyle/>
        <a:p>
          <a:endParaRPr lang="en-IN"/>
        </a:p>
      </dgm:t>
    </dgm:pt>
    <dgm:pt modelId="{24AB275B-0A62-4E82-91D2-6F4B57CB81E2}" type="sibTrans" cxnId="{7E71CE05-1254-44CA-AC87-790E0C100CB9}">
      <dgm:prSet/>
      <dgm:spPr/>
      <dgm:t>
        <a:bodyPr/>
        <a:lstStyle/>
        <a:p>
          <a:endParaRPr lang="en-IN"/>
        </a:p>
      </dgm:t>
    </dgm:pt>
    <dgm:pt modelId="{3D8D7FE7-B30F-43A1-A70B-91376234B584}">
      <dgm:prSet phldrT="[Text]"/>
      <dgm:spPr/>
      <dgm:t>
        <a:bodyPr/>
        <a:lstStyle/>
        <a:p>
          <a:r>
            <a:rPr lang="en-IN" dirty="0" err="1" smtClean="0"/>
            <a:t>Fetal</a:t>
          </a:r>
          <a:r>
            <a:rPr lang="en-IN" dirty="0" smtClean="0"/>
            <a:t> distress</a:t>
          </a:r>
          <a:endParaRPr lang="en-IN" dirty="0"/>
        </a:p>
      </dgm:t>
    </dgm:pt>
    <dgm:pt modelId="{2760E175-C2F5-4FC8-B1E6-6A0D53D53FF0}" type="parTrans" cxnId="{128CCEED-3F40-4E99-B09E-238283A8AD21}">
      <dgm:prSet/>
      <dgm:spPr/>
      <dgm:t>
        <a:bodyPr/>
        <a:lstStyle/>
        <a:p>
          <a:endParaRPr lang="en-IN"/>
        </a:p>
      </dgm:t>
    </dgm:pt>
    <dgm:pt modelId="{EC08A311-1846-415E-8439-1B5202AD45F7}" type="sibTrans" cxnId="{128CCEED-3F40-4E99-B09E-238283A8AD21}">
      <dgm:prSet/>
      <dgm:spPr/>
      <dgm:t>
        <a:bodyPr/>
        <a:lstStyle/>
        <a:p>
          <a:endParaRPr lang="en-IN"/>
        </a:p>
      </dgm:t>
    </dgm:pt>
    <dgm:pt modelId="{915916FF-4909-4146-9370-8CC629CCE991}" type="pres">
      <dgm:prSet presAssocID="{0E6286BA-198A-41DF-ADA7-1D6206A665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34A068E-B395-4A4D-8B57-C8FF0A520B8D}" type="pres">
      <dgm:prSet presAssocID="{7311BA5C-8C18-4D83-894B-858949902036}" presName="boxAndChildren" presStyleCnt="0"/>
      <dgm:spPr/>
    </dgm:pt>
    <dgm:pt modelId="{41097953-8840-4204-9826-FDFA3626241D}" type="pres">
      <dgm:prSet presAssocID="{7311BA5C-8C18-4D83-894B-858949902036}" presName="parentTextBox" presStyleLbl="node1" presStyleIdx="0" presStyleCnt="3"/>
      <dgm:spPr/>
      <dgm:t>
        <a:bodyPr/>
        <a:lstStyle/>
        <a:p>
          <a:endParaRPr lang="en-IN"/>
        </a:p>
      </dgm:t>
    </dgm:pt>
    <dgm:pt modelId="{01DCCCDA-67ED-4C68-860D-F456292315EF}" type="pres">
      <dgm:prSet presAssocID="{7311BA5C-8C18-4D83-894B-858949902036}" presName="entireBox" presStyleLbl="node1" presStyleIdx="0" presStyleCnt="3"/>
      <dgm:spPr/>
      <dgm:t>
        <a:bodyPr/>
        <a:lstStyle/>
        <a:p>
          <a:endParaRPr lang="en-IN"/>
        </a:p>
      </dgm:t>
    </dgm:pt>
    <dgm:pt modelId="{79536365-43C4-4DD9-AC99-0C6A5CA71C28}" type="pres">
      <dgm:prSet presAssocID="{7311BA5C-8C18-4D83-894B-858949902036}" presName="descendantBox" presStyleCnt="0"/>
      <dgm:spPr/>
    </dgm:pt>
    <dgm:pt modelId="{76DDFC07-4EF6-47CB-A305-18763AF896F9}" type="pres">
      <dgm:prSet presAssocID="{3D8D7FE7-B30F-43A1-A70B-91376234B584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A662B6F-41DF-4B14-B291-B644F621BBED}" type="pres">
      <dgm:prSet presAssocID="{6E5641A3-335D-4C33-9EB6-6E7108D051CB}" presName="sp" presStyleCnt="0"/>
      <dgm:spPr/>
    </dgm:pt>
    <dgm:pt modelId="{3F113505-8519-4442-85D3-D65BD2B5E143}" type="pres">
      <dgm:prSet presAssocID="{D2C1414D-309E-4AC3-93E8-55FD663B6BF6}" presName="arrowAndChildren" presStyleCnt="0"/>
      <dgm:spPr/>
    </dgm:pt>
    <dgm:pt modelId="{56236025-ECC9-4C3B-93CB-314AC652A087}" type="pres">
      <dgm:prSet presAssocID="{D2C1414D-309E-4AC3-93E8-55FD663B6BF6}" presName="parentTextArrow" presStyleLbl="node1" presStyleIdx="0" presStyleCnt="3"/>
      <dgm:spPr/>
      <dgm:t>
        <a:bodyPr/>
        <a:lstStyle/>
        <a:p>
          <a:endParaRPr lang="en-IN"/>
        </a:p>
      </dgm:t>
    </dgm:pt>
    <dgm:pt modelId="{FCF7ECDF-1246-4C97-96B7-3FE1B4FC51A9}" type="pres">
      <dgm:prSet presAssocID="{D2C1414D-309E-4AC3-93E8-55FD663B6BF6}" presName="arrow" presStyleLbl="node1" presStyleIdx="1" presStyleCnt="3"/>
      <dgm:spPr/>
      <dgm:t>
        <a:bodyPr/>
        <a:lstStyle/>
        <a:p>
          <a:endParaRPr lang="en-IN"/>
        </a:p>
      </dgm:t>
    </dgm:pt>
    <dgm:pt modelId="{F558C595-C8EC-4974-AA87-7C4302FA0C99}" type="pres">
      <dgm:prSet presAssocID="{D2C1414D-309E-4AC3-93E8-55FD663B6BF6}" presName="descendantArrow" presStyleCnt="0"/>
      <dgm:spPr/>
    </dgm:pt>
    <dgm:pt modelId="{775C8CBB-A84D-4024-A1B4-BC28EFC213E4}" type="pres">
      <dgm:prSet presAssocID="{0DE60A41-53F9-4FA5-A12F-5B90CC9A156E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B044609-E631-4F97-919F-3B32DCA0F7AD}" type="pres">
      <dgm:prSet presAssocID="{34D3A4AD-1CBB-4D91-981F-0DE866F4C925}" presName="sp" presStyleCnt="0"/>
      <dgm:spPr/>
    </dgm:pt>
    <dgm:pt modelId="{FC184986-A134-40FB-9D1B-CE63ADF19267}" type="pres">
      <dgm:prSet presAssocID="{A942F345-DB46-48A8-92A0-C35C5F039EE9}" presName="arrowAndChildren" presStyleCnt="0"/>
      <dgm:spPr/>
    </dgm:pt>
    <dgm:pt modelId="{15DED9BA-F93A-4E56-8BEA-A19F6B3E1049}" type="pres">
      <dgm:prSet presAssocID="{A942F345-DB46-48A8-92A0-C35C5F039EE9}" presName="parentTextArrow" presStyleLbl="node1" presStyleIdx="1" presStyleCnt="3"/>
      <dgm:spPr/>
      <dgm:t>
        <a:bodyPr/>
        <a:lstStyle/>
        <a:p>
          <a:endParaRPr lang="en-IN"/>
        </a:p>
      </dgm:t>
    </dgm:pt>
    <dgm:pt modelId="{12F83344-C586-4143-BDDA-133F75ADC311}" type="pres">
      <dgm:prSet presAssocID="{A942F345-DB46-48A8-92A0-C35C5F039EE9}" presName="arrow" presStyleLbl="node1" presStyleIdx="2" presStyleCnt="3"/>
      <dgm:spPr/>
      <dgm:t>
        <a:bodyPr/>
        <a:lstStyle/>
        <a:p>
          <a:endParaRPr lang="en-IN"/>
        </a:p>
      </dgm:t>
    </dgm:pt>
    <dgm:pt modelId="{D357CB08-A35C-4317-BB3A-88372CF3B4C3}" type="pres">
      <dgm:prSet presAssocID="{A942F345-DB46-48A8-92A0-C35C5F039EE9}" presName="descendantArrow" presStyleCnt="0"/>
      <dgm:spPr/>
    </dgm:pt>
    <dgm:pt modelId="{0C3D5F82-74CF-485B-8FB8-2D7ACC020E56}" type="pres">
      <dgm:prSet presAssocID="{5B313397-D2DF-4F67-BF7F-46BBC02D3518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3F0B570-64DF-4202-8FAC-4A4EDE1857E4}" type="presOf" srcId="{A942F345-DB46-48A8-92A0-C35C5F039EE9}" destId="{12F83344-C586-4143-BDDA-133F75ADC311}" srcOrd="1" destOrd="0" presId="urn:microsoft.com/office/officeart/2005/8/layout/process4"/>
    <dgm:cxn modelId="{7E71CE05-1254-44CA-AC87-790E0C100CB9}" srcId="{0E6286BA-198A-41DF-ADA7-1D6206A66586}" destId="{7311BA5C-8C18-4D83-894B-858949902036}" srcOrd="2" destOrd="0" parTransId="{04FBFEF8-B6D7-4D6F-A4EC-EB10994A7178}" sibTransId="{24AB275B-0A62-4E82-91D2-6F4B57CB81E2}"/>
    <dgm:cxn modelId="{CA46D921-74BD-47EF-89EF-093C8D3B5AA6}" srcId="{A942F345-DB46-48A8-92A0-C35C5F039EE9}" destId="{5B313397-D2DF-4F67-BF7F-46BBC02D3518}" srcOrd="0" destOrd="0" parTransId="{F17F1174-7B61-4EB5-A9EF-ED45E9D48D5A}" sibTransId="{1805DD04-E01B-4E82-97D3-2694C5E1AB44}"/>
    <dgm:cxn modelId="{2949FBAA-4370-4BAF-96DA-4CA4EA5F1C45}" type="presOf" srcId="{3D8D7FE7-B30F-43A1-A70B-91376234B584}" destId="{76DDFC07-4EF6-47CB-A305-18763AF896F9}" srcOrd="0" destOrd="0" presId="urn:microsoft.com/office/officeart/2005/8/layout/process4"/>
    <dgm:cxn modelId="{1AA858FA-D853-4388-9954-2E3F87F3ED96}" type="presOf" srcId="{A942F345-DB46-48A8-92A0-C35C5F039EE9}" destId="{15DED9BA-F93A-4E56-8BEA-A19F6B3E1049}" srcOrd="0" destOrd="0" presId="urn:microsoft.com/office/officeart/2005/8/layout/process4"/>
    <dgm:cxn modelId="{ACC5B5EB-ED65-45A9-9E9F-FEFEB07C482D}" type="presOf" srcId="{5B313397-D2DF-4F67-BF7F-46BBC02D3518}" destId="{0C3D5F82-74CF-485B-8FB8-2D7ACC020E56}" srcOrd="0" destOrd="0" presId="urn:microsoft.com/office/officeart/2005/8/layout/process4"/>
    <dgm:cxn modelId="{128CCEED-3F40-4E99-B09E-238283A8AD21}" srcId="{7311BA5C-8C18-4D83-894B-858949902036}" destId="{3D8D7FE7-B30F-43A1-A70B-91376234B584}" srcOrd="0" destOrd="0" parTransId="{2760E175-C2F5-4FC8-B1E6-6A0D53D53FF0}" sibTransId="{EC08A311-1846-415E-8439-1B5202AD45F7}"/>
    <dgm:cxn modelId="{20E5B98A-458A-49D0-B9E6-D43FF0257D21}" type="presOf" srcId="{D2C1414D-309E-4AC3-93E8-55FD663B6BF6}" destId="{56236025-ECC9-4C3B-93CB-314AC652A087}" srcOrd="0" destOrd="0" presId="urn:microsoft.com/office/officeart/2005/8/layout/process4"/>
    <dgm:cxn modelId="{38A7563A-EF0B-44EF-8037-B05B88B54A56}" srcId="{D2C1414D-309E-4AC3-93E8-55FD663B6BF6}" destId="{0DE60A41-53F9-4FA5-A12F-5B90CC9A156E}" srcOrd="0" destOrd="0" parTransId="{A374B375-2E7D-4EC3-93FA-7C165FF2E97B}" sibTransId="{699846EE-409E-48C1-A32A-587B4F304B55}"/>
    <dgm:cxn modelId="{48120658-0D49-416F-AA99-E157D12113B7}" srcId="{0E6286BA-198A-41DF-ADA7-1D6206A66586}" destId="{A942F345-DB46-48A8-92A0-C35C5F039EE9}" srcOrd="0" destOrd="0" parTransId="{894E25E0-06C3-46E0-A284-E97F70BA17DD}" sibTransId="{34D3A4AD-1CBB-4D91-981F-0DE866F4C925}"/>
    <dgm:cxn modelId="{6D6503FE-C3B5-4097-A1F2-04851A021514}" srcId="{0E6286BA-198A-41DF-ADA7-1D6206A66586}" destId="{D2C1414D-309E-4AC3-93E8-55FD663B6BF6}" srcOrd="1" destOrd="0" parTransId="{898A293F-C140-47A2-AF5A-CA3F0AC16236}" sibTransId="{6E5641A3-335D-4C33-9EB6-6E7108D051CB}"/>
    <dgm:cxn modelId="{F0458C1F-B5C3-498A-BE57-89CB3E6F901C}" type="presOf" srcId="{7311BA5C-8C18-4D83-894B-858949902036}" destId="{41097953-8840-4204-9826-FDFA3626241D}" srcOrd="0" destOrd="0" presId="urn:microsoft.com/office/officeart/2005/8/layout/process4"/>
    <dgm:cxn modelId="{EEEBE61E-F24D-4462-9342-C879CFC1842A}" type="presOf" srcId="{D2C1414D-309E-4AC3-93E8-55FD663B6BF6}" destId="{FCF7ECDF-1246-4C97-96B7-3FE1B4FC51A9}" srcOrd="1" destOrd="0" presId="urn:microsoft.com/office/officeart/2005/8/layout/process4"/>
    <dgm:cxn modelId="{6B3C1263-B553-4DEC-B64E-CA475F5A007A}" type="presOf" srcId="{7311BA5C-8C18-4D83-894B-858949902036}" destId="{01DCCCDA-67ED-4C68-860D-F456292315EF}" srcOrd="1" destOrd="0" presId="urn:microsoft.com/office/officeart/2005/8/layout/process4"/>
    <dgm:cxn modelId="{B8F305AD-B2A0-4846-94B5-67AE339E3FA6}" type="presOf" srcId="{0E6286BA-198A-41DF-ADA7-1D6206A66586}" destId="{915916FF-4909-4146-9370-8CC629CCE991}" srcOrd="0" destOrd="0" presId="urn:microsoft.com/office/officeart/2005/8/layout/process4"/>
    <dgm:cxn modelId="{72CE2B91-9264-4D91-8C87-EA832815B960}" type="presOf" srcId="{0DE60A41-53F9-4FA5-A12F-5B90CC9A156E}" destId="{775C8CBB-A84D-4024-A1B4-BC28EFC213E4}" srcOrd="0" destOrd="0" presId="urn:microsoft.com/office/officeart/2005/8/layout/process4"/>
    <dgm:cxn modelId="{E5E78497-B177-4523-ABA4-FAA6EEB2E044}" type="presParOf" srcId="{915916FF-4909-4146-9370-8CC629CCE991}" destId="{B34A068E-B395-4A4D-8B57-C8FF0A520B8D}" srcOrd="0" destOrd="0" presId="urn:microsoft.com/office/officeart/2005/8/layout/process4"/>
    <dgm:cxn modelId="{C00743DE-A17F-4C9D-8777-132E97DE001C}" type="presParOf" srcId="{B34A068E-B395-4A4D-8B57-C8FF0A520B8D}" destId="{41097953-8840-4204-9826-FDFA3626241D}" srcOrd="0" destOrd="0" presId="urn:microsoft.com/office/officeart/2005/8/layout/process4"/>
    <dgm:cxn modelId="{F7EF2643-E22A-4471-ABA8-E2D24A0840EC}" type="presParOf" srcId="{B34A068E-B395-4A4D-8B57-C8FF0A520B8D}" destId="{01DCCCDA-67ED-4C68-860D-F456292315EF}" srcOrd="1" destOrd="0" presId="urn:microsoft.com/office/officeart/2005/8/layout/process4"/>
    <dgm:cxn modelId="{0BFC39F4-E060-4162-9B11-79BC174B258F}" type="presParOf" srcId="{B34A068E-B395-4A4D-8B57-C8FF0A520B8D}" destId="{79536365-43C4-4DD9-AC99-0C6A5CA71C28}" srcOrd="2" destOrd="0" presId="urn:microsoft.com/office/officeart/2005/8/layout/process4"/>
    <dgm:cxn modelId="{1F04C699-E0C2-4D94-B851-411CDFEB52AA}" type="presParOf" srcId="{79536365-43C4-4DD9-AC99-0C6A5CA71C28}" destId="{76DDFC07-4EF6-47CB-A305-18763AF896F9}" srcOrd="0" destOrd="0" presId="urn:microsoft.com/office/officeart/2005/8/layout/process4"/>
    <dgm:cxn modelId="{14CFDBD4-7728-4D09-945D-85B939AC0638}" type="presParOf" srcId="{915916FF-4909-4146-9370-8CC629CCE991}" destId="{EA662B6F-41DF-4B14-B291-B644F621BBED}" srcOrd="1" destOrd="0" presId="urn:microsoft.com/office/officeart/2005/8/layout/process4"/>
    <dgm:cxn modelId="{CDB47F5D-53D5-4F12-A3FD-4536DF3892D7}" type="presParOf" srcId="{915916FF-4909-4146-9370-8CC629CCE991}" destId="{3F113505-8519-4442-85D3-D65BD2B5E143}" srcOrd="2" destOrd="0" presId="urn:microsoft.com/office/officeart/2005/8/layout/process4"/>
    <dgm:cxn modelId="{C56D1510-E13A-4A6A-8D44-B64304C500B3}" type="presParOf" srcId="{3F113505-8519-4442-85D3-D65BD2B5E143}" destId="{56236025-ECC9-4C3B-93CB-314AC652A087}" srcOrd="0" destOrd="0" presId="urn:microsoft.com/office/officeart/2005/8/layout/process4"/>
    <dgm:cxn modelId="{BEED9ED1-D962-4AA0-A99D-D40FE3E5FD31}" type="presParOf" srcId="{3F113505-8519-4442-85D3-D65BD2B5E143}" destId="{FCF7ECDF-1246-4C97-96B7-3FE1B4FC51A9}" srcOrd="1" destOrd="0" presId="urn:microsoft.com/office/officeart/2005/8/layout/process4"/>
    <dgm:cxn modelId="{DE933EF6-A2F9-4118-B800-EA8760AD4BD2}" type="presParOf" srcId="{3F113505-8519-4442-85D3-D65BD2B5E143}" destId="{F558C595-C8EC-4974-AA87-7C4302FA0C99}" srcOrd="2" destOrd="0" presId="urn:microsoft.com/office/officeart/2005/8/layout/process4"/>
    <dgm:cxn modelId="{3A50AE20-0087-475C-8FA5-79AC277B2D0C}" type="presParOf" srcId="{F558C595-C8EC-4974-AA87-7C4302FA0C99}" destId="{775C8CBB-A84D-4024-A1B4-BC28EFC213E4}" srcOrd="0" destOrd="0" presId="urn:microsoft.com/office/officeart/2005/8/layout/process4"/>
    <dgm:cxn modelId="{46EC7334-8F96-4131-A0AD-08DD90517BC3}" type="presParOf" srcId="{915916FF-4909-4146-9370-8CC629CCE991}" destId="{4B044609-E631-4F97-919F-3B32DCA0F7AD}" srcOrd="3" destOrd="0" presId="urn:microsoft.com/office/officeart/2005/8/layout/process4"/>
    <dgm:cxn modelId="{5EF5E965-4BFF-45B8-B662-03CF9994DE74}" type="presParOf" srcId="{915916FF-4909-4146-9370-8CC629CCE991}" destId="{FC184986-A134-40FB-9D1B-CE63ADF19267}" srcOrd="4" destOrd="0" presId="urn:microsoft.com/office/officeart/2005/8/layout/process4"/>
    <dgm:cxn modelId="{FCFEAC31-418F-4B59-8A79-759FBCB5355F}" type="presParOf" srcId="{FC184986-A134-40FB-9D1B-CE63ADF19267}" destId="{15DED9BA-F93A-4E56-8BEA-A19F6B3E1049}" srcOrd="0" destOrd="0" presId="urn:microsoft.com/office/officeart/2005/8/layout/process4"/>
    <dgm:cxn modelId="{EF47EEDD-FCDD-45DE-BD05-82E89CAD948F}" type="presParOf" srcId="{FC184986-A134-40FB-9D1B-CE63ADF19267}" destId="{12F83344-C586-4143-BDDA-133F75ADC311}" srcOrd="1" destOrd="0" presId="urn:microsoft.com/office/officeart/2005/8/layout/process4"/>
    <dgm:cxn modelId="{F4CAA8D2-1FE8-4395-922C-AC130A1445C3}" type="presParOf" srcId="{FC184986-A134-40FB-9D1B-CE63ADF19267}" destId="{D357CB08-A35C-4317-BB3A-88372CF3B4C3}" srcOrd="2" destOrd="0" presId="urn:microsoft.com/office/officeart/2005/8/layout/process4"/>
    <dgm:cxn modelId="{491A1C90-5128-4984-8F56-E8A2862236AB}" type="presParOf" srcId="{D357CB08-A35C-4317-BB3A-88372CF3B4C3}" destId="{0C3D5F82-74CF-485B-8FB8-2D7ACC020E56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23AC4D-BE7F-40DF-868A-FE1E30A92B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53E850F-743F-477B-A3A3-99FCA09427EA}">
      <dgm:prSet phldrT="[Text]" custT="1"/>
      <dgm:spPr/>
      <dgm:t>
        <a:bodyPr/>
        <a:lstStyle/>
        <a:p>
          <a:r>
            <a:rPr lang="en-IN" sz="2400" dirty="0" smtClean="0"/>
            <a:t>Constriction ring usually passes of by deepening general anaesthesia</a:t>
          </a:r>
          <a:endParaRPr lang="en-IN" sz="2400" dirty="0"/>
        </a:p>
      </dgm:t>
    </dgm:pt>
    <dgm:pt modelId="{BA335985-394C-4F2D-8435-44C07F7B609D}" type="parTrans" cxnId="{7E235608-2605-4036-83EA-737B67B87EB3}">
      <dgm:prSet/>
      <dgm:spPr/>
      <dgm:t>
        <a:bodyPr/>
        <a:lstStyle/>
        <a:p>
          <a:endParaRPr lang="en-IN"/>
        </a:p>
      </dgm:t>
    </dgm:pt>
    <dgm:pt modelId="{614242D0-B11D-4C25-86DD-D95C649DA4F7}" type="sibTrans" cxnId="{7E235608-2605-4036-83EA-737B67B87EB3}">
      <dgm:prSet/>
      <dgm:spPr/>
      <dgm:t>
        <a:bodyPr/>
        <a:lstStyle/>
        <a:p>
          <a:endParaRPr lang="en-IN"/>
        </a:p>
      </dgm:t>
    </dgm:pt>
    <dgm:pt modelId="{B3980DED-2A0B-4A69-A9FF-F719E123B14D}">
      <dgm:prSet phldrT="[Text]" custT="1"/>
      <dgm:spPr/>
      <dgm:t>
        <a:bodyPr/>
        <a:lstStyle/>
        <a:p>
          <a:r>
            <a:rPr lang="en-IN" sz="2400" dirty="0" smtClean="0"/>
            <a:t>Otherwise ring has to be cut vertically to deliver the baby</a:t>
          </a:r>
          <a:endParaRPr lang="en-IN" sz="2400" dirty="0"/>
        </a:p>
      </dgm:t>
    </dgm:pt>
    <dgm:pt modelId="{583544EA-F6C9-41F4-9703-4180237C49F0}" type="parTrans" cxnId="{711A0BDE-FF42-4322-B804-097458703E13}">
      <dgm:prSet/>
      <dgm:spPr/>
      <dgm:t>
        <a:bodyPr/>
        <a:lstStyle/>
        <a:p>
          <a:endParaRPr lang="en-IN"/>
        </a:p>
      </dgm:t>
    </dgm:pt>
    <dgm:pt modelId="{CB6D4A3E-25FD-43E1-973E-D67DCF5D47E8}" type="sibTrans" cxnId="{711A0BDE-FF42-4322-B804-097458703E13}">
      <dgm:prSet/>
      <dgm:spPr/>
      <dgm:t>
        <a:bodyPr/>
        <a:lstStyle/>
        <a:p>
          <a:endParaRPr lang="en-IN"/>
        </a:p>
      </dgm:t>
    </dgm:pt>
    <dgm:pt modelId="{CB651669-D592-4DA5-8B80-7085ED8CE715}">
      <dgm:prSet phldrT="[Text]" custT="1"/>
      <dgm:spPr/>
      <dgm:t>
        <a:bodyPr/>
        <a:lstStyle/>
        <a:p>
          <a:r>
            <a:rPr lang="en-IN" sz="2400" dirty="0" smtClean="0"/>
            <a:t>The difficulties is faced during 2</a:t>
          </a:r>
          <a:r>
            <a:rPr lang="en-IN" sz="2400" baseline="30000" dirty="0" smtClean="0"/>
            <a:t>nd</a:t>
          </a:r>
          <a:r>
            <a:rPr lang="en-IN" sz="2400" dirty="0" smtClean="0"/>
            <a:t> stage forceps </a:t>
          </a:r>
          <a:r>
            <a:rPr lang="en-IN" sz="2400" dirty="0" err="1" smtClean="0"/>
            <a:t>delivary</a:t>
          </a:r>
          <a:r>
            <a:rPr lang="en-IN" sz="2400" dirty="0" smtClean="0"/>
            <a:t> or 3</a:t>
          </a:r>
          <a:r>
            <a:rPr lang="en-IN" sz="2400" baseline="30000" dirty="0" smtClean="0"/>
            <a:t>rd</a:t>
          </a:r>
          <a:r>
            <a:rPr lang="en-IN" sz="2400" dirty="0" smtClean="0"/>
            <a:t> stage hour glass contraction overcome by DEEP ANESTHESIA</a:t>
          </a:r>
          <a:endParaRPr lang="en-IN" sz="2400" dirty="0"/>
        </a:p>
      </dgm:t>
    </dgm:pt>
    <dgm:pt modelId="{6B6E833F-052F-4645-9505-9E37988A3E19}" type="parTrans" cxnId="{E06609AC-F4DE-4981-B53C-81D23814E117}">
      <dgm:prSet/>
      <dgm:spPr/>
      <dgm:t>
        <a:bodyPr/>
        <a:lstStyle/>
        <a:p>
          <a:endParaRPr lang="en-IN"/>
        </a:p>
      </dgm:t>
    </dgm:pt>
    <dgm:pt modelId="{B994FB2C-7326-4C2A-91B7-E910F1F8BAE6}" type="sibTrans" cxnId="{E06609AC-F4DE-4981-B53C-81D23814E117}">
      <dgm:prSet/>
      <dgm:spPr/>
      <dgm:t>
        <a:bodyPr/>
        <a:lstStyle/>
        <a:p>
          <a:endParaRPr lang="en-IN"/>
        </a:p>
      </dgm:t>
    </dgm:pt>
    <dgm:pt modelId="{277A82C7-7116-45DD-8032-E86D714AA108}" type="pres">
      <dgm:prSet presAssocID="{9323AC4D-BE7F-40DF-868A-FE1E30A92B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D391DBA-E8CA-49A1-8ADA-A9B9687C429F}" type="pres">
      <dgm:prSet presAssocID="{A53E850F-743F-477B-A3A3-99FCA09427EA}" presName="parentLin" presStyleCnt="0"/>
      <dgm:spPr/>
    </dgm:pt>
    <dgm:pt modelId="{9EF6AE8D-5B37-4833-8581-E573A2C531D1}" type="pres">
      <dgm:prSet presAssocID="{A53E850F-743F-477B-A3A3-99FCA09427EA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265F48A1-BFA1-4DFC-B1A2-517882CA8A04}" type="pres">
      <dgm:prSet presAssocID="{A53E850F-743F-477B-A3A3-99FCA09427EA}" presName="parentText" presStyleLbl="node1" presStyleIdx="0" presStyleCnt="3" custScaleX="113912" custScaleY="418886" custLinFactNeighborX="50140" custLinFactNeighborY="-904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DCB79B1-0401-4D60-833E-DC74DAEADC80}" type="pres">
      <dgm:prSet presAssocID="{A53E850F-743F-477B-A3A3-99FCA09427EA}" presName="negativeSpace" presStyleCnt="0"/>
      <dgm:spPr/>
    </dgm:pt>
    <dgm:pt modelId="{41A48D7C-B3D8-47C3-BF93-C6FFBAFB843F}" type="pres">
      <dgm:prSet presAssocID="{A53E850F-743F-477B-A3A3-99FCA09427EA}" presName="childText" presStyleLbl="conFgAcc1" presStyleIdx="0" presStyleCnt="3">
        <dgm:presLayoutVars>
          <dgm:bulletEnabled val="1"/>
        </dgm:presLayoutVars>
      </dgm:prSet>
      <dgm:spPr/>
    </dgm:pt>
    <dgm:pt modelId="{AB53CBF3-78B8-4DEA-8FE0-133D287D80FA}" type="pres">
      <dgm:prSet presAssocID="{614242D0-B11D-4C25-86DD-D95C649DA4F7}" presName="spaceBetweenRectangles" presStyleCnt="0"/>
      <dgm:spPr/>
    </dgm:pt>
    <dgm:pt modelId="{206D1CE9-6067-430F-A6AE-F9EDD1348415}" type="pres">
      <dgm:prSet presAssocID="{B3980DED-2A0B-4A69-A9FF-F719E123B14D}" presName="parentLin" presStyleCnt="0"/>
      <dgm:spPr/>
    </dgm:pt>
    <dgm:pt modelId="{C632CD38-0AED-4A19-A3E5-73E97854CF8C}" type="pres">
      <dgm:prSet presAssocID="{B3980DED-2A0B-4A69-A9FF-F719E123B14D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5A3ABFA5-39B1-4537-9D78-034FCFEC72BD}" type="pres">
      <dgm:prSet presAssocID="{B3980DED-2A0B-4A69-A9FF-F719E123B14D}" presName="parentText" presStyleLbl="node1" presStyleIdx="1" presStyleCnt="3" custScaleX="102820" custScaleY="397844" custLinFactNeighborX="-9218" custLinFactNeighborY="-716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2C886E-C796-479F-A6E4-026EE84735D5}" type="pres">
      <dgm:prSet presAssocID="{B3980DED-2A0B-4A69-A9FF-F719E123B14D}" presName="negativeSpace" presStyleCnt="0"/>
      <dgm:spPr/>
    </dgm:pt>
    <dgm:pt modelId="{C101F1DF-2116-4DCE-B111-CF3F7F13A4E9}" type="pres">
      <dgm:prSet presAssocID="{B3980DED-2A0B-4A69-A9FF-F719E123B14D}" presName="childText" presStyleLbl="conFgAcc1" presStyleIdx="1" presStyleCnt="3">
        <dgm:presLayoutVars>
          <dgm:bulletEnabled val="1"/>
        </dgm:presLayoutVars>
      </dgm:prSet>
      <dgm:spPr/>
    </dgm:pt>
    <dgm:pt modelId="{FCAF9079-105A-47F1-A3A1-BAF94AD36B13}" type="pres">
      <dgm:prSet presAssocID="{CB6D4A3E-25FD-43E1-973E-D67DCF5D47E8}" presName="spaceBetweenRectangles" presStyleCnt="0"/>
      <dgm:spPr/>
    </dgm:pt>
    <dgm:pt modelId="{33565178-5ED9-4C86-8431-21D1F3676C0A}" type="pres">
      <dgm:prSet presAssocID="{CB651669-D592-4DA5-8B80-7085ED8CE715}" presName="parentLin" presStyleCnt="0"/>
      <dgm:spPr/>
    </dgm:pt>
    <dgm:pt modelId="{804AC5A7-CE6F-46C8-96D3-3CCCAF80B67C}" type="pres">
      <dgm:prSet presAssocID="{CB651669-D592-4DA5-8B80-7085ED8CE715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F7C3DCF0-47D6-429C-B97D-C6872B3551C8}" type="pres">
      <dgm:prSet presAssocID="{CB651669-D592-4DA5-8B80-7085ED8CE715}" presName="parentText" presStyleLbl="node1" presStyleIdx="2" presStyleCnt="3" custScaleX="102621" custScaleY="54494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1EF9911-D989-4607-9E63-614F0FBAC3A0}" type="pres">
      <dgm:prSet presAssocID="{CB651669-D592-4DA5-8B80-7085ED8CE715}" presName="negativeSpace" presStyleCnt="0"/>
      <dgm:spPr/>
    </dgm:pt>
    <dgm:pt modelId="{1241845B-6429-4F01-B0DB-8171E513F843}" type="pres">
      <dgm:prSet presAssocID="{CB651669-D592-4DA5-8B80-7085ED8CE71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642DFBD-D4E9-4A07-A67C-1C635F2CC9AC}" type="presOf" srcId="{9323AC4D-BE7F-40DF-868A-FE1E30A92B78}" destId="{277A82C7-7116-45DD-8032-E86D714AA108}" srcOrd="0" destOrd="0" presId="urn:microsoft.com/office/officeart/2005/8/layout/list1"/>
    <dgm:cxn modelId="{358DD1E7-160F-4AEF-AF31-2595D0531E75}" type="presOf" srcId="{B3980DED-2A0B-4A69-A9FF-F719E123B14D}" destId="{C632CD38-0AED-4A19-A3E5-73E97854CF8C}" srcOrd="0" destOrd="0" presId="urn:microsoft.com/office/officeart/2005/8/layout/list1"/>
    <dgm:cxn modelId="{20CF3BB9-76D6-4074-B7E9-9FB9128EF502}" type="presOf" srcId="{A53E850F-743F-477B-A3A3-99FCA09427EA}" destId="{9EF6AE8D-5B37-4833-8581-E573A2C531D1}" srcOrd="0" destOrd="0" presId="urn:microsoft.com/office/officeart/2005/8/layout/list1"/>
    <dgm:cxn modelId="{0BAF99A1-3C69-4E7B-BBED-99FFAB324C51}" type="presOf" srcId="{A53E850F-743F-477B-A3A3-99FCA09427EA}" destId="{265F48A1-BFA1-4DFC-B1A2-517882CA8A04}" srcOrd="1" destOrd="0" presId="urn:microsoft.com/office/officeart/2005/8/layout/list1"/>
    <dgm:cxn modelId="{F7E6653F-C445-4710-9873-E93405F61806}" type="presOf" srcId="{B3980DED-2A0B-4A69-A9FF-F719E123B14D}" destId="{5A3ABFA5-39B1-4537-9D78-034FCFEC72BD}" srcOrd="1" destOrd="0" presId="urn:microsoft.com/office/officeart/2005/8/layout/list1"/>
    <dgm:cxn modelId="{E06609AC-F4DE-4981-B53C-81D23814E117}" srcId="{9323AC4D-BE7F-40DF-868A-FE1E30A92B78}" destId="{CB651669-D592-4DA5-8B80-7085ED8CE715}" srcOrd="2" destOrd="0" parTransId="{6B6E833F-052F-4645-9505-9E37988A3E19}" sibTransId="{B994FB2C-7326-4C2A-91B7-E910F1F8BAE6}"/>
    <dgm:cxn modelId="{711A0BDE-FF42-4322-B804-097458703E13}" srcId="{9323AC4D-BE7F-40DF-868A-FE1E30A92B78}" destId="{B3980DED-2A0B-4A69-A9FF-F719E123B14D}" srcOrd="1" destOrd="0" parTransId="{583544EA-F6C9-41F4-9703-4180237C49F0}" sibTransId="{CB6D4A3E-25FD-43E1-973E-D67DCF5D47E8}"/>
    <dgm:cxn modelId="{7E235608-2605-4036-83EA-737B67B87EB3}" srcId="{9323AC4D-BE7F-40DF-868A-FE1E30A92B78}" destId="{A53E850F-743F-477B-A3A3-99FCA09427EA}" srcOrd="0" destOrd="0" parTransId="{BA335985-394C-4F2D-8435-44C07F7B609D}" sibTransId="{614242D0-B11D-4C25-86DD-D95C649DA4F7}"/>
    <dgm:cxn modelId="{AD576F7F-637A-42CD-859D-84AB3371BB85}" type="presOf" srcId="{CB651669-D592-4DA5-8B80-7085ED8CE715}" destId="{804AC5A7-CE6F-46C8-96D3-3CCCAF80B67C}" srcOrd="0" destOrd="0" presId="urn:microsoft.com/office/officeart/2005/8/layout/list1"/>
    <dgm:cxn modelId="{C661970C-8B66-4266-90FE-F720094ECA73}" type="presOf" srcId="{CB651669-D592-4DA5-8B80-7085ED8CE715}" destId="{F7C3DCF0-47D6-429C-B97D-C6872B3551C8}" srcOrd="1" destOrd="0" presId="urn:microsoft.com/office/officeart/2005/8/layout/list1"/>
    <dgm:cxn modelId="{1BDF8072-7C93-4863-A5E4-E16B77910FBC}" type="presParOf" srcId="{277A82C7-7116-45DD-8032-E86D714AA108}" destId="{8D391DBA-E8CA-49A1-8ADA-A9B9687C429F}" srcOrd="0" destOrd="0" presId="urn:microsoft.com/office/officeart/2005/8/layout/list1"/>
    <dgm:cxn modelId="{C1AFC26F-C8FA-4251-A05F-3A2F7CB49451}" type="presParOf" srcId="{8D391DBA-E8CA-49A1-8ADA-A9B9687C429F}" destId="{9EF6AE8D-5B37-4833-8581-E573A2C531D1}" srcOrd="0" destOrd="0" presId="urn:microsoft.com/office/officeart/2005/8/layout/list1"/>
    <dgm:cxn modelId="{498DEA45-9BE4-454D-95C0-0B8E8F89FCBC}" type="presParOf" srcId="{8D391DBA-E8CA-49A1-8ADA-A9B9687C429F}" destId="{265F48A1-BFA1-4DFC-B1A2-517882CA8A04}" srcOrd="1" destOrd="0" presId="urn:microsoft.com/office/officeart/2005/8/layout/list1"/>
    <dgm:cxn modelId="{8B0B10C7-453D-4015-811F-96175F3FF370}" type="presParOf" srcId="{277A82C7-7116-45DD-8032-E86D714AA108}" destId="{5DCB79B1-0401-4D60-833E-DC74DAEADC80}" srcOrd="1" destOrd="0" presId="urn:microsoft.com/office/officeart/2005/8/layout/list1"/>
    <dgm:cxn modelId="{D7959D77-FB37-4F43-BEE6-BFD3C0B4D6CC}" type="presParOf" srcId="{277A82C7-7116-45DD-8032-E86D714AA108}" destId="{41A48D7C-B3D8-47C3-BF93-C6FFBAFB843F}" srcOrd="2" destOrd="0" presId="urn:microsoft.com/office/officeart/2005/8/layout/list1"/>
    <dgm:cxn modelId="{EA5D65FA-B09A-4976-A4BB-1E83380D1582}" type="presParOf" srcId="{277A82C7-7116-45DD-8032-E86D714AA108}" destId="{AB53CBF3-78B8-4DEA-8FE0-133D287D80FA}" srcOrd="3" destOrd="0" presId="urn:microsoft.com/office/officeart/2005/8/layout/list1"/>
    <dgm:cxn modelId="{7F82ECA7-092E-4D80-A983-B704FAB2FC9F}" type="presParOf" srcId="{277A82C7-7116-45DD-8032-E86D714AA108}" destId="{206D1CE9-6067-430F-A6AE-F9EDD1348415}" srcOrd="4" destOrd="0" presId="urn:microsoft.com/office/officeart/2005/8/layout/list1"/>
    <dgm:cxn modelId="{23808044-1A7B-45AE-9B22-D9214BEF2669}" type="presParOf" srcId="{206D1CE9-6067-430F-A6AE-F9EDD1348415}" destId="{C632CD38-0AED-4A19-A3E5-73E97854CF8C}" srcOrd="0" destOrd="0" presId="urn:microsoft.com/office/officeart/2005/8/layout/list1"/>
    <dgm:cxn modelId="{4DE1872A-B2AE-464B-85D5-88F29133F504}" type="presParOf" srcId="{206D1CE9-6067-430F-A6AE-F9EDD1348415}" destId="{5A3ABFA5-39B1-4537-9D78-034FCFEC72BD}" srcOrd="1" destOrd="0" presId="urn:microsoft.com/office/officeart/2005/8/layout/list1"/>
    <dgm:cxn modelId="{1F6624A6-2EF3-45F4-BBCA-5AB3DA36DBDF}" type="presParOf" srcId="{277A82C7-7116-45DD-8032-E86D714AA108}" destId="{D42C886E-C796-479F-A6E4-026EE84735D5}" srcOrd="5" destOrd="0" presId="urn:microsoft.com/office/officeart/2005/8/layout/list1"/>
    <dgm:cxn modelId="{1FFA9AF6-A3FB-457F-9FA5-8AD55F4A7C84}" type="presParOf" srcId="{277A82C7-7116-45DD-8032-E86D714AA108}" destId="{C101F1DF-2116-4DCE-B111-CF3F7F13A4E9}" srcOrd="6" destOrd="0" presId="urn:microsoft.com/office/officeart/2005/8/layout/list1"/>
    <dgm:cxn modelId="{506D3B5F-2EFC-4111-A68C-52654A213004}" type="presParOf" srcId="{277A82C7-7116-45DD-8032-E86D714AA108}" destId="{FCAF9079-105A-47F1-A3A1-BAF94AD36B13}" srcOrd="7" destOrd="0" presId="urn:microsoft.com/office/officeart/2005/8/layout/list1"/>
    <dgm:cxn modelId="{34293DDD-4EE5-43C6-9F77-B2C0BE146E37}" type="presParOf" srcId="{277A82C7-7116-45DD-8032-E86D714AA108}" destId="{33565178-5ED9-4C86-8431-21D1F3676C0A}" srcOrd="8" destOrd="0" presId="urn:microsoft.com/office/officeart/2005/8/layout/list1"/>
    <dgm:cxn modelId="{9C17F20D-F124-48A6-A241-129DFC611431}" type="presParOf" srcId="{33565178-5ED9-4C86-8431-21D1F3676C0A}" destId="{804AC5A7-CE6F-46C8-96D3-3CCCAF80B67C}" srcOrd="0" destOrd="0" presId="urn:microsoft.com/office/officeart/2005/8/layout/list1"/>
    <dgm:cxn modelId="{028A589D-DF7C-402E-855F-881E8B761C0E}" type="presParOf" srcId="{33565178-5ED9-4C86-8431-21D1F3676C0A}" destId="{F7C3DCF0-47D6-429C-B97D-C6872B3551C8}" srcOrd="1" destOrd="0" presId="urn:microsoft.com/office/officeart/2005/8/layout/list1"/>
    <dgm:cxn modelId="{EF53CBA9-801A-4A66-94F8-CA085204F544}" type="presParOf" srcId="{277A82C7-7116-45DD-8032-E86D714AA108}" destId="{51EF9911-D989-4607-9E63-614F0FBAC3A0}" srcOrd="9" destOrd="0" presId="urn:microsoft.com/office/officeart/2005/8/layout/list1"/>
    <dgm:cxn modelId="{96CE96CF-AD4A-405B-9BB6-D36DF2C4AC7E}" type="presParOf" srcId="{277A82C7-7116-45DD-8032-E86D714AA108}" destId="{1241845B-6429-4F01-B0DB-8171E513F843}" srcOrd="10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526BDB-5522-4FE2-9537-25DC581E811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2380F90-BD33-4AA7-B6E4-D654D4F94012}">
      <dgm:prSet phldrT="[Text]"/>
      <dgm:spPr/>
      <dgm:t>
        <a:bodyPr/>
        <a:lstStyle/>
        <a:p>
          <a:r>
            <a:rPr lang="en-IN" dirty="0" smtClean="0"/>
            <a:t>Thin rim of cervix is left behind</a:t>
          </a:r>
        </a:p>
      </dgm:t>
    </dgm:pt>
    <dgm:pt modelId="{35B51C65-47AE-40A1-81C2-6D27C3D33BDF}" type="parTrans" cxnId="{2031C100-8525-4804-AF6F-109069852418}">
      <dgm:prSet/>
      <dgm:spPr/>
      <dgm:t>
        <a:bodyPr/>
        <a:lstStyle/>
        <a:p>
          <a:endParaRPr lang="en-IN"/>
        </a:p>
      </dgm:t>
    </dgm:pt>
    <dgm:pt modelId="{2ECCDD20-FBB5-4D88-9489-B0A10A776D44}" type="sibTrans" cxnId="{2031C100-8525-4804-AF6F-109069852418}">
      <dgm:prSet/>
      <dgm:spPr/>
      <dgm:t>
        <a:bodyPr/>
        <a:lstStyle/>
        <a:p>
          <a:endParaRPr lang="en-IN"/>
        </a:p>
      </dgm:t>
    </dgm:pt>
    <dgm:pt modelId="{5FFFB0A0-5CFB-4A60-AACB-19539BEE1858}">
      <dgm:prSet phldrT="[Text]"/>
      <dgm:spPr/>
      <dgm:t>
        <a:bodyPr/>
        <a:lstStyle/>
        <a:p>
          <a:r>
            <a:rPr lang="en-IN" dirty="0" smtClean="0"/>
            <a:t>Rim may be pushed up </a:t>
          </a:r>
          <a:r>
            <a:rPr lang="en-IN" dirty="0" err="1" smtClean="0"/>
            <a:t>mannualy</a:t>
          </a:r>
          <a:r>
            <a:rPr lang="en-IN" dirty="0" smtClean="0"/>
            <a:t> during contraction or traction is given by </a:t>
          </a:r>
          <a:r>
            <a:rPr lang="en-IN" dirty="0" err="1" smtClean="0"/>
            <a:t>ventose</a:t>
          </a:r>
          <a:endParaRPr lang="en-IN" dirty="0"/>
        </a:p>
      </dgm:t>
    </dgm:pt>
    <dgm:pt modelId="{F79F2280-F1BF-49FA-8C94-76AD2902026B}" type="parTrans" cxnId="{B6FFD505-5D76-438E-84FF-4DDCCE828114}">
      <dgm:prSet/>
      <dgm:spPr/>
      <dgm:t>
        <a:bodyPr/>
        <a:lstStyle/>
        <a:p>
          <a:endParaRPr lang="en-IN"/>
        </a:p>
      </dgm:t>
    </dgm:pt>
    <dgm:pt modelId="{AA20D90E-24A3-4B8A-954B-A445A9CE0CE0}" type="sibTrans" cxnId="{B6FFD505-5D76-438E-84FF-4DDCCE828114}">
      <dgm:prSet/>
      <dgm:spPr/>
      <dgm:t>
        <a:bodyPr/>
        <a:lstStyle/>
        <a:p>
          <a:endParaRPr lang="en-IN"/>
        </a:p>
      </dgm:t>
    </dgm:pt>
    <dgm:pt modelId="{5EFF466E-91D4-4F52-AFDD-DBE989F2A570}">
      <dgm:prSet phldrT="[Text]"/>
      <dgm:spPr/>
      <dgm:t>
        <a:bodyPr/>
        <a:lstStyle/>
        <a:p>
          <a:r>
            <a:rPr lang="en-IN" dirty="0" err="1" smtClean="0"/>
            <a:t>Duhrssen</a:t>
          </a:r>
          <a:r>
            <a:rPr lang="en-IN" dirty="0" smtClean="0"/>
            <a:t> incision at 2 and 10 o clock position</a:t>
          </a:r>
          <a:endParaRPr lang="en-IN" dirty="0"/>
        </a:p>
      </dgm:t>
    </dgm:pt>
    <dgm:pt modelId="{C39E93C6-89B9-4F34-99ED-3AFABEEFE850}" type="parTrans" cxnId="{2B57AF57-4FDE-46C2-B3A3-B1215F427B57}">
      <dgm:prSet/>
      <dgm:spPr/>
      <dgm:t>
        <a:bodyPr/>
        <a:lstStyle/>
        <a:p>
          <a:endParaRPr lang="en-IN"/>
        </a:p>
      </dgm:t>
    </dgm:pt>
    <dgm:pt modelId="{D3CEDA46-CB0B-4FD0-B18F-825D500A9A9D}" type="sibTrans" cxnId="{2B57AF57-4FDE-46C2-B3A3-B1215F427B57}">
      <dgm:prSet/>
      <dgm:spPr/>
      <dgm:t>
        <a:bodyPr/>
        <a:lstStyle/>
        <a:p>
          <a:endParaRPr lang="en-IN"/>
        </a:p>
      </dgm:t>
    </dgm:pt>
    <dgm:pt modelId="{85633B82-0903-4016-AF49-CA38DA607BBC}">
      <dgm:prSet phldrT="[Text]"/>
      <dgm:spPr/>
      <dgm:t>
        <a:bodyPr/>
        <a:lstStyle/>
        <a:p>
          <a:r>
            <a:rPr lang="en-IN" dirty="0" smtClean="0"/>
            <a:t> followed by forceps or </a:t>
          </a:r>
          <a:r>
            <a:rPr lang="en-IN" dirty="0" err="1" smtClean="0"/>
            <a:t>ventose</a:t>
          </a:r>
          <a:r>
            <a:rPr lang="en-IN" dirty="0" smtClean="0"/>
            <a:t> extraction is safe and sufficient</a:t>
          </a:r>
          <a:endParaRPr lang="en-IN" dirty="0"/>
        </a:p>
      </dgm:t>
    </dgm:pt>
    <dgm:pt modelId="{E60C5D90-87F9-4D46-AA23-EC33400E6345}" type="parTrans" cxnId="{29AECED0-8BBD-4A00-887E-1EBED8B3A991}">
      <dgm:prSet/>
      <dgm:spPr/>
      <dgm:t>
        <a:bodyPr/>
        <a:lstStyle/>
        <a:p>
          <a:endParaRPr lang="en-IN"/>
        </a:p>
      </dgm:t>
    </dgm:pt>
    <dgm:pt modelId="{BC0EC3EA-0B6B-42A3-8230-AA7373E21C65}" type="sibTrans" cxnId="{29AECED0-8BBD-4A00-887E-1EBED8B3A991}">
      <dgm:prSet/>
      <dgm:spPr/>
      <dgm:t>
        <a:bodyPr/>
        <a:lstStyle/>
        <a:p>
          <a:endParaRPr lang="en-IN"/>
        </a:p>
      </dgm:t>
    </dgm:pt>
    <dgm:pt modelId="{37E585F8-357D-41B8-A144-4915F5B182CB}" type="pres">
      <dgm:prSet presAssocID="{14526BDB-5522-4FE2-9537-25DC581E811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6B589DD6-EEBF-4C7C-8593-C297E4A80174}" type="pres">
      <dgm:prSet presAssocID="{C2380F90-BD33-4AA7-B6E4-D654D4F94012}" presName="linNode" presStyleCnt="0"/>
      <dgm:spPr/>
    </dgm:pt>
    <dgm:pt modelId="{35CF1164-E4FC-4FA5-8064-5310F199C295}" type="pres">
      <dgm:prSet presAssocID="{C2380F90-BD33-4AA7-B6E4-D654D4F9401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D60E217-C56B-462A-A04B-B93432141887}" type="pres">
      <dgm:prSet presAssocID="{C2380F90-BD33-4AA7-B6E4-D654D4F9401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3181A72-8237-48A8-BC1C-C294DE12B0E4}" type="pres">
      <dgm:prSet presAssocID="{2ECCDD20-FBB5-4D88-9489-B0A10A776D44}" presName="spacing" presStyleCnt="0"/>
      <dgm:spPr/>
    </dgm:pt>
    <dgm:pt modelId="{AED8D7F1-3B93-4151-9D44-E075D57FE2D1}" type="pres">
      <dgm:prSet presAssocID="{5EFF466E-91D4-4F52-AFDD-DBE989F2A570}" presName="linNode" presStyleCnt="0"/>
      <dgm:spPr/>
    </dgm:pt>
    <dgm:pt modelId="{3B956DEA-B294-4F54-8ADC-ECA543D596AF}" type="pres">
      <dgm:prSet presAssocID="{5EFF466E-91D4-4F52-AFDD-DBE989F2A57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6CC0069-A8DA-449C-875B-E976000C9B97}" type="pres">
      <dgm:prSet presAssocID="{5EFF466E-91D4-4F52-AFDD-DBE989F2A57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9AECED0-8BBD-4A00-887E-1EBED8B3A991}" srcId="{5EFF466E-91D4-4F52-AFDD-DBE989F2A570}" destId="{85633B82-0903-4016-AF49-CA38DA607BBC}" srcOrd="0" destOrd="0" parTransId="{E60C5D90-87F9-4D46-AA23-EC33400E6345}" sibTransId="{BC0EC3EA-0B6B-42A3-8230-AA7373E21C65}"/>
    <dgm:cxn modelId="{30E92038-7FCA-4968-AF1D-A9727C784F99}" type="presOf" srcId="{14526BDB-5522-4FE2-9537-25DC581E811E}" destId="{37E585F8-357D-41B8-A144-4915F5B182CB}" srcOrd="0" destOrd="0" presId="urn:microsoft.com/office/officeart/2005/8/layout/vList6"/>
    <dgm:cxn modelId="{2B57AF57-4FDE-46C2-B3A3-B1215F427B57}" srcId="{14526BDB-5522-4FE2-9537-25DC581E811E}" destId="{5EFF466E-91D4-4F52-AFDD-DBE989F2A570}" srcOrd="1" destOrd="0" parTransId="{C39E93C6-89B9-4F34-99ED-3AFABEEFE850}" sibTransId="{D3CEDA46-CB0B-4FD0-B18F-825D500A9A9D}"/>
    <dgm:cxn modelId="{E380C616-0BFB-4B65-B736-68DC6CD279EF}" type="presOf" srcId="{5EFF466E-91D4-4F52-AFDD-DBE989F2A570}" destId="{3B956DEA-B294-4F54-8ADC-ECA543D596AF}" srcOrd="0" destOrd="0" presId="urn:microsoft.com/office/officeart/2005/8/layout/vList6"/>
    <dgm:cxn modelId="{B6FFD505-5D76-438E-84FF-4DDCCE828114}" srcId="{C2380F90-BD33-4AA7-B6E4-D654D4F94012}" destId="{5FFFB0A0-5CFB-4A60-AACB-19539BEE1858}" srcOrd="0" destOrd="0" parTransId="{F79F2280-F1BF-49FA-8C94-76AD2902026B}" sibTransId="{AA20D90E-24A3-4B8A-954B-A445A9CE0CE0}"/>
    <dgm:cxn modelId="{A46158F2-272C-4300-AEC7-996E9B81E4F8}" type="presOf" srcId="{C2380F90-BD33-4AA7-B6E4-D654D4F94012}" destId="{35CF1164-E4FC-4FA5-8064-5310F199C295}" srcOrd="0" destOrd="0" presId="urn:microsoft.com/office/officeart/2005/8/layout/vList6"/>
    <dgm:cxn modelId="{16D79715-8C68-4A17-A56D-A7657A4C96A9}" type="presOf" srcId="{85633B82-0903-4016-AF49-CA38DA607BBC}" destId="{86CC0069-A8DA-449C-875B-E976000C9B97}" srcOrd="0" destOrd="0" presId="urn:microsoft.com/office/officeart/2005/8/layout/vList6"/>
    <dgm:cxn modelId="{2031C100-8525-4804-AF6F-109069852418}" srcId="{14526BDB-5522-4FE2-9537-25DC581E811E}" destId="{C2380F90-BD33-4AA7-B6E4-D654D4F94012}" srcOrd="0" destOrd="0" parTransId="{35B51C65-47AE-40A1-81C2-6D27C3D33BDF}" sibTransId="{2ECCDD20-FBB5-4D88-9489-B0A10A776D44}"/>
    <dgm:cxn modelId="{2260C020-A669-44C3-AFCC-B55049A108C0}" type="presOf" srcId="{5FFFB0A0-5CFB-4A60-AACB-19539BEE1858}" destId="{9D60E217-C56B-462A-A04B-B93432141887}" srcOrd="0" destOrd="0" presId="urn:microsoft.com/office/officeart/2005/8/layout/vList6"/>
    <dgm:cxn modelId="{FFA5EA9B-B5F3-406C-999D-B3966826ACD2}" type="presParOf" srcId="{37E585F8-357D-41B8-A144-4915F5B182CB}" destId="{6B589DD6-EEBF-4C7C-8593-C297E4A80174}" srcOrd="0" destOrd="0" presId="urn:microsoft.com/office/officeart/2005/8/layout/vList6"/>
    <dgm:cxn modelId="{2989AC00-0010-4D4D-B7D1-77A71F42FF19}" type="presParOf" srcId="{6B589DD6-EEBF-4C7C-8593-C297E4A80174}" destId="{35CF1164-E4FC-4FA5-8064-5310F199C295}" srcOrd="0" destOrd="0" presId="urn:microsoft.com/office/officeart/2005/8/layout/vList6"/>
    <dgm:cxn modelId="{A62ABA00-8C27-4D5D-8660-033E2DDE7B6D}" type="presParOf" srcId="{6B589DD6-EEBF-4C7C-8593-C297E4A80174}" destId="{9D60E217-C56B-462A-A04B-B93432141887}" srcOrd="1" destOrd="0" presId="urn:microsoft.com/office/officeart/2005/8/layout/vList6"/>
    <dgm:cxn modelId="{4A809FED-046E-48DF-AA39-0B5A129196B1}" type="presParOf" srcId="{37E585F8-357D-41B8-A144-4915F5B182CB}" destId="{93181A72-8237-48A8-BC1C-C294DE12B0E4}" srcOrd="1" destOrd="0" presId="urn:microsoft.com/office/officeart/2005/8/layout/vList6"/>
    <dgm:cxn modelId="{892DE681-B8A9-49A9-947C-EBC08B5E4AC8}" type="presParOf" srcId="{37E585F8-357D-41B8-A144-4915F5B182CB}" destId="{AED8D7F1-3B93-4151-9D44-E075D57FE2D1}" srcOrd="2" destOrd="0" presId="urn:microsoft.com/office/officeart/2005/8/layout/vList6"/>
    <dgm:cxn modelId="{98BDE2C5-5A34-4BAA-A384-EB399C8147E6}" type="presParOf" srcId="{AED8D7F1-3B93-4151-9D44-E075D57FE2D1}" destId="{3B956DEA-B294-4F54-8ADC-ECA543D596AF}" srcOrd="0" destOrd="0" presId="urn:microsoft.com/office/officeart/2005/8/layout/vList6"/>
    <dgm:cxn modelId="{8FB722C2-500C-4C83-BD96-327400D0EA2A}" type="presParOf" srcId="{AED8D7F1-3B93-4151-9D44-E075D57FE2D1}" destId="{86CC0069-A8DA-449C-875B-E976000C9B97}" srcOrd="1" destOrd="0" presId="urn:microsoft.com/office/officeart/2005/8/layout/vList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6F3103-D168-45C1-92A1-75C64F5C13C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4231B74-A36D-4469-AD84-A80443DA048C}">
      <dgm:prSet phldrT="[Text]" custT="1"/>
      <dgm:spPr/>
      <dgm:t>
        <a:bodyPr/>
        <a:lstStyle/>
        <a:p>
          <a:r>
            <a:rPr lang="en-IN" sz="1200" dirty="0" smtClean="0"/>
            <a:t>Patient is in dorsal position leg flexed and bladder e</a:t>
          </a:r>
          <a:r>
            <a:rPr lang="en-IN" sz="1400" dirty="0" smtClean="0"/>
            <a:t>mptied </a:t>
          </a:r>
          <a:endParaRPr lang="en-IN" sz="1400" dirty="0"/>
        </a:p>
      </dgm:t>
    </dgm:pt>
    <dgm:pt modelId="{50A3862A-602A-425B-BFF8-81F970BD9FFF}" type="parTrans" cxnId="{E2950468-8E98-417B-A7ED-BA02957FB8EA}">
      <dgm:prSet/>
      <dgm:spPr/>
      <dgm:t>
        <a:bodyPr/>
        <a:lstStyle/>
        <a:p>
          <a:endParaRPr lang="en-IN"/>
        </a:p>
      </dgm:t>
    </dgm:pt>
    <dgm:pt modelId="{A0AE79A0-335D-40D4-A0CE-A0BB78AE9A2F}" type="sibTrans" cxnId="{E2950468-8E98-417B-A7ED-BA02957FB8EA}">
      <dgm:prSet/>
      <dgm:spPr/>
      <dgm:t>
        <a:bodyPr/>
        <a:lstStyle/>
        <a:p>
          <a:endParaRPr lang="en-IN"/>
        </a:p>
      </dgm:t>
    </dgm:pt>
    <dgm:pt modelId="{39A3B45B-13AA-4C16-ACC6-9895E86AA8AE}">
      <dgm:prSet phldrT="[Text]" custT="1"/>
      <dgm:spPr/>
      <dgm:t>
        <a:bodyPr/>
        <a:lstStyle/>
        <a:p>
          <a:r>
            <a:rPr lang="en-IN" sz="1200" dirty="0" smtClean="0"/>
            <a:t>The left hand grasps head and presses into pelvic brim</a:t>
          </a:r>
          <a:endParaRPr lang="en-IN" sz="1200" dirty="0"/>
        </a:p>
      </dgm:t>
    </dgm:pt>
    <dgm:pt modelId="{20D80F7D-C011-492F-A389-0701EC06818D}" type="parTrans" cxnId="{9A36B9AB-12C7-43A6-82BE-E772E87E911B}">
      <dgm:prSet/>
      <dgm:spPr/>
      <dgm:t>
        <a:bodyPr/>
        <a:lstStyle/>
        <a:p>
          <a:endParaRPr lang="en-IN"/>
        </a:p>
      </dgm:t>
    </dgm:pt>
    <dgm:pt modelId="{018860D2-DA48-4549-9F2F-30CD870C3FA1}" type="sibTrans" cxnId="{9A36B9AB-12C7-43A6-82BE-E772E87E911B}">
      <dgm:prSet/>
      <dgm:spPr/>
      <dgm:t>
        <a:bodyPr/>
        <a:lstStyle/>
        <a:p>
          <a:endParaRPr lang="en-IN"/>
        </a:p>
      </dgm:t>
    </dgm:pt>
    <dgm:pt modelId="{6B348C03-1B18-4D35-A4CD-05B4F92360D4}">
      <dgm:prSet phldrT="[Text]" custT="1"/>
      <dgm:spPr/>
      <dgm:t>
        <a:bodyPr/>
        <a:lstStyle/>
        <a:p>
          <a:r>
            <a:rPr lang="en-IN" sz="1200" dirty="0" smtClean="0"/>
            <a:t>The right hand is passed into vagina with aseptic precaution</a:t>
          </a:r>
          <a:endParaRPr lang="en-IN" sz="1200" dirty="0"/>
        </a:p>
      </dgm:t>
    </dgm:pt>
    <dgm:pt modelId="{DC971678-3AA5-49EA-861D-D89E8148F84B}" type="parTrans" cxnId="{A8F73477-3FCF-43D0-9131-45D9EFF7BFE3}">
      <dgm:prSet/>
      <dgm:spPr/>
      <dgm:t>
        <a:bodyPr/>
        <a:lstStyle/>
        <a:p>
          <a:endParaRPr lang="en-IN"/>
        </a:p>
      </dgm:t>
    </dgm:pt>
    <dgm:pt modelId="{78DB3248-8347-4147-AB31-DF111B84F862}" type="sibTrans" cxnId="{A8F73477-3FCF-43D0-9131-45D9EFF7BFE3}">
      <dgm:prSet/>
      <dgm:spPr/>
      <dgm:t>
        <a:bodyPr/>
        <a:lstStyle/>
        <a:p>
          <a:endParaRPr lang="en-IN"/>
        </a:p>
      </dgm:t>
    </dgm:pt>
    <dgm:pt modelId="{D04CA1E2-AD64-45D0-A30D-64728800EC73}">
      <dgm:prSet phldrT="[Text]"/>
      <dgm:spPr/>
      <dgm:t>
        <a:bodyPr/>
        <a:lstStyle/>
        <a:p>
          <a:r>
            <a:rPr lang="en-IN" dirty="0" smtClean="0"/>
            <a:t>The THUMB of vaginal hand palpates head over </a:t>
          </a:r>
          <a:r>
            <a:rPr lang="en-IN" dirty="0" err="1" smtClean="0"/>
            <a:t>symphysis</a:t>
          </a:r>
          <a:r>
            <a:rPr lang="en-IN" dirty="0" smtClean="0"/>
            <a:t> </a:t>
          </a:r>
          <a:endParaRPr lang="en-IN" dirty="0"/>
        </a:p>
      </dgm:t>
    </dgm:pt>
    <dgm:pt modelId="{35D377BB-DFF8-43AB-A088-2AF5123C188E}" type="parTrans" cxnId="{FA98F24E-A679-497F-ACE1-0EA0B047E170}">
      <dgm:prSet/>
      <dgm:spPr/>
      <dgm:t>
        <a:bodyPr/>
        <a:lstStyle/>
        <a:p>
          <a:endParaRPr lang="en-IN"/>
        </a:p>
      </dgm:t>
    </dgm:pt>
    <dgm:pt modelId="{890B3EA2-AC20-4495-BFAF-CFC04EB6383E}" type="sibTrans" cxnId="{FA98F24E-A679-497F-ACE1-0EA0B047E170}">
      <dgm:prSet/>
      <dgm:spPr/>
      <dgm:t>
        <a:bodyPr/>
        <a:lstStyle/>
        <a:p>
          <a:endParaRPr lang="en-IN"/>
        </a:p>
      </dgm:t>
    </dgm:pt>
    <dgm:pt modelId="{FC5E7660-D5F4-4F82-B4A3-F4CF3DA0685E}" type="pres">
      <dgm:prSet presAssocID="{DF6F3103-D168-45C1-92A1-75C64F5C13C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3F62E72-072D-4C12-8035-DCD5B4A649D8}" type="pres">
      <dgm:prSet presAssocID="{DF6F3103-D168-45C1-92A1-75C64F5C13C2}" presName="comp1" presStyleCnt="0"/>
      <dgm:spPr/>
    </dgm:pt>
    <dgm:pt modelId="{DA33D74E-18CF-445D-A023-6B80E34B27BB}" type="pres">
      <dgm:prSet presAssocID="{DF6F3103-D168-45C1-92A1-75C64F5C13C2}" presName="circle1" presStyleLbl="node1" presStyleIdx="0" presStyleCnt="4" custScaleX="107110" custLinFactNeighborX="984"/>
      <dgm:spPr/>
      <dgm:t>
        <a:bodyPr/>
        <a:lstStyle/>
        <a:p>
          <a:endParaRPr lang="en-IN"/>
        </a:p>
      </dgm:t>
    </dgm:pt>
    <dgm:pt modelId="{0D232E0C-3652-4DE8-9DB1-9027C45AD247}" type="pres">
      <dgm:prSet presAssocID="{DF6F3103-D168-45C1-92A1-75C64F5C13C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081E3E-99FA-4D0E-A0AB-C0FD39F47677}" type="pres">
      <dgm:prSet presAssocID="{DF6F3103-D168-45C1-92A1-75C64F5C13C2}" presName="comp2" presStyleCnt="0"/>
      <dgm:spPr/>
    </dgm:pt>
    <dgm:pt modelId="{15FD9C76-6B42-4CF2-8EB6-98753FAF49B8}" type="pres">
      <dgm:prSet presAssocID="{DF6F3103-D168-45C1-92A1-75C64F5C13C2}" presName="circle2" presStyleLbl="node1" presStyleIdx="1" presStyleCnt="4"/>
      <dgm:spPr/>
      <dgm:t>
        <a:bodyPr/>
        <a:lstStyle/>
        <a:p>
          <a:endParaRPr lang="en-IN"/>
        </a:p>
      </dgm:t>
    </dgm:pt>
    <dgm:pt modelId="{655AB87C-A9D4-4E21-973E-724B21EBCA20}" type="pres">
      <dgm:prSet presAssocID="{DF6F3103-D168-45C1-92A1-75C64F5C13C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A055EE9-994B-408E-9406-957E87FD803C}" type="pres">
      <dgm:prSet presAssocID="{DF6F3103-D168-45C1-92A1-75C64F5C13C2}" presName="comp3" presStyleCnt="0"/>
      <dgm:spPr/>
    </dgm:pt>
    <dgm:pt modelId="{0D9BDD67-5459-47B1-B461-5C3C2DE0D9DB}" type="pres">
      <dgm:prSet presAssocID="{DF6F3103-D168-45C1-92A1-75C64F5C13C2}" presName="circle3" presStyleLbl="node1" presStyleIdx="2" presStyleCnt="4"/>
      <dgm:spPr/>
      <dgm:t>
        <a:bodyPr/>
        <a:lstStyle/>
        <a:p>
          <a:endParaRPr lang="en-IN"/>
        </a:p>
      </dgm:t>
    </dgm:pt>
    <dgm:pt modelId="{6106D01B-D73C-438D-B032-123FBCF14F3B}" type="pres">
      <dgm:prSet presAssocID="{DF6F3103-D168-45C1-92A1-75C64F5C13C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57C8E16-E030-4C90-AB87-553FA6604023}" type="pres">
      <dgm:prSet presAssocID="{DF6F3103-D168-45C1-92A1-75C64F5C13C2}" presName="comp4" presStyleCnt="0"/>
      <dgm:spPr/>
    </dgm:pt>
    <dgm:pt modelId="{D1502FFB-2BD9-4E79-9E29-49D432B58D6C}" type="pres">
      <dgm:prSet presAssocID="{DF6F3103-D168-45C1-92A1-75C64F5C13C2}" presName="circle4" presStyleLbl="node1" presStyleIdx="3" presStyleCnt="4"/>
      <dgm:spPr/>
      <dgm:t>
        <a:bodyPr/>
        <a:lstStyle/>
        <a:p>
          <a:endParaRPr lang="en-IN"/>
        </a:p>
      </dgm:t>
    </dgm:pt>
    <dgm:pt modelId="{9C2D9BA3-A778-416A-B762-14E5D10C1E86}" type="pres">
      <dgm:prSet presAssocID="{DF6F3103-D168-45C1-92A1-75C64F5C13C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DF7508C-238E-43AB-9CFE-C9B12EF9FAF4}" type="presOf" srcId="{D04CA1E2-AD64-45D0-A30D-64728800EC73}" destId="{D1502FFB-2BD9-4E79-9E29-49D432B58D6C}" srcOrd="0" destOrd="0" presId="urn:microsoft.com/office/officeart/2005/8/layout/venn2"/>
    <dgm:cxn modelId="{4117DCBD-439B-4E4D-8217-18F66C20C71F}" type="presOf" srcId="{DF6F3103-D168-45C1-92A1-75C64F5C13C2}" destId="{FC5E7660-D5F4-4F82-B4A3-F4CF3DA0685E}" srcOrd="0" destOrd="0" presId="urn:microsoft.com/office/officeart/2005/8/layout/venn2"/>
    <dgm:cxn modelId="{ADB822F7-59A7-4F86-9752-44A5DC029BFD}" type="presOf" srcId="{64231B74-A36D-4469-AD84-A80443DA048C}" destId="{DA33D74E-18CF-445D-A023-6B80E34B27BB}" srcOrd="0" destOrd="0" presId="urn:microsoft.com/office/officeart/2005/8/layout/venn2"/>
    <dgm:cxn modelId="{02AD3C37-9D0B-46A2-AF66-3093DB3BB7FD}" type="presOf" srcId="{39A3B45B-13AA-4C16-ACC6-9895E86AA8AE}" destId="{655AB87C-A9D4-4E21-973E-724B21EBCA20}" srcOrd="1" destOrd="0" presId="urn:microsoft.com/office/officeart/2005/8/layout/venn2"/>
    <dgm:cxn modelId="{D38F6EA8-A1F6-49F6-A7F5-831B4DA31395}" type="presOf" srcId="{6B348C03-1B18-4D35-A4CD-05B4F92360D4}" destId="{0D9BDD67-5459-47B1-B461-5C3C2DE0D9DB}" srcOrd="0" destOrd="0" presId="urn:microsoft.com/office/officeart/2005/8/layout/venn2"/>
    <dgm:cxn modelId="{E37D8E51-19B2-42BD-B1C6-8C3A04613024}" type="presOf" srcId="{6B348C03-1B18-4D35-A4CD-05B4F92360D4}" destId="{6106D01B-D73C-438D-B032-123FBCF14F3B}" srcOrd="1" destOrd="0" presId="urn:microsoft.com/office/officeart/2005/8/layout/venn2"/>
    <dgm:cxn modelId="{9A36B9AB-12C7-43A6-82BE-E772E87E911B}" srcId="{DF6F3103-D168-45C1-92A1-75C64F5C13C2}" destId="{39A3B45B-13AA-4C16-ACC6-9895E86AA8AE}" srcOrd="1" destOrd="0" parTransId="{20D80F7D-C011-492F-A389-0701EC06818D}" sibTransId="{018860D2-DA48-4549-9F2F-30CD870C3FA1}"/>
    <dgm:cxn modelId="{013E1747-AAFB-4EDE-98B9-040123F0A483}" type="presOf" srcId="{64231B74-A36D-4469-AD84-A80443DA048C}" destId="{0D232E0C-3652-4DE8-9DB1-9027C45AD247}" srcOrd="1" destOrd="0" presId="urn:microsoft.com/office/officeart/2005/8/layout/venn2"/>
    <dgm:cxn modelId="{E2950468-8E98-417B-A7ED-BA02957FB8EA}" srcId="{DF6F3103-D168-45C1-92A1-75C64F5C13C2}" destId="{64231B74-A36D-4469-AD84-A80443DA048C}" srcOrd="0" destOrd="0" parTransId="{50A3862A-602A-425B-BFF8-81F970BD9FFF}" sibTransId="{A0AE79A0-335D-40D4-A0CE-A0BB78AE9A2F}"/>
    <dgm:cxn modelId="{18488613-76E8-4326-9D09-7AD75D4B60EA}" type="presOf" srcId="{39A3B45B-13AA-4C16-ACC6-9895E86AA8AE}" destId="{15FD9C76-6B42-4CF2-8EB6-98753FAF49B8}" srcOrd="0" destOrd="0" presId="urn:microsoft.com/office/officeart/2005/8/layout/venn2"/>
    <dgm:cxn modelId="{A8F73477-3FCF-43D0-9131-45D9EFF7BFE3}" srcId="{DF6F3103-D168-45C1-92A1-75C64F5C13C2}" destId="{6B348C03-1B18-4D35-A4CD-05B4F92360D4}" srcOrd="2" destOrd="0" parTransId="{DC971678-3AA5-49EA-861D-D89E8148F84B}" sibTransId="{78DB3248-8347-4147-AB31-DF111B84F862}"/>
    <dgm:cxn modelId="{FA98F24E-A679-497F-ACE1-0EA0B047E170}" srcId="{DF6F3103-D168-45C1-92A1-75C64F5C13C2}" destId="{D04CA1E2-AD64-45D0-A30D-64728800EC73}" srcOrd="3" destOrd="0" parTransId="{35D377BB-DFF8-43AB-A088-2AF5123C188E}" sibTransId="{890B3EA2-AC20-4495-BFAF-CFC04EB6383E}"/>
    <dgm:cxn modelId="{385391F8-D632-49F5-AD3E-B6CBDD034208}" type="presOf" srcId="{D04CA1E2-AD64-45D0-A30D-64728800EC73}" destId="{9C2D9BA3-A778-416A-B762-14E5D10C1E86}" srcOrd="1" destOrd="0" presId="urn:microsoft.com/office/officeart/2005/8/layout/venn2"/>
    <dgm:cxn modelId="{04C0EA81-7359-4261-B2A9-BE22D6972484}" type="presParOf" srcId="{FC5E7660-D5F4-4F82-B4A3-F4CF3DA0685E}" destId="{23F62E72-072D-4C12-8035-DCD5B4A649D8}" srcOrd="0" destOrd="0" presId="urn:microsoft.com/office/officeart/2005/8/layout/venn2"/>
    <dgm:cxn modelId="{CE92D216-7807-4108-A87F-52D551A5D80B}" type="presParOf" srcId="{23F62E72-072D-4C12-8035-DCD5B4A649D8}" destId="{DA33D74E-18CF-445D-A023-6B80E34B27BB}" srcOrd="0" destOrd="0" presId="urn:microsoft.com/office/officeart/2005/8/layout/venn2"/>
    <dgm:cxn modelId="{C1BD20F3-8C8F-4C0F-827C-4FBA9FA89317}" type="presParOf" srcId="{23F62E72-072D-4C12-8035-DCD5B4A649D8}" destId="{0D232E0C-3652-4DE8-9DB1-9027C45AD247}" srcOrd="1" destOrd="0" presId="urn:microsoft.com/office/officeart/2005/8/layout/venn2"/>
    <dgm:cxn modelId="{28CFA784-F54A-4741-8BAF-0B7988C8A096}" type="presParOf" srcId="{FC5E7660-D5F4-4F82-B4A3-F4CF3DA0685E}" destId="{A3081E3E-99FA-4D0E-A0AB-C0FD39F47677}" srcOrd="1" destOrd="0" presId="urn:microsoft.com/office/officeart/2005/8/layout/venn2"/>
    <dgm:cxn modelId="{DD169700-8C64-4FB5-A456-2AD00F40F3F5}" type="presParOf" srcId="{A3081E3E-99FA-4D0E-A0AB-C0FD39F47677}" destId="{15FD9C76-6B42-4CF2-8EB6-98753FAF49B8}" srcOrd="0" destOrd="0" presId="urn:microsoft.com/office/officeart/2005/8/layout/venn2"/>
    <dgm:cxn modelId="{CEC39E63-FBBD-4FDF-A1A8-497FAE8D932C}" type="presParOf" srcId="{A3081E3E-99FA-4D0E-A0AB-C0FD39F47677}" destId="{655AB87C-A9D4-4E21-973E-724B21EBCA20}" srcOrd="1" destOrd="0" presId="urn:microsoft.com/office/officeart/2005/8/layout/venn2"/>
    <dgm:cxn modelId="{E769C12C-7EEB-4674-88BD-3CD686138E45}" type="presParOf" srcId="{FC5E7660-D5F4-4F82-B4A3-F4CF3DA0685E}" destId="{EA055EE9-994B-408E-9406-957E87FD803C}" srcOrd="2" destOrd="0" presId="urn:microsoft.com/office/officeart/2005/8/layout/venn2"/>
    <dgm:cxn modelId="{45D6AF90-D07D-4B11-BD82-7D9AF1BDBF0E}" type="presParOf" srcId="{EA055EE9-994B-408E-9406-957E87FD803C}" destId="{0D9BDD67-5459-47B1-B461-5C3C2DE0D9DB}" srcOrd="0" destOrd="0" presId="urn:microsoft.com/office/officeart/2005/8/layout/venn2"/>
    <dgm:cxn modelId="{ACE710B0-2FF1-4A0F-B64F-712A81A51D30}" type="presParOf" srcId="{EA055EE9-994B-408E-9406-957E87FD803C}" destId="{6106D01B-D73C-438D-B032-123FBCF14F3B}" srcOrd="1" destOrd="0" presId="urn:microsoft.com/office/officeart/2005/8/layout/venn2"/>
    <dgm:cxn modelId="{69E588D5-6FB7-4239-8653-6C545D4B5EAD}" type="presParOf" srcId="{FC5E7660-D5F4-4F82-B4A3-F4CF3DA0685E}" destId="{B57C8E16-E030-4C90-AB87-553FA6604023}" srcOrd="3" destOrd="0" presId="urn:microsoft.com/office/officeart/2005/8/layout/venn2"/>
    <dgm:cxn modelId="{A3E14FC2-A08A-4944-9CA7-C075B60759FB}" type="presParOf" srcId="{B57C8E16-E030-4C90-AB87-553FA6604023}" destId="{D1502FFB-2BD9-4E79-9E29-49D432B58D6C}" srcOrd="0" destOrd="0" presId="urn:microsoft.com/office/officeart/2005/8/layout/venn2"/>
    <dgm:cxn modelId="{2B1B927B-BA85-42C3-9AE6-66BD4E85269C}" type="presParOf" srcId="{B57C8E16-E030-4C90-AB87-553FA6604023}" destId="{9C2D9BA3-A778-416A-B762-14E5D10C1E86}" srcOrd="1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63BDD-E008-4CD8-A0BC-9EADC5051324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F8B92-C181-4684-8941-1BE623D6506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F8B92-C181-4684-8941-1BE623D6506E}" type="slidenum">
              <a:rPr lang="en-IN" smtClean="0"/>
              <a:pPr/>
              <a:t>60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80-EE42-45BE-86E4-E73EE18535F8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FA0-8876-41FE-8886-3E4C8A574D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80-EE42-45BE-86E4-E73EE18535F8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FA0-8876-41FE-8886-3E4C8A574D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80-EE42-45BE-86E4-E73EE18535F8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FA0-8876-41FE-8886-3E4C8A574D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80-EE42-45BE-86E4-E73EE18535F8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FA0-8876-41FE-8886-3E4C8A574D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80-EE42-45BE-86E4-E73EE18535F8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FA0-8876-41FE-8886-3E4C8A574D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80-EE42-45BE-86E4-E73EE18535F8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FA0-8876-41FE-8886-3E4C8A574D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80-EE42-45BE-86E4-E73EE18535F8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FA0-8876-41FE-8886-3E4C8A574D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80-EE42-45BE-86E4-E73EE18535F8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FA0-8876-41FE-8886-3E4C8A574D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80-EE42-45BE-86E4-E73EE18535F8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FA0-8876-41FE-8886-3E4C8A574D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80-EE42-45BE-86E4-E73EE18535F8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FA0-8876-41FE-8886-3E4C8A574D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80-EE42-45BE-86E4-E73EE18535F8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4E6FA0-8876-41FE-8886-3E4C8A574D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FFFC80-EE42-45BE-86E4-E73EE18535F8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4E6FA0-8876-41FE-8886-3E4C8A574DE6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DYSTOCIA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Active phase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extends from 3_4 cm cervical dilatation to complete dilatation of cervix</a:t>
            </a:r>
          </a:p>
          <a:p>
            <a:r>
              <a:rPr lang="en-IN" dirty="0" smtClean="0"/>
              <a:t>5hrs in </a:t>
            </a:r>
            <a:r>
              <a:rPr lang="en-IN" dirty="0" err="1" smtClean="0"/>
              <a:t>nullipara</a:t>
            </a:r>
            <a:endParaRPr lang="en-IN" dirty="0" smtClean="0"/>
          </a:p>
          <a:p>
            <a:r>
              <a:rPr lang="en-IN" dirty="0" smtClean="0"/>
              <a:t>3hrs in </a:t>
            </a:r>
            <a:r>
              <a:rPr lang="en-IN" dirty="0" err="1" smtClean="0"/>
              <a:t>multipara</a:t>
            </a:r>
            <a:endParaRPr lang="en-IN" dirty="0" smtClean="0"/>
          </a:p>
          <a:p>
            <a:r>
              <a:rPr lang="en-IN" dirty="0" smtClean="0"/>
              <a:t>The MEAN RATE IN NULLIPARA IS 1.2cm/hr</a:t>
            </a:r>
          </a:p>
          <a:p>
            <a:r>
              <a:rPr lang="en-IN" dirty="0" smtClean="0"/>
              <a:t>                         in MUITIPARA IS 1.5cm/hr</a:t>
            </a:r>
          </a:p>
          <a:p>
            <a:r>
              <a:rPr lang="en-IN" dirty="0" smtClean="0"/>
              <a:t>The pattern of cervical dilatation is SIGMOID CURVE</a:t>
            </a:r>
          </a:p>
          <a:p>
            <a:r>
              <a:rPr lang="en-IN" dirty="0" smtClean="0"/>
              <a:t>The pattern of FETAL DESCENT IS HYPERBOLIC CURVE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Take home message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Knowledge of </a:t>
            </a:r>
            <a:r>
              <a:rPr lang="en-IN" dirty="0" err="1" smtClean="0"/>
              <a:t>partogram</a:t>
            </a:r>
            <a:r>
              <a:rPr lang="en-IN" dirty="0" smtClean="0"/>
              <a:t> is essential</a:t>
            </a:r>
          </a:p>
          <a:p>
            <a:r>
              <a:rPr lang="en-IN" dirty="0" smtClean="0"/>
              <a:t>Crosses ALERT LINE shift the patient to higher hospitals ,if ACTION LINE </a:t>
            </a:r>
            <a:r>
              <a:rPr lang="en-IN" dirty="0" err="1" smtClean="0"/>
              <a:t>intervine</a:t>
            </a:r>
            <a:r>
              <a:rPr lang="en-IN" dirty="0" smtClean="0"/>
              <a:t> timely to safeguard the mother and </a:t>
            </a:r>
            <a:r>
              <a:rPr lang="en-IN" dirty="0" err="1" smtClean="0"/>
              <a:t>fetus</a:t>
            </a:r>
            <a:endParaRPr lang="en-IN" dirty="0" smtClean="0"/>
          </a:p>
          <a:p>
            <a:r>
              <a:rPr lang="en-IN" dirty="0" smtClean="0"/>
              <a:t>Constriction ring cant felt abdominally , retraction ring can be felt abdominally</a:t>
            </a:r>
          </a:p>
          <a:p>
            <a:r>
              <a:rPr lang="en-IN" dirty="0" err="1" smtClean="0"/>
              <a:t>Gynaecoid</a:t>
            </a:r>
            <a:r>
              <a:rPr lang="en-IN" dirty="0" smtClean="0"/>
              <a:t> pelvis is the most common pelvis </a:t>
            </a:r>
          </a:p>
          <a:p>
            <a:r>
              <a:rPr lang="en-IN" dirty="0" smtClean="0"/>
              <a:t>In hypotonic uterine contraction __ </a:t>
            </a:r>
            <a:r>
              <a:rPr lang="en-IN" dirty="0" err="1" smtClean="0"/>
              <a:t>oxytocin</a:t>
            </a:r>
            <a:r>
              <a:rPr lang="en-IN" dirty="0" smtClean="0"/>
              <a:t> is very effective</a:t>
            </a:r>
          </a:p>
          <a:p>
            <a:r>
              <a:rPr lang="en-IN" dirty="0" smtClean="0"/>
              <a:t>In case of </a:t>
            </a:r>
            <a:r>
              <a:rPr lang="en-IN" dirty="0" err="1" smtClean="0"/>
              <a:t>fetal</a:t>
            </a:r>
            <a:r>
              <a:rPr lang="en-IN" dirty="0" smtClean="0"/>
              <a:t> anomalies caesarean section is effective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Thus by the end of the session we have discussed about </a:t>
            </a:r>
            <a:r>
              <a:rPr lang="en-IN" dirty="0" err="1" smtClean="0"/>
              <a:t>abnormalites</a:t>
            </a:r>
            <a:r>
              <a:rPr lang="en-IN" dirty="0" smtClean="0"/>
              <a:t> that causes DYSTOCIA</a:t>
            </a:r>
          </a:p>
          <a:p>
            <a:r>
              <a:rPr lang="en-IN" dirty="0" smtClean="0"/>
              <a:t>It is important to know about the PARTOGRAM , when it crosses the ALERT LINE , </a:t>
            </a:r>
            <a:r>
              <a:rPr lang="en-IN" dirty="0" err="1" smtClean="0"/>
              <a:t>intervine</a:t>
            </a:r>
            <a:r>
              <a:rPr lang="en-IN" dirty="0" smtClean="0"/>
              <a:t> timely and avoid prolonged </a:t>
            </a:r>
            <a:r>
              <a:rPr lang="en-IN" dirty="0" err="1" smtClean="0"/>
              <a:t>ladour</a:t>
            </a:r>
            <a:endParaRPr lang="en-IN" dirty="0" smtClean="0"/>
          </a:p>
          <a:p>
            <a:r>
              <a:rPr lang="en-IN" dirty="0" smtClean="0"/>
              <a:t>In case of any abnormalities plan for ELECTIVE CAESAREAN SECTION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5400" dirty="0" smtClean="0"/>
              <a:t>Thank you </a:t>
            </a:r>
            <a:endParaRPr lang="en-IN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Active phase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ACCELARATION PHASE_ cervical ripening and little cervical dilatation 2.5 to 4cm</a:t>
            </a:r>
          </a:p>
          <a:p>
            <a:r>
              <a:rPr lang="en-IN" dirty="0" smtClean="0"/>
              <a:t>PHASE OF MAXIMUM SLOPE _4 to 9cm </a:t>
            </a:r>
          </a:p>
          <a:p>
            <a:r>
              <a:rPr lang="en-IN" dirty="0" smtClean="0"/>
              <a:t>DECCELARATION PHASE_ 9 TO 10CM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PARTOGRAM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is the PICTORIAL REPRESENTATION OF PROGRESS OF LABOUR</a:t>
            </a:r>
          </a:p>
          <a:p>
            <a:r>
              <a:rPr lang="en-IN" dirty="0" smtClean="0"/>
              <a:t>The main purpose of </a:t>
            </a:r>
            <a:r>
              <a:rPr lang="en-IN" dirty="0" err="1" smtClean="0"/>
              <a:t>partogram</a:t>
            </a:r>
            <a:r>
              <a:rPr lang="en-IN" dirty="0" smtClean="0"/>
              <a:t> is to avoid prolonged labour and intervene timely </a:t>
            </a:r>
          </a:p>
          <a:p>
            <a:r>
              <a:rPr lang="en-IN" dirty="0" smtClean="0"/>
              <a:t>WHO has developed </a:t>
            </a:r>
            <a:r>
              <a:rPr lang="en-IN" dirty="0" err="1" smtClean="0"/>
              <a:t>partogram</a:t>
            </a:r>
            <a:r>
              <a:rPr lang="en-IN" dirty="0" smtClean="0"/>
              <a:t> to improve labour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"/>
            <a:ext cx="642942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9"/>
            <a:ext cx="8786874" cy="568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-61147"/>
            <a:ext cx="5857916" cy="638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Details of who </a:t>
            </a:r>
            <a:r>
              <a:rPr lang="en-IN" dirty="0" err="1" smtClean="0"/>
              <a:t>partogram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Divided into 3 parts</a:t>
            </a:r>
          </a:p>
          <a:p>
            <a:r>
              <a:rPr lang="en-IN" dirty="0" smtClean="0"/>
              <a:t>PART 1__deals with maternal data and </a:t>
            </a:r>
            <a:r>
              <a:rPr lang="en-IN" dirty="0" err="1" smtClean="0"/>
              <a:t>fetal</a:t>
            </a:r>
            <a:r>
              <a:rPr lang="en-IN" dirty="0" smtClean="0"/>
              <a:t> condition</a:t>
            </a:r>
          </a:p>
          <a:p>
            <a:r>
              <a:rPr lang="en-IN" dirty="0" smtClean="0"/>
              <a:t>Patient </a:t>
            </a:r>
            <a:r>
              <a:rPr lang="en-IN" dirty="0" err="1" smtClean="0"/>
              <a:t>data:name</a:t>
            </a:r>
            <a:r>
              <a:rPr lang="en-IN" dirty="0" smtClean="0"/>
              <a:t> , age , parity and hospital number</a:t>
            </a:r>
          </a:p>
          <a:p>
            <a:r>
              <a:rPr lang="en-IN" dirty="0" smtClean="0"/>
              <a:t>FHR</a:t>
            </a:r>
          </a:p>
          <a:p>
            <a:r>
              <a:rPr lang="en-IN" dirty="0" smtClean="0"/>
              <a:t>LIQUOR AMNII </a:t>
            </a:r>
            <a:r>
              <a:rPr lang="en-IN" sz="2400" dirty="0" smtClean="0"/>
              <a:t>RECORDERED</a:t>
            </a:r>
            <a:r>
              <a:rPr lang="en-IN" dirty="0" smtClean="0"/>
              <a:t> as </a:t>
            </a:r>
          </a:p>
          <a:p>
            <a:pPr>
              <a:buNone/>
            </a:pPr>
            <a:r>
              <a:rPr lang="en-IN" dirty="0" smtClean="0"/>
              <a:t>        Intact membrane</a:t>
            </a:r>
          </a:p>
          <a:p>
            <a:pPr>
              <a:buNone/>
            </a:pPr>
            <a:r>
              <a:rPr lang="en-IN" dirty="0" smtClean="0"/>
              <a:t>        Clear liquor</a:t>
            </a:r>
          </a:p>
          <a:p>
            <a:pPr>
              <a:buNone/>
            </a:pPr>
            <a:r>
              <a:rPr lang="en-IN" dirty="0" smtClean="0"/>
              <a:t>        </a:t>
            </a:r>
            <a:r>
              <a:rPr lang="en-IN" dirty="0" err="1" smtClean="0"/>
              <a:t>Meconium</a:t>
            </a:r>
            <a:r>
              <a:rPr lang="en-IN" dirty="0" smtClean="0"/>
              <a:t> stained liquor</a:t>
            </a:r>
          </a:p>
          <a:p>
            <a:pPr>
              <a:buNone/>
            </a:pPr>
            <a:r>
              <a:rPr lang="en-IN" dirty="0" smtClean="0"/>
              <a:t>        Blood stained liquor</a:t>
            </a:r>
          </a:p>
          <a:p>
            <a:pPr>
              <a:buNone/>
            </a:pPr>
            <a:r>
              <a:rPr lang="en-IN" dirty="0" smtClean="0"/>
              <a:t>        Absent liquor</a:t>
            </a:r>
          </a:p>
          <a:p>
            <a:pPr>
              <a:buNone/>
            </a:pPr>
            <a:r>
              <a:rPr lang="en-IN" dirty="0" smtClean="0"/>
              <a:t>Moulding is recorded as +1 ,+2 ,+3 and 0 represents no moulding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PART 2  _ PROGRESS of labour and its middle part</a:t>
            </a:r>
          </a:p>
          <a:p>
            <a:r>
              <a:rPr lang="en-IN" dirty="0" smtClean="0"/>
              <a:t>Cervical dilatation in x axis</a:t>
            </a:r>
          </a:p>
          <a:p>
            <a:r>
              <a:rPr lang="en-IN" dirty="0" smtClean="0"/>
              <a:t>Situation of head in Y axis</a:t>
            </a:r>
          </a:p>
          <a:p>
            <a:r>
              <a:rPr lang="en-IN" dirty="0" smtClean="0"/>
              <a:t>Uterine contractions in 10 min</a:t>
            </a:r>
          </a:p>
          <a:p>
            <a:r>
              <a:rPr lang="en-IN" dirty="0" smtClean="0"/>
              <a:t>PART _3   maternal condition and its lower part</a:t>
            </a:r>
          </a:p>
          <a:p>
            <a:r>
              <a:rPr lang="en-IN" dirty="0" err="1" smtClean="0"/>
              <a:t>Oxytocin</a:t>
            </a:r>
            <a:endParaRPr lang="en-IN" dirty="0" smtClean="0"/>
          </a:p>
          <a:p>
            <a:r>
              <a:rPr lang="en-IN" dirty="0" smtClean="0"/>
              <a:t>Oral fluids</a:t>
            </a:r>
          </a:p>
          <a:p>
            <a:r>
              <a:rPr lang="en-IN" dirty="0" smtClean="0"/>
              <a:t>Drugs given</a:t>
            </a:r>
          </a:p>
          <a:p>
            <a:r>
              <a:rPr lang="en-IN" dirty="0" smtClean="0"/>
              <a:t>Blood pressure , pulse and temp</a:t>
            </a:r>
          </a:p>
          <a:p>
            <a:r>
              <a:rPr lang="en-IN" dirty="0" smtClean="0"/>
              <a:t>Urine for acetone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 smtClean="0"/>
          </a:p>
          <a:p>
            <a:r>
              <a:rPr lang="en-IN" dirty="0" smtClean="0"/>
              <a:t>Further progress of labour is </a:t>
            </a:r>
            <a:r>
              <a:rPr lang="en-IN" dirty="0" err="1" smtClean="0"/>
              <a:t>monitered</a:t>
            </a:r>
            <a:r>
              <a:rPr lang="en-IN" dirty="0" smtClean="0"/>
              <a:t> by abdominal and vaginal examination at 4hrly intervals</a:t>
            </a:r>
          </a:p>
          <a:p>
            <a:r>
              <a:rPr lang="en-IN" dirty="0" smtClean="0"/>
              <a:t>In active phase extends from 4 to complete cervical dilatation , labour is expressed to progressed at rate of 1cm cervical dilatation per hour corresponds to ALERT LINE</a:t>
            </a:r>
          </a:p>
          <a:p>
            <a:r>
              <a:rPr lang="en-IN" dirty="0" smtClean="0"/>
              <a:t>ACTION LINE drawn 4 cm lateral and parallel to alert line in WHO </a:t>
            </a:r>
            <a:r>
              <a:rPr lang="en-IN" dirty="0" err="1" smtClean="0"/>
              <a:t>partograh</a:t>
            </a:r>
            <a:r>
              <a:rPr lang="en-IN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INTRODUCTION</a:t>
            </a:r>
          </a:p>
          <a:p>
            <a:r>
              <a:rPr lang="en-IN" dirty="0" smtClean="0"/>
              <a:t>DEFINITION</a:t>
            </a:r>
          </a:p>
          <a:p>
            <a:r>
              <a:rPr lang="en-IN" dirty="0" smtClean="0"/>
              <a:t>CLASSIFICATION</a:t>
            </a:r>
          </a:p>
          <a:p>
            <a:r>
              <a:rPr lang="en-IN" dirty="0" smtClean="0"/>
              <a:t>FRIEDMANS CURVE</a:t>
            </a:r>
          </a:p>
          <a:p>
            <a:r>
              <a:rPr lang="en-IN" dirty="0" smtClean="0"/>
              <a:t>PARTOGRAM</a:t>
            </a:r>
          </a:p>
          <a:p>
            <a:r>
              <a:rPr lang="en-IN" dirty="0" smtClean="0"/>
              <a:t>UTERINE ACTION</a:t>
            </a:r>
          </a:p>
          <a:p>
            <a:r>
              <a:rPr lang="en-IN" dirty="0" smtClean="0"/>
              <a:t>TYPES OF PELVIS</a:t>
            </a:r>
          </a:p>
          <a:p>
            <a:r>
              <a:rPr lang="en-IN" dirty="0" smtClean="0"/>
              <a:t>FETAL ANOMALIES</a:t>
            </a:r>
          </a:p>
          <a:p>
            <a:r>
              <a:rPr lang="en-IN" dirty="0" smtClean="0"/>
              <a:t>CONCLUTION</a:t>
            </a:r>
          </a:p>
          <a:p>
            <a:r>
              <a:rPr lang="en-IN" dirty="0" smtClean="0"/>
              <a:t>TAKE HOME MESSAGE</a:t>
            </a:r>
          </a:p>
          <a:p>
            <a:r>
              <a:rPr lang="en-IN" dirty="0" smtClean="0"/>
              <a:t>REFERANCES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If the cervical dilatation is left of alert line then its good cervical dilatation</a:t>
            </a:r>
          </a:p>
          <a:p>
            <a:r>
              <a:rPr lang="en-IN" dirty="0" smtClean="0"/>
              <a:t>If it crosses the alert line </a:t>
            </a:r>
            <a:r>
              <a:rPr lang="en-IN" dirty="0" err="1" smtClean="0"/>
              <a:t>oxytocin</a:t>
            </a:r>
            <a:r>
              <a:rPr lang="en-IN" dirty="0" smtClean="0"/>
              <a:t> intervention is needed after ruling out mal </a:t>
            </a:r>
            <a:r>
              <a:rPr lang="en-IN" dirty="0" err="1" smtClean="0"/>
              <a:t>presentataion</a:t>
            </a:r>
            <a:r>
              <a:rPr lang="en-IN" dirty="0" smtClean="0"/>
              <a:t> and mal position</a:t>
            </a:r>
          </a:p>
          <a:p>
            <a:r>
              <a:rPr lang="en-IN" dirty="0" smtClean="0"/>
              <a:t>In peripheral hospital if alert line is crossed it better to shift to higher hospitals</a:t>
            </a:r>
          </a:p>
          <a:p>
            <a:r>
              <a:rPr lang="en-IN" dirty="0" smtClean="0"/>
              <a:t>All patients who crosses the action line should be closely monitored</a:t>
            </a:r>
          </a:p>
          <a:p>
            <a:r>
              <a:rPr lang="en-IN" dirty="0" smtClean="0"/>
              <a:t>ACTION LINE_ main purpose is to judge whether time taken after crossing the alert line gives satisfactory effects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advantages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All information in one sheet</a:t>
            </a:r>
          </a:p>
          <a:p>
            <a:r>
              <a:rPr lang="en-IN" dirty="0" smtClean="0"/>
              <a:t>Low cost measure</a:t>
            </a:r>
          </a:p>
          <a:p>
            <a:r>
              <a:rPr lang="en-IN" dirty="0" smtClean="0"/>
              <a:t>Labour DYSTOCIA avoided</a:t>
            </a:r>
          </a:p>
          <a:p>
            <a:r>
              <a:rPr lang="en-IN" dirty="0" smtClean="0"/>
              <a:t>Appropriate corrective intervention is taken </a:t>
            </a:r>
          </a:p>
          <a:p>
            <a:r>
              <a:rPr lang="en-IN" dirty="0" smtClean="0"/>
              <a:t>Essential for active management of labour</a:t>
            </a:r>
          </a:p>
          <a:p>
            <a:r>
              <a:rPr lang="en-IN" dirty="0" smtClean="0"/>
              <a:t>Reduces maternal and </a:t>
            </a:r>
            <a:r>
              <a:rPr lang="en-IN" dirty="0" err="1" smtClean="0"/>
              <a:t>perinatal</a:t>
            </a:r>
            <a:r>
              <a:rPr lang="en-IN" dirty="0" smtClean="0"/>
              <a:t> mortality and morbidity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Specific labour abnormalities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Prolonged latent phase</a:t>
            </a:r>
          </a:p>
          <a:p>
            <a:r>
              <a:rPr lang="en-IN" dirty="0" smtClean="0"/>
              <a:t>Protracted active phase</a:t>
            </a:r>
          </a:p>
          <a:p>
            <a:r>
              <a:rPr lang="en-IN" dirty="0" smtClean="0"/>
              <a:t>Arrest in dilatation</a:t>
            </a:r>
          </a:p>
          <a:p>
            <a:r>
              <a:rPr lang="en-IN" dirty="0" smtClean="0"/>
              <a:t>Arrest in descent of labour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Prolonged latent phase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If latent phase lasts &gt;20hrs in </a:t>
            </a:r>
            <a:r>
              <a:rPr lang="en-IN" dirty="0" err="1" smtClean="0"/>
              <a:t>nullipara</a:t>
            </a:r>
            <a:endParaRPr lang="en-IN" dirty="0" smtClean="0"/>
          </a:p>
          <a:p>
            <a:r>
              <a:rPr lang="en-IN" dirty="0" smtClean="0"/>
              <a:t>And more than 14hrs in </a:t>
            </a:r>
            <a:r>
              <a:rPr lang="en-IN" dirty="0" err="1" smtClean="0"/>
              <a:t>multipara</a:t>
            </a:r>
            <a:r>
              <a:rPr lang="en-IN" dirty="0" smtClean="0"/>
              <a:t>  we called as prolonged latent phase</a:t>
            </a:r>
          </a:p>
          <a:p>
            <a:r>
              <a:rPr lang="en-IN" dirty="0" smtClean="0"/>
              <a:t>It does  not cause any damage to mother and </a:t>
            </a:r>
            <a:r>
              <a:rPr lang="en-IN" dirty="0" err="1" smtClean="0"/>
              <a:t>fetus</a:t>
            </a:r>
            <a:endParaRPr lang="en-IN" dirty="0" smtClean="0"/>
          </a:p>
          <a:p>
            <a:r>
              <a:rPr lang="en-IN" dirty="0" smtClean="0"/>
              <a:t>Conservative management can be made</a:t>
            </a:r>
          </a:p>
          <a:p>
            <a:r>
              <a:rPr lang="en-IN" dirty="0" smtClean="0"/>
              <a:t>Bed rest</a:t>
            </a:r>
          </a:p>
          <a:p>
            <a:r>
              <a:rPr lang="en-IN" dirty="0" smtClean="0"/>
              <a:t>Hydration</a:t>
            </a:r>
          </a:p>
          <a:p>
            <a:r>
              <a:rPr lang="en-IN" dirty="0" smtClean="0"/>
              <a:t>Analgesia</a:t>
            </a:r>
          </a:p>
          <a:p>
            <a:r>
              <a:rPr lang="en-IN" dirty="0" smtClean="0"/>
              <a:t>In majority of cases women may be in false  labour</a:t>
            </a:r>
          </a:p>
          <a:p>
            <a:r>
              <a:rPr lang="en-IN" dirty="0" err="1" smtClean="0"/>
              <a:t>Oxytocin</a:t>
            </a:r>
            <a:r>
              <a:rPr lang="en-IN" dirty="0" smtClean="0"/>
              <a:t> should not be used </a:t>
            </a:r>
            <a:r>
              <a:rPr lang="en-IN" dirty="0" err="1" smtClean="0"/>
              <a:t>unnecessarly</a:t>
            </a:r>
            <a:r>
              <a:rPr lang="en-IN" dirty="0" smtClean="0"/>
              <a:t> it leads to CAESAREN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PROTRACTED ACTIVE PHASE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CERVICAL  DILATATION &gt;1.2cm in </a:t>
            </a:r>
            <a:r>
              <a:rPr lang="en-IN" dirty="0" err="1" smtClean="0"/>
              <a:t>nullipara</a:t>
            </a:r>
            <a:endParaRPr lang="en-IN" dirty="0" smtClean="0"/>
          </a:p>
          <a:p>
            <a:r>
              <a:rPr lang="en-IN" dirty="0" smtClean="0"/>
              <a:t>And &gt;1.5cm in </a:t>
            </a:r>
            <a:r>
              <a:rPr lang="en-IN" dirty="0" err="1" smtClean="0"/>
              <a:t>multipara</a:t>
            </a:r>
            <a:r>
              <a:rPr lang="en-IN" dirty="0" smtClean="0"/>
              <a:t> </a:t>
            </a:r>
          </a:p>
          <a:p>
            <a:r>
              <a:rPr lang="en-IN" dirty="0" smtClean="0"/>
              <a:t>PROTRACTED ACTIVE phase is defined as when cervical dilatation less than ABOVE and is common abnormal pattern seen</a:t>
            </a:r>
          </a:p>
          <a:p>
            <a:r>
              <a:rPr lang="en-IN" dirty="0" smtClean="0"/>
              <a:t>Due to mal presentation and mal position and CPD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Arrest due to dilatation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Arrest in cervical dilatation for more than 2 hrs</a:t>
            </a:r>
          </a:p>
          <a:p>
            <a:r>
              <a:rPr lang="en-IN" dirty="0" smtClean="0"/>
              <a:t>SAME PATIENT also show protracted active phase and arrest in cervical dilatation</a:t>
            </a:r>
          </a:p>
          <a:p>
            <a:r>
              <a:rPr lang="en-IN" dirty="0" smtClean="0"/>
              <a:t>CAUSES</a:t>
            </a:r>
          </a:p>
          <a:p>
            <a:r>
              <a:rPr lang="en-IN" dirty="0" smtClean="0"/>
              <a:t> insufficient uterine action __ </a:t>
            </a:r>
            <a:r>
              <a:rPr lang="en-IN" dirty="0" err="1" smtClean="0"/>
              <a:t>oxytocin</a:t>
            </a:r>
            <a:r>
              <a:rPr lang="en-IN" dirty="0" smtClean="0"/>
              <a:t> will be effective</a:t>
            </a:r>
          </a:p>
          <a:p>
            <a:r>
              <a:rPr lang="en-IN" dirty="0" smtClean="0"/>
              <a:t>CPD , mal presentation may also be the cause</a:t>
            </a:r>
          </a:p>
          <a:p>
            <a:r>
              <a:rPr lang="en-IN" dirty="0" smtClean="0"/>
              <a:t>Such cases CAESEAREN SECTION is effective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Arrest in descent of </a:t>
            </a:r>
            <a:r>
              <a:rPr lang="en-IN" dirty="0" err="1" smtClean="0"/>
              <a:t>fetal</a:t>
            </a:r>
            <a:r>
              <a:rPr lang="en-IN" dirty="0" smtClean="0"/>
              <a:t> head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Arrest in descent of </a:t>
            </a:r>
            <a:r>
              <a:rPr lang="en-IN" dirty="0" err="1" smtClean="0"/>
              <a:t>fetal</a:t>
            </a:r>
            <a:r>
              <a:rPr lang="en-IN" dirty="0" smtClean="0"/>
              <a:t> head </a:t>
            </a:r>
            <a:r>
              <a:rPr lang="en-IN" dirty="0" err="1" smtClean="0"/>
              <a:t>atleast</a:t>
            </a:r>
            <a:r>
              <a:rPr lang="en-IN" dirty="0" smtClean="0"/>
              <a:t> &gt;1 hr</a:t>
            </a:r>
          </a:p>
          <a:p>
            <a:r>
              <a:rPr lang="en-IN" dirty="0" smtClean="0"/>
              <a:t>Causes</a:t>
            </a:r>
          </a:p>
          <a:p>
            <a:pPr>
              <a:buNone/>
            </a:pPr>
            <a:r>
              <a:rPr lang="en-IN" dirty="0" smtClean="0"/>
              <a:t>     CPD</a:t>
            </a:r>
          </a:p>
          <a:p>
            <a:pPr>
              <a:buNone/>
            </a:pPr>
            <a:r>
              <a:rPr lang="en-IN" dirty="0" smtClean="0"/>
              <a:t>     mal presentation , mal position</a:t>
            </a:r>
          </a:p>
          <a:p>
            <a:pPr>
              <a:buNone/>
            </a:pPr>
            <a:r>
              <a:rPr lang="en-IN" dirty="0" smtClean="0"/>
              <a:t>     Inadequate uterine action</a:t>
            </a:r>
          </a:p>
          <a:p>
            <a:r>
              <a:rPr lang="en-IN" dirty="0" smtClean="0"/>
              <a:t>Management</a:t>
            </a:r>
          </a:p>
          <a:p>
            <a:pPr>
              <a:buNone/>
            </a:pPr>
            <a:r>
              <a:rPr lang="en-IN" dirty="0" smtClean="0"/>
              <a:t>      CAESAREAN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USE OF PARTOGRAM</a:t>
            </a:r>
          </a:p>
          <a:p>
            <a:pPr>
              <a:buNone/>
            </a:pPr>
            <a:r>
              <a:rPr lang="en-IN" dirty="0" smtClean="0"/>
              <a:t>          IF ALERT LINE is crossed shows slow progress of labour , when crossed action line specific action to be taken</a:t>
            </a:r>
          </a:p>
          <a:p>
            <a:r>
              <a:rPr lang="en-IN" dirty="0" smtClean="0"/>
              <a:t>Insufficient uterine contraction and mal position is main cause of prolonged labour in NULLIPARA</a:t>
            </a:r>
          </a:p>
          <a:p>
            <a:r>
              <a:rPr lang="en-IN" dirty="0" smtClean="0"/>
              <a:t>In MULTIPARA if progress is slow due to CPD or mal presentation </a:t>
            </a:r>
          </a:p>
          <a:p>
            <a:r>
              <a:rPr lang="en-IN" dirty="0" err="1" smtClean="0"/>
              <a:t>Oxytocin</a:t>
            </a:r>
            <a:r>
              <a:rPr lang="en-IN" dirty="0" smtClean="0"/>
              <a:t> use in </a:t>
            </a:r>
            <a:r>
              <a:rPr lang="en-IN" dirty="0" err="1" smtClean="0"/>
              <a:t>multipara</a:t>
            </a:r>
            <a:r>
              <a:rPr lang="en-IN" dirty="0" smtClean="0"/>
              <a:t> , should be caution because of rupture uterus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Iv fluids</a:t>
            </a:r>
          </a:p>
          <a:p>
            <a:r>
              <a:rPr lang="en-IN" dirty="0" smtClean="0"/>
              <a:t>Antibiotics to </a:t>
            </a:r>
            <a:r>
              <a:rPr lang="en-IN" dirty="0" err="1" smtClean="0"/>
              <a:t>combact</a:t>
            </a:r>
            <a:r>
              <a:rPr lang="en-IN" dirty="0" smtClean="0"/>
              <a:t> infection</a:t>
            </a:r>
          </a:p>
          <a:p>
            <a:r>
              <a:rPr lang="en-IN" dirty="0" smtClean="0"/>
              <a:t>Adequate analgesia</a:t>
            </a:r>
          </a:p>
          <a:p>
            <a:r>
              <a:rPr lang="en-IN" dirty="0" smtClean="0"/>
              <a:t>If epidural </a:t>
            </a:r>
            <a:r>
              <a:rPr lang="en-IN" dirty="0" err="1" smtClean="0"/>
              <a:t>anesthesia</a:t>
            </a:r>
            <a:r>
              <a:rPr lang="en-IN" dirty="0" smtClean="0"/>
              <a:t> </a:t>
            </a:r>
            <a:r>
              <a:rPr lang="en-IN" dirty="0" err="1" smtClean="0"/>
              <a:t>avilable</a:t>
            </a:r>
            <a:r>
              <a:rPr lang="en-IN" dirty="0" smtClean="0"/>
              <a:t> it can be given</a:t>
            </a:r>
          </a:p>
          <a:p>
            <a:r>
              <a:rPr lang="en-IN" dirty="0" smtClean="0"/>
              <a:t>ARM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Indications to caesarean section</a:t>
            </a:r>
          </a:p>
          <a:p>
            <a:pPr>
              <a:buNone/>
            </a:pPr>
            <a:r>
              <a:rPr lang="en-IN" dirty="0" smtClean="0"/>
              <a:t>        CPD</a:t>
            </a:r>
          </a:p>
          <a:p>
            <a:pPr>
              <a:buNone/>
            </a:pPr>
            <a:r>
              <a:rPr lang="en-IN" dirty="0" smtClean="0"/>
              <a:t>       Mal presentation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There are several abnormalities which interfere with the orderly progression to spontaneous delivery</a:t>
            </a:r>
          </a:p>
          <a:p>
            <a:r>
              <a:rPr lang="en-IN" dirty="0" smtClean="0"/>
              <a:t>Generally these are referred to as DYSTOCIA</a:t>
            </a:r>
          </a:p>
          <a:p>
            <a:r>
              <a:rPr lang="en-IN" dirty="0" smtClean="0"/>
              <a:t>LET US DISCUSS ABOUT THESE  ABNORMALITIES IN THIS TOPIC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Normal uterine 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Normal polarity of uterus means upper segment contracts and lower segment relaxes normally there are two pacemakers situated in the </a:t>
            </a:r>
            <a:r>
              <a:rPr lang="en-IN" dirty="0" err="1" smtClean="0"/>
              <a:t>cornua</a:t>
            </a:r>
            <a:r>
              <a:rPr lang="en-IN" dirty="0" smtClean="0"/>
              <a:t> of uterus</a:t>
            </a:r>
          </a:p>
          <a:p>
            <a:r>
              <a:rPr lang="en-IN" dirty="0" smtClean="0"/>
              <a:t>These pacemaker generate uterine contractions in co ordinate fashion</a:t>
            </a:r>
          </a:p>
          <a:p>
            <a:r>
              <a:rPr lang="en-IN" dirty="0" smtClean="0"/>
              <a:t>Effective uterine contractions starts at </a:t>
            </a:r>
            <a:r>
              <a:rPr lang="en-IN" dirty="0" err="1" smtClean="0"/>
              <a:t>cornua</a:t>
            </a:r>
            <a:r>
              <a:rPr lang="en-IN" dirty="0" smtClean="0"/>
              <a:t> and sweeps downwards over the uterus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Normal uterine action increases in duration and frequency so that in active labour the contractions lasts for 30 to 90 seconds and frequency is </a:t>
            </a:r>
            <a:r>
              <a:rPr lang="en-IN" dirty="0" err="1" smtClean="0"/>
              <a:t>atleast</a:t>
            </a:r>
            <a:r>
              <a:rPr lang="en-IN" dirty="0" smtClean="0"/>
              <a:t> 3 in  10 minutes</a:t>
            </a:r>
          </a:p>
          <a:p>
            <a:r>
              <a:rPr lang="en-IN" dirty="0" smtClean="0"/>
              <a:t>There is differentiation of uterus into two halves upper segment contracts and lower segment passively dilates</a:t>
            </a:r>
          </a:p>
          <a:p>
            <a:r>
              <a:rPr lang="en-IN" dirty="0" smtClean="0"/>
              <a:t>FREQUENCY_ number of contraction </a:t>
            </a:r>
            <a:r>
              <a:rPr lang="en-IN" dirty="0" err="1" smtClean="0"/>
              <a:t>occuring</a:t>
            </a:r>
            <a:r>
              <a:rPr lang="en-IN" dirty="0" smtClean="0"/>
              <a:t> over a 10 min period</a:t>
            </a:r>
          </a:p>
          <a:p>
            <a:r>
              <a:rPr lang="en-IN" dirty="0" smtClean="0"/>
              <a:t>DURATION _ time in seconds where uterine tone is above baseline </a:t>
            </a:r>
            <a:r>
              <a:rPr lang="en-IN" dirty="0" err="1" smtClean="0"/>
              <a:t>i.e</a:t>
            </a:r>
            <a:r>
              <a:rPr lang="en-IN" dirty="0" smtClean="0"/>
              <a:t> time between onset and offset of contraction</a:t>
            </a:r>
          </a:p>
          <a:p>
            <a:r>
              <a:rPr lang="en-IN" dirty="0" smtClean="0"/>
              <a:t>RELAXATION TIME is the time between end of one contraction and beginning of the next contractions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Measurements of uterine activity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Manual palpation</a:t>
            </a:r>
          </a:p>
          <a:p>
            <a:r>
              <a:rPr lang="en-IN" dirty="0" smtClean="0"/>
              <a:t>External </a:t>
            </a:r>
            <a:r>
              <a:rPr lang="en-IN" dirty="0" err="1" smtClean="0"/>
              <a:t>tocography</a:t>
            </a:r>
            <a:r>
              <a:rPr lang="en-IN" dirty="0" smtClean="0"/>
              <a:t> _transducer fastened to the maternal abdomen</a:t>
            </a:r>
          </a:p>
          <a:p>
            <a:r>
              <a:rPr lang="en-IN" dirty="0" smtClean="0"/>
              <a:t>Cardio </a:t>
            </a:r>
            <a:r>
              <a:rPr lang="en-IN" dirty="0" err="1" smtClean="0"/>
              <a:t>tocography</a:t>
            </a:r>
            <a:r>
              <a:rPr lang="en-IN" dirty="0" smtClean="0"/>
              <a:t> </a:t>
            </a:r>
          </a:p>
          <a:p>
            <a:r>
              <a:rPr lang="en-IN" dirty="0" smtClean="0"/>
              <a:t>Internal </a:t>
            </a:r>
            <a:r>
              <a:rPr lang="en-IN" dirty="0" err="1" smtClean="0"/>
              <a:t>tocography</a:t>
            </a:r>
            <a:r>
              <a:rPr lang="en-IN" dirty="0" smtClean="0"/>
              <a:t> _ intrauterine pressure catheter to record intra amniotic pressure</a:t>
            </a:r>
          </a:p>
          <a:p>
            <a:r>
              <a:rPr lang="en-IN" dirty="0" smtClean="0"/>
              <a:t>At the end of first stage contractions usually have</a:t>
            </a:r>
          </a:p>
          <a:p>
            <a:r>
              <a:rPr lang="en-IN" dirty="0" smtClean="0"/>
              <a:t>FREQUENCY _ 3-5 IN 10 MIN</a:t>
            </a:r>
          </a:p>
          <a:p>
            <a:r>
              <a:rPr lang="en-IN" dirty="0" smtClean="0"/>
              <a:t>AMPLITUDE _&gt;50 </a:t>
            </a:r>
            <a:r>
              <a:rPr lang="en-IN" dirty="0" err="1" smtClean="0"/>
              <a:t>mmhg</a:t>
            </a:r>
            <a:r>
              <a:rPr lang="en-IN" dirty="0" smtClean="0"/>
              <a:t> </a:t>
            </a:r>
          </a:p>
          <a:p>
            <a:r>
              <a:rPr lang="en-IN" dirty="0" smtClean="0"/>
              <a:t>DURATION about 60 sec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65838"/>
            <a:ext cx="8715436" cy="6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5857916" cy="65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Abnormal uterine 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DEFINITION</a:t>
            </a:r>
          </a:p>
          <a:p>
            <a:pPr>
              <a:buNone/>
            </a:pPr>
            <a:r>
              <a:rPr lang="en-IN" dirty="0" smtClean="0"/>
              <a:t> any deviation in normal uterine contractions affecting the course of labour is known as abnormal uterine contraction</a:t>
            </a:r>
          </a:p>
          <a:p>
            <a:pPr>
              <a:buNone/>
            </a:pPr>
            <a:r>
              <a:rPr lang="en-IN" dirty="0" smtClean="0"/>
              <a:t>CLASSIFICATION</a:t>
            </a:r>
          </a:p>
          <a:p>
            <a:pPr>
              <a:buNone/>
            </a:pPr>
            <a:r>
              <a:rPr lang="en-IN" dirty="0" smtClean="0"/>
              <a:t>          Hypotonic uterine contraction</a:t>
            </a:r>
          </a:p>
          <a:p>
            <a:pPr>
              <a:buNone/>
            </a:pPr>
            <a:r>
              <a:rPr lang="en-IN" dirty="0" smtClean="0"/>
              <a:t>          Hypertonic uterine action</a:t>
            </a:r>
          </a:p>
          <a:p>
            <a:pPr>
              <a:buNone/>
            </a:pPr>
            <a:r>
              <a:rPr lang="en-IN" dirty="0" smtClean="0"/>
              <a:t>          </a:t>
            </a:r>
            <a:r>
              <a:rPr lang="en-IN" dirty="0" err="1" smtClean="0"/>
              <a:t>Incoordinate</a:t>
            </a:r>
            <a:r>
              <a:rPr lang="en-IN" dirty="0" smtClean="0"/>
              <a:t> uterine action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Hypotonic uterine 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Most cause of prolonged labour is due to hypotonic uterine action</a:t>
            </a:r>
          </a:p>
          <a:p>
            <a:r>
              <a:rPr lang="en-IN" dirty="0" smtClean="0"/>
              <a:t>INTERVALS between contractions are LONG&lt;3 in 10 min</a:t>
            </a:r>
          </a:p>
          <a:p>
            <a:r>
              <a:rPr lang="en-IN" dirty="0" smtClean="0"/>
              <a:t>DURATION is short &lt;40SEC</a:t>
            </a:r>
          </a:p>
          <a:p>
            <a:r>
              <a:rPr lang="en-IN" dirty="0" smtClean="0"/>
              <a:t>INTENSITY is reduced</a:t>
            </a:r>
          </a:p>
          <a:p>
            <a:r>
              <a:rPr lang="en-IN" dirty="0" smtClean="0"/>
              <a:t>Intrauterine pressure contraction is below 25mmhg</a:t>
            </a:r>
          </a:p>
          <a:p>
            <a:r>
              <a:rPr lang="en-IN" dirty="0" smtClean="0"/>
              <a:t>SLIGHT RISE IN PRESSURE is INSUFFICENT for CERVICAL DILATATION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220163"/>
            <a:ext cx="9144000" cy="854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Patient feels less pain during uterine contractions</a:t>
            </a:r>
          </a:p>
          <a:p>
            <a:r>
              <a:rPr lang="en-IN" dirty="0" smtClean="0"/>
              <a:t>Hand placed over uterus _less hardening of uterus</a:t>
            </a:r>
          </a:p>
          <a:p>
            <a:r>
              <a:rPr lang="en-IN" dirty="0" smtClean="0"/>
              <a:t>Uterine walls are easily </a:t>
            </a:r>
            <a:r>
              <a:rPr lang="en-IN" dirty="0" err="1" smtClean="0"/>
              <a:t>indentable</a:t>
            </a:r>
            <a:r>
              <a:rPr lang="en-IN" dirty="0" smtClean="0"/>
              <a:t> at the acme of pain</a:t>
            </a:r>
          </a:p>
          <a:p>
            <a:r>
              <a:rPr lang="en-IN" dirty="0" smtClean="0"/>
              <a:t>Uterus becomes relaxed after contractions </a:t>
            </a:r>
            <a:r>
              <a:rPr lang="en-IN" dirty="0" err="1" smtClean="0"/>
              <a:t>fetal</a:t>
            </a:r>
            <a:r>
              <a:rPr lang="en-IN" dirty="0" smtClean="0"/>
              <a:t> parts are palpable FHR remains normal</a:t>
            </a:r>
          </a:p>
          <a:p>
            <a:r>
              <a:rPr lang="en-IN" dirty="0" smtClean="0"/>
              <a:t>Internal examination </a:t>
            </a:r>
            <a:r>
              <a:rPr lang="en-IN" dirty="0" err="1" smtClean="0"/>
              <a:t>reveales</a:t>
            </a:r>
            <a:r>
              <a:rPr lang="en-IN" dirty="0" smtClean="0"/>
              <a:t> </a:t>
            </a:r>
          </a:p>
          <a:p>
            <a:pPr>
              <a:buNone/>
            </a:pPr>
            <a:r>
              <a:rPr lang="en-IN" dirty="0" smtClean="0"/>
              <a:t>          Poor cervical dilatation</a:t>
            </a:r>
          </a:p>
          <a:p>
            <a:pPr>
              <a:buNone/>
            </a:pPr>
            <a:r>
              <a:rPr lang="en-IN" dirty="0" smtClean="0"/>
              <a:t>          Associated presence of contacted </a:t>
            </a:r>
            <a:r>
              <a:rPr lang="en-IN" dirty="0" err="1" smtClean="0"/>
              <a:t>pelvis,malposition,malpresentation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     Membrane usually remain intact</a:t>
            </a:r>
          </a:p>
          <a:p>
            <a:endParaRPr lang="en-IN" dirty="0" smtClean="0"/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Maternal and </a:t>
            </a:r>
            <a:r>
              <a:rPr lang="en-IN" dirty="0" err="1" smtClean="0"/>
              <a:t>fetal</a:t>
            </a:r>
            <a:r>
              <a:rPr lang="en-IN" dirty="0" smtClean="0"/>
              <a:t> distress are unusual</a:t>
            </a:r>
          </a:p>
          <a:p>
            <a:r>
              <a:rPr lang="en-IN" dirty="0" smtClean="0"/>
              <a:t>But if membrane ruptured prematurely and labour prolonged __ </a:t>
            </a:r>
            <a:r>
              <a:rPr lang="en-IN" dirty="0" err="1" smtClean="0"/>
              <a:t>intrapartum</a:t>
            </a:r>
            <a:r>
              <a:rPr lang="en-IN" dirty="0" smtClean="0"/>
              <a:t> infection will set in and causes increase risk to mother and </a:t>
            </a:r>
            <a:r>
              <a:rPr lang="en-IN" dirty="0" err="1" smtClean="0"/>
              <a:t>fetus</a:t>
            </a:r>
            <a:endParaRPr lang="en-IN" dirty="0" smtClean="0"/>
          </a:p>
          <a:p>
            <a:r>
              <a:rPr lang="en-IN" dirty="0" smtClean="0"/>
              <a:t>MANAGEMENT</a:t>
            </a:r>
          </a:p>
          <a:p>
            <a:pPr>
              <a:buNone/>
            </a:pPr>
            <a:r>
              <a:rPr lang="en-IN" dirty="0" smtClean="0"/>
              <a:t>          Hypotonic inertia is ideal for OXYTOCIN INFUSION in labour</a:t>
            </a:r>
          </a:p>
          <a:p>
            <a:pPr>
              <a:buNone/>
            </a:pPr>
            <a:r>
              <a:rPr lang="en-IN" dirty="0" smtClean="0"/>
              <a:t>          FHR should be monitored </a:t>
            </a:r>
          </a:p>
          <a:p>
            <a:pPr>
              <a:buNone/>
            </a:pPr>
            <a:r>
              <a:rPr lang="en-IN" dirty="0" smtClean="0"/>
              <a:t>          </a:t>
            </a:r>
            <a:r>
              <a:rPr lang="en-IN" dirty="0" err="1" smtClean="0"/>
              <a:t>Majarity</a:t>
            </a:r>
            <a:r>
              <a:rPr lang="en-IN" dirty="0" smtClean="0"/>
              <a:t> of cases respond to this line of management and deliver  vaginally</a:t>
            </a:r>
          </a:p>
          <a:p>
            <a:pPr>
              <a:buNone/>
            </a:pPr>
            <a:r>
              <a:rPr lang="en-IN" dirty="0" smtClean="0"/>
              <a:t>          Uterine action is ineffective after premature rupture of membrane and OXYTOCIN drip after a </a:t>
            </a:r>
            <a:r>
              <a:rPr lang="en-IN" dirty="0" err="1" smtClean="0"/>
              <a:t>resonable</a:t>
            </a:r>
            <a:r>
              <a:rPr lang="en-IN" dirty="0" smtClean="0"/>
              <a:t> interval CESSAREAN SECTION have to be performed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Dystocia</a:t>
            </a:r>
            <a:r>
              <a:rPr lang="en-IN" dirty="0" smtClean="0"/>
              <a:t> is defined as difficulty in labour</a:t>
            </a:r>
          </a:p>
          <a:p>
            <a:r>
              <a:rPr lang="en-IN" dirty="0" smtClean="0"/>
              <a:t>To understand </a:t>
            </a:r>
            <a:r>
              <a:rPr lang="en-IN" dirty="0" err="1" smtClean="0"/>
              <a:t>Dystocia</a:t>
            </a:r>
            <a:r>
              <a:rPr lang="en-IN" dirty="0" smtClean="0"/>
              <a:t> it is necessary to  know </a:t>
            </a:r>
            <a:r>
              <a:rPr lang="en-IN" dirty="0" err="1" smtClean="0"/>
              <a:t>adout</a:t>
            </a:r>
            <a:r>
              <a:rPr lang="en-IN" dirty="0" smtClean="0"/>
              <a:t> anomalies of expulsive forces which leads to prolonged labour and obstructed labour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Hypertonic uterine 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Excessive duration and frequency of contractions</a:t>
            </a:r>
          </a:p>
          <a:p>
            <a:r>
              <a:rPr lang="en-IN" dirty="0" smtClean="0"/>
              <a:t>IT </a:t>
            </a:r>
            <a:r>
              <a:rPr lang="en-IN" dirty="0" err="1" smtClean="0"/>
              <a:t>ps</a:t>
            </a:r>
            <a:r>
              <a:rPr lang="en-IN" dirty="0" smtClean="0"/>
              <a:t> defined as POLYSYSTOLE or TACHYSYSTOLE</a:t>
            </a:r>
          </a:p>
          <a:p>
            <a:r>
              <a:rPr lang="en-IN" dirty="0" smtClean="0"/>
              <a:t>The most common cause is excessive use of -  </a:t>
            </a:r>
            <a:r>
              <a:rPr lang="en-IN" dirty="0" err="1" smtClean="0"/>
              <a:t>oxytocin</a:t>
            </a:r>
            <a:r>
              <a:rPr lang="en-IN" dirty="0" smtClean="0"/>
              <a:t> administration</a:t>
            </a:r>
          </a:p>
          <a:p>
            <a:r>
              <a:rPr lang="en-IN" dirty="0" smtClean="0"/>
              <a:t>If remedial action is not taken and dose of </a:t>
            </a:r>
            <a:r>
              <a:rPr lang="en-IN" dirty="0" err="1" smtClean="0"/>
              <a:t>oxytocin</a:t>
            </a:r>
            <a:r>
              <a:rPr lang="en-IN" dirty="0" smtClean="0"/>
              <a:t> is increased it will further result in hypertonic uterine activity further increase will result in TETANIC CONTRACTION</a:t>
            </a:r>
          </a:p>
          <a:p>
            <a:r>
              <a:rPr lang="en-IN" dirty="0" smtClean="0"/>
              <a:t>Hypertonic activity interferes with blood supply of </a:t>
            </a:r>
            <a:r>
              <a:rPr lang="en-IN" dirty="0" err="1" smtClean="0"/>
              <a:t>fetus</a:t>
            </a:r>
            <a:r>
              <a:rPr lang="en-IN" dirty="0" smtClean="0"/>
              <a:t> and cause </a:t>
            </a:r>
            <a:r>
              <a:rPr lang="en-IN" dirty="0" err="1" smtClean="0"/>
              <a:t>fetal</a:t>
            </a:r>
            <a:r>
              <a:rPr lang="en-IN" dirty="0" smtClean="0"/>
              <a:t> hypoxia</a:t>
            </a:r>
          </a:p>
          <a:p>
            <a:r>
              <a:rPr lang="en-IN" dirty="0" smtClean="0"/>
              <a:t>In this condition </a:t>
            </a:r>
            <a:r>
              <a:rPr lang="en-IN" dirty="0" err="1" smtClean="0"/>
              <a:t>prononuced</a:t>
            </a:r>
            <a:r>
              <a:rPr lang="en-IN" dirty="0" smtClean="0"/>
              <a:t> retraction involving whole of uterus </a:t>
            </a:r>
            <a:r>
              <a:rPr lang="en-IN" dirty="0" err="1" smtClean="0"/>
              <a:t>upto</a:t>
            </a:r>
            <a:r>
              <a:rPr lang="en-IN" dirty="0" smtClean="0"/>
              <a:t> the level of internal </a:t>
            </a:r>
            <a:r>
              <a:rPr lang="en-IN" dirty="0" err="1" smtClean="0"/>
              <a:t>os</a:t>
            </a:r>
            <a:endParaRPr lang="en-IN" dirty="0" smtClean="0"/>
          </a:p>
          <a:p>
            <a:r>
              <a:rPr lang="en-IN" dirty="0" smtClean="0"/>
              <a:t>There is no physiological intervention between active upper and passive lower uterine segment.</a:t>
            </a:r>
          </a:p>
          <a:p>
            <a:r>
              <a:rPr lang="en-IN" dirty="0" smtClean="0"/>
              <a:t>Whole of uterus undergoes tonic muscle spasm with </a:t>
            </a:r>
            <a:r>
              <a:rPr lang="en-IN" dirty="0" err="1" smtClean="0"/>
              <a:t>fetus</a:t>
            </a:r>
            <a:r>
              <a:rPr lang="en-IN" dirty="0" smtClean="0"/>
              <a:t> inside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causes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Oxytocin</a:t>
            </a:r>
            <a:endParaRPr lang="en-IN" dirty="0" smtClean="0"/>
          </a:p>
          <a:p>
            <a:r>
              <a:rPr lang="en-IN" dirty="0" smtClean="0"/>
              <a:t>Prolonged obstructed labour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Hypertonicity</a:t>
            </a:r>
            <a:r>
              <a:rPr lang="en-IN" dirty="0" smtClean="0"/>
              <a:t> due to </a:t>
            </a:r>
            <a:r>
              <a:rPr lang="en-IN" dirty="0" err="1" smtClean="0"/>
              <a:t>oxytocin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This is the Commonest cause of </a:t>
            </a:r>
            <a:r>
              <a:rPr lang="en-IN" dirty="0" err="1" smtClean="0"/>
              <a:t>hypertonicity</a:t>
            </a:r>
            <a:endParaRPr lang="en-IN" dirty="0" smtClean="0"/>
          </a:p>
          <a:p>
            <a:r>
              <a:rPr lang="en-IN" dirty="0" smtClean="0"/>
              <a:t>This </a:t>
            </a:r>
            <a:r>
              <a:rPr lang="en-IN" dirty="0" err="1" smtClean="0"/>
              <a:t>causion</a:t>
            </a:r>
            <a:r>
              <a:rPr lang="en-IN" dirty="0" smtClean="0"/>
              <a:t> should be exercised when giving these drugs in absence of intrauterine pressure measurements and it should be immediately withheld if FHR becomes reduced</a:t>
            </a:r>
          </a:p>
          <a:p>
            <a:r>
              <a:rPr lang="en-IN" dirty="0" smtClean="0"/>
              <a:t>Terbutaline0.25mg is administered as uterine relaxant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 smtClean="0"/>
              <a:t>Hypertonicity</a:t>
            </a:r>
            <a:r>
              <a:rPr lang="en-IN" dirty="0" smtClean="0"/>
              <a:t> due to prolonged labour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Uterus is in the state of </a:t>
            </a:r>
            <a:r>
              <a:rPr lang="en-IN" dirty="0" err="1" smtClean="0"/>
              <a:t>continous</a:t>
            </a:r>
            <a:r>
              <a:rPr lang="en-IN" dirty="0" smtClean="0"/>
              <a:t> contraction and relaxation and no rhythmic contraction of uterine musculature</a:t>
            </a:r>
          </a:p>
          <a:p>
            <a:r>
              <a:rPr lang="en-IN" dirty="0" smtClean="0"/>
              <a:t>Upper uterine segment contracts and </a:t>
            </a:r>
            <a:r>
              <a:rPr lang="en-IN" dirty="0" err="1" smtClean="0"/>
              <a:t>retracr</a:t>
            </a:r>
            <a:r>
              <a:rPr lang="en-IN" dirty="0" smtClean="0"/>
              <a:t>, while the lower uterine segment expands and dilates </a:t>
            </a:r>
          </a:p>
          <a:p>
            <a:r>
              <a:rPr lang="en-IN" dirty="0" smtClean="0"/>
              <a:t>While each contraction upper and lower segment become markedly differentiated due to the retraction of muscle </a:t>
            </a:r>
            <a:r>
              <a:rPr lang="en-IN" dirty="0" err="1" smtClean="0"/>
              <a:t>fibers</a:t>
            </a:r>
            <a:r>
              <a:rPr lang="en-IN" dirty="0" smtClean="0"/>
              <a:t> of upper uterine segment and </a:t>
            </a:r>
            <a:r>
              <a:rPr lang="en-IN" dirty="0" err="1" smtClean="0"/>
              <a:t>streching</a:t>
            </a:r>
            <a:r>
              <a:rPr lang="en-IN" dirty="0" smtClean="0"/>
              <a:t> of lower uterine segment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Bandls</a:t>
            </a:r>
            <a:r>
              <a:rPr lang="en-IN" dirty="0" smtClean="0"/>
              <a:t> ring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demarcation between the upper and lower uterine segments becomes very prominent and a well defined ridge known as RETRACTION or BANDLS RING</a:t>
            </a:r>
          </a:p>
          <a:p>
            <a:r>
              <a:rPr lang="en-IN" dirty="0" smtClean="0"/>
              <a:t>IT CAN BE MADE OUT BY ABDOMINAL PALPATION</a:t>
            </a:r>
          </a:p>
          <a:p>
            <a:r>
              <a:rPr lang="en-IN" dirty="0" smtClean="0"/>
              <a:t>At times round ligament may stand out as tense cords on either side if assistance is not rendered in time the uterus ruptures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Signs and symptoms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Cold and </a:t>
            </a:r>
            <a:r>
              <a:rPr lang="en-IN" dirty="0" err="1" smtClean="0"/>
              <a:t>clampy</a:t>
            </a:r>
            <a:endParaRPr lang="en-IN" dirty="0" smtClean="0"/>
          </a:p>
          <a:p>
            <a:r>
              <a:rPr lang="en-IN" dirty="0" smtClean="0"/>
              <a:t>Anxious and restless</a:t>
            </a:r>
          </a:p>
          <a:p>
            <a:r>
              <a:rPr lang="en-IN" dirty="0" smtClean="0"/>
              <a:t>Severe and continuous abdominal pain</a:t>
            </a:r>
          </a:p>
          <a:p>
            <a:r>
              <a:rPr lang="en-IN" dirty="0" smtClean="0"/>
              <a:t>Pulse rapid</a:t>
            </a:r>
          </a:p>
          <a:p>
            <a:r>
              <a:rPr lang="en-IN" dirty="0" smtClean="0"/>
              <a:t>Temp elevated</a:t>
            </a:r>
          </a:p>
          <a:p>
            <a:r>
              <a:rPr lang="en-IN" dirty="0" smtClean="0"/>
              <a:t>Tongue dry</a:t>
            </a:r>
          </a:p>
          <a:p>
            <a:r>
              <a:rPr lang="en-IN" dirty="0" smtClean="0"/>
              <a:t>Nausea and vomiting</a:t>
            </a:r>
          </a:p>
          <a:p>
            <a:r>
              <a:rPr lang="en-IN" dirty="0" smtClean="0"/>
              <a:t>LOCAL SIGNS</a:t>
            </a:r>
          </a:p>
          <a:p>
            <a:r>
              <a:rPr lang="en-IN" dirty="0" smtClean="0"/>
              <a:t>Abdominal palpation_ </a:t>
            </a:r>
            <a:r>
              <a:rPr lang="en-IN" dirty="0" err="1" smtClean="0"/>
              <a:t>tender,hard</a:t>
            </a:r>
            <a:r>
              <a:rPr lang="en-IN" dirty="0" smtClean="0"/>
              <a:t> </a:t>
            </a:r>
            <a:r>
              <a:rPr lang="en-IN" dirty="0" err="1" smtClean="0"/>
              <a:t>uterus,round</a:t>
            </a:r>
            <a:r>
              <a:rPr lang="en-IN" dirty="0" smtClean="0"/>
              <a:t> ligament is prominent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A definite ring </a:t>
            </a:r>
            <a:r>
              <a:rPr lang="en-IN" dirty="0" err="1" smtClean="0"/>
              <a:t>bandls</a:t>
            </a:r>
            <a:r>
              <a:rPr lang="en-IN" dirty="0" smtClean="0"/>
              <a:t> ring may be </a:t>
            </a:r>
            <a:r>
              <a:rPr lang="en-IN" dirty="0" err="1" smtClean="0"/>
              <a:t>present,running</a:t>
            </a:r>
            <a:r>
              <a:rPr lang="en-IN" dirty="0" smtClean="0"/>
              <a:t> obliquely or </a:t>
            </a:r>
            <a:r>
              <a:rPr lang="en-IN" dirty="0" err="1" smtClean="0"/>
              <a:t>transversly</a:t>
            </a:r>
            <a:r>
              <a:rPr lang="en-IN" dirty="0" smtClean="0"/>
              <a:t> across the </a:t>
            </a:r>
            <a:r>
              <a:rPr lang="en-IN" dirty="0" err="1" smtClean="0"/>
              <a:t>uterus,showing</a:t>
            </a:r>
            <a:r>
              <a:rPr lang="en-IN" dirty="0" smtClean="0"/>
              <a:t> demarcation of upper and lower uterine segment</a:t>
            </a:r>
          </a:p>
          <a:p>
            <a:r>
              <a:rPr lang="en-IN" dirty="0" smtClean="0"/>
              <a:t>Hard </a:t>
            </a:r>
            <a:r>
              <a:rPr lang="en-IN" dirty="0" err="1" smtClean="0"/>
              <a:t>uterus_fetal</a:t>
            </a:r>
            <a:r>
              <a:rPr lang="en-IN" dirty="0" smtClean="0"/>
              <a:t> parts not palpable</a:t>
            </a:r>
          </a:p>
          <a:p>
            <a:r>
              <a:rPr lang="en-IN" dirty="0" smtClean="0"/>
              <a:t>FHR _cant be heard</a:t>
            </a:r>
          </a:p>
          <a:p>
            <a:r>
              <a:rPr lang="en-IN" dirty="0" smtClean="0"/>
              <a:t>On vaginal examination dry and warm</a:t>
            </a:r>
          </a:p>
          <a:p>
            <a:pPr>
              <a:buNone/>
            </a:pPr>
            <a:r>
              <a:rPr lang="en-IN" dirty="0" smtClean="0"/>
              <a:t>          Presenting part jammed at some portion of pelvic canal</a:t>
            </a:r>
          </a:p>
          <a:p>
            <a:pPr>
              <a:buNone/>
            </a:pPr>
            <a:r>
              <a:rPr lang="en-IN" dirty="0" smtClean="0"/>
              <a:t>           Large caput succedaneum may be present </a:t>
            </a:r>
          </a:p>
          <a:p>
            <a:pPr>
              <a:buNone/>
            </a:pPr>
            <a:r>
              <a:rPr lang="en-IN" dirty="0" smtClean="0"/>
              <a:t>           Cervix </a:t>
            </a:r>
            <a:r>
              <a:rPr lang="en-IN" dirty="0" err="1" smtClean="0"/>
              <a:t>edematous,edema</a:t>
            </a:r>
            <a:r>
              <a:rPr lang="en-IN" dirty="0" smtClean="0"/>
              <a:t> of vagina and perineum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Uterus in tonic contraction _if delivery is not completed early UTERINE rupture occurs which leads to death of </a:t>
            </a:r>
            <a:r>
              <a:rPr lang="en-IN" dirty="0" err="1" smtClean="0"/>
              <a:t>fetus</a:t>
            </a:r>
            <a:r>
              <a:rPr lang="en-IN" dirty="0" smtClean="0"/>
              <a:t> and risk of mother</a:t>
            </a:r>
          </a:p>
          <a:p>
            <a:r>
              <a:rPr lang="en-IN" dirty="0" smtClean="0"/>
              <a:t>Management</a:t>
            </a:r>
          </a:p>
          <a:p>
            <a:r>
              <a:rPr lang="en-IN" dirty="0" err="1" smtClean="0"/>
              <a:t>Cesarean</a:t>
            </a:r>
            <a:r>
              <a:rPr lang="en-IN" dirty="0" smtClean="0"/>
              <a:t> section in obstructed labour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Fetal</a:t>
            </a:r>
            <a:r>
              <a:rPr lang="en-IN" dirty="0" smtClean="0"/>
              <a:t> distress</a:t>
            </a:r>
          </a:p>
          <a:p>
            <a:r>
              <a:rPr lang="en-IN" dirty="0" err="1" smtClean="0"/>
              <a:t>Fetal</a:t>
            </a:r>
            <a:r>
              <a:rPr lang="en-IN" dirty="0" smtClean="0"/>
              <a:t> death</a:t>
            </a:r>
          </a:p>
          <a:p>
            <a:r>
              <a:rPr lang="en-IN" dirty="0" smtClean="0"/>
              <a:t>Postpartum haemorrhage</a:t>
            </a:r>
          </a:p>
          <a:p>
            <a:r>
              <a:rPr lang="en-IN" dirty="0" smtClean="0"/>
              <a:t>Amniotic fluid embolism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INCOORDINATE UTERINE 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Normal contractions start from the </a:t>
            </a:r>
            <a:r>
              <a:rPr lang="en-IN" dirty="0" err="1" smtClean="0"/>
              <a:t>cornua</a:t>
            </a:r>
            <a:r>
              <a:rPr lang="en-IN" dirty="0" smtClean="0"/>
              <a:t> of uterus and are propagated down to the body of uterus</a:t>
            </a:r>
          </a:p>
          <a:p>
            <a:r>
              <a:rPr lang="en-IN" dirty="0" err="1" smtClean="0"/>
              <a:t>Incoordinated</a:t>
            </a:r>
            <a:r>
              <a:rPr lang="en-IN" dirty="0" smtClean="0"/>
              <a:t> uterine contractions have irregular frequency or irregularity in shape of the contractions on a </a:t>
            </a:r>
            <a:r>
              <a:rPr lang="en-IN" dirty="0" err="1" smtClean="0"/>
              <a:t>cardiotocograph</a:t>
            </a:r>
            <a:endParaRPr lang="en-IN" dirty="0" smtClean="0"/>
          </a:p>
          <a:p>
            <a:r>
              <a:rPr lang="en-IN" dirty="0" smtClean="0"/>
              <a:t>Pacemaker appears all over the uterus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ABNORMLITIES OF POWER</a:t>
            </a:r>
          </a:p>
          <a:p>
            <a:pPr>
              <a:buNone/>
            </a:pPr>
            <a:r>
              <a:rPr lang="en-IN" dirty="0" smtClean="0"/>
              <a:t>        Abnormal uterine action</a:t>
            </a:r>
          </a:p>
          <a:p>
            <a:pPr>
              <a:buNone/>
            </a:pPr>
            <a:r>
              <a:rPr lang="en-IN" dirty="0" smtClean="0"/>
              <a:t>        Insufficient maternal effects</a:t>
            </a:r>
          </a:p>
          <a:p>
            <a:r>
              <a:rPr lang="en-IN" dirty="0" smtClean="0"/>
              <a:t>ABNORMALITIES IN PASSAGE</a:t>
            </a:r>
          </a:p>
          <a:p>
            <a:pPr>
              <a:buNone/>
            </a:pPr>
            <a:r>
              <a:rPr lang="en-IN" dirty="0" smtClean="0"/>
              <a:t>         contracted pelvis</a:t>
            </a:r>
          </a:p>
          <a:p>
            <a:pPr>
              <a:buNone/>
            </a:pPr>
            <a:r>
              <a:rPr lang="en-IN" dirty="0" smtClean="0"/>
              <a:t>         CPD</a:t>
            </a:r>
          </a:p>
          <a:p>
            <a:r>
              <a:rPr lang="en-IN" dirty="0" smtClean="0"/>
              <a:t>ABNORMALITIES IN PASSANGER</a:t>
            </a:r>
          </a:p>
          <a:p>
            <a:pPr>
              <a:buNone/>
            </a:pPr>
            <a:r>
              <a:rPr lang="en-IN" dirty="0" smtClean="0"/>
              <a:t>          </a:t>
            </a:r>
            <a:r>
              <a:rPr lang="en-IN" dirty="0" err="1" smtClean="0"/>
              <a:t>fetal</a:t>
            </a:r>
            <a:r>
              <a:rPr lang="en-IN" dirty="0" smtClean="0"/>
              <a:t> abnormalities</a:t>
            </a:r>
          </a:p>
          <a:p>
            <a:pPr>
              <a:buNone/>
            </a:pPr>
            <a:r>
              <a:rPr lang="en-IN" dirty="0" smtClean="0"/>
              <a:t>           </a:t>
            </a:r>
            <a:r>
              <a:rPr lang="en-IN" dirty="0" err="1" smtClean="0"/>
              <a:t>macrosomia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     mal position</a:t>
            </a:r>
          </a:p>
          <a:p>
            <a:pPr>
              <a:buNone/>
            </a:pPr>
            <a:r>
              <a:rPr lang="en-IN" dirty="0" smtClean="0"/>
              <a:t>           mal presentation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Incoordinate</a:t>
            </a:r>
            <a:r>
              <a:rPr lang="en-IN" dirty="0" smtClean="0"/>
              <a:t> uterine action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This contraction force </a:t>
            </a:r>
            <a:r>
              <a:rPr lang="en-IN" dirty="0" err="1" smtClean="0"/>
              <a:t>nethier</a:t>
            </a:r>
            <a:r>
              <a:rPr lang="en-IN" dirty="0" smtClean="0"/>
              <a:t> dilates cervix nor pushes the </a:t>
            </a:r>
            <a:r>
              <a:rPr lang="en-IN" dirty="0" err="1" smtClean="0"/>
              <a:t>fetus</a:t>
            </a:r>
            <a:r>
              <a:rPr lang="en-IN" dirty="0" smtClean="0"/>
              <a:t> down</a:t>
            </a:r>
          </a:p>
          <a:p>
            <a:r>
              <a:rPr lang="en-IN" dirty="0" smtClean="0"/>
              <a:t>Uterine tonus is elevated</a:t>
            </a:r>
          </a:p>
          <a:p>
            <a:r>
              <a:rPr lang="en-IN" dirty="0" smtClean="0"/>
              <a:t>Pain is present </a:t>
            </a:r>
            <a:r>
              <a:rPr lang="en-IN" dirty="0" err="1" smtClean="0"/>
              <a:t>before,during</a:t>
            </a:r>
            <a:r>
              <a:rPr lang="en-IN" dirty="0" smtClean="0"/>
              <a:t> and after contractions</a:t>
            </a:r>
          </a:p>
          <a:p>
            <a:r>
              <a:rPr lang="en-IN" dirty="0" smtClean="0"/>
              <a:t>This result in </a:t>
            </a:r>
            <a:r>
              <a:rPr lang="en-IN" dirty="0" err="1" smtClean="0"/>
              <a:t>fetal</a:t>
            </a:r>
            <a:r>
              <a:rPr lang="en-IN" dirty="0" smtClean="0"/>
              <a:t> hypoxia in labour</a:t>
            </a:r>
          </a:p>
          <a:p>
            <a:r>
              <a:rPr lang="en-IN" dirty="0" smtClean="0"/>
              <a:t>On CTG the FHR shows reduced variability and late </a:t>
            </a:r>
            <a:r>
              <a:rPr lang="en-IN" dirty="0" err="1" smtClean="0"/>
              <a:t>decelarations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Spastic lower segment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 IN Uterine contraction </a:t>
            </a:r>
          </a:p>
          <a:p>
            <a:pPr>
              <a:buNone/>
            </a:pPr>
            <a:r>
              <a:rPr lang="en-IN" dirty="0" smtClean="0"/>
              <a:t>           </a:t>
            </a:r>
            <a:r>
              <a:rPr lang="en-IN" dirty="0" err="1" smtClean="0"/>
              <a:t>Fundal</a:t>
            </a:r>
            <a:r>
              <a:rPr lang="en-IN" dirty="0" smtClean="0"/>
              <a:t> dominance IS LACKING</a:t>
            </a:r>
          </a:p>
          <a:p>
            <a:pPr>
              <a:buNone/>
            </a:pPr>
            <a:r>
              <a:rPr lang="en-IN" dirty="0" smtClean="0"/>
              <a:t>           Pacemaker do not work in rhythm</a:t>
            </a:r>
          </a:p>
          <a:p>
            <a:pPr>
              <a:buNone/>
            </a:pPr>
            <a:r>
              <a:rPr lang="en-IN" dirty="0" smtClean="0"/>
              <a:t>           The lower segment contractions are stronger</a:t>
            </a:r>
          </a:p>
          <a:p>
            <a:pPr>
              <a:buNone/>
            </a:pPr>
            <a:r>
              <a:rPr lang="en-IN" smtClean="0"/>
              <a:t>           Inadequate </a:t>
            </a:r>
            <a:r>
              <a:rPr lang="en-IN" dirty="0" smtClean="0"/>
              <a:t>RELAXATION </a:t>
            </a:r>
            <a:r>
              <a:rPr lang="en-IN" dirty="0" err="1" smtClean="0"/>
              <a:t>inbetween</a:t>
            </a:r>
            <a:r>
              <a:rPr lang="en-IN" dirty="0" smtClean="0"/>
              <a:t> contraction</a:t>
            </a:r>
          </a:p>
          <a:p>
            <a:pPr>
              <a:buNone/>
            </a:pPr>
            <a:r>
              <a:rPr lang="en-IN" dirty="0" smtClean="0"/>
              <a:t>                           </a:t>
            </a:r>
          </a:p>
          <a:p>
            <a:endParaRPr lang="en-IN" dirty="0" smtClean="0"/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Symptoms and signs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Patient suffers from severe pain </a:t>
            </a:r>
            <a:r>
              <a:rPr lang="en-IN" dirty="0" err="1" smtClean="0"/>
              <a:t>reffered</a:t>
            </a:r>
            <a:r>
              <a:rPr lang="en-IN" dirty="0" smtClean="0"/>
              <a:t> to back</a:t>
            </a:r>
          </a:p>
          <a:p>
            <a:r>
              <a:rPr lang="en-IN" dirty="0" smtClean="0"/>
              <a:t>Bladder is distended and often </a:t>
            </a:r>
            <a:r>
              <a:rPr lang="en-IN" dirty="0" err="1" smtClean="0"/>
              <a:t>drillng</a:t>
            </a:r>
            <a:r>
              <a:rPr lang="en-IN" dirty="0" smtClean="0"/>
              <a:t> of urine</a:t>
            </a:r>
          </a:p>
          <a:p>
            <a:r>
              <a:rPr lang="en-IN" dirty="0" smtClean="0"/>
              <a:t>Abdominal palpation</a:t>
            </a:r>
          </a:p>
          <a:p>
            <a:pPr>
              <a:buNone/>
            </a:pPr>
            <a:r>
              <a:rPr lang="en-IN" dirty="0" smtClean="0"/>
              <a:t>            uterus tender</a:t>
            </a:r>
          </a:p>
          <a:p>
            <a:pPr>
              <a:buNone/>
            </a:pPr>
            <a:r>
              <a:rPr lang="en-IN" dirty="0" smtClean="0"/>
              <a:t>            hardening with pain</a:t>
            </a:r>
          </a:p>
          <a:p>
            <a:pPr>
              <a:buNone/>
            </a:pPr>
            <a:r>
              <a:rPr lang="en-IN" dirty="0" smtClean="0"/>
              <a:t>            palpation of </a:t>
            </a:r>
            <a:r>
              <a:rPr lang="en-IN" dirty="0" err="1" smtClean="0"/>
              <a:t>fetal</a:t>
            </a:r>
            <a:r>
              <a:rPr lang="en-IN" dirty="0" smtClean="0"/>
              <a:t> part is difficult</a:t>
            </a:r>
          </a:p>
          <a:p>
            <a:pPr>
              <a:buNone/>
            </a:pPr>
            <a:r>
              <a:rPr lang="en-IN" dirty="0" smtClean="0"/>
              <a:t>             </a:t>
            </a:r>
            <a:r>
              <a:rPr lang="en-IN" dirty="0" err="1" smtClean="0"/>
              <a:t>fetal</a:t>
            </a:r>
            <a:r>
              <a:rPr lang="en-IN" dirty="0" smtClean="0"/>
              <a:t> distress </a:t>
            </a:r>
            <a:r>
              <a:rPr lang="en-IN" dirty="0" err="1" smtClean="0"/>
              <a:t>appers</a:t>
            </a:r>
            <a:r>
              <a:rPr lang="en-IN" dirty="0" smtClean="0"/>
              <a:t> early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INTERNAL EXAMINATION</a:t>
            </a:r>
          </a:p>
          <a:p>
            <a:pPr>
              <a:buNone/>
            </a:pPr>
            <a:r>
              <a:rPr lang="en-IN" dirty="0" smtClean="0"/>
              <a:t>              cervix is </a:t>
            </a:r>
            <a:r>
              <a:rPr lang="en-IN" dirty="0" err="1" smtClean="0"/>
              <a:t>thick,odematous</a:t>
            </a:r>
            <a:r>
              <a:rPr lang="en-IN" dirty="0" smtClean="0"/>
              <a:t> hangs loosely like a curtain</a:t>
            </a:r>
          </a:p>
          <a:p>
            <a:pPr>
              <a:buNone/>
            </a:pPr>
            <a:r>
              <a:rPr lang="en-IN" dirty="0" smtClean="0"/>
              <a:t>               inappropriate dilatation of </a:t>
            </a:r>
            <a:r>
              <a:rPr lang="en-IN" dirty="0" err="1" smtClean="0"/>
              <a:t>crevix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          absence of membrane</a:t>
            </a:r>
          </a:p>
          <a:p>
            <a:pPr>
              <a:buNone/>
            </a:pPr>
            <a:r>
              <a:rPr lang="en-IN" dirty="0" smtClean="0"/>
              <a:t>               </a:t>
            </a:r>
            <a:r>
              <a:rPr lang="en-IN" dirty="0" err="1" smtClean="0"/>
              <a:t>meconium</a:t>
            </a:r>
            <a:r>
              <a:rPr lang="en-IN" dirty="0" smtClean="0"/>
              <a:t> </a:t>
            </a:r>
            <a:r>
              <a:rPr lang="en-IN" dirty="0" err="1" smtClean="0"/>
              <a:t>stainned</a:t>
            </a:r>
            <a:r>
              <a:rPr lang="en-IN" dirty="0" smtClean="0"/>
              <a:t> </a:t>
            </a:r>
            <a:r>
              <a:rPr lang="en-IN" dirty="0" err="1" smtClean="0"/>
              <a:t>liqour</a:t>
            </a:r>
            <a:r>
              <a:rPr lang="en-IN" dirty="0" smtClean="0"/>
              <a:t> may be there</a:t>
            </a:r>
          </a:p>
          <a:p>
            <a:pPr>
              <a:buNone/>
            </a:pPr>
            <a:r>
              <a:rPr lang="en-IN" dirty="0" smtClean="0"/>
              <a:t>           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No role of </a:t>
            </a:r>
            <a:r>
              <a:rPr lang="en-IN" dirty="0" err="1" smtClean="0"/>
              <a:t>oxytocin</a:t>
            </a:r>
            <a:endParaRPr lang="en-IN" dirty="0" smtClean="0"/>
          </a:p>
          <a:p>
            <a:r>
              <a:rPr lang="en-IN" dirty="0" err="1" smtClean="0"/>
              <a:t>Majarity</a:t>
            </a:r>
            <a:r>
              <a:rPr lang="en-IN" dirty="0" smtClean="0"/>
              <a:t> of cases </a:t>
            </a:r>
            <a:r>
              <a:rPr lang="en-IN" dirty="0" err="1" smtClean="0"/>
              <a:t>cesarean</a:t>
            </a:r>
            <a:r>
              <a:rPr lang="en-IN" dirty="0" smtClean="0"/>
              <a:t> section is done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Constriction ring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Schroeders</a:t>
            </a:r>
            <a:r>
              <a:rPr lang="en-IN" dirty="0" smtClean="0"/>
              <a:t> ring</a:t>
            </a:r>
          </a:p>
          <a:p>
            <a:r>
              <a:rPr lang="en-IN" dirty="0" smtClean="0"/>
              <a:t>Localized </a:t>
            </a:r>
            <a:r>
              <a:rPr lang="en-IN" dirty="0" err="1" smtClean="0"/>
              <a:t>myometrial</a:t>
            </a:r>
            <a:r>
              <a:rPr lang="en-IN" dirty="0" smtClean="0"/>
              <a:t> contractions forming a ring of circular muscle </a:t>
            </a:r>
            <a:r>
              <a:rPr lang="en-IN" dirty="0" err="1" smtClean="0"/>
              <a:t>fibers</a:t>
            </a:r>
            <a:r>
              <a:rPr lang="en-IN" dirty="0" smtClean="0"/>
              <a:t> of the uterus</a:t>
            </a:r>
          </a:p>
          <a:p>
            <a:r>
              <a:rPr lang="en-IN" dirty="0" smtClean="0"/>
              <a:t>It is </a:t>
            </a:r>
            <a:r>
              <a:rPr lang="en-IN" dirty="0" err="1" smtClean="0"/>
              <a:t>situvated</a:t>
            </a:r>
            <a:r>
              <a:rPr lang="en-IN" dirty="0" smtClean="0"/>
              <a:t> at the </a:t>
            </a:r>
            <a:r>
              <a:rPr lang="en-IN" dirty="0" err="1" smtClean="0"/>
              <a:t>juction</a:t>
            </a:r>
            <a:r>
              <a:rPr lang="en-IN" dirty="0" smtClean="0"/>
              <a:t> of upper and lower uterine segment around the constricted part of the </a:t>
            </a:r>
            <a:r>
              <a:rPr lang="en-IN" dirty="0" err="1" smtClean="0"/>
              <a:t>fetus</a:t>
            </a:r>
            <a:r>
              <a:rPr lang="en-IN" dirty="0" smtClean="0"/>
              <a:t> usually around the neck in cephalic presentation</a:t>
            </a:r>
          </a:p>
          <a:p>
            <a:r>
              <a:rPr lang="en-IN" dirty="0" smtClean="0"/>
              <a:t>Appear in all stages of labour </a:t>
            </a:r>
          </a:p>
          <a:p>
            <a:r>
              <a:rPr lang="en-IN" dirty="0" smtClean="0"/>
              <a:t>It is reversible and complete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causes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Injudious</a:t>
            </a:r>
            <a:r>
              <a:rPr lang="en-IN" dirty="0" smtClean="0"/>
              <a:t> </a:t>
            </a:r>
            <a:r>
              <a:rPr lang="en-IN" dirty="0" err="1" smtClean="0"/>
              <a:t>adminstration</a:t>
            </a:r>
            <a:r>
              <a:rPr lang="en-IN" dirty="0" smtClean="0"/>
              <a:t> of </a:t>
            </a:r>
            <a:r>
              <a:rPr lang="en-IN" dirty="0" err="1" smtClean="0"/>
              <a:t>oxytocin</a:t>
            </a:r>
            <a:endParaRPr lang="en-IN" dirty="0" smtClean="0"/>
          </a:p>
          <a:p>
            <a:r>
              <a:rPr lang="en-IN" dirty="0" smtClean="0"/>
              <a:t>Premature rupture of membranes</a:t>
            </a:r>
          </a:p>
          <a:p>
            <a:r>
              <a:rPr lang="en-IN" dirty="0" smtClean="0"/>
              <a:t>Premature attempt at instrumental delivery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Ring is not felt per abdomen</a:t>
            </a:r>
          </a:p>
          <a:p>
            <a:r>
              <a:rPr lang="en-IN" dirty="0" smtClean="0"/>
              <a:t>It is revealed during first stage in </a:t>
            </a:r>
            <a:r>
              <a:rPr lang="en-IN" dirty="0" err="1" smtClean="0"/>
              <a:t>cesarean</a:t>
            </a:r>
            <a:r>
              <a:rPr lang="en-IN" dirty="0" smtClean="0"/>
              <a:t> section , during forceps application in second stage of labour</a:t>
            </a:r>
          </a:p>
          <a:p>
            <a:r>
              <a:rPr lang="en-IN" dirty="0" smtClean="0"/>
              <a:t>In third stage it presents as HOUR GLASS CONTRACTION causing retained placenta , when manual removal under general anaesthesia</a:t>
            </a:r>
          </a:p>
          <a:p>
            <a:r>
              <a:rPr lang="en-IN" dirty="0" smtClean="0"/>
              <a:t>Uterus never ruptures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FRIEADMANS CURVE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Is the graphical representation of CERVICAL DILATATION</a:t>
            </a:r>
          </a:p>
          <a:p>
            <a:r>
              <a:rPr lang="en-IN" dirty="0" smtClean="0"/>
              <a:t>IT INCLUDES latent phase, active phase</a:t>
            </a:r>
          </a:p>
          <a:p>
            <a:r>
              <a:rPr lang="en-IN" dirty="0" smtClean="0"/>
              <a:t>Latent phase __ onset of labour pain to 4cm cervical dilatation</a:t>
            </a:r>
          </a:p>
          <a:p>
            <a:r>
              <a:rPr lang="en-IN" dirty="0" smtClean="0"/>
              <a:t>Active phase __ 4cm to complete dilatation of cervix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Delivery is by caesarean section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flipH="1">
            <a:off x="-285784" y="428604"/>
            <a:ext cx="3000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Constriction ring usually passes of by deepening general anaesthesia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CERVICAL DYSTOCIA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Progressive cervical dilatation needs an effective stretching force by presenting parts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Causes and types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Insufficient uterine contractions</a:t>
            </a:r>
          </a:p>
          <a:p>
            <a:r>
              <a:rPr lang="en-IN" dirty="0" err="1" smtClean="0"/>
              <a:t>Malpresentation</a:t>
            </a:r>
            <a:r>
              <a:rPr lang="en-IN" dirty="0" smtClean="0"/>
              <a:t> , </a:t>
            </a:r>
            <a:r>
              <a:rPr lang="en-IN" dirty="0" err="1" smtClean="0"/>
              <a:t>malposition</a:t>
            </a:r>
            <a:endParaRPr lang="en-IN" dirty="0" smtClean="0"/>
          </a:p>
          <a:p>
            <a:r>
              <a:rPr lang="en-IN" dirty="0" smtClean="0"/>
              <a:t>Spasm of cervix</a:t>
            </a:r>
          </a:p>
          <a:p>
            <a:endParaRPr lang="en-IN" dirty="0" smtClean="0"/>
          </a:p>
          <a:p>
            <a:r>
              <a:rPr lang="en-IN" dirty="0" smtClean="0"/>
              <a:t>TYPES</a:t>
            </a:r>
          </a:p>
          <a:p>
            <a:pPr>
              <a:buNone/>
            </a:pPr>
            <a:r>
              <a:rPr lang="en-IN" dirty="0" smtClean="0"/>
              <a:t>  primary</a:t>
            </a:r>
          </a:p>
          <a:p>
            <a:pPr>
              <a:buNone/>
            </a:pPr>
            <a:r>
              <a:rPr lang="en-IN" dirty="0" smtClean="0"/>
              <a:t>  secondary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Primary cervical </a:t>
            </a:r>
            <a:r>
              <a:rPr lang="en-IN" dirty="0" err="1" smtClean="0"/>
              <a:t>dystocia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Observed during</a:t>
            </a:r>
          </a:p>
          <a:p>
            <a:pPr>
              <a:buNone/>
            </a:pPr>
            <a:r>
              <a:rPr lang="en-IN" dirty="0" smtClean="0"/>
              <a:t>     first birth when external </a:t>
            </a:r>
            <a:r>
              <a:rPr lang="en-IN" dirty="0" err="1" smtClean="0"/>
              <a:t>os</a:t>
            </a:r>
            <a:r>
              <a:rPr lang="en-IN" dirty="0" smtClean="0"/>
              <a:t> fails to dilate</a:t>
            </a:r>
          </a:p>
          <a:p>
            <a:pPr>
              <a:buNone/>
            </a:pPr>
            <a:r>
              <a:rPr lang="en-IN" dirty="0" smtClean="0"/>
              <a:t>      rigid cervix</a:t>
            </a:r>
          </a:p>
          <a:p>
            <a:pPr>
              <a:buNone/>
            </a:pPr>
            <a:r>
              <a:rPr lang="en-IN" dirty="0" smtClean="0"/>
              <a:t>MANAGEMENT</a:t>
            </a:r>
          </a:p>
          <a:p>
            <a:pPr>
              <a:buNone/>
            </a:pPr>
            <a:r>
              <a:rPr lang="en-IN" dirty="0" smtClean="0"/>
              <a:t>    </a:t>
            </a:r>
            <a:r>
              <a:rPr lang="en-IN" dirty="0" err="1" smtClean="0"/>
              <a:t>malpresentation</a:t>
            </a:r>
            <a:r>
              <a:rPr lang="en-IN" dirty="0" smtClean="0"/>
              <a:t> , </a:t>
            </a:r>
            <a:r>
              <a:rPr lang="en-IN" dirty="0" err="1" smtClean="0"/>
              <a:t>malposition</a:t>
            </a:r>
            <a:r>
              <a:rPr lang="en-IN" dirty="0" smtClean="0"/>
              <a:t> caesarean section is done</a:t>
            </a:r>
          </a:p>
          <a:p>
            <a:pPr>
              <a:buNone/>
            </a:pPr>
            <a:r>
              <a:rPr lang="en-IN" dirty="0" smtClean="0"/>
              <a:t> 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Secondary cervical </a:t>
            </a:r>
            <a:r>
              <a:rPr lang="en-IN" dirty="0" err="1" smtClean="0"/>
              <a:t>dystocia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Occurs due to excess scaring or rigidity of cervix from effect of previous operation or diseases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Difference between constriction and retraction ring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5753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039"/>
                <a:gridCol w="2923694"/>
                <a:gridCol w="3226867"/>
              </a:tblGrid>
              <a:tr h="93535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Constricting ring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Retraction ring</a:t>
                      </a:r>
                      <a:endParaRPr lang="en-IN" dirty="0"/>
                    </a:p>
                  </a:txBody>
                  <a:tcPr marL="103953" marR="103953"/>
                </a:tc>
              </a:tr>
              <a:tr h="935359">
                <a:tc>
                  <a:txBody>
                    <a:bodyPr/>
                    <a:lstStyle/>
                    <a:p>
                      <a:r>
                        <a:rPr lang="en-IN" dirty="0" smtClean="0"/>
                        <a:t>nature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Manifestation</a:t>
                      </a:r>
                      <a:r>
                        <a:rPr lang="en-IN" baseline="0" dirty="0" smtClean="0"/>
                        <a:t> of localized </a:t>
                      </a:r>
                      <a:r>
                        <a:rPr lang="en-IN" baseline="0" dirty="0" err="1" smtClean="0"/>
                        <a:t>incoordinate</a:t>
                      </a:r>
                      <a:r>
                        <a:rPr lang="en-IN" baseline="0" dirty="0" smtClean="0"/>
                        <a:t> uterine action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End result of tonic uterine contraction and retraction</a:t>
                      </a:r>
                      <a:endParaRPr lang="en-IN" dirty="0"/>
                    </a:p>
                  </a:txBody>
                  <a:tcPr marL="103953" marR="103953"/>
                </a:tc>
              </a:tr>
              <a:tr h="935359">
                <a:tc>
                  <a:txBody>
                    <a:bodyPr/>
                    <a:lstStyle/>
                    <a:p>
                      <a:r>
                        <a:rPr lang="en-IN" dirty="0" smtClean="0"/>
                        <a:t>cause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Irritability of uterus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Followed by obstructed labour</a:t>
                      </a:r>
                      <a:endParaRPr lang="en-IN" dirty="0"/>
                    </a:p>
                  </a:txBody>
                  <a:tcPr marL="103953" marR="103953"/>
                </a:tc>
              </a:tr>
              <a:tr h="935359">
                <a:tc>
                  <a:txBody>
                    <a:bodyPr/>
                    <a:lstStyle/>
                    <a:p>
                      <a:r>
                        <a:rPr lang="en-IN" dirty="0" smtClean="0"/>
                        <a:t>situation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Usually situated at the junction of</a:t>
                      </a:r>
                      <a:r>
                        <a:rPr lang="en-IN" baseline="0" dirty="0" smtClean="0"/>
                        <a:t> upper and lower uterine segment but may occur in other places also </a:t>
                      </a:r>
                    </a:p>
                    <a:p>
                      <a:r>
                        <a:rPr lang="en-IN" baseline="0" dirty="0" smtClean="0"/>
                        <a:t>ONCE FORMED CANT BE ALTERED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Always situated at the junction of upper and lower uterine segment </a:t>
                      </a:r>
                    </a:p>
                    <a:p>
                      <a:r>
                        <a:rPr lang="en-IN" dirty="0" smtClean="0"/>
                        <a:t>The position PROGRESSIVELY MOVE</a:t>
                      </a:r>
                      <a:r>
                        <a:rPr lang="en-IN" baseline="0" dirty="0" smtClean="0"/>
                        <a:t> UPWARDS</a:t>
                      </a:r>
                      <a:endParaRPr lang="en-IN" dirty="0"/>
                    </a:p>
                  </a:txBody>
                  <a:tcPr marL="103953" marR="103953"/>
                </a:tc>
              </a:tr>
              <a:tr h="935359">
                <a:tc>
                  <a:txBody>
                    <a:bodyPr/>
                    <a:lstStyle/>
                    <a:p>
                      <a:r>
                        <a:rPr lang="en-IN" dirty="0" smtClean="0"/>
                        <a:t>stage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Any</a:t>
                      </a:r>
                      <a:r>
                        <a:rPr lang="en-IN" baseline="0" dirty="0" smtClean="0"/>
                        <a:t> stage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First and second</a:t>
                      </a:r>
                      <a:endParaRPr lang="en-IN" dirty="0"/>
                    </a:p>
                  </a:txBody>
                  <a:tcPr marL="103953" marR="10395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601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039"/>
                <a:gridCol w="3004908"/>
                <a:gridCol w="3145653"/>
              </a:tblGrid>
              <a:tr h="921071">
                <a:tc>
                  <a:txBody>
                    <a:bodyPr/>
                    <a:lstStyle/>
                    <a:p>
                      <a:r>
                        <a:rPr lang="en-IN" dirty="0" smtClean="0"/>
                        <a:t>Abdominal</a:t>
                      </a:r>
                    </a:p>
                    <a:p>
                      <a:r>
                        <a:rPr lang="en-IN" dirty="0" smtClean="0"/>
                        <a:t>palpation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Uterus normal and</a:t>
                      </a:r>
                      <a:r>
                        <a:rPr lang="en-IN" baseline="0" dirty="0" smtClean="0"/>
                        <a:t> not tender</a:t>
                      </a:r>
                    </a:p>
                    <a:p>
                      <a:r>
                        <a:rPr lang="en-IN" baseline="0" dirty="0" err="1" smtClean="0"/>
                        <a:t>Fetal</a:t>
                      </a:r>
                      <a:r>
                        <a:rPr lang="en-IN" baseline="0" dirty="0" smtClean="0"/>
                        <a:t> parts easily felt</a:t>
                      </a:r>
                    </a:p>
                    <a:p>
                      <a:r>
                        <a:rPr lang="en-IN" baseline="0" dirty="0" smtClean="0"/>
                        <a:t>Ring is not felt</a:t>
                      </a:r>
                    </a:p>
                    <a:p>
                      <a:endParaRPr lang="en-IN" baseline="0" dirty="0" smtClean="0"/>
                    </a:p>
                    <a:p>
                      <a:r>
                        <a:rPr lang="en-IN" baseline="0" dirty="0" smtClean="0"/>
                        <a:t>Round ligament not felt</a:t>
                      </a:r>
                    </a:p>
                    <a:p>
                      <a:r>
                        <a:rPr lang="en-IN" baseline="0" dirty="0" smtClean="0"/>
                        <a:t>FHS present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Tense and tender</a:t>
                      </a:r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Not easily felt</a:t>
                      </a:r>
                    </a:p>
                    <a:p>
                      <a:r>
                        <a:rPr lang="en-IN" dirty="0" smtClean="0"/>
                        <a:t>Ring is felt as groove placed obliquely</a:t>
                      </a:r>
                    </a:p>
                    <a:p>
                      <a:r>
                        <a:rPr lang="en-IN" dirty="0" smtClean="0"/>
                        <a:t>Round ligament </a:t>
                      </a:r>
                      <a:r>
                        <a:rPr lang="en-IN" dirty="0" err="1" smtClean="0"/>
                        <a:t>tuat</a:t>
                      </a:r>
                      <a:r>
                        <a:rPr lang="en-IN" dirty="0" smtClean="0"/>
                        <a:t> and tender</a:t>
                      </a:r>
                    </a:p>
                    <a:p>
                      <a:r>
                        <a:rPr lang="en-IN" dirty="0" smtClean="0"/>
                        <a:t>FHS absent</a:t>
                      </a:r>
                      <a:endParaRPr lang="en-IN" dirty="0"/>
                    </a:p>
                  </a:txBody>
                  <a:tcPr marL="103953" marR="103953"/>
                </a:tc>
              </a:tr>
              <a:tr h="969641">
                <a:tc>
                  <a:txBody>
                    <a:bodyPr/>
                    <a:lstStyle/>
                    <a:p>
                      <a:r>
                        <a:rPr lang="en-IN" dirty="0" smtClean="0"/>
                        <a:t>Uterine rupture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Absent 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Common in </a:t>
                      </a:r>
                      <a:r>
                        <a:rPr lang="en-IN" dirty="0" err="1" smtClean="0"/>
                        <a:t>multipara</a:t>
                      </a:r>
                      <a:endParaRPr lang="en-IN" dirty="0"/>
                    </a:p>
                  </a:txBody>
                  <a:tcPr marL="103953" marR="103953"/>
                </a:tc>
              </a:tr>
              <a:tr h="921071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Fetal</a:t>
                      </a:r>
                      <a:r>
                        <a:rPr lang="en-IN" dirty="0" smtClean="0"/>
                        <a:t> anoxia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Appear</a:t>
                      </a:r>
                      <a:r>
                        <a:rPr lang="en-IN" baseline="0" dirty="0" smtClean="0"/>
                        <a:t> late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Even</a:t>
                      </a:r>
                      <a:r>
                        <a:rPr lang="en-IN" baseline="0" dirty="0" smtClean="0"/>
                        <a:t> death are usually early</a:t>
                      </a:r>
                      <a:endParaRPr lang="en-IN" dirty="0"/>
                    </a:p>
                  </a:txBody>
                  <a:tcPr marL="103953" marR="103953"/>
                </a:tc>
              </a:tr>
              <a:tr h="921071">
                <a:tc>
                  <a:txBody>
                    <a:bodyPr/>
                    <a:lstStyle/>
                    <a:p>
                      <a:r>
                        <a:rPr lang="en-IN" dirty="0" smtClean="0"/>
                        <a:t>treatment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Deep </a:t>
                      </a:r>
                      <a:r>
                        <a:rPr lang="en-IN" dirty="0" err="1" smtClean="0"/>
                        <a:t>anesthesia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Caesarean section</a:t>
                      </a:r>
                      <a:endParaRPr lang="en-IN" dirty="0"/>
                    </a:p>
                  </a:txBody>
                  <a:tcPr marL="103953" marR="103953"/>
                </a:tc>
              </a:tr>
              <a:tr h="921071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103953" marR="10395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of pelvis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As per </a:t>
            </a:r>
            <a:r>
              <a:rPr lang="en-IN" dirty="0" err="1" smtClean="0"/>
              <a:t>caldwell</a:t>
            </a:r>
            <a:r>
              <a:rPr lang="en-IN" dirty="0" smtClean="0"/>
              <a:t> and </a:t>
            </a:r>
            <a:r>
              <a:rPr lang="en-IN" dirty="0" err="1" smtClean="0"/>
              <a:t>moloy</a:t>
            </a:r>
            <a:r>
              <a:rPr lang="en-IN" dirty="0" smtClean="0"/>
              <a:t> classification</a:t>
            </a:r>
          </a:p>
          <a:p>
            <a:pPr>
              <a:buNone/>
            </a:pPr>
            <a:r>
              <a:rPr lang="en-IN" dirty="0" smtClean="0"/>
              <a:t>         </a:t>
            </a:r>
            <a:r>
              <a:rPr lang="en-IN" dirty="0" err="1" smtClean="0"/>
              <a:t>Gynaecoid</a:t>
            </a:r>
            <a:r>
              <a:rPr lang="en-IN" dirty="0" smtClean="0"/>
              <a:t> pelvis</a:t>
            </a:r>
          </a:p>
          <a:p>
            <a:pPr>
              <a:buNone/>
            </a:pPr>
            <a:r>
              <a:rPr lang="en-IN" dirty="0" smtClean="0"/>
              <a:t>          android pelvis</a:t>
            </a:r>
          </a:p>
          <a:p>
            <a:pPr>
              <a:buNone/>
            </a:pPr>
            <a:r>
              <a:rPr lang="en-IN" dirty="0" smtClean="0"/>
              <a:t>          </a:t>
            </a:r>
            <a:r>
              <a:rPr lang="en-IN" dirty="0" err="1" smtClean="0"/>
              <a:t>anthrapoid</a:t>
            </a:r>
            <a:r>
              <a:rPr lang="en-IN" dirty="0" smtClean="0"/>
              <a:t> pelvis</a:t>
            </a:r>
          </a:p>
          <a:p>
            <a:pPr>
              <a:buNone/>
            </a:pPr>
            <a:r>
              <a:rPr lang="en-IN" dirty="0" smtClean="0"/>
              <a:t>          </a:t>
            </a:r>
            <a:r>
              <a:rPr lang="en-IN" dirty="0" err="1" smtClean="0"/>
              <a:t>platypalloid</a:t>
            </a:r>
            <a:r>
              <a:rPr lang="en-IN" dirty="0" smtClean="0"/>
              <a:t> pelvis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6" y="1935163"/>
            <a:ext cx="731572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6" y="714356"/>
            <a:ext cx="7315728" cy="561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5" y="714356"/>
          <a:ext cx="7196165" cy="5857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779"/>
                <a:gridCol w="1278275"/>
                <a:gridCol w="1354028"/>
                <a:gridCol w="1199361"/>
                <a:gridCol w="1199361"/>
                <a:gridCol w="1199361"/>
              </a:tblGrid>
              <a:tr h="119175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GYNAECOID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ANTHROPOID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ANDROID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PLATYPLALLOID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191751">
                <a:tc>
                  <a:txBody>
                    <a:bodyPr/>
                    <a:lstStyle/>
                    <a:p>
                      <a:r>
                        <a:rPr lang="en-IN" dirty="0" smtClean="0"/>
                        <a:t>INLET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ROUND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OVAL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TRIANGULAR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TRANSVERSELY</a:t>
                      </a:r>
                      <a:r>
                        <a:rPr lang="en-IN" baseline="0" dirty="0" smtClean="0"/>
                        <a:t> OVAL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886111">
                <a:tc>
                  <a:txBody>
                    <a:bodyPr/>
                    <a:lstStyle/>
                    <a:p>
                      <a:r>
                        <a:rPr lang="en-IN" dirty="0" smtClean="0"/>
                        <a:t>Anterior and posterior</a:t>
                      </a:r>
                      <a:r>
                        <a:rPr lang="en-IN" baseline="0" dirty="0" smtClean="0"/>
                        <a:t> segment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Equal and spacious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Increased with slight narrowing in anterior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Posterior segment short and anterior segment</a:t>
                      </a:r>
                      <a:r>
                        <a:rPr lang="en-IN" baseline="0" dirty="0" smtClean="0"/>
                        <a:t> narrow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Both</a:t>
                      </a:r>
                      <a:r>
                        <a:rPr lang="en-IN" baseline="0" dirty="0" smtClean="0"/>
                        <a:t> reduced _flat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588304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scarum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&gt;90</a:t>
                      </a:r>
                    </a:p>
                    <a:p>
                      <a:r>
                        <a:rPr lang="en-IN" dirty="0" smtClean="0"/>
                        <a:t>Curved from above downward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&gt;90</a:t>
                      </a:r>
                    </a:p>
                    <a:p>
                      <a:r>
                        <a:rPr lang="en-IN" dirty="0" smtClean="0"/>
                        <a:t>Long and narrow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&lt;90</a:t>
                      </a:r>
                    </a:p>
                    <a:p>
                      <a:r>
                        <a:rPr lang="en-IN" dirty="0" smtClean="0"/>
                        <a:t>Inclined forwards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&gt;90</a:t>
                      </a:r>
                    </a:p>
                    <a:p>
                      <a:r>
                        <a:rPr lang="en-IN" dirty="0" smtClean="0"/>
                        <a:t>Inclined </a:t>
                      </a:r>
                      <a:r>
                        <a:rPr lang="en-IN" dirty="0" err="1" smtClean="0"/>
                        <a:t>posteriorly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176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088366">
                <a:tc>
                  <a:txBody>
                    <a:bodyPr/>
                    <a:lstStyle/>
                    <a:p>
                      <a:r>
                        <a:rPr lang="en-IN" dirty="0" smtClean="0"/>
                        <a:t>CAVITY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SACROSCIATIC NOTCH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Wide and narrow 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Wide and shallow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Narrow and deep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Slightly narrow and deep</a:t>
                      </a:r>
                      <a:endParaRPr lang="en-IN" dirty="0"/>
                    </a:p>
                  </a:txBody>
                  <a:tcPr marL="103953" marR="103953"/>
                </a:tc>
              </a:tr>
              <a:tr h="208836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SIDE</a:t>
                      </a:r>
                      <a:r>
                        <a:rPr lang="en-IN" baseline="0" dirty="0" smtClean="0"/>
                        <a:t> WALLS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Straight or divergent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Straight or divergent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convergent</a:t>
                      </a:r>
                      <a:endParaRPr lang="en-IN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divergent</a:t>
                      </a:r>
                      <a:endParaRPr lang="en-IN" dirty="0"/>
                    </a:p>
                  </a:txBody>
                  <a:tcPr marL="103953" marR="10395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71477"/>
          <a:ext cx="7239000" cy="5357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33946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ISCHIAL SPINE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Not prominent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Not</a:t>
                      </a:r>
                      <a:r>
                        <a:rPr lang="en-IN" baseline="0" dirty="0" smtClean="0"/>
                        <a:t> prominent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prominent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Not prominent</a:t>
                      </a:r>
                      <a:endParaRPr lang="en-IN" dirty="0"/>
                    </a:p>
                  </a:txBody>
                  <a:tcPr/>
                </a:tc>
              </a:tr>
              <a:tr h="1339463">
                <a:tc>
                  <a:txBody>
                    <a:bodyPr/>
                    <a:lstStyle/>
                    <a:p>
                      <a:r>
                        <a:rPr lang="en-IN" dirty="0" smtClean="0"/>
                        <a:t>OUTLET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PUBIC ARCH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curved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Long and curved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Long and straight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Short and curved</a:t>
                      </a:r>
                      <a:endParaRPr lang="en-IN" dirty="0"/>
                    </a:p>
                  </a:txBody>
                  <a:tcPr/>
                </a:tc>
              </a:tr>
              <a:tr h="133946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BITUBEROUS</a:t>
                      </a:r>
                      <a:r>
                        <a:rPr lang="en-IN" baseline="0" dirty="0" smtClean="0"/>
                        <a:t> DIAMETER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short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wide</a:t>
                      </a:r>
                      <a:endParaRPr lang="en-IN" dirty="0"/>
                    </a:p>
                  </a:txBody>
                  <a:tcPr/>
                </a:tc>
              </a:tr>
              <a:tr h="133946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SUBPUBIC</a:t>
                      </a:r>
                      <a:r>
                        <a:rPr lang="en-IN" baseline="0" dirty="0" smtClean="0"/>
                        <a:t> ANGLE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wide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Slightly narrow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narrow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Very wide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42919"/>
          <a:ext cx="7239000" cy="478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196586">
                <a:tc>
                  <a:txBody>
                    <a:bodyPr/>
                    <a:lstStyle/>
                    <a:p>
                      <a:r>
                        <a:rPr lang="en-IN" dirty="0" smtClean="0"/>
                        <a:t>INLET</a:t>
                      </a:r>
                    </a:p>
                    <a:p>
                      <a:r>
                        <a:rPr lang="en-IN" dirty="0" smtClean="0"/>
                        <a:t>position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Occipito</a:t>
                      </a:r>
                      <a:r>
                        <a:rPr lang="en-IN" dirty="0" smtClean="0"/>
                        <a:t> anterior/transverse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DOP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OT/OP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OT</a:t>
                      </a:r>
                      <a:endParaRPr lang="en-IN" dirty="0"/>
                    </a:p>
                  </a:txBody>
                  <a:tcPr/>
                </a:tc>
              </a:tr>
              <a:tr h="1196586">
                <a:tc>
                  <a:txBody>
                    <a:bodyPr/>
                    <a:lstStyle/>
                    <a:p>
                      <a:r>
                        <a:rPr lang="en-IN" dirty="0" smtClean="0"/>
                        <a:t>Diameter of engagement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Transeverse</a:t>
                      </a:r>
                      <a:r>
                        <a:rPr lang="en-IN" dirty="0" smtClean="0"/>
                        <a:t>/oblique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anterioposterior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transverse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transverse</a:t>
                      </a:r>
                      <a:endParaRPr lang="en-IN" dirty="0"/>
                    </a:p>
                  </a:txBody>
                  <a:tcPr/>
                </a:tc>
              </a:tr>
              <a:tr h="1196586">
                <a:tc>
                  <a:txBody>
                    <a:bodyPr/>
                    <a:lstStyle/>
                    <a:p>
                      <a:r>
                        <a:rPr lang="en-IN" dirty="0" smtClean="0"/>
                        <a:t>engagement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difficult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Delayed and difficult</a:t>
                      </a:r>
                      <a:endParaRPr lang="en-IN" dirty="0"/>
                    </a:p>
                  </a:txBody>
                  <a:tcPr/>
                </a:tc>
              </a:tr>
              <a:tr h="1196586">
                <a:tc>
                  <a:txBody>
                    <a:bodyPr/>
                    <a:lstStyle/>
                    <a:p>
                      <a:r>
                        <a:rPr lang="en-IN" dirty="0" smtClean="0"/>
                        <a:t>CAVITY</a:t>
                      </a:r>
                    </a:p>
                    <a:p>
                      <a:r>
                        <a:rPr lang="en-IN" dirty="0" smtClean="0"/>
                        <a:t>Internal rotation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Anterior rotation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Posterior rotation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Deep transverse</a:t>
                      </a:r>
                      <a:r>
                        <a:rPr lang="en-IN" baseline="0" dirty="0" smtClean="0"/>
                        <a:t> arrest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Anterior rotation occurs 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9724"/>
          <a:ext cx="9144000" cy="3176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176598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OULET</a:t>
                      </a:r>
                    </a:p>
                    <a:p>
                      <a:r>
                        <a:rPr lang="en-IN" sz="2400" dirty="0" smtClean="0"/>
                        <a:t>DELIVERY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 smtClean="0"/>
                    </a:p>
                    <a:p>
                      <a:r>
                        <a:rPr lang="en-IN" sz="2400" dirty="0" smtClean="0"/>
                        <a:t>normal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 smtClean="0"/>
                    </a:p>
                    <a:p>
                      <a:r>
                        <a:rPr lang="en-IN" sz="2400" dirty="0" smtClean="0"/>
                        <a:t>Face to pubis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 smtClean="0"/>
                    </a:p>
                    <a:p>
                      <a:r>
                        <a:rPr lang="en-IN" sz="2400" dirty="0" smtClean="0"/>
                        <a:t>Difficult instrumental</a:t>
                      </a:r>
                      <a:r>
                        <a:rPr lang="en-IN" sz="2400" baseline="0" dirty="0" smtClean="0"/>
                        <a:t> delivery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 smtClean="0"/>
                    </a:p>
                    <a:p>
                      <a:r>
                        <a:rPr lang="en-IN" sz="2400" dirty="0" smtClean="0"/>
                        <a:t>No difficulty</a:t>
                      </a:r>
                      <a:endParaRPr lang="en-IN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Diameters of female pelvis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INLET</a:t>
            </a:r>
          </a:p>
          <a:p>
            <a:r>
              <a:rPr lang="en-IN" dirty="0" smtClean="0"/>
              <a:t>ANTEROPOSTERIOR  </a:t>
            </a:r>
          </a:p>
          <a:p>
            <a:r>
              <a:rPr lang="en-IN" dirty="0" smtClean="0"/>
              <a:t>Anatomical conjugate  11cm</a:t>
            </a:r>
          </a:p>
          <a:p>
            <a:r>
              <a:rPr lang="en-IN" dirty="0" smtClean="0"/>
              <a:t>Obstetric conjugate     10cm</a:t>
            </a:r>
          </a:p>
          <a:p>
            <a:r>
              <a:rPr lang="en-IN" dirty="0" smtClean="0"/>
              <a:t>Diagonal conjugate  11.5_12cm</a:t>
            </a:r>
          </a:p>
          <a:p>
            <a:r>
              <a:rPr lang="en-IN" dirty="0" smtClean="0"/>
              <a:t>Transverse              13.5cm</a:t>
            </a:r>
          </a:p>
          <a:p>
            <a:r>
              <a:rPr lang="en-IN" dirty="0" smtClean="0"/>
              <a:t>Oblique                   13cm</a:t>
            </a:r>
          </a:p>
          <a:p>
            <a:r>
              <a:rPr lang="en-IN" dirty="0" smtClean="0"/>
              <a:t>OUTLET</a:t>
            </a:r>
          </a:p>
          <a:p>
            <a:r>
              <a:rPr lang="en-IN" dirty="0" err="1" smtClean="0"/>
              <a:t>Anteroposterior</a:t>
            </a:r>
            <a:r>
              <a:rPr lang="en-IN" dirty="0" smtClean="0"/>
              <a:t>         9.5_11.5cm</a:t>
            </a:r>
          </a:p>
          <a:p>
            <a:r>
              <a:rPr lang="en-IN" dirty="0" smtClean="0"/>
              <a:t>Transverse                 11cm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Contracted pelvis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DEFINITION</a:t>
            </a:r>
          </a:p>
          <a:p>
            <a:pPr>
              <a:buNone/>
            </a:pPr>
            <a:r>
              <a:rPr lang="en-IN" dirty="0" smtClean="0"/>
              <a:t>               It is defined as any one of essential diameters reduced as to affect the normal mechanism of labour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of contracted pelvis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CONTRACTION DUE TO PELVIC INLET</a:t>
            </a:r>
          </a:p>
          <a:p>
            <a:pPr>
              <a:buNone/>
            </a:pPr>
            <a:r>
              <a:rPr lang="en-IN" dirty="0" smtClean="0"/>
              <a:t>        If </a:t>
            </a:r>
            <a:r>
              <a:rPr lang="en-IN" dirty="0" err="1" smtClean="0"/>
              <a:t>anteroposterior</a:t>
            </a:r>
            <a:r>
              <a:rPr lang="en-IN" dirty="0" smtClean="0"/>
              <a:t> diameter &lt;10cm</a:t>
            </a:r>
          </a:p>
          <a:p>
            <a:pPr>
              <a:buNone/>
            </a:pPr>
            <a:r>
              <a:rPr lang="en-IN" dirty="0" smtClean="0"/>
              <a:t>           transverse diameter &lt;12cm</a:t>
            </a:r>
          </a:p>
          <a:p>
            <a:pPr>
              <a:buNone/>
            </a:pPr>
            <a:r>
              <a:rPr lang="en-IN" dirty="0" smtClean="0"/>
              <a:t>           diagonal conjugate &lt;11.5cm</a:t>
            </a:r>
          </a:p>
          <a:p>
            <a:pPr>
              <a:buNone/>
            </a:pPr>
            <a:r>
              <a:rPr lang="en-IN" dirty="0" smtClean="0"/>
              <a:t>When there is inlet contraction , head remains high _mobile head at term in </a:t>
            </a:r>
            <a:r>
              <a:rPr lang="en-IN" dirty="0" err="1" smtClean="0"/>
              <a:t>nullipara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Contraction of </a:t>
            </a:r>
            <a:r>
              <a:rPr lang="en-IN" dirty="0" err="1" smtClean="0"/>
              <a:t>midpelvis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CONTRACTION OF MIDPELVIS</a:t>
            </a:r>
          </a:p>
          <a:p>
            <a:pPr>
              <a:buNone/>
            </a:pPr>
            <a:r>
              <a:rPr lang="en-IN" dirty="0" smtClean="0"/>
              <a:t>            INTERSPINOUS DIAMETER &lt;10cm</a:t>
            </a:r>
          </a:p>
          <a:p>
            <a:pPr>
              <a:buNone/>
            </a:pPr>
            <a:r>
              <a:rPr lang="en-IN" dirty="0" smtClean="0"/>
              <a:t>    VAGINAL EXAMINATION</a:t>
            </a:r>
          </a:p>
          <a:p>
            <a:pPr>
              <a:buNone/>
            </a:pPr>
            <a:r>
              <a:rPr lang="en-IN" dirty="0" smtClean="0"/>
              <a:t>             prominent </a:t>
            </a:r>
            <a:r>
              <a:rPr lang="en-IN" dirty="0" err="1" smtClean="0"/>
              <a:t>ischial</a:t>
            </a:r>
            <a:r>
              <a:rPr lang="en-IN" dirty="0" smtClean="0"/>
              <a:t> spine</a:t>
            </a:r>
          </a:p>
          <a:p>
            <a:pPr>
              <a:buNone/>
            </a:pPr>
            <a:r>
              <a:rPr lang="en-IN" dirty="0" smtClean="0"/>
              <a:t>             convergent side walls</a:t>
            </a:r>
          </a:p>
          <a:p>
            <a:pPr>
              <a:buNone/>
            </a:pPr>
            <a:r>
              <a:rPr lang="en-IN" dirty="0" smtClean="0"/>
              <a:t>             narrow </a:t>
            </a:r>
            <a:r>
              <a:rPr lang="en-IN" dirty="0" err="1" smtClean="0"/>
              <a:t>sacrosciatic</a:t>
            </a:r>
            <a:r>
              <a:rPr lang="en-IN" dirty="0" smtClean="0"/>
              <a:t> notch</a:t>
            </a:r>
          </a:p>
          <a:p>
            <a:pPr>
              <a:buNone/>
            </a:pPr>
            <a:r>
              <a:rPr lang="en-IN" dirty="0" smtClean="0"/>
              <a:t>             loss of sacral curvature</a:t>
            </a:r>
          </a:p>
          <a:p>
            <a:pPr>
              <a:buNone/>
            </a:pPr>
            <a:r>
              <a:rPr lang="en-IN" dirty="0" smtClean="0"/>
              <a:t>MALPRESENTATION </a:t>
            </a:r>
            <a:r>
              <a:rPr lang="en-IN" dirty="0" err="1" smtClean="0"/>
              <a:t>occipitoposterior</a:t>
            </a:r>
            <a:r>
              <a:rPr lang="en-IN" dirty="0" smtClean="0"/>
              <a:t> , deep transverse arrest are common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1"/>
            <a:ext cx="7286676" cy="575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Contraction of pelvic outlet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Intertuberous</a:t>
            </a:r>
            <a:r>
              <a:rPr lang="en-IN" dirty="0" smtClean="0"/>
              <a:t> diameter&lt;8cm</a:t>
            </a:r>
          </a:p>
          <a:p>
            <a:r>
              <a:rPr lang="en-IN" dirty="0" smtClean="0"/>
              <a:t>Narrow </a:t>
            </a:r>
            <a:r>
              <a:rPr lang="en-IN" dirty="0" err="1" smtClean="0"/>
              <a:t>subpubic</a:t>
            </a:r>
            <a:r>
              <a:rPr lang="en-IN" dirty="0" smtClean="0"/>
              <a:t> arch</a:t>
            </a:r>
          </a:p>
          <a:p>
            <a:r>
              <a:rPr lang="en-IN" dirty="0" smtClean="0"/>
              <a:t>Clinically </a:t>
            </a:r>
            <a:r>
              <a:rPr lang="en-IN" dirty="0" err="1" smtClean="0"/>
              <a:t>intertuberous</a:t>
            </a:r>
            <a:r>
              <a:rPr lang="en-IN" dirty="0" smtClean="0"/>
              <a:t> diameter does not allow four knuckles</a:t>
            </a:r>
          </a:p>
          <a:p>
            <a:r>
              <a:rPr lang="en-IN" dirty="0" smtClean="0"/>
              <a:t>Leads to PROLONGED LABOUR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CAUSES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Diseases of pelvic bone like rickets </a:t>
            </a:r>
            <a:r>
              <a:rPr lang="en-IN" dirty="0" err="1" smtClean="0"/>
              <a:t>osteomalacia</a:t>
            </a:r>
            <a:r>
              <a:rPr lang="en-IN" dirty="0" smtClean="0"/>
              <a:t> , new growth and fractures leads to contracted pelvis</a:t>
            </a:r>
          </a:p>
          <a:p>
            <a:r>
              <a:rPr lang="en-IN" dirty="0" smtClean="0"/>
              <a:t>DEVELOPMENTAL ANOMALIES</a:t>
            </a:r>
          </a:p>
          <a:p>
            <a:pPr>
              <a:buNone/>
            </a:pPr>
            <a:r>
              <a:rPr lang="en-IN" dirty="0" smtClean="0"/>
              <a:t>      RACHITIC FLAT PELVIS _results if child suffers from rickets nowadays less common because of good vitamin D supplements     </a:t>
            </a:r>
          </a:p>
          <a:p>
            <a:pPr>
              <a:buNone/>
            </a:pPr>
            <a:r>
              <a:rPr lang="en-IN" dirty="0" smtClean="0"/>
              <a:t>       NAEGELES PELVIS _due to arrested development of one ala of sacrum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        ROBERTS PELVIS _due to arrested development of two ala of sacrum</a:t>
            </a:r>
          </a:p>
          <a:p>
            <a:pPr>
              <a:buNone/>
            </a:pPr>
            <a:r>
              <a:rPr lang="en-IN" dirty="0" smtClean="0"/>
              <a:t>          KYPHOSCOLIOSIS_ the pelvic deformity is usually secondary to tuberculosis or rickets</a:t>
            </a:r>
          </a:p>
          <a:p>
            <a:pPr>
              <a:buNone/>
            </a:pPr>
            <a:r>
              <a:rPr lang="en-IN" dirty="0" smtClean="0"/>
              <a:t> LOWER LIMB DEFORMITY _dislocation of shoulder , loss of limb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HISTORY</a:t>
            </a:r>
          </a:p>
          <a:p>
            <a:pPr>
              <a:buNone/>
            </a:pPr>
            <a:r>
              <a:rPr lang="en-IN" dirty="0" smtClean="0"/>
              <a:t>           Medical diseases like rickets and tuberculosis can be identified by history itself</a:t>
            </a:r>
          </a:p>
          <a:p>
            <a:pPr>
              <a:buNone/>
            </a:pPr>
            <a:r>
              <a:rPr lang="en-IN" dirty="0" smtClean="0"/>
              <a:t>            Previous difficult vaginal delivery or instrumental delivery</a:t>
            </a:r>
          </a:p>
          <a:p>
            <a:pPr>
              <a:buNone/>
            </a:pPr>
            <a:r>
              <a:rPr lang="en-IN" dirty="0" smtClean="0"/>
              <a:t>            stillbirth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GENERAL EXAMINATION</a:t>
            </a:r>
          </a:p>
          <a:p>
            <a:r>
              <a:rPr lang="en-IN" dirty="0" smtClean="0"/>
              <a:t>Short stature</a:t>
            </a:r>
          </a:p>
          <a:p>
            <a:r>
              <a:rPr lang="en-IN" dirty="0" smtClean="0"/>
              <a:t>Abnormal waddling gait</a:t>
            </a:r>
          </a:p>
          <a:p>
            <a:r>
              <a:rPr lang="en-IN" dirty="0" smtClean="0"/>
              <a:t>Deformities of limbs or spine</a:t>
            </a:r>
          </a:p>
          <a:p>
            <a:r>
              <a:rPr lang="en-IN" dirty="0" smtClean="0"/>
              <a:t>ABDOMINAL EXAMINATION</a:t>
            </a:r>
          </a:p>
          <a:p>
            <a:r>
              <a:rPr lang="en-IN" dirty="0" smtClean="0"/>
              <a:t>Mobile head in </a:t>
            </a:r>
            <a:r>
              <a:rPr lang="en-IN" dirty="0" err="1" smtClean="0"/>
              <a:t>nullipara_CPD_occipitoposterior</a:t>
            </a:r>
            <a:r>
              <a:rPr lang="en-IN" dirty="0" smtClean="0"/>
              <a:t> position</a:t>
            </a:r>
          </a:p>
          <a:p>
            <a:r>
              <a:rPr lang="en-IN" dirty="0" smtClean="0"/>
              <a:t>ASSESMENT OF CPD IN MUNROKERR MULLER METHOD</a:t>
            </a:r>
          </a:p>
          <a:p>
            <a:r>
              <a:rPr lang="en-IN" dirty="0" smtClean="0"/>
              <a:t>Bimanual examination</a:t>
            </a:r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1143000"/>
          </a:xfrm>
        </p:spPr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642918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By this method relative size of </a:t>
            </a:r>
            <a:r>
              <a:rPr lang="en-IN" dirty="0" err="1" smtClean="0"/>
              <a:t>fetal</a:t>
            </a:r>
            <a:r>
              <a:rPr lang="en-IN" dirty="0" smtClean="0"/>
              <a:t> head and maternal pelvis can be </a:t>
            </a:r>
            <a:r>
              <a:rPr lang="en-IN" dirty="0" err="1" smtClean="0"/>
              <a:t>guaged</a:t>
            </a:r>
            <a:endParaRPr lang="en-IN" dirty="0" smtClean="0"/>
          </a:p>
          <a:p>
            <a:r>
              <a:rPr lang="en-IN" dirty="0" smtClean="0"/>
              <a:t>From the </a:t>
            </a:r>
            <a:r>
              <a:rPr lang="en-IN" dirty="0" err="1" smtClean="0"/>
              <a:t>desecent</a:t>
            </a:r>
            <a:r>
              <a:rPr lang="en-IN" dirty="0" smtClean="0"/>
              <a:t> of head and maternal pelvis or degree of </a:t>
            </a:r>
            <a:r>
              <a:rPr lang="en-IN" dirty="0" err="1" smtClean="0"/>
              <a:t>overidding</a:t>
            </a:r>
            <a:r>
              <a:rPr lang="en-IN" dirty="0" smtClean="0"/>
              <a:t> of head over </a:t>
            </a:r>
            <a:r>
              <a:rPr lang="en-IN" dirty="0" err="1" smtClean="0"/>
              <a:t>symphysis</a:t>
            </a:r>
            <a:r>
              <a:rPr lang="en-IN" dirty="0" smtClean="0"/>
              <a:t> a diagnosis of NO DISPROPOTION , MILD DISPROPOTION or MAJOR DISPROPOTION can be made.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 smtClean="0"/>
              <a:t>Fetal</a:t>
            </a:r>
            <a:r>
              <a:rPr lang="en-IN" dirty="0" smtClean="0"/>
              <a:t> problems leading to </a:t>
            </a:r>
            <a:r>
              <a:rPr lang="en-IN" dirty="0" err="1" smtClean="0"/>
              <a:t>dystocia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Fetal</a:t>
            </a:r>
            <a:r>
              <a:rPr lang="en-IN" dirty="0" smtClean="0"/>
              <a:t> </a:t>
            </a:r>
            <a:r>
              <a:rPr lang="en-IN" dirty="0" err="1" smtClean="0"/>
              <a:t>macrosomia</a:t>
            </a:r>
            <a:endParaRPr lang="en-IN" dirty="0" smtClean="0"/>
          </a:p>
          <a:p>
            <a:r>
              <a:rPr lang="en-IN" dirty="0" smtClean="0"/>
              <a:t>Hydrocephalus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Fetal</a:t>
            </a:r>
            <a:r>
              <a:rPr lang="en-IN" dirty="0" smtClean="0"/>
              <a:t> </a:t>
            </a:r>
            <a:r>
              <a:rPr lang="en-IN" dirty="0" err="1" smtClean="0"/>
              <a:t>macrosomia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Large </a:t>
            </a:r>
            <a:r>
              <a:rPr lang="en-IN" dirty="0" err="1" smtClean="0"/>
              <a:t>fetus</a:t>
            </a:r>
            <a:endParaRPr lang="en-IN" dirty="0" smtClean="0"/>
          </a:p>
          <a:p>
            <a:r>
              <a:rPr lang="en-IN" dirty="0" err="1" smtClean="0"/>
              <a:t>Macroscomia</a:t>
            </a:r>
            <a:r>
              <a:rPr lang="en-IN" dirty="0" smtClean="0"/>
              <a:t> is defined as </a:t>
            </a:r>
            <a:r>
              <a:rPr lang="en-IN" dirty="0" err="1" smtClean="0"/>
              <a:t>fetal</a:t>
            </a:r>
            <a:r>
              <a:rPr lang="en-IN" dirty="0" smtClean="0"/>
              <a:t> or neonatal weight exceeding two </a:t>
            </a:r>
            <a:r>
              <a:rPr lang="en-IN" dirty="0" err="1" smtClean="0"/>
              <a:t>standared</a:t>
            </a:r>
            <a:r>
              <a:rPr lang="en-IN" dirty="0" smtClean="0"/>
              <a:t> deviations of appropriate normal population or above the 90</a:t>
            </a:r>
            <a:r>
              <a:rPr lang="en-IN" baseline="30000" dirty="0" smtClean="0"/>
              <a:t>th</a:t>
            </a:r>
            <a:r>
              <a:rPr lang="en-IN" dirty="0" smtClean="0"/>
              <a:t> </a:t>
            </a:r>
            <a:r>
              <a:rPr lang="en-IN" dirty="0" err="1" smtClean="0"/>
              <a:t>centile</a:t>
            </a:r>
            <a:endParaRPr lang="en-IN" dirty="0" smtClean="0"/>
          </a:p>
          <a:p>
            <a:r>
              <a:rPr lang="en-IN" dirty="0" smtClean="0"/>
              <a:t>Birth weight more than 4000g at term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Risk factors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Maternal diabetes</a:t>
            </a:r>
          </a:p>
          <a:p>
            <a:r>
              <a:rPr lang="en-IN" dirty="0" smtClean="0"/>
              <a:t>Previous large baby</a:t>
            </a:r>
          </a:p>
          <a:p>
            <a:r>
              <a:rPr lang="en-IN" dirty="0" smtClean="0"/>
              <a:t>Post term pregnancy</a:t>
            </a:r>
          </a:p>
          <a:p>
            <a:r>
              <a:rPr lang="en-IN" dirty="0" smtClean="0"/>
              <a:t>Maternal obesity</a:t>
            </a:r>
          </a:p>
          <a:p>
            <a:r>
              <a:rPr lang="en-IN" dirty="0" err="1" smtClean="0"/>
              <a:t>multiparity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Latent phase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is concerned with cervical effacement and dilatation </a:t>
            </a:r>
            <a:r>
              <a:rPr lang="en-IN" dirty="0" err="1" smtClean="0"/>
              <a:t>upto</a:t>
            </a:r>
            <a:r>
              <a:rPr lang="en-IN" dirty="0" smtClean="0"/>
              <a:t> 3_4cm </a:t>
            </a:r>
          </a:p>
          <a:p>
            <a:r>
              <a:rPr lang="en-IN" dirty="0" smtClean="0"/>
              <a:t>6_8 hrs in </a:t>
            </a:r>
            <a:r>
              <a:rPr lang="en-IN" dirty="0" err="1" smtClean="0"/>
              <a:t>nullipara</a:t>
            </a:r>
            <a:endParaRPr lang="en-IN" dirty="0" smtClean="0"/>
          </a:p>
          <a:p>
            <a:r>
              <a:rPr lang="en-IN" dirty="0" smtClean="0"/>
              <a:t>4_6hrs in </a:t>
            </a:r>
            <a:r>
              <a:rPr lang="en-IN" dirty="0" err="1" smtClean="0"/>
              <a:t>multipara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 </a:t>
            </a:r>
            <a:r>
              <a:rPr lang="en-IN" dirty="0" err="1" smtClean="0"/>
              <a:t>macrosomia</a:t>
            </a:r>
            <a:r>
              <a:rPr lang="en-IN" dirty="0" smtClean="0"/>
              <a:t> associated with diabetes the shoulders are </a:t>
            </a:r>
            <a:r>
              <a:rPr lang="en-IN" dirty="0" err="1" smtClean="0"/>
              <a:t>dispropotionatly</a:t>
            </a:r>
            <a:r>
              <a:rPr lang="en-IN" dirty="0" smtClean="0"/>
              <a:t> large and hence incidence of shoulder </a:t>
            </a:r>
            <a:r>
              <a:rPr lang="en-IN" dirty="0" err="1" smtClean="0"/>
              <a:t>dystocia</a:t>
            </a:r>
            <a:r>
              <a:rPr lang="en-IN" dirty="0" smtClean="0"/>
              <a:t> is more compared with similar weight babies born to non diabetic mothers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Maternal </a:t>
            </a:r>
          </a:p>
          <a:p>
            <a:pPr>
              <a:buNone/>
            </a:pPr>
            <a:r>
              <a:rPr lang="en-IN" dirty="0" smtClean="0"/>
              <a:t>       prolonged labour</a:t>
            </a:r>
          </a:p>
          <a:p>
            <a:pPr>
              <a:buNone/>
            </a:pPr>
            <a:r>
              <a:rPr lang="en-IN" dirty="0" smtClean="0"/>
              <a:t>       maternal injuries</a:t>
            </a:r>
          </a:p>
          <a:p>
            <a:pPr>
              <a:buNone/>
            </a:pPr>
            <a:r>
              <a:rPr lang="en-IN" dirty="0" smtClean="0"/>
              <a:t>       increased chance of operative deliveries</a:t>
            </a:r>
          </a:p>
          <a:p>
            <a:pPr>
              <a:buNone/>
            </a:pPr>
            <a:r>
              <a:rPr lang="en-IN" dirty="0" smtClean="0"/>
              <a:t>  FETAL</a:t>
            </a:r>
          </a:p>
          <a:p>
            <a:pPr>
              <a:buNone/>
            </a:pPr>
            <a:r>
              <a:rPr lang="en-IN" dirty="0" smtClean="0"/>
              <a:t>       BIRTH ASPHYXIA</a:t>
            </a:r>
          </a:p>
          <a:p>
            <a:pPr>
              <a:buNone/>
            </a:pPr>
            <a:r>
              <a:rPr lang="en-IN" dirty="0" smtClean="0"/>
              <a:t>       shoulder </a:t>
            </a:r>
            <a:r>
              <a:rPr lang="en-IN" dirty="0" err="1" smtClean="0"/>
              <a:t>dystocia</a:t>
            </a:r>
            <a:r>
              <a:rPr lang="en-IN" dirty="0" smtClean="0"/>
              <a:t> leading to </a:t>
            </a:r>
            <a:r>
              <a:rPr lang="en-IN" dirty="0" err="1" smtClean="0"/>
              <a:t>erbs</a:t>
            </a:r>
            <a:r>
              <a:rPr lang="en-IN" dirty="0" smtClean="0"/>
              <a:t> palsy</a:t>
            </a:r>
          </a:p>
          <a:p>
            <a:pPr>
              <a:buNone/>
            </a:pPr>
            <a:r>
              <a:rPr lang="en-IN" dirty="0" smtClean="0"/>
              <a:t>       fracture of clavicle</a:t>
            </a:r>
          </a:p>
          <a:p>
            <a:pPr>
              <a:buNone/>
            </a:pPr>
            <a:r>
              <a:rPr lang="en-IN" dirty="0" smtClean="0"/>
              <a:t>       hypoglycaemia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Planned caesarean section is especially option in diabetic mothers</a:t>
            </a:r>
          </a:p>
          <a:p>
            <a:r>
              <a:rPr lang="en-IN" dirty="0" smtClean="0"/>
              <a:t>If vaginal delivery is allowed , prolonged labour should be avoided by use of </a:t>
            </a:r>
            <a:r>
              <a:rPr lang="en-IN" dirty="0" err="1" smtClean="0"/>
              <a:t>partogram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hydrocephalus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Excessive accumulation of cerebrospinal fluid in the ventricles with consequent thinning of brain tissue and enlargement of cranium</a:t>
            </a:r>
          </a:p>
          <a:p>
            <a:r>
              <a:rPr lang="en-IN" dirty="0" smtClean="0"/>
              <a:t>It is also associated with other congenital malformations like neural tube defect</a:t>
            </a:r>
          </a:p>
          <a:p>
            <a:r>
              <a:rPr lang="en-IN" dirty="0" err="1" smtClean="0"/>
              <a:t>Reaccurence</a:t>
            </a:r>
            <a:r>
              <a:rPr lang="en-IN" dirty="0" smtClean="0"/>
              <a:t> rate is5%</a:t>
            </a:r>
          </a:p>
          <a:p>
            <a:r>
              <a:rPr lang="en-IN" dirty="0" smtClean="0"/>
              <a:t>It is one of the potential cause of obstructed labour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5169" y="1272363"/>
            <a:ext cx="3031343" cy="505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5169" y="1935163"/>
            <a:ext cx="263366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Head felt </a:t>
            </a:r>
            <a:r>
              <a:rPr lang="en-IN" dirty="0" err="1" smtClean="0"/>
              <a:t>larger,globular</a:t>
            </a:r>
            <a:r>
              <a:rPr lang="en-IN" dirty="0" smtClean="0"/>
              <a:t> and softer than normal head</a:t>
            </a:r>
          </a:p>
          <a:p>
            <a:r>
              <a:rPr lang="en-IN" dirty="0" smtClean="0"/>
              <a:t>Wide sutures and </a:t>
            </a:r>
            <a:r>
              <a:rPr lang="en-IN" dirty="0" err="1" smtClean="0"/>
              <a:t>fontelles</a:t>
            </a:r>
            <a:r>
              <a:rPr lang="en-IN" dirty="0" smtClean="0"/>
              <a:t> can be easily made out vaginally</a:t>
            </a:r>
          </a:p>
          <a:p>
            <a:r>
              <a:rPr lang="en-IN" dirty="0" smtClean="0"/>
              <a:t>Majority of </a:t>
            </a:r>
            <a:r>
              <a:rPr lang="en-IN" dirty="0" err="1" smtClean="0"/>
              <a:t>fetus</a:t>
            </a:r>
            <a:r>
              <a:rPr lang="en-IN" dirty="0" smtClean="0"/>
              <a:t> present as breech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Spontaneous delivery is not possible</a:t>
            </a:r>
          </a:p>
          <a:p>
            <a:r>
              <a:rPr lang="en-IN" dirty="0" smtClean="0"/>
              <a:t>If </a:t>
            </a:r>
            <a:r>
              <a:rPr lang="en-IN" dirty="0" err="1" smtClean="0"/>
              <a:t>fetus</a:t>
            </a:r>
            <a:r>
              <a:rPr lang="en-IN" dirty="0" smtClean="0"/>
              <a:t> is not salvageable </a:t>
            </a:r>
            <a:r>
              <a:rPr lang="en-IN" dirty="0" err="1" smtClean="0"/>
              <a:t>cephalocentises</a:t>
            </a:r>
            <a:r>
              <a:rPr lang="en-IN" dirty="0" smtClean="0"/>
              <a:t> can be performed to remove the fluid thereby reducing the head size</a:t>
            </a:r>
          </a:p>
          <a:p>
            <a:r>
              <a:rPr lang="en-IN" dirty="0" smtClean="0"/>
              <a:t>If left alone , obstructed labour or rupture uterus</a:t>
            </a:r>
          </a:p>
          <a:p>
            <a:r>
              <a:rPr lang="en-IN" dirty="0" smtClean="0"/>
              <a:t>Technique of </a:t>
            </a:r>
            <a:r>
              <a:rPr lang="en-IN" dirty="0" err="1" smtClean="0"/>
              <a:t>cephalocentesis</a:t>
            </a:r>
            <a:r>
              <a:rPr lang="en-IN" dirty="0" smtClean="0"/>
              <a:t> varies </a:t>
            </a:r>
            <a:r>
              <a:rPr lang="en-IN" dirty="0" err="1" smtClean="0"/>
              <a:t>occurding</a:t>
            </a:r>
            <a:r>
              <a:rPr lang="en-IN" dirty="0" smtClean="0"/>
              <a:t> to presentation</a:t>
            </a:r>
          </a:p>
          <a:p>
            <a:r>
              <a:rPr lang="en-IN" dirty="0" err="1" smtClean="0"/>
              <a:t>Vertex_transvaginally</a:t>
            </a:r>
            <a:r>
              <a:rPr lang="en-IN" dirty="0" smtClean="0"/>
              <a:t> 3to4cm dilatation through a suture or </a:t>
            </a:r>
            <a:r>
              <a:rPr lang="en-IN" dirty="0" err="1" smtClean="0"/>
              <a:t>fontalles</a:t>
            </a:r>
            <a:r>
              <a:rPr lang="en-IN" dirty="0" smtClean="0"/>
              <a:t> using a long 17 </a:t>
            </a:r>
            <a:r>
              <a:rPr lang="en-IN" dirty="0" err="1" smtClean="0"/>
              <a:t>guage</a:t>
            </a:r>
            <a:r>
              <a:rPr lang="en-IN" dirty="0" smtClean="0"/>
              <a:t> needle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 case of breech presentation labour allowed to progress </a:t>
            </a:r>
            <a:r>
              <a:rPr lang="en-IN" dirty="0" err="1" smtClean="0"/>
              <a:t>upto</a:t>
            </a:r>
            <a:r>
              <a:rPr lang="en-IN" dirty="0" smtClean="0"/>
              <a:t> delivery of trunk and shoulder</a:t>
            </a:r>
          </a:p>
          <a:p>
            <a:r>
              <a:rPr lang="en-IN" dirty="0" smtClean="0"/>
              <a:t>Then the needle can be inserted </a:t>
            </a:r>
            <a:r>
              <a:rPr lang="en-IN" dirty="0" err="1" smtClean="0"/>
              <a:t>transvaginally</a:t>
            </a:r>
            <a:r>
              <a:rPr lang="en-IN" dirty="0" smtClean="0"/>
              <a:t> into </a:t>
            </a:r>
            <a:r>
              <a:rPr lang="en-IN" dirty="0" err="1" smtClean="0"/>
              <a:t>aftercoming</a:t>
            </a:r>
            <a:r>
              <a:rPr lang="en-IN" dirty="0" smtClean="0"/>
              <a:t> head through </a:t>
            </a:r>
            <a:r>
              <a:rPr lang="en-IN" dirty="0" err="1" smtClean="0"/>
              <a:t>widended</a:t>
            </a:r>
            <a:r>
              <a:rPr lang="en-IN" dirty="0" smtClean="0"/>
              <a:t> suture lines</a:t>
            </a:r>
          </a:p>
          <a:p>
            <a:r>
              <a:rPr lang="en-IN" dirty="0" smtClean="0"/>
              <a:t>Alternative is to perform </a:t>
            </a:r>
            <a:r>
              <a:rPr lang="en-IN" dirty="0" err="1" smtClean="0"/>
              <a:t>transabdominally</a:t>
            </a:r>
            <a:r>
              <a:rPr lang="en-IN" dirty="0" smtClean="0"/>
              <a:t> </a:t>
            </a:r>
            <a:r>
              <a:rPr lang="en-IN" dirty="0" err="1" smtClean="0"/>
              <a:t>cehalocentesis</a:t>
            </a:r>
            <a:r>
              <a:rPr lang="en-IN" dirty="0" smtClean="0"/>
              <a:t> under ultrasound </a:t>
            </a:r>
            <a:r>
              <a:rPr lang="en-IN" dirty="0" err="1" smtClean="0"/>
              <a:t>guidence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 smtClean="0"/>
              <a:t>Fetal</a:t>
            </a:r>
            <a:r>
              <a:rPr lang="en-IN" dirty="0" smtClean="0"/>
              <a:t> abdomen a cause of </a:t>
            </a:r>
            <a:r>
              <a:rPr lang="en-IN" dirty="0" err="1" smtClean="0"/>
              <a:t>dystocia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main cause of widely distributed </a:t>
            </a:r>
            <a:r>
              <a:rPr lang="en-IN" dirty="0" err="1" smtClean="0"/>
              <a:t>fetal</a:t>
            </a:r>
            <a:r>
              <a:rPr lang="en-IN" dirty="0" smtClean="0"/>
              <a:t> bladder is due to urethral </a:t>
            </a:r>
            <a:r>
              <a:rPr lang="en-IN" dirty="0" err="1" smtClean="0"/>
              <a:t>stenosis</a:t>
            </a:r>
            <a:r>
              <a:rPr lang="en-IN" dirty="0" smtClean="0"/>
              <a:t> or posterior urethral valves , </a:t>
            </a:r>
            <a:r>
              <a:rPr lang="en-IN" dirty="0" err="1" smtClean="0"/>
              <a:t>fetal</a:t>
            </a:r>
            <a:r>
              <a:rPr lang="en-IN" dirty="0" smtClean="0"/>
              <a:t> </a:t>
            </a:r>
            <a:r>
              <a:rPr lang="en-IN" dirty="0" err="1" smtClean="0"/>
              <a:t>ascites</a:t>
            </a:r>
            <a:endParaRPr lang="en-IN" dirty="0" smtClean="0"/>
          </a:p>
          <a:p>
            <a:r>
              <a:rPr lang="en-IN" dirty="0" smtClean="0"/>
              <a:t>Gross enlargement of liver and kidney</a:t>
            </a:r>
          </a:p>
          <a:p>
            <a:r>
              <a:rPr lang="en-IN" dirty="0" smtClean="0"/>
              <a:t>All the above findings can be identified </a:t>
            </a:r>
            <a:r>
              <a:rPr lang="en-IN" dirty="0" err="1" smtClean="0"/>
              <a:t>sonologically</a:t>
            </a:r>
            <a:r>
              <a:rPr lang="en-IN" dirty="0" smtClean="0"/>
              <a:t> and decision to perform </a:t>
            </a:r>
            <a:r>
              <a:rPr lang="en-IN" dirty="0" err="1" smtClean="0"/>
              <a:t>ceaserean</a:t>
            </a:r>
            <a:r>
              <a:rPr lang="en-IN" dirty="0" smtClean="0"/>
              <a:t> section .</a:t>
            </a:r>
          </a:p>
          <a:p>
            <a:r>
              <a:rPr lang="en-IN" dirty="0" smtClean="0"/>
              <a:t>If </a:t>
            </a:r>
            <a:r>
              <a:rPr lang="en-IN" dirty="0" err="1" smtClean="0"/>
              <a:t>fetus</a:t>
            </a:r>
            <a:r>
              <a:rPr lang="en-IN" dirty="0" smtClean="0"/>
              <a:t> </a:t>
            </a:r>
            <a:r>
              <a:rPr lang="en-IN" dirty="0" err="1" smtClean="0"/>
              <a:t>asictes</a:t>
            </a:r>
            <a:r>
              <a:rPr lang="en-IN" dirty="0" smtClean="0"/>
              <a:t> or distended bladder is the case tapping can be done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2718</TotalTime>
  <Words>3334</Words>
  <Application>Microsoft Office PowerPoint</Application>
  <PresentationFormat>On-screen Show (4:3)</PresentationFormat>
  <Paragraphs>588</Paragraphs>
  <Slides>102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Flow</vt:lpstr>
      <vt:lpstr>DYSTOCIA</vt:lpstr>
      <vt:lpstr>Slide 2</vt:lpstr>
      <vt:lpstr>INTRODUCTION</vt:lpstr>
      <vt:lpstr>DEFINITION</vt:lpstr>
      <vt:lpstr>CLASSIFICATION</vt:lpstr>
      <vt:lpstr>FRIEADMANS CURVE</vt:lpstr>
      <vt:lpstr>Slide 7</vt:lpstr>
      <vt:lpstr>Slide 8</vt:lpstr>
      <vt:lpstr>Latent phase</vt:lpstr>
      <vt:lpstr>Active phase</vt:lpstr>
      <vt:lpstr>Active phase</vt:lpstr>
      <vt:lpstr>Slide 12</vt:lpstr>
      <vt:lpstr>PARTOGRAM</vt:lpstr>
      <vt:lpstr>Slide 14</vt:lpstr>
      <vt:lpstr>Slide 15</vt:lpstr>
      <vt:lpstr>Slide 16</vt:lpstr>
      <vt:lpstr>Details of who partogram</vt:lpstr>
      <vt:lpstr>Slide 18</vt:lpstr>
      <vt:lpstr>Slide 19</vt:lpstr>
      <vt:lpstr>Slide 20</vt:lpstr>
      <vt:lpstr>advantages</vt:lpstr>
      <vt:lpstr>Specific labour abnormalities</vt:lpstr>
      <vt:lpstr>Prolonged latent phase</vt:lpstr>
      <vt:lpstr>PROTRACTED ACTIVE PHASE</vt:lpstr>
      <vt:lpstr>Arrest due to dilatation</vt:lpstr>
      <vt:lpstr>Arrest in descent of fetal head</vt:lpstr>
      <vt:lpstr>MANAGEMENT</vt:lpstr>
      <vt:lpstr>Slide 28</vt:lpstr>
      <vt:lpstr>Slide 29</vt:lpstr>
      <vt:lpstr>Normal uterine action</vt:lpstr>
      <vt:lpstr>Slide 31</vt:lpstr>
      <vt:lpstr>Measurements of uterine activity</vt:lpstr>
      <vt:lpstr>Slide 33</vt:lpstr>
      <vt:lpstr>Slide 34</vt:lpstr>
      <vt:lpstr>Abnormal uterine action</vt:lpstr>
      <vt:lpstr>Hypotonic uterine action</vt:lpstr>
      <vt:lpstr>Slide 37</vt:lpstr>
      <vt:lpstr>diagnosis</vt:lpstr>
      <vt:lpstr>management</vt:lpstr>
      <vt:lpstr>Hypertonic uterine action</vt:lpstr>
      <vt:lpstr> causes</vt:lpstr>
      <vt:lpstr>Hypertonicity due to oxytocin</vt:lpstr>
      <vt:lpstr>Hypertonicity due to prolonged labour</vt:lpstr>
      <vt:lpstr>Bandls ring</vt:lpstr>
      <vt:lpstr>Signs and symptoms</vt:lpstr>
      <vt:lpstr>Slide 46</vt:lpstr>
      <vt:lpstr>Slide 47</vt:lpstr>
      <vt:lpstr>complications</vt:lpstr>
      <vt:lpstr>INCOORDINATE UTERINE ACTION</vt:lpstr>
      <vt:lpstr>Incoordinate uterine action</vt:lpstr>
      <vt:lpstr>Slide 51</vt:lpstr>
      <vt:lpstr>Spastic lower segment</vt:lpstr>
      <vt:lpstr>Symptoms and signs</vt:lpstr>
      <vt:lpstr>Slide 54</vt:lpstr>
      <vt:lpstr>Slide 55</vt:lpstr>
      <vt:lpstr>management</vt:lpstr>
      <vt:lpstr>Constriction ring</vt:lpstr>
      <vt:lpstr>causes</vt:lpstr>
      <vt:lpstr>diagnosis</vt:lpstr>
      <vt:lpstr>treatment</vt:lpstr>
      <vt:lpstr>Slide 61</vt:lpstr>
      <vt:lpstr>CERVICAL DYSTOCIA</vt:lpstr>
      <vt:lpstr>Causes and types</vt:lpstr>
      <vt:lpstr>Primary cervical dystocia</vt:lpstr>
      <vt:lpstr>Slide 65</vt:lpstr>
      <vt:lpstr>Secondary cervical dystocia</vt:lpstr>
      <vt:lpstr>Difference between constriction and retraction ring</vt:lpstr>
      <vt:lpstr>Slide 68</vt:lpstr>
      <vt:lpstr>Types of pelvis</vt:lpstr>
      <vt:lpstr>Slide 70</vt:lpstr>
      <vt:lpstr>Slide 71</vt:lpstr>
      <vt:lpstr>Slide 72</vt:lpstr>
      <vt:lpstr>Slide 73</vt:lpstr>
      <vt:lpstr>Slide 74</vt:lpstr>
      <vt:lpstr>Slide 75</vt:lpstr>
      <vt:lpstr>Diameters of female pelvis</vt:lpstr>
      <vt:lpstr>Contracted pelvis</vt:lpstr>
      <vt:lpstr>Types of contracted pelvis</vt:lpstr>
      <vt:lpstr>Contraction of midpelvis</vt:lpstr>
      <vt:lpstr>Contraction of pelvic outlet</vt:lpstr>
      <vt:lpstr>CAUSES</vt:lpstr>
      <vt:lpstr>Slide 82</vt:lpstr>
      <vt:lpstr>diagnosis</vt:lpstr>
      <vt:lpstr>Slide 84</vt:lpstr>
      <vt:lpstr>Slide 85</vt:lpstr>
      <vt:lpstr>Slide 86</vt:lpstr>
      <vt:lpstr>Fetal problems leading to dystocia</vt:lpstr>
      <vt:lpstr>Fetal macrosomia</vt:lpstr>
      <vt:lpstr>Risk factors</vt:lpstr>
      <vt:lpstr>Slide 90</vt:lpstr>
      <vt:lpstr>complications</vt:lpstr>
      <vt:lpstr>management</vt:lpstr>
      <vt:lpstr>hydrocephalus</vt:lpstr>
      <vt:lpstr>Slide 94</vt:lpstr>
      <vt:lpstr>Slide 95</vt:lpstr>
      <vt:lpstr>Slide 96</vt:lpstr>
      <vt:lpstr>management</vt:lpstr>
      <vt:lpstr>Slide 98</vt:lpstr>
      <vt:lpstr>Fetal abdomen a cause of dystocia</vt:lpstr>
      <vt:lpstr>Take home message</vt:lpstr>
      <vt:lpstr>conclusion</vt:lpstr>
      <vt:lpstr>Slide 102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DYSTOCIA</dc:title>
  <dc:creator>NITHYAPRIYA</dc:creator>
  <cp:lastModifiedBy>Admin</cp:lastModifiedBy>
  <cp:revision>142</cp:revision>
  <dcterms:created xsi:type="dcterms:W3CDTF">2016-06-22T01:02:29Z</dcterms:created>
  <dcterms:modified xsi:type="dcterms:W3CDTF">2019-10-03T11:59:01Z</dcterms:modified>
</cp:coreProperties>
</file>