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ink/ink6.xml" ContentType="application/inkml+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ink/ink14.xml" ContentType="application/inkml+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ink/ink2.xml" ContentType="application/inkml+xml"/>
  <Override PartName="/ppt/ink/ink10.xml" ContentType="application/inkml+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ink/ink9.xml" ContentType="application/inkml+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diagrams/quickStyle1.xml" ContentType="application/vnd.openxmlformats-officedocument.drawingml.diagramStyle+xml"/>
  <Default Extension="jpeg" ContentType="image/jpeg"/>
  <Override PartName="/ppt/ink/ink7.xml" ContentType="application/inkml+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ink/ink3.xml" ContentType="application/inkml+xml"/>
  <Override PartName="/ppt/ink/ink5.xml" ContentType="application/inkml+xml"/>
  <Override PartName="/ppt/ink/ink15.xml" ContentType="application/inkml+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ink/ink1.xml" ContentType="application/inkml+xml"/>
  <Override PartName="/ppt/ink/ink13.xml" ContentType="application/inkml+xml"/>
  <Override PartName="/ppt/slideLayouts/slideLayout10.xml" ContentType="application/vnd.openxmlformats-officedocument.presentationml.slideLayout+xml"/>
  <Override PartName="/ppt/ink/ink11.xml" ContentType="application/inkml+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ink/ink8.xml" ContentType="application/inkml+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ink/ink4.xml" ContentType="application/inkml+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ink/ink12.xml" ContentType="application/inkml+xml"/>
  <Override PartName="/ppt/slides/slide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62" r:id="rId2"/>
    <p:sldMasterId id="2147483792" r:id="rId3"/>
  </p:sldMasterIdLst>
  <p:notesMasterIdLst>
    <p:notesMasterId r:id="rId65"/>
  </p:notesMasterIdLst>
  <p:handoutMasterIdLst>
    <p:handoutMasterId r:id="rId66"/>
  </p:handoutMasterIdLst>
  <p:sldIdLst>
    <p:sldId id="277" r:id="rId4"/>
    <p:sldId id="256" r:id="rId5"/>
    <p:sldId id="313" r:id="rId6"/>
    <p:sldId id="312" r:id="rId7"/>
    <p:sldId id="352" r:id="rId8"/>
    <p:sldId id="353" r:id="rId9"/>
    <p:sldId id="336" r:id="rId10"/>
    <p:sldId id="335" r:id="rId11"/>
    <p:sldId id="337" r:id="rId12"/>
    <p:sldId id="338" r:id="rId13"/>
    <p:sldId id="339" r:id="rId14"/>
    <p:sldId id="340" r:id="rId15"/>
    <p:sldId id="341" r:id="rId16"/>
    <p:sldId id="342" r:id="rId17"/>
    <p:sldId id="320" r:id="rId18"/>
    <p:sldId id="315" r:id="rId19"/>
    <p:sldId id="316" r:id="rId20"/>
    <p:sldId id="317" r:id="rId21"/>
    <p:sldId id="318" r:id="rId22"/>
    <p:sldId id="299" r:id="rId23"/>
    <p:sldId id="325" r:id="rId24"/>
    <p:sldId id="322" r:id="rId25"/>
    <p:sldId id="323" r:id="rId26"/>
    <p:sldId id="324" r:id="rId27"/>
    <p:sldId id="328" r:id="rId28"/>
    <p:sldId id="302" r:id="rId29"/>
    <p:sldId id="333" r:id="rId30"/>
    <p:sldId id="326" r:id="rId31"/>
    <p:sldId id="330" r:id="rId32"/>
    <p:sldId id="298" r:id="rId33"/>
    <p:sldId id="306" r:id="rId34"/>
    <p:sldId id="310" r:id="rId35"/>
    <p:sldId id="343" r:id="rId36"/>
    <p:sldId id="304" r:id="rId37"/>
    <p:sldId id="303" r:id="rId38"/>
    <p:sldId id="308" r:id="rId39"/>
    <p:sldId id="309" r:id="rId40"/>
    <p:sldId id="300" r:id="rId41"/>
    <p:sldId id="311" r:id="rId42"/>
    <p:sldId id="329" r:id="rId43"/>
    <p:sldId id="331" r:id="rId44"/>
    <p:sldId id="344" r:id="rId45"/>
    <p:sldId id="281" r:id="rId46"/>
    <p:sldId id="345" r:id="rId47"/>
    <p:sldId id="261" r:id="rId48"/>
    <p:sldId id="260" r:id="rId49"/>
    <p:sldId id="307" r:id="rId50"/>
    <p:sldId id="272" r:id="rId51"/>
    <p:sldId id="288" r:id="rId52"/>
    <p:sldId id="291" r:id="rId53"/>
    <p:sldId id="289" r:id="rId54"/>
    <p:sldId id="346" r:id="rId55"/>
    <p:sldId id="347" r:id="rId56"/>
    <p:sldId id="348" r:id="rId57"/>
    <p:sldId id="349" r:id="rId58"/>
    <p:sldId id="350" r:id="rId59"/>
    <p:sldId id="351" r:id="rId60"/>
    <p:sldId id="274" r:id="rId61"/>
    <p:sldId id="301" r:id="rId62"/>
    <p:sldId id="275" r:id="rId63"/>
    <p:sldId id="282"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9CC53F"/>
    <a:srgbClr val="002060"/>
    <a:srgbClr val="00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853" autoAdjust="0"/>
    <p:restoredTop sz="86535" autoAdjust="0"/>
  </p:normalViewPr>
  <p:slideViewPr>
    <p:cSldViewPr snapToGrid="0">
      <p:cViewPr varScale="1">
        <p:scale>
          <a:sx n="37" d="100"/>
          <a:sy n="37" d="100"/>
        </p:scale>
        <p:origin x="-96" y="-198"/>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varScale="1">
        <p:scale>
          <a:sx n="57" d="100"/>
          <a:sy n="57" d="100"/>
        </p:scale>
        <p:origin x="2832" y="72"/>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D59B4D-BB87-43BC-A288-DA2D397B0EB6}" type="doc">
      <dgm:prSet loTypeId="urn:microsoft.com/office/officeart/2011/layout/HexagonRadial" loCatId="cycle" qsTypeId="urn:microsoft.com/office/officeart/2005/8/quickstyle/3d2" qsCatId="3D" csTypeId="urn:microsoft.com/office/officeart/2005/8/colors/colorful1#1" csCatId="colorful" phldr="1"/>
      <dgm:spPr/>
      <dgm:t>
        <a:bodyPr/>
        <a:lstStyle/>
        <a:p>
          <a:endParaRPr lang="en-US"/>
        </a:p>
      </dgm:t>
    </dgm:pt>
    <dgm:pt modelId="{E1FC79BB-109B-429C-90C9-3091B83B32F5}">
      <dgm:prSet phldrT="[Text]" custT="1"/>
      <dgm:spPr/>
      <dgm:t>
        <a:bodyPr/>
        <a:lstStyle/>
        <a:p>
          <a:r>
            <a:rPr lang="en-US" sz="3200" dirty="0" smtClean="0">
              <a:solidFill>
                <a:schemeClr val="tx1"/>
              </a:solidFill>
            </a:rPr>
            <a:t>Risk factors</a:t>
          </a:r>
          <a:endParaRPr lang="en-US" sz="3200" dirty="0">
            <a:solidFill>
              <a:schemeClr val="tx1"/>
            </a:solidFill>
          </a:endParaRPr>
        </a:p>
      </dgm:t>
    </dgm:pt>
    <dgm:pt modelId="{484FD461-43B3-4B13-860D-380EEE687CC2}" type="parTrans" cxnId="{213F5D5C-AC31-40E2-93AA-5F290493019A}">
      <dgm:prSet/>
      <dgm:spPr/>
      <dgm:t>
        <a:bodyPr/>
        <a:lstStyle/>
        <a:p>
          <a:endParaRPr lang="en-US"/>
        </a:p>
      </dgm:t>
    </dgm:pt>
    <dgm:pt modelId="{D5778C02-4B69-4A0F-B7A9-AD37C6CB40EA}" type="sibTrans" cxnId="{213F5D5C-AC31-40E2-93AA-5F290493019A}">
      <dgm:prSet/>
      <dgm:spPr/>
      <dgm:t>
        <a:bodyPr/>
        <a:lstStyle/>
        <a:p>
          <a:endParaRPr lang="en-US"/>
        </a:p>
      </dgm:t>
    </dgm:pt>
    <dgm:pt modelId="{FD5E6CEA-4C82-4E29-9EA5-74CE6D59D676}">
      <dgm:prSet phldrT="[Text]" custT="1"/>
      <dgm:spPr/>
      <dgm:t>
        <a:bodyPr/>
        <a:lstStyle/>
        <a:p>
          <a:r>
            <a:rPr lang="en-US" sz="2400" dirty="0" smtClean="0">
              <a:solidFill>
                <a:schemeClr val="tx1"/>
              </a:solidFill>
            </a:rPr>
            <a:t>HRT</a:t>
          </a:r>
          <a:endParaRPr lang="en-US" sz="2100" dirty="0">
            <a:solidFill>
              <a:schemeClr val="tx1"/>
            </a:solidFill>
          </a:endParaRPr>
        </a:p>
      </dgm:t>
    </dgm:pt>
    <dgm:pt modelId="{EF7D2138-E8DF-46AA-B590-2E88E3E3251B}" type="parTrans" cxnId="{91CF7564-5AAB-411F-B0FB-1DFB187FE47E}">
      <dgm:prSet/>
      <dgm:spPr/>
      <dgm:t>
        <a:bodyPr/>
        <a:lstStyle/>
        <a:p>
          <a:endParaRPr lang="en-US"/>
        </a:p>
      </dgm:t>
    </dgm:pt>
    <dgm:pt modelId="{744877D6-9284-4462-A0B7-ED89CEE23EE2}" type="sibTrans" cxnId="{91CF7564-5AAB-411F-B0FB-1DFB187FE47E}">
      <dgm:prSet/>
      <dgm:spPr/>
      <dgm:t>
        <a:bodyPr/>
        <a:lstStyle/>
        <a:p>
          <a:endParaRPr lang="en-US"/>
        </a:p>
      </dgm:t>
    </dgm:pt>
    <dgm:pt modelId="{40D79313-483E-4056-A090-FC18B0B68B4F}">
      <dgm:prSet phldrT="[Text]" custT="1"/>
      <dgm:spPr/>
      <dgm:t>
        <a:bodyPr/>
        <a:lstStyle/>
        <a:p>
          <a:r>
            <a:rPr lang="en-US" sz="2400" dirty="0" smtClean="0">
              <a:solidFill>
                <a:schemeClr val="tx1"/>
              </a:solidFill>
            </a:rPr>
            <a:t>Early menarche &amp; Late menopause </a:t>
          </a:r>
          <a:endParaRPr lang="en-US" sz="2400" dirty="0">
            <a:solidFill>
              <a:schemeClr val="tx1"/>
            </a:solidFill>
          </a:endParaRPr>
        </a:p>
      </dgm:t>
    </dgm:pt>
    <dgm:pt modelId="{DC06B344-593B-4A0A-AC88-C7708921B7F4}" type="parTrans" cxnId="{34D1F576-2282-4551-95D8-0A6E27FE4F18}">
      <dgm:prSet/>
      <dgm:spPr/>
      <dgm:t>
        <a:bodyPr/>
        <a:lstStyle/>
        <a:p>
          <a:endParaRPr lang="en-US"/>
        </a:p>
      </dgm:t>
    </dgm:pt>
    <dgm:pt modelId="{3E5DA4B0-8715-4724-9490-4B8D25304DFB}" type="sibTrans" cxnId="{34D1F576-2282-4551-95D8-0A6E27FE4F18}">
      <dgm:prSet/>
      <dgm:spPr/>
      <dgm:t>
        <a:bodyPr/>
        <a:lstStyle/>
        <a:p>
          <a:endParaRPr lang="en-US"/>
        </a:p>
      </dgm:t>
    </dgm:pt>
    <dgm:pt modelId="{1A20A9A2-7E72-47A1-8330-1AF98599A74D}">
      <dgm:prSet phldrT="[Text]" custT="1"/>
      <dgm:spPr/>
      <dgm:t>
        <a:bodyPr/>
        <a:lstStyle/>
        <a:p>
          <a:r>
            <a:rPr lang="en-US" sz="2400" dirty="0" smtClean="0">
              <a:solidFill>
                <a:schemeClr val="tx1"/>
              </a:solidFill>
            </a:rPr>
            <a:t>Obesity, DM, HTN </a:t>
          </a:r>
          <a:endParaRPr lang="en-US" sz="2400" dirty="0">
            <a:solidFill>
              <a:schemeClr val="tx1"/>
            </a:solidFill>
          </a:endParaRPr>
        </a:p>
      </dgm:t>
    </dgm:pt>
    <dgm:pt modelId="{275A1B13-A94B-49AA-B4F8-CABBE2F3650C}" type="parTrans" cxnId="{2A92BF87-1BA0-4157-9625-39E47C2023F9}">
      <dgm:prSet/>
      <dgm:spPr/>
      <dgm:t>
        <a:bodyPr/>
        <a:lstStyle/>
        <a:p>
          <a:endParaRPr lang="en-US"/>
        </a:p>
      </dgm:t>
    </dgm:pt>
    <dgm:pt modelId="{6F858C8C-853E-4AEA-A5FF-25B0593D526B}" type="sibTrans" cxnId="{2A92BF87-1BA0-4157-9625-39E47C2023F9}">
      <dgm:prSet/>
      <dgm:spPr/>
      <dgm:t>
        <a:bodyPr/>
        <a:lstStyle/>
        <a:p>
          <a:endParaRPr lang="en-US"/>
        </a:p>
      </dgm:t>
    </dgm:pt>
    <dgm:pt modelId="{AA54B42D-C809-48A4-AE88-DCFE5D573C99}">
      <dgm:prSet phldrT="[Text]" custT="1"/>
      <dgm:spPr/>
      <dgm:t>
        <a:bodyPr/>
        <a:lstStyle/>
        <a:p>
          <a:r>
            <a:rPr lang="en-US" sz="2400" dirty="0" err="1" smtClean="0">
              <a:solidFill>
                <a:schemeClr val="tx1"/>
              </a:solidFill>
            </a:rPr>
            <a:t>Nulliparity</a:t>
          </a:r>
          <a:r>
            <a:rPr lang="en-US" sz="2400" dirty="0" smtClean="0">
              <a:solidFill>
                <a:schemeClr val="tx1"/>
              </a:solidFill>
            </a:rPr>
            <a:t> &amp; PCOS</a:t>
          </a:r>
          <a:endParaRPr lang="en-US" sz="2200" dirty="0">
            <a:solidFill>
              <a:schemeClr val="tx1"/>
            </a:solidFill>
          </a:endParaRPr>
        </a:p>
      </dgm:t>
    </dgm:pt>
    <dgm:pt modelId="{F58D544B-BE51-4716-AD32-15F84E0200C8}" type="parTrans" cxnId="{8C0065BD-0492-4194-917B-89E58C0D607D}">
      <dgm:prSet/>
      <dgm:spPr/>
      <dgm:t>
        <a:bodyPr/>
        <a:lstStyle/>
        <a:p>
          <a:endParaRPr lang="en-US"/>
        </a:p>
      </dgm:t>
    </dgm:pt>
    <dgm:pt modelId="{26BCE516-9032-4713-BF4F-4517D8FD598C}" type="sibTrans" cxnId="{8C0065BD-0492-4194-917B-89E58C0D607D}">
      <dgm:prSet/>
      <dgm:spPr/>
      <dgm:t>
        <a:bodyPr/>
        <a:lstStyle/>
        <a:p>
          <a:endParaRPr lang="en-US"/>
        </a:p>
      </dgm:t>
    </dgm:pt>
    <dgm:pt modelId="{3A34E913-9777-408F-96F4-82DDDEA0B7CF}">
      <dgm:prSet phldrT="[Text]" custT="1"/>
      <dgm:spPr/>
      <dgm:t>
        <a:bodyPr/>
        <a:lstStyle/>
        <a:p>
          <a:r>
            <a:rPr lang="en-US" sz="2400" dirty="0" smtClean="0">
              <a:solidFill>
                <a:schemeClr val="tx1"/>
              </a:solidFill>
            </a:rPr>
            <a:t>Lynch II</a:t>
          </a:r>
          <a:endParaRPr lang="en-US" sz="2400" dirty="0">
            <a:solidFill>
              <a:schemeClr val="tx1"/>
            </a:solidFill>
          </a:endParaRPr>
        </a:p>
      </dgm:t>
    </dgm:pt>
    <dgm:pt modelId="{1EB20141-9D0F-4DC7-98C4-BA3DA9721BCB}" type="parTrans" cxnId="{FC59CE06-3E0A-4464-B081-0B1ED700B340}">
      <dgm:prSet/>
      <dgm:spPr/>
      <dgm:t>
        <a:bodyPr/>
        <a:lstStyle/>
        <a:p>
          <a:endParaRPr lang="en-US"/>
        </a:p>
      </dgm:t>
    </dgm:pt>
    <dgm:pt modelId="{7CF0C523-7437-48DD-AB97-C163696C943D}" type="sibTrans" cxnId="{FC59CE06-3E0A-4464-B081-0B1ED700B340}">
      <dgm:prSet/>
      <dgm:spPr/>
      <dgm:t>
        <a:bodyPr/>
        <a:lstStyle/>
        <a:p>
          <a:endParaRPr lang="en-US"/>
        </a:p>
      </dgm:t>
    </dgm:pt>
    <dgm:pt modelId="{36CF4013-0463-4DB5-A202-A3E40DFF21D8}">
      <dgm:prSet phldrT="[Text]" custT="1"/>
      <dgm:spPr/>
      <dgm:t>
        <a:bodyPr/>
        <a:lstStyle/>
        <a:p>
          <a:r>
            <a:rPr lang="en-US" sz="2200" dirty="0" smtClean="0"/>
            <a:t> </a:t>
          </a:r>
          <a:r>
            <a:rPr lang="en-US" sz="2400" dirty="0" smtClean="0">
              <a:solidFill>
                <a:schemeClr val="tx1"/>
              </a:solidFill>
            </a:rPr>
            <a:t>Tamoxifen</a:t>
          </a:r>
          <a:endParaRPr lang="en-US" sz="2200" dirty="0">
            <a:solidFill>
              <a:schemeClr val="tx1"/>
            </a:solidFill>
          </a:endParaRPr>
        </a:p>
      </dgm:t>
    </dgm:pt>
    <dgm:pt modelId="{BC3FDBAD-9BD9-4451-B95F-63C76FD55C0D}" type="parTrans" cxnId="{098C8848-15BD-4400-9CB1-30882AD8D4ED}">
      <dgm:prSet/>
      <dgm:spPr/>
      <dgm:t>
        <a:bodyPr/>
        <a:lstStyle/>
        <a:p>
          <a:endParaRPr lang="en-US"/>
        </a:p>
      </dgm:t>
    </dgm:pt>
    <dgm:pt modelId="{A7F380B0-E3B4-4572-83BC-63B7EFCC7752}" type="sibTrans" cxnId="{098C8848-15BD-4400-9CB1-30882AD8D4ED}">
      <dgm:prSet/>
      <dgm:spPr/>
      <dgm:t>
        <a:bodyPr/>
        <a:lstStyle/>
        <a:p>
          <a:endParaRPr lang="en-US"/>
        </a:p>
      </dgm:t>
    </dgm:pt>
    <dgm:pt modelId="{9D2CD6C0-81A4-4571-8756-127BD099735B}" type="pres">
      <dgm:prSet presAssocID="{EDD59B4D-BB87-43BC-A288-DA2D397B0EB6}" presName="Name0" presStyleCnt="0">
        <dgm:presLayoutVars>
          <dgm:chMax val="1"/>
          <dgm:chPref val="1"/>
          <dgm:dir/>
          <dgm:animOne val="branch"/>
          <dgm:animLvl val="lvl"/>
        </dgm:presLayoutVars>
      </dgm:prSet>
      <dgm:spPr/>
      <dgm:t>
        <a:bodyPr/>
        <a:lstStyle/>
        <a:p>
          <a:endParaRPr lang="en-US"/>
        </a:p>
      </dgm:t>
    </dgm:pt>
    <dgm:pt modelId="{9957E797-5429-4662-8BAB-F9CFBB75A8E3}" type="pres">
      <dgm:prSet presAssocID="{E1FC79BB-109B-429C-90C9-3091B83B32F5}" presName="Parent" presStyleLbl="node0" presStyleIdx="0" presStyleCnt="1">
        <dgm:presLayoutVars>
          <dgm:chMax val="6"/>
          <dgm:chPref val="6"/>
        </dgm:presLayoutVars>
      </dgm:prSet>
      <dgm:spPr/>
      <dgm:t>
        <a:bodyPr/>
        <a:lstStyle/>
        <a:p>
          <a:endParaRPr lang="en-US"/>
        </a:p>
      </dgm:t>
    </dgm:pt>
    <dgm:pt modelId="{0B4CFE90-8A2E-4376-B81C-6C37E7B2902F}" type="pres">
      <dgm:prSet presAssocID="{FD5E6CEA-4C82-4E29-9EA5-74CE6D59D676}" presName="Accent1" presStyleCnt="0"/>
      <dgm:spPr/>
    </dgm:pt>
    <dgm:pt modelId="{B3CEA5A0-0961-4970-9604-FB101FB07A4A}" type="pres">
      <dgm:prSet presAssocID="{FD5E6CEA-4C82-4E29-9EA5-74CE6D59D676}" presName="Accent" presStyleLbl="bgShp" presStyleIdx="0" presStyleCnt="6"/>
      <dgm:spPr/>
    </dgm:pt>
    <dgm:pt modelId="{20F04FF7-2F55-4154-BDEC-1972AC6D901E}" type="pres">
      <dgm:prSet presAssocID="{FD5E6CEA-4C82-4E29-9EA5-74CE6D59D676}" presName="Child1" presStyleLbl="node1" presStyleIdx="0" presStyleCnt="6" custLinFactNeighborX="89926" custLinFactNeighborY="66556">
        <dgm:presLayoutVars>
          <dgm:chMax val="0"/>
          <dgm:chPref val="0"/>
          <dgm:bulletEnabled val="1"/>
        </dgm:presLayoutVars>
      </dgm:prSet>
      <dgm:spPr/>
      <dgm:t>
        <a:bodyPr/>
        <a:lstStyle/>
        <a:p>
          <a:endParaRPr lang="en-US"/>
        </a:p>
      </dgm:t>
    </dgm:pt>
    <dgm:pt modelId="{93C58B0A-AE58-40B6-9C5C-DECCEB521D96}" type="pres">
      <dgm:prSet presAssocID="{40D79313-483E-4056-A090-FC18B0B68B4F}" presName="Accent2" presStyleCnt="0"/>
      <dgm:spPr/>
    </dgm:pt>
    <dgm:pt modelId="{B529E749-0102-4D16-97EA-AB412C0D0FAC}" type="pres">
      <dgm:prSet presAssocID="{40D79313-483E-4056-A090-FC18B0B68B4F}" presName="Accent" presStyleLbl="bgShp" presStyleIdx="1" presStyleCnt="6" custLinFactNeighborX="84311" custLinFactNeighborY="-91327"/>
      <dgm:spPr/>
    </dgm:pt>
    <dgm:pt modelId="{A9389012-435B-41E1-80F3-ED4B8DF07FC0}" type="pres">
      <dgm:prSet presAssocID="{40D79313-483E-4056-A090-FC18B0B68B4F}" presName="Child2" presStyleLbl="node1" presStyleIdx="1" presStyleCnt="6" custScaleX="109767" custLinFactNeighborX="-91220" custLinFactNeighborY="-55339">
        <dgm:presLayoutVars>
          <dgm:chMax val="0"/>
          <dgm:chPref val="0"/>
          <dgm:bulletEnabled val="1"/>
        </dgm:presLayoutVars>
      </dgm:prSet>
      <dgm:spPr/>
      <dgm:t>
        <a:bodyPr/>
        <a:lstStyle/>
        <a:p>
          <a:endParaRPr lang="en-US"/>
        </a:p>
      </dgm:t>
    </dgm:pt>
    <dgm:pt modelId="{249E5822-EAB4-49F1-8B55-503E6A162B57}" type="pres">
      <dgm:prSet presAssocID="{1A20A9A2-7E72-47A1-8330-1AF98599A74D}" presName="Accent3" presStyleCnt="0"/>
      <dgm:spPr/>
    </dgm:pt>
    <dgm:pt modelId="{DDE842AF-5A06-4033-87D5-8EAD5DDE8F67}" type="pres">
      <dgm:prSet presAssocID="{1A20A9A2-7E72-47A1-8330-1AF98599A74D}" presName="Accent" presStyleLbl="bgShp" presStyleIdx="2" presStyleCnt="6" custLinFactX="25062" custLinFactNeighborX="100000" custLinFactNeighborY="24463"/>
      <dgm:spPr/>
    </dgm:pt>
    <dgm:pt modelId="{C074B304-6656-4F83-B808-B1D811A485BA}" type="pres">
      <dgm:prSet presAssocID="{1A20A9A2-7E72-47A1-8330-1AF98599A74D}" presName="Child3" presStyleLbl="node1" presStyleIdx="2" presStyleCnt="6" custScaleX="102004">
        <dgm:presLayoutVars>
          <dgm:chMax val="0"/>
          <dgm:chPref val="0"/>
          <dgm:bulletEnabled val="1"/>
        </dgm:presLayoutVars>
      </dgm:prSet>
      <dgm:spPr/>
      <dgm:t>
        <a:bodyPr/>
        <a:lstStyle/>
        <a:p>
          <a:endParaRPr lang="en-US"/>
        </a:p>
      </dgm:t>
    </dgm:pt>
    <dgm:pt modelId="{4AE73037-E134-4437-AAE5-5078E9D0034B}" type="pres">
      <dgm:prSet presAssocID="{AA54B42D-C809-48A4-AE88-DCFE5D573C99}" presName="Accent4" presStyleCnt="0"/>
      <dgm:spPr/>
    </dgm:pt>
    <dgm:pt modelId="{1118FF42-93C8-4F8B-9D01-978D756BD792}" type="pres">
      <dgm:prSet presAssocID="{AA54B42D-C809-48A4-AE88-DCFE5D573C99}" presName="Accent" presStyleLbl="bgShp" presStyleIdx="3" presStyleCnt="6" custLinFactY="28837" custLinFactNeighborX="36535" custLinFactNeighborY="100000"/>
      <dgm:spPr/>
      <dgm:t>
        <a:bodyPr/>
        <a:lstStyle/>
        <a:p>
          <a:endParaRPr lang="en-US"/>
        </a:p>
      </dgm:t>
    </dgm:pt>
    <dgm:pt modelId="{545AA389-C7E9-45C0-BC45-491D608B73D7}" type="pres">
      <dgm:prSet presAssocID="{AA54B42D-C809-48A4-AE88-DCFE5D573C99}" presName="Child4" presStyleLbl="node1" presStyleIdx="3" presStyleCnt="6" custScaleX="106959">
        <dgm:presLayoutVars>
          <dgm:chMax val="0"/>
          <dgm:chPref val="0"/>
          <dgm:bulletEnabled val="1"/>
        </dgm:presLayoutVars>
      </dgm:prSet>
      <dgm:spPr/>
      <dgm:t>
        <a:bodyPr/>
        <a:lstStyle/>
        <a:p>
          <a:endParaRPr lang="en-US"/>
        </a:p>
      </dgm:t>
    </dgm:pt>
    <dgm:pt modelId="{7D0CDBAA-D4AB-4963-91A5-429D28119A4B}" type="pres">
      <dgm:prSet presAssocID="{3A34E913-9777-408F-96F4-82DDDEA0B7CF}" presName="Accent5" presStyleCnt="0"/>
      <dgm:spPr/>
    </dgm:pt>
    <dgm:pt modelId="{36954BED-512A-4A1C-B3DB-C2D298B10D74}" type="pres">
      <dgm:prSet presAssocID="{3A34E913-9777-408F-96F4-82DDDEA0B7CF}" presName="Accent" presStyleLbl="bgShp" presStyleIdx="4" presStyleCnt="6" custLinFactX="-100000" custLinFactY="-100000" custLinFactNeighborX="-141692" custLinFactNeighborY="-105486"/>
      <dgm:spPr/>
    </dgm:pt>
    <dgm:pt modelId="{B9AD789E-972B-4700-8A2C-B6448315E7FC}" type="pres">
      <dgm:prSet presAssocID="{3A34E913-9777-408F-96F4-82DDDEA0B7CF}" presName="Child5" presStyleLbl="node1" presStyleIdx="4" presStyleCnt="6">
        <dgm:presLayoutVars>
          <dgm:chMax val="0"/>
          <dgm:chPref val="0"/>
          <dgm:bulletEnabled val="1"/>
        </dgm:presLayoutVars>
      </dgm:prSet>
      <dgm:spPr/>
      <dgm:t>
        <a:bodyPr/>
        <a:lstStyle/>
        <a:p>
          <a:endParaRPr lang="en-US"/>
        </a:p>
      </dgm:t>
    </dgm:pt>
    <dgm:pt modelId="{8CE6C0FC-1C4E-4985-9F56-1A870D5EDCBA}" type="pres">
      <dgm:prSet presAssocID="{36CF4013-0463-4DB5-A202-A3E40DFF21D8}" presName="Accent6" presStyleCnt="0"/>
      <dgm:spPr/>
    </dgm:pt>
    <dgm:pt modelId="{65DDC39E-30E6-4B07-ACF6-C6E27EA76D54}" type="pres">
      <dgm:prSet presAssocID="{36CF4013-0463-4DB5-A202-A3E40DFF21D8}" presName="Accent" presStyleLbl="bgShp" presStyleIdx="5" presStyleCnt="6" custLinFactY="-126169" custLinFactNeighborX="43561" custLinFactNeighborY="-200000"/>
      <dgm:spPr/>
    </dgm:pt>
    <dgm:pt modelId="{6F82F2D8-9967-4BB9-B8B6-6E34D2134ED0}" type="pres">
      <dgm:prSet presAssocID="{36CF4013-0463-4DB5-A202-A3E40DFF21D8}" presName="Child6" presStyleLbl="node1" presStyleIdx="5" presStyleCnt="6" custScaleX="108492">
        <dgm:presLayoutVars>
          <dgm:chMax val="0"/>
          <dgm:chPref val="0"/>
          <dgm:bulletEnabled val="1"/>
        </dgm:presLayoutVars>
      </dgm:prSet>
      <dgm:spPr/>
      <dgm:t>
        <a:bodyPr/>
        <a:lstStyle/>
        <a:p>
          <a:endParaRPr lang="en-US"/>
        </a:p>
      </dgm:t>
    </dgm:pt>
  </dgm:ptLst>
  <dgm:cxnLst>
    <dgm:cxn modelId="{8E890BCA-E2A2-44C8-8357-4E11808559C0}" type="presOf" srcId="{E1FC79BB-109B-429C-90C9-3091B83B32F5}" destId="{9957E797-5429-4662-8BAB-F9CFBB75A8E3}" srcOrd="0" destOrd="0" presId="urn:microsoft.com/office/officeart/2011/layout/HexagonRadial"/>
    <dgm:cxn modelId="{34E4A754-D1AB-453F-AF62-C18117A53906}" type="presOf" srcId="{1A20A9A2-7E72-47A1-8330-1AF98599A74D}" destId="{C074B304-6656-4F83-B808-B1D811A485BA}" srcOrd="0" destOrd="0" presId="urn:microsoft.com/office/officeart/2011/layout/HexagonRadial"/>
    <dgm:cxn modelId="{832C9B56-6E16-4572-9F2C-6511EF1D8622}" type="presOf" srcId="{36CF4013-0463-4DB5-A202-A3E40DFF21D8}" destId="{6F82F2D8-9967-4BB9-B8B6-6E34D2134ED0}" srcOrd="0" destOrd="0" presId="urn:microsoft.com/office/officeart/2011/layout/HexagonRadial"/>
    <dgm:cxn modelId="{2A92BF87-1BA0-4157-9625-39E47C2023F9}" srcId="{E1FC79BB-109B-429C-90C9-3091B83B32F5}" destId="{1A20A9A2-7E72-47A1-8330-1AF98599A74D}" srcOrd="2" destOrd="0" parTransId="{275A1B13-A94B-49AA-B4F8-CABBE2F3650C}" sibTransId="{6F858C8C-853E-4AEA-A5FF-25B0593D526B}"/>
    <dgm:cxn modelId="{91CF7564-5AAB-411F-B0FB-1DFB187FE47E}" srcId="{E1FC79BB-109B-429C-90C9-3091B83B32F5}" destId="{FD5E6CEA-4C82-4E29-9EA5-74CE6D59D676}" srcOrd="0" destOrd="0" parTransId="{EF7D2138-E8DF-46AA-B590-2E88E3E3251B}" sibTransId="{744877D6-9284-4462-A0B7-ED89CEE23EE2}"/>
    <dgm:cxn modelId="{213F5D5C-AC31-40E2-93AA-5F290493019A}" srcId="{EDD59B4D-BB87-43BC-A288-DA2D397B0EB6}" destId="{E1FC79BB-109B-429C-90C9-3091B83B32F5}" srcOrd="0" destOrd="0" parTransId="{484FD461-43B3-4B13-860D-380EEE687CC2}" sibTransId="{D5778C02-4B69-4A0F-B7A9-AD37C6CB40EA}"/>
    <dgm:cxn modelId="{B264D2F6-A12D-4625-8AFC-FA940B1968E1}" type="presOf" srcId="{40D79313-483E-4056-A090-FC18B0B68B4F}" destId="{A9389012-435B-41E1-80F3-ED4B8DF07FC0}" srcOrd="0" destOrd="0" presId="urn:microsoft.com/office/officeart/2011/layout/HexagonRadial"/>
    <dgm:cxn modelId="{E866DAFC-F442-41CF-B4C3-617565D0F59F}" type="presOf" srcId="{3A34E913-9777-408F-96F4-82DDDEA0B7CF}" destId="{B9AD789E-972B-4700-8A2C-B6448315E7FC}" srcOrd="0" destOrd="0" presId="urn:microsoft.com/office/officeart/2011/layout/HexagonRadial"/>
    <dgm:cxn modelId="{34D1F576-2282-4551-95D8-0A6E27FE4F18}" srcId="{E1FC79BB-109B-429C-90C9-3091B83B32F5}" destId="{40D79313-483E-4056-A090-FC18B0B68B4F}" srcOrd="1" destOrd="0" parTransId="{DC06B344-593B-4A0A-AC88-C7708921B7F4}" sibTransId="{3E5DA4B0-8715-4724-9490-4B8D25304DFB}"/>
    <dgm:cxn modelId="{AD647734-8361-4817-8329-F6A3CEF3710E}" type="presOf" srcId="{FD5E6CEA-4C82-4E29-9EA5-74CE6D59D676}" destId="{20F04FF7-2F55-4154-BDEC-1972AC6D901E}" srcOrd="0" destOrd="0" presId="urn:microsoft.com/office/officeart/2011/layout/HexagonRadial"/>
    <dgm:cxn modelId="{EAE085E8-E037-4D33-AE47-A5B4E6E61257}" type="presOf" srcId="{EDD59B4D-BB87-43BC-A288-DA2D397B0EB6}" destId="{9D2CD6C0-81A4-4571-8756-127BD099735B}" srcOrd="0" destOrd="0" presId="urn:microsoft.com/office/officeart/2011/layout/HexagonRadial"/>
    <dgm:cxn modelId="{FC59CE06-3E0A-4464-B081-0B1ED700B340}" srcId="{E1FC79BB-109B-429C-90C9-3091B83B32F5}" destId="{3A34E913-9777-408F-96F4-82DDDEA0B7CF}" srcOrd="4" destOrd="0" parTransId="{1EB20141-9D0F-4DC7-98C4-BA3DA9721BCB}" sibTransId="{7CF0C523-7437-48DD-AB97-C163696C943D}"/>
    <dgm:cxn modelId="{8C0065BD-0492-4194-917B-89E58C0D607D}" srcId="{E1FC79BB-109B-429C-90C9-3091B83B32F5}" destId="{AA54B42D-C809-48A4-AE88-DCFE5D573C99}" srcOrd="3" destOrd="0" parTransId="{F58D544B-BE51-4716-AD32-15F84E0200C8}" sibTransId="{26BCE516-9032-4713-BF4F-4517D8FD598C}"/>
    <dgm:cxn modelId="{098C8848-15BD-4400-9CB1-30882AD8D4ED}" srcId="{E1FC79BB-109B-429C-90C9-3091B83B32F5}" destId="{36CF4013-0463-4DB5-A202-A3E40DFF21D8}" srcOrd="5" destOrd="0" parTransId="{BC3FDBAD-9BD9-4451-B95F-63C76FD55C0D}" sibTransId="{A7F380B0-E3B4-4572-83BC-63B7EFCC7752}"/>
    <dgm:cxn modelId="{A19EBC4E-C8F9-4CDF-AB69-9BF9C2B3CB00}" type="presOf" srcId="{AA54B42D-C809-48A4-AE88-DCFE5D573C99}" destId="{545AA389-C7E9-45C0-BC45-491D608B73D7}" srcOrd="0" destOrd="0" presId="urn:microsoft.com/office/officeart/2011/layout/HexagonRadial"/>
    <dgm:cxn modelId="{1B78EBB2-7B2C-4EC1-A959-BDEFE9A8BD3F}" type="presParOf" srcId="{9D2CD6C0-81A4-4571-8756-127BD099735B}" destId="{9957E797-5429-4662-8BAB-F9CFBB75A8E3}" srcOrd="0" destOrd="0" presId="urn:microsoft.com/office/officeart/2011/layout/HexagonRadial"/>
    <dgm:cxn modelId="{F1FAB77E-A521-45BF-8FB6-B58D06650F0B}" type="presParOf" srcId="{9D2CD6C0-81A4-4571-8756-127BD099735B}" destId="{0B4CFE90-8A2E-4376-B81C-6C37E7B2902F}" srcOrd="1" destOrd="0" presId="urn:microsoft.com/office/officeart/2011/layout/HexagonRadial"/>
    <dgm:cxn modelId="{7D6B653C-5F10-423F-807D-E9703BA84C4C}" type="presParOf" srcId="{0B4CFE90-8A2E-4376-B81C-6C37E7B2902F}" destId="{B3CEA5A0-0961-4970-9604-FB101FB07A4A}" srcOrd="0" destOrd="0" presId="urn:microsoft.com/office/officeart/2011/layout/HexagonRadial"/>
    <dgm:cxn modelId="{A99F8BDC-AE06-486A-A179-C49D9780F4D3}" type="presParOf" srcId="{9D2CD6C0-81A4-4571-8756-127BD099735B}" destId="{20F04FF7-2F55-4154-BDEC-1972AC6D901E}" srcOrd="2" destOrd="0" presId="urn:microsoft.com/office/officeart/2011/layout/HexagonRadial"/>
    <dgm:cxn modelId="{5E4CDF39-AED5-4717-8AC3-66344B047A76}" type="presParOf" srcId="{9D2CD6C0-81A4-4571-8756-127BD099735B}" destId="{93C58B0A-AE58-40B6-9C5C-DECCEB521D96}" srcOrd="3" destOrd="0" presId="urn:microsoft.com/office/officeart/2011/layout/HexagonRadial"/>
    <dgm:cxn modelId="{E404F1DB-C441-4A74-A1EE-BF9083BF5626}" type="presParOf" srcId="{93C58B0A-AE58-40B6-9C5C-DECCEB521D96}" destId="{B529E749-0102-4D16-97EA-AB412C0D0FAC}" srcOrd="0" destOrd="0" presId="urn:microsoft.com/office/officeart/2011/layout/HexagonRadial"/>
    <dgm:cxn modelId="{BE1D9CCA-43FE-44F7-82FA-1D206E2043E1}" type="presParOf" srcId="{9D2CD6C0-81A4-4571-8756-127BD099735B}" destId="{A9389012-435B-41E1-80F3-ED4B8DF07FC0}" srcOrd="4" destOrd="0" presId="urn:microsoft.com/office/officeart/2011/layout/HexagonRadial"/>
    <dgm:cxn modelId="{C93E6354-507B-4612-9A70-6EC6AA6D64D4}" type="presParOf" srcId="{9D2CD6C0-81A4-4571-8756-127BD099735B}" destId="{249E5822-EAB4-49F1-8B55-503E6A162B57}" srcOrd="5" destOrd="0" presId="urn:microsoft.com/office/officeart/2011/layout/HexagonRadial"/>
    <dgm:cxn modelId="{4E927E6D-960F-49A4-B84E-72AEC7B7C9C7}" type="presParOf" srcId="{249E5822-EAB4-49F1-8B55-503E6A162B57}" destId="{DDE842AF-5A06-4033-87D5-8EAD5DDE8F67}" srcOrd="0" destOrd="0" presId="urn:microsoft.com/office/officeart/2011/layout/HexagonRadial"/>
    <dgm:cxn modelId="{E4241CAF-88CF-4BC3-85EB-7E4295F18E21}" type="presParOf" srcId="{9D2CD6C0-81A4-4571-8756-127BD099735B}" destId="{C074B304-6656-4F83-B808-B1D811A485BA}" srcOrd="6" destOrd="0" presId="urn:microsoft.com/office/officeart/2011/layout/HexagonRadial"/>
    <dgm:cxn modelId="{08B7BCF1-92D1-401A-A30F-D4BD532668D2}" type="presParOf" srcId="{9D2CD6C0-81A4-4571-8756-127BD099735B}" destId="{4AE73037-E134-4437-AAE5-5078E9D0034B}" srcOrd="7" destOrd="0" presId="urn:microsoft.com/office/officeart/2011/layout/HexagonRadial"/>
    <dgm:cxn modelId="{1D69264A-DEDC-48B7-8429-F95C85A6DB98}" type="presParOf" srcId="{4AE73037-E134-4437-AAE5-5078E9D0034B}" destId="{1118FF42-93C8-4F8B-9D01-978D756BD792}" srcOrd="0" destOrd="0" presId="urn:microsoft.com/office/officeart/2011/layout/HexagonRadial"/>
    <dgm:cxn modelId="{D1FD9D04-3845-4DD4-BC4F-DD129439C167}" type="presParOf" srcId="{9D2CD6C0-81A4-4571-8756-127BD099735B}" destId="{545AA389-C7E9-45C0-BC45-491D608B73D7}" srcOrd="8" destOrd="0" presId="urn:microsoft.com/office/officeart/2011/layout/HexagonRadial"/>
    <dgm:cxn modelId="{2F526164-C3F7-433F-B5D1-9B794CD578BC}" type="presParOf" srcId="{9D2CD6C0-81A4-4571-8756-127BD099735B}" destId="{7D0CDBAA-D4AB-4963-91A5-429D28119A4B}" srcOrd="9" destOrd="0" presId="urn:microsoft.com/office/officeart/2011/layout/HexagonRadial"/>
    <dgm:cxn modelId="{DB6047AF-0C7A-4845-A94F-08DE3F24ED0A}" type="presParOf" srcId="{7D0CDBAA-D4AB-4963-91A5-429D28119A4B}" destId="{36954BED-512A-4A1C-B3DB-C2D298B10D74}" srcOrd="0" destOrd="0" presId="urn:microsoft.com/office/officeart/2011/layout/HexagonRadial"/>
    <dgm:cxn modelId="{4DE18712-FDDD-4218-A0C9-37459E99F74B}" type="presParOf" srcId="{9D2CD6C0-81A4-4571-8756-127BD099735B}" destId="{B9AD789E-972B-4700-8A2C-B6448315E7FC}" srcOrd="10" destOrd="0" presId="urn:microsoft.com/office/officeart/2011/layout/HexagonRadial"/>
    <dgm:cxn modelId="{A126CEBC-55B9-46BD-80A5-0034E69D5317}" type="presParOf" srcId="{9D2CD6C0-81A4-4571-8756-127BD099735B}" destId="{8CE6C0FC-1C4E-4985-9F56-1A870D5EDCBA}" srcOrd="11" destOrd="0" presId="urn:microsoft.com/office/officeart/2011/layout/HexagonRadial"/>
    <dgm:cxn modelId="{186533A8-B3AE-487E-A1E2-E0AA27E60131}" type="presParOf" srcId="{8CE6C0FC-1C4E-4985-9F56-1A870D5EDCBA}" destId="{65DDC39E-30E6-4B07-ACF6-C6E27EA76D54}" srcOrd="0" destOrd="0" presId="urn:microsoft.com/office/officeart/2011/layout/HexagonRadial"/>
    <dgm:cxn modelId="{458FD3B9-9E5C-4CF3-AC64-26F07C441D5A}" type="presParOf" srcId="{9D2CD6C0-81A4-4571-8756-127BD099735B}" destId="{6F82F2D8-9967-4BB9-B8B6-6E34D2134ED0}" srcOrd="12" destOrd="0" presId="urn:microsoft.com/office/officeart/2011/layout/HexagonRadial"/>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7E797-5429-4662-8BAB-F9CFBB75A8E3}">
      <dsp:nvSpPr>
        <dsp:cNvPr id="0" name=""/>
        <dsp:cNvSpPr/>
      </dsp:nvSpPr>
      <dsp:spPr>
        <a:xfrm>
          <a:off x="4331990" y="2055958"/>
          <a:ext cx="2613213" cy="2260535"/>
        </a:xfrm>
        <a:prstGeom prst="hexagon">
          <a:avLst>
            <a:gd name="adj" fmla="val 28570"/>
            <a:gd name="vf" fmla="val 115470"/>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rPr>
            <a:t>Risk factors</a:t>
          </a:r>
          <a:endParaRPr lang="en-US" sz="3200" kern="1200" dirty="0">
            <a:solidFill>
              <a:schemeClr val="tx1"/>
            </a:solidFill>
          </a:endParaRPr>
        </a:p>
      </dsp:txBody>
      <dsp:txXfrm>
        <a:off x="4765036" y="2430560"/>
        <a:ext cx="1747121" cy="1511331"/>
      </dsp:txXfrm>
    </dsp:sp>
    <dsp:sp modelId="{B529E749-0102-4D16-97EA-AB412C0D0FAC}">
      <dsp:nvSpPr>
        <dsp:cNvPr id="0" name=""/>
        <dsp:cNvSpPr/>
      </dsp:nvSpPr>
      <dsp:spPr>
        <a:xfrm>
          <a:off x="6799635" y="198592"/>
          <a:ext cx="985957" cy="849532"/>
        </a:xfrm>
        <a:prstGeom prst="hexagon">
          <a:avLst>
            <a:gd name="adj" fmla="val 28900"/>
            <a:gd name="vf" fmla="val 115470"/>
          </a:avLst>
        </a:prstGeom>
        <a:gradFill rotWithShape="0">
          <a:gsLst>
            <a:gs pos="0">
              <a:schemeClr val="accent2">
                <a:tint val="40000"/>
                <a:hueOff val="0"/>
                <a:satOff val="0"/>
                <a:lumOff val="0"/>
                <a:alphaOff val="0"/>
                <a:tint val="94000"/>
                <a:satMod val="100000"/>
                <a:lumMod val="108000"/>
              </a:schemeClr>
            </a:gs>
            <a:gs pos="50000">
              <a:schemeClr val="accent2">
                <a:tint val="40000"/>
                <a:hueOff val="0"/>
                <a:satOff val="0"/>
                <a:lumOff val="0"/>
                <a:alphaOff val="0"/>
                <a:tint val="98000"/>
                <a:shade val="100000"/>
                <a:satMod val="100000"/>
                <a:lumMod val="100000"/>
              </a:schemeClr>
            </a:gs>
            <a:gs pos="100000">
              <a:schemeClr val="accent2">
                <a:tint val="40000"/>
                <a:hueOff val="0"/>
                <a:satOff val="0"/>
                <a:lumOff val="0"/>
                <a:alphaOff val="0"/>
                <a:shade val="72000"/>
                <a:satMod val="120000"/>
                <a:lumMod val="10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0F04FF7-2F55-4154-BDEC-1972AC6D901E}">
      <dsp:nvSpPr>
        <dsp:cNvPr id="0" name=""/>
        <dsp:cNvSpPr/>
      </dsp:nvSpPr>
      <dsp:spPr>
        <a:xfrm>
          <a:off x="6498479" y="1233054"/>
          <a:ext cx="2141509" cy="1852657"/>
        </a:xfrm>
        <a:prstGeom prst="hexagon">
          <a:avLst>
            <a:gd name="adj" fmla="val 28570"/>
            <a:gd name="vf" fmla="val 11547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HRT</a:t>
          </a:r>
          <a:endParaRPr lang="en-US" sz="2100" kern="1200" dirty="0">
            <a:solidFill>
              <a:schemeClr val="tx1"/>
            </a:solidFill>
          </a:endParaRPr>
        </a:p>
      </dsp:txBody>
      <dsp:txXfrm>
        <a:off x="6853373" y="1540079"/>
        <a:ext cx="1431721" cy="1238607"/>
      </dsp:txXfrm>
    </dsp:sp>
    <dsp:sp modelId="{DDE842AF-5A06-4033-87D5-8EAD5DDE8F67}">
      <dsp:nvSpPr>
        <dsp:cNvPr id="0" name=""/>
        <dsp:cNvSpPr/>
      </dsp:nvSpPr>
      <dsp:spPr>
        <a:xfrm>
          <a:off x="8352111" y="2770440"/>
          <a:ext cx="985957" cy="849532"/>
        </a:xfrm>
        <a:prstGeom prst="hexagon">
          <a:avLst>
            <a:gd name="adj" fmla="val 28900"/>
            <a:gd name="vf" fmla="val 115470"/>
          </a:avLst>
        </a:prstGeom>
        <a:gradFill rotWithShape="0">
          <a:gsLst>
            <a:gs pos="0">
              <a:schemeClr val="accent2">
                <a:tint val="40000"/>
                <a:hueOff val="0"/>
                <a:satOff val="0"/>
                <a:lumOff val="0"/>
                <a:alphaOff val="0"/>
                <a:tint val="94000"/>
                <a:satMod val="100000"/>
                <a:lumMod val="108000"/>
              </a:schemeClr>
            </a:gs>
            <a:gs pos="50000">
              <a:schemeClr val="accent2">
                <a:tint val="40000"/>
                <a:hueOff val="0"/>
                <a:satOff val="0"/>
                <a:lumOff val="0"/>
                <a:alphaOff val="0"/>
                <a:tint val="98000"/>
                <a:shade val="100000"/>
                <a:satMod val="100000"/>
                <a:lumMod val="100000"/>
              </a:schemeClr>
            </a:gs>
            <a:gs pos="100000">
              <a:schemeClr val="accent2">
                <a:tint val="40000"/>
                <a:hueOff val="0"/>
                <a:satOff val="0"/>
                <a:lumOff val="0"/>
                <a:alphaOff val="0"/>
                <a:shade val="72000"/>
                <a:satMod val="120000"/>
                <a:lumMod val="10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9389012-435B-41E1-80F3-ED4B8DF07FC0}">
      <dsp:nvSpPr>
        <dsp:cNvPr id="0" name=""/>
        <dsp:cNvSpPr/>
      </dsp:nvSpPr>
      <dsp:spPr>
        <a:xfrm>
          <a:off x="4478652" y="114266"/>
          <a:ext cx="2350670" cy="1852657"/>
        </a:xfrm>
        <a:prstGeom prst="hexagon">
          <a:avLst>
            <a:gd name="adj" fmla="val 28570"/>
            <a:gd name="vf" fmla="val 115470"/>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Early menarche &amp; Late menopause </a:t>
          </a:r>
          <a:endParaRPr lang="en-US" sz="2400" kern="1200" dirty="0">
            <a:solidFill>
              <a:schemeClr val="tx1"/>
            </a:solidFill>
          </a:endParaRPr>
        </a:p>
      </dsp:txBody>
      <dsp:txXfrm>
        <a:off x="4850976" y="407709"/>
        <a:ext cx="1606022" cy="1265771"/>
      </dsp:txXfrm>
    </dsp:sp>
    <dsp:sp modelId="{1118FF42-93C8-4F8B-9D01-978D756BD792}">
      <dsp:nvSpPr>
        <dsp:cNvPr id="0" name=""/>
        <dsp:cNvSpPr/>
      </dsp:nvSpPr>
      <dsp:spPr>
        <a:xfrm>
          <a:off x="6679930" y="5449882"/>
          <a:ext cx="985957" cy="849532"/>
        </a:xfrm>
        <a:prstGeom prst="hexagon">
          <a:avLst>
            <a:gd name="adj" fmla="val 28900"/>
            <a:gd name="vf" fmla="val 115470"/>
          </a:avLst>
        </a:prstGeom>
        <a:gradFill rotWithShape="0">
          <a:gsLst>
            <a:gs pos="0">
              <a:schemeClr val="accent2">
                <a:tint val="40000"/>
                <a:hueOff val="0"/>
                <a:satOff val="0"/>
                <a:lumOff val="0"/>
                <a:alphaOff val="0"/>
                <a:tint val="94000"/>
                <a:satMod val="100000"/>
                <a:lumMod val="108000"/>
              </a:schemeClr>
            </a:gs>
            <a:gs pos="50000">
              <a:schemeClr val="accent2">
                <a:tint val="40000"/>
                <a:hueOff val="0"/>
                <a:satOff val="0"/>
                <a:lumOff val="0"/>
                <a:alphaOff val="0"/>
                <a:tint val="98000"/>
                <a:shade val="100000"/>
                <a:satMod val="100000"/>
                <a:lumMod val="100000"/>
              </a:schemeClr>
            </a:gs>
            <a:gs pos="100000">
              <a:schemeClr val="accent2">
                <a:tint val="40000"/>
                <a:hueOff val="0"/>
                <a:satOff val="0"/>
                <a:lumOff val="0"/>
                <a:alphaOff val="0"/>
                <a:shade val="72000"/>
                <a:satMod val="120000"/>
                <a:lumMod val="10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074B304-6656-4F83-B808-B1D811A485BA}">
      <dsp:nvSpPr>
        <dsp:cNvPr id="0" name=""/>
        <dsp:cNvSpPr/>
      </dsp:nvSpPr>
      <dsp:spPr>
        <a:xfrm>
          <a:off x="6515260" y="3379649"/>
          <a:ext cx="2184425" cy="1852657"/>
        </a:xfrm>
        <a:prstGeom prst="hexagon">
          <a:avLst>
            <a:gd name="adj" fmla="val 28570"/>
            <a:gd name="vf" fmla="val 115470"/>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Obesity, DM, HTN </a:t>
          </a:r>
          <a:endParaRPr lang="en-US" sz="2400" kern="1200" dirty="0">
            <a:solidFill>
              <a:schemeClr val="tx1"/>
            </a:solidFill>
          </a:endParaRPr>
        </a:p>
      </dsp:txBody>
      <dsp:txXfrm>
        <a:off x="6873730" y="3683675"/>
        <a:ext cx="1467485" cy="1244605"/>
      </dsp:txXfrm>
    </dsp:sp>
    <dsp:sp modelId="{36954BED-512A-4A1C-B3DB-C2D298B10D74}">
      <dsp:nvSpPr>
        <dsp:cNvPr id="0" name=""/>
        <dsp:cNvSpPr/>
      </dsp:nvSpPr>
      <dsp:spPr>
        <a:xfrm>
          <a:off x="1953873" y="2795792"/>
          <a:ext cx="985957" cy="849532"/>
        </a:xfrm>
        <a:prstGeom prst="hexagon">
          <a:avLst>
            <a:gd name="adj" fmla="val 28900"/>
            <a:gd name="vf" fmla="val 115470"/>
          </a:avLst>
        </a:prstGeom>
        <a:gradFill rotWithShape="0">
          <a:gsLst>
            <a:gs pos="0">
              <a:schemeClr val="accent2">
                <a:tint val="40000"/>
                <a:hueOff val="0"/>
                <a:satOff val="0"/>
                <a:lumOff val="0"/>
                <a:alphaOff val="0"/>
                <a:tint val="94000"/>
                <a:satMod val="100000"/>
                <a:lumMod val="108000"/>
              </a:schemeClr>
            </a:gs>
            <a:gs pos="50000">
              <a:schemeClr val="accent2">
                <a:tint val="40000"/>
                <a:hueOff val="0"/>
                <a:satOff val="0"/>
                <a:lumOff val="0"/>
                <a:alphaOff val="0"/>
                <a:tint val="98000"/>
                <a:shade val="100000"/>
                <a:satMod val="100000"/>
                <a:lumMod val="100000"/>
              </a:schemeClr>
            </a:gs>
            <a:gs pos="100000">
              <a:schemeClr val="accent2">
                <a:tint val="40000"/>
                <a:hueOff val="0"/>
                <a:satOff val="0"/>
                <a:lumOff val="0"/>
                <a:alphaOff val="0"/>
                <a:shade val="72000"/>
                <a:satMod val="120000"/>
                <a:lumMod val="10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45AA389-C7E9-45C0-BC45-491D608B73D7}">
      <dsp:nvSpPr>
        <dsp:cNvPr id="0" name=""/>
        <dsp:cNvSpPr/>
      </dsp:nvSpPr>
      <dsp:spPr>
        <a:xfrm>
          <a:off x="4498191" y="4520432"/>
          <a:ext cx="2290537" cy="1852657"/>
        </a:xfrm>
        <a:prstGeom prst="hexagon">
          <a:avLst>
            <a:gd name="adj" fmla="val 28570"/>
            <a:gd name="vf" fmla="val 115470"/>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solidFill>
                <a:schemeClr val="tx1"/>
              </a:solidFill>
            </a:rPr>
            <a:t>Nulliparity</a:t>
          </a:r>
          <a:r>
            <a:rPr lang="en-US" sz="2400" kern="1200" dirty="0" smtClean="0">
              <a:solidFill>
                <a:schemeClr val="tx1"/>
              </a:solidFill>
            </a:rPr>
            <a:t> &amp; PCOS</a:t>
          </a:r>
          <a:endParaRPr lang="en-US" sz="2200" kern="1200" dirty="0">
            <a:solidFill>
              <a:schemeClr val="tx1"/>
            </a:solidFill>
          </a:endParaRPr>
        </a:p>
      </dsp:txBody>
      <dsp:txXfrm>
        <a:off x="4865504" y="4817526"/>
        <a:ext cx="1555911" cy="1258469"/>
      </dsp:txXfrm>
    </dsp:sp>
    <dsp:sp modelId="{65DDC39E-30E6-4B07-ACF6-C6E27EA76D54}">
      <dsp:nvSpPr>
        <dsp:cNvPr id="0" name=""/>
        <dsp:cNvSpPr/>
      </dsp:nvSpPr>
      <dsp:spPr>
        <a:xfrm>
          <a:off x="3596814" y="183014"/>
          <a:ext cx="985957" cy="849532"/>
        </a:xfrm>
        <a:prstGeom prst="hexagon">
          <a:avLst>
            <a:gd name="adj" fmla="val 28900"/>
            <a:gd name="vf" fmla="val 115470"/>
          </a:avLst>
        </a:prstGeom>
        <a:gradFill rotWithShape="0">
          <a:gsLst>
            <a:gs pos="0">
              <a:schemeClr val="accent2">
                <a:tint val="40000"/>
                <a:hueOff val="0"/>
                <a:satOff val="0"/>
                <a:lumOff val="0"/>
                <a:alphaOff val="0"/>
                <a:tint val="94000"/>
                <a:satMod val="100000"/>
                <a:lumMod val="108000"/>
              </a:schemeClr>
            </a:gs>
            <a:gs pos="50000">
              <a:schemeClr val="accent2">
                <a:tint val="40000"/>
                <a:hueOff val="0"/>
                <a:satOff val="0"/>
                <a:lumOff val="0"/>
                <a:alphaOff val="0"/>
                <a:tint val="98000"/>
                <a:shade val="100000"/>
                <a:satMod val="100000"/>
                <a:lumMod val="100000"/>
              </a:schemeClr>
            </a:gs>
            <a:gs pos="100000">
              <a:schemeClr val="accent2">
                <a:tint val="40000"/>
                <a:hueOff val="0"/>
                <a:satOff val="0"/>
                <a:lumOff val="0"/>
                <a:alphaOff val="0"/>
                <a:shade val="72000"/>
                <a:satMod val="120000"/>
                <a:lumMod val="10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B9AD789E-972B-4700-8A2C-B6448315E7FC}">
      <dsp:nvSpPr>
        <dsp:cNvPr id="0" name=""/>
        <dsp:cNvSpPr/>
      </dsp:nvSpPr>
      <dsp:spPr>
        <a:xfrm>
          <a:off x="2599574" y="3380924"/>
          <a:ext cx="2141509" cy="1852657"/>
        </a:xfrm>
        <a:prstGeom prst="hexagon">
          <a:avLst>
            <a:gd name="adj" fmla="val 28570"/>
            <a:gd name="vf" fmla="val 115470"/>
          </a:avLst>
        </a:prstGeom>
        <a:gradFill rotWithShape="0">
          <a:gsLst>
            <a:gs pos="0">
              <a:schemeClr val="accent6">
                <a:hueOff val="0"/>
                <a:satOff val="0"/>
                <a:lumOff val="0"/>
                <a:alphaOff val="0"/>
                <a:tint val="94000"/>
                <a:satMod val="100000"/>
                <a:lumMod val="108000"/>
              </a:schemeClr>
            </a:gs>
            <a:gs pos="50000">
              <a:schemeClr val="accent6">
                <a:hueOff val="0"/>
                <a:satOff val="0"/>
                <a:lumOff val="0"/>
                <a:alphaOff val="0"/>
                <a:tint val="98000"/>
                <a:shade val="100000"/>
                <a:satMod val="100000"/>
                <a:lumMod val="100000"/>
              </a:schemeClr>
            </a:gs>
            <a:gs pos="100000">
              <a:schemeClr val="accent6">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Lynch II</a:t>
          </a:r>
          <a:endParaRPr lang="en-US" sz="2400" kern="1200" dirty="0">
            <a:solidFill>
              <a:schemeClr val="tx1"/>
            </a:solidFill>
          </a:endParaRPr>
        </a:p>
      </dsp:txBody>
      <dsp:txXfrm>
        <a:off x="2954468" y="3687949"/>
        <a:ext cx="1431721" cy="1238607"/>
      </dsp:txXfrm>
    </dsp:sp>
    <dsp:sp modelId="{6F82F2D8-9967-4BB9-B8B6-6E34D2134ED0}">
      <dsp:nvSpPr>
        <dsp:cNvPr id="0" name=""/>
        <dsp:cNvSpPr/>
      </dsp:nvSpPr>
      <dsp:spPr>
        <a:xfrm>
          <a:off x="2508646" y="1136959"/>
          <a:ext cx="2323366" cy="1852657"/>
        </a:xfrm>
        <a:prstGeom prst="hexagon">
          <a:avLst>
            <a:gd name="adj" fmla="val 28570"/>
            <a:gd name="vf" fmla="val 11547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 </a:t>
          </a:r>
          <a:r>
            <a:rPr lang="en-US" sz="2400" kern="1200" dirty="0" smtClean="0">
              <a:solidFill>
                <a:schemeClr val="tx1"/>
              </a:solidFill>
            </a:rPr>
            <a:t>Tamoxifen</a:t>
          </a:r>
          <a:endParaRPr lang="en-US" sz="2200" kern="1200" dirty="0">
            <a:solidFill>
              <a:schemeClr val="tx1"/>
            </a:solidFill>
          </a:endParaRPr>
        </a:p>
      </dsp:txBody>
      <dsp:txXfrm>
        <a:off x="2878695" y="1432036"/>
        <a:ext cx="1583268" cy="126250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4DF56E-FA07-460C-9EA0-C72B9996970B}" type="datetimeFigureOut">
              <a:rPr lang="en-US" smtClean="0"/>
              <a:pPr/>
              <a:t>10/3/2019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429FC9-337A-4E73-BEC1-3771D864A595}" type="slidenum">
              <a:rPr lang="en-US" smtClean="0"/>
              <a:pPr/>
              <a:t>‹#›</a:t>
            </a:fld>
            <a:endParaRPr lang="en-US"/>
          </a:p>
        </p:txBody>
      </p:sp>
    </p:spTree>
    <p:extLst>
      <p:ext uri="{BB962C8B-B14F-4D97-AF65-F5344CB8AC3E}">
        <p14:creationId xmlns="" xmlns:p14="http://schemas.microsoft.com/office/powerpoint/2010/main" val="382180854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64" units="cm"/>
          <inkml:channel name="Y" type="integer" max="1856" units="cm"/>
        </inkml:traceFormat>
        <inkml:channelProperties>
          <inkml:channelProperty channel="X" name="resolution" value="127.5" units="1/cm"/>
          <inkml:channelProperty channel="Y" name="resolution" value="128.88889" units="1/cm"/>
        </inkml:channelProperties>
      </inkml:inkSource>
      <inkml:timestamp xml:id="ts0" timeString="2016-02-19T13:07:34.823"/>
    </inkml:context>
    <inkml:brush xml:id="br0">
      <inkml:brushProperty name="width" value="0.08819" units="cm"/>
      <inkml:brushProperty name="height" value="0.35278" units="cm"/>
      <inkml:brushProperty name="color" value="#1F497D"/>
      <inkml:brushProperty name="tip" value="rectangle"/>
      <inkml:brushProperty name="rasterOp" value="maskPen"/>
    </inkml:brush>
  </inkml:definitions>
  <inkml:trace contextRef="#ctx0" brushRef="#br0">22527 5697,'0'0,"0"0,0 0,-73 153,42-70,20-53,-9 94,-1-53,0 1,11 31,-1 20,11 0,21 21,10-31,11-31,10 21,10-11,0-30,-10-11,0 0,0-10,10-10,11-21,20 1,21-32,-10-10,-21-20,-20 10,-1-21,-21-10,1-20,-11-11,0-9,-10-12,-11 22,-10-1,-10 21,-11-31,-10 0,-31 0,-32 11,-9 19,-12 32,-9 10,-11 21,10 40,-10 21,32 10,40 11,11 10,21 0,21-41,31 30,-21-61</inkml:trace>
</inkml:ink>
</file>

<file path=ppt/ink/ink10.xml><?xml version="1.0" encoding="utf-8"?>
<inkml:ink xmlns:inkml="http://www.w3.org/2003/InkML">
  <inkml:definitions>
    <inkml:context xml:id="ctx0">
      <inkml:inkSource xml:id="inkSrc0">
        <inkml:traceFormat>
          <inkml:channel name="X" type="integer" max="3264" units="cm"/>
          <inkml:channel name="Y" type="integer" max="1856" units="cm"/>
        </inkml:traceFormat>
        <inkml:channelProperties>
          <inkml:channelProperty channel="X" name="resolution" value="127.5" units="1/cm"/>
          <inkml:channelProperty channel="Y" name="resolution" value="128.88889" units="1/cm"/>
        </inkml:channelProperties>
      </inkml:inkSource>
      <inkml:timestamp xml:id="ts0" timeString="2016-02-19T13:07:47.530"/>
    </inkml:context>
    <inkml:brush xml:id="br0">
      <inkml:brushProperty name="width" value="0.08819" units="cm"/>
      <inkml:brushProperty name="height" value="0.35278" units="cm"/>
      <inkml:brushProperty name="color" value="#1F497D"/>
      <inkml:brushProperty name="tip" value="rectangle"/>
      <inkml:brushProperty name="rasterOp" value="maskPen"/>
    </inkml:brush>
  </inkml:definitions>
  <inkml:trace contextRef="#ctx0" brushRef="#br0">28579 9258,'0'0,"0"0,0 0,0 0,0 0,0 10,10 11,31 71,11 21,-10 21,20 194,-51-318,20 52,0 10,0 0,11 30,-11-30,0 10,-21-61,1-1,-1 1,0-11,1 0,-11 1,0-11</inkml:trace>
</inkml:ink>
</file>

<file path=ppt/ink/ink11.xml><?xml version="1.0" encoding="utf-8"?>
<inkml:ink xmlns:inkml="http://www.w3.org/2003/InkML">
  <inkml:definitions>
    <inkml:context xml:id="ctx0">
      <inkml:inkSource xml:id="inkSrc0">
        <inkml:traceFormat>
          <inkml:channel name="X" type="integer" max="3264" units="cm"/>
          <inkml:channel name="Y" type="integer" max="1856" units="cm"/>
        </inkml:traceFormat>
        <inkml:channelProperties>
          <inkml:channelProperty channel="X" name="resolution" value="127.5" units="1/cm"/>
          <inkml:channelProperty channel="Y" name="resolution" value="128.88889" units="1/cm"/>
        </inkml:channelProperties>
      </inkml:inkSource>
      <inkml:timestamp xml:id="ts0" timeString="2016-02-19T13:07:47.999"/>
    </inkml:context>
    <inkml:brush xml:id="br0">
      <inkml:brushProperty name="width" value="0.08819" units="cm"/>
      <inkml:brushProperty name="height" value="0.35278" units="cm"/>
      <inkml:brushProperty name="color" value="#1F497D"/>
      <inkml:brushProperty name="tip" value="rectangle"/>
      <inkml:brushProperty name="rasterOp" value="maskPen"/>
    </inkml:brush>
  </inkml:definitions>
  <inkml:trace contextRef="#ctx0" brushRef="#br0">29471 11414,'0'0,"0"0,0 0,0 0,0 0,0 0,0 0,0 0,0 0,-10-11,10 11,0 0,0 0,0-10,0 10,0 0</inkml:trace>
</inkml:ink>
</file>

<file path=ppt/ink/ink12.xml><?xml version="1.0" encoding="utf-8"?>
<inkml:ink xmlns:inkml="http://www.w3.org/2003/InkML">
  <inkml:definitions>
    <inkml:context xml:id="ctx0">
      <inkml:inkSource xml:id="inkSrc0">
        <inkml:traceFormat>
          <inkml:channel name="X" type="integer" max="3264" units="cm"/>
          <inkml:channel name="Y" type="integer" max="1856" units="cm"/>
        </inkml:traceFormat>
        <inkml:channelProperties>
          <inkml:channelProperty channel="X" name="resolution" value="127.5" units="1/cm"/>
          <inkml:channelProperty channel="Y" name="resolution" value="128.88889" units="1/cm"/>
        </inkml:channelProperties>
      </inkml:inkSource>
      <inkml:timestamp xml:id="ts0" timeString="2016-02-19T13:07:49.799"/>
    </inkml:context>
    <inkml:brush xml:id="br0">
      <inkml:brushProperty name="width" value="0.08819" units="cm"/>
      <inkml:brushProperty name="height" value="0.35278" units="cm"/>
      <inkml:brushProperty name="color" value="#1F497D"/>
      <inkml:brushProperty name="tip" value="rectangle"/>
      <inkml:brushProperty name="rasterOp" value="maskPen"/>
    </inkml:brush>
  </inkml:definitions>
  <inkml:trace contextRef="#ctx0" brushRef="#br0">25994 14770,'0'0,"-52"61,-31 22,-11 30,32-11,0-9,-1 40,-9 52,30-31,11 10,21 31,10 41,10-92,11 10,31 61,-11-71,22-31,20-11,31 11,-10-10,-1 20,-19-30,19-22,43 11,30 1,-10-32,21-10,0-21,-52-20,-31-10,-21-10,10-21,42-41,0-31,-21 0,-20 10,-11-30,-21-1,11-30,-11 51,-20 10,-11-20,-11 21,1-63,-10 22,-22-11,-10 31,-10-42,0 52,0 1,0 29,-31-29,-1-12,-30 22,-11-11,0 20,21 11,11 10,-12 11,-19-1,-22 21,-10 0,11 0,9 21,-40 20,-11 0,31 10,52 0,0 11,-21 9,-10 22,20 9,1 42,10 10,83-113</inkml:trace>
</inkml:ink>
</file>

<file path=ppt/ink/ink13.xml><?xml version="1.0" encoding="utf-8"?>
<inkml:ink xmlns:inkml="http://www.w3.org/2003/InkML">
  <inkml:definitions>
    <inkml:context xml:id="ctx0">
      <inkml:inkSource xml:id="inkSrc0">
        <inkml:traceFormat>
          <inkml:channel name="X" type="integer" max="3264" units="cm"/>
          <inkml:channel name="Y" type="integer" max="1856" units="cm"/>
        </inkml:traceFormat>
        <inkml:channelProperties>
          <inkml:channelProperty channel="X" name="resolution" value="127.5" units="1/cm"/>
          <inkml:channelProperty channel="Y" name="resolution" value="128.88889" units="1/cm"/>
        </inkml:channelProperties>
      </inkml:inkSource>
      <inkml:timestamp xml:id="ts0" timeString="2016-02-19T13:07:50.637"/>
    </inkml:context>
    <inkml:brush xml:id="br0">
      <inkml:brushProperty name="width" value="0.08819" units="cm"/>
      <inkml:brushProperty name="height" value="0.35278" units="cm"/>
      <inkml:brushProperty name="color" value="#1F497D"/>
      <inkml:brushProperty name="tip" value="rectangle"/>
      <inkml:brushProperty name="rasterOp" value="maskPen"/>
    </inkml:brush>
  </inkml:definitions>
  <inkml:trace contextRef="#ctx0" brushRef="#br0">26160 16084,'0'0,"0"0,0 0,0 0,0 0,0 0,0 0,0 0,0 0,0 0,0 0,0 0,0 0,0 0,0 0,0 0,0 0,0 0,0 0,0 0</inkml:trace>
</inkml:ink>
</file>

<file path=ppt/ink/ink14.xml><?xml version="1.0" encoding="utf-8"?>
<inkml:ink xmlns:inkml="http://www.w3.org/2003/InkML">
  <inkml:definitions>
    <inkml:context xml:id="ctx0">
      <inkml:inkSource xml:id="inkSrc0">
        <inkml:traceFormat>
          <inkml:channel name="X" type="integer" max="3264" units="cm"/>
          <inkml:channel name="Y" type="integer" max="1856" units="cm"/>
        </inkml:traceFormat>
        <inkml:channelProperties>
          <inkml:channelProperty channel="X" name="resolution" value="127.5" units="1/cm"/>
          <inkml:channelProperty channel="Y" name="resolution" value="128.88889" units="1/cm"/>
        </inkml:channelProperties>
      </inkml:inkSource>
      <inkml:timestamp xml:id="ts0" timeString="2016-02-19T13:07:51.371"/>
    </inkml:context>
    <inkml:brush xml:id="br0">
      <inkml:brushProperty name="width" value="0.08819" units="cm"/>
      <inkml:brushProperty name="height" value="0.35278" units="cm"/>
      <inkml:brushProperty name="color" value="#1F497D"/>
      <inkml:brushProperty name="tip" value="rectangle"/>
      <inkml:brushProperty name="rasterOp" value="maskPen"/>
    </inkml:brush>
  </inkml:definitions>
  <inkml:trace contextRef="#ctx0" brushRef="#br0">27395 15386,'0'0,"0"0,0 0,0 0,0 0,0 0,0 0,0 10,0 11,0-1,0 1,0 9,0-9,0-1,0-9,0-11,0 0,0 0,0 0,0 0,0 0,0 0,0 0,0 0,0 0,0 0,0 0,0 0,0 0,0 0,0 0,0 10,0-10</inkml:trace>
</inkml:ink>
</file>

<file path=ppt/ink/ink15.xml><?xml version="1.0" encoding="utf-8"?>
<inkml:ink xmlns:inkml="http://www.w3.org/2003/InkML">
  <inkml:definitions>
    <inkml:context xml:id="ctx0">
      <inkml:inkSource xml:id="inkSrc0">
        <inkml:traceFormat>
          <inkml:channel name="X" type="integer" max="3264" units="cm"/>
          <inkml:channel name="Y" type="integer" max="1856" units="cm"/>
        </inkml:traceFormat>
        <inkml:channelProperties>
          <inkml:channelProperty channel="X" name="resolution" value="127.5" units="1/cm"/>
          <inkml:channelProperty channel="Y" name="resolution" value="128.88889" units="1/cm"/>
        </inkml:channelProperties>
      </inkml:inkSource>
      <inkml:timestamp xml:id="ts0" timeString="2016-02-19T13:07:52.387"/>
    </inkml:context>
    <inkml:brush xml:id="br0">
      <inkml:brushProperty name="width" value="0.08819" units="cm"/>
      <inkml:brushProperty name="height" value="0.35278" units="cm"/>
      <inkml:brushProperty name="color" value="#1F497D"/>
      <inkml:brushProperty name="tip" value="rectangle"/>
      <inkml:brushProperty name="rasterOp" value="maskPen"/>
    </inkml:brush>
  </inkml:definitions>
  <inkml:trace contextRef="#ctx0" brushRef="#br0">26741 17285,'0'0,"0"0,0 0,0-11,11-61,-1 11,11-11,10-20,0 30,0 11,21-11,-10 11,9 10,12 0,-1 10,0-10,1 10,-43 21,43-21,-43 21,53-11,0 1,-1 9,1 1,0 10,-42 0,31 21,-31-21,-10 10,0 0,0-10,-1 0,1 11,-11-11,1 0,-11 0</inkml:trace>
</inkml:ink>
</file>

<file path=ppt/ink/ink2.xml><?xml version="1.0" encoding="utf-8"?>
<inkml:ink xmlns:inkml="http://www.w3.org/2003/InkML">
  <inkml:definitions>
    <inkml:context xml:id="ctx0">
      <inkml:inkSource xml:id="inkSrc0">
        <inkml:traceFormat>
          <inkml:channel name="X" type="integer" max="3264" units="cm"/>
          <inkml:channel name="Y" type="integer" max="1856" units="cm"/>
        </inkml:traceFormat>
        <inkml:channelProperties>
          <inkml:channelProperty channel="X" name="resolution" value="127.5" units="1/cm"/>
          <inkml:channelProperty channel="Y" name="resolution" value="128.88889" units="1/cm"/>
        </inkml:channelProperties>
      </inkml:inkSource>
      <inkml:timestamp xml:id="ts0" timeString="2016-02-19T13:07:35.796"/>
    </inkml:context>
    <inkml:brush xml:id="br0">
      <inkml:brushProperty name="width" value="0.08819" units="cm"/>
      <inkml:brushProperty name="height" value="0.35278" units="cm"/>
      <inkml:brushProperty name="color" value="#1F497D"/>
      <inkml:brushProperty name="tip" value="rectangle"/>
      <inkml:brushProperty name="rasterOp" value="maskPen"/>
    </inkml:brush>
  </inkml:definitions>
  <inkml:trace contextRef="#ctx0" brushRef="#br0">23637 5224,'0'0,"0"0,0 0,0 11,0 9,-10 52,20-10,11 51,0-21,10 31,31 31,-10-31,0 21,-10-62,20 51,-31-50,0-22,-10 21,-21-61,10 10,-10-11,0-10,0 1,0-1,0-10,0 0,0 0,0 0,0 0,0-10,0-11,0-10,0-41,0 42,11-42,-11 41,0 0,0 11,0-1,10 1,0-1,1 1,-11 9,10 1,1 0,-1 10,11-10,51 20,11 0,-10 11,0-1,-11 1,-41-11,10 0,0 0,31 11,-41-11,0 11,52 10,-73-31</inkml:trace>
</inkml:ink>
</file>

<file path=ppt/ink/ink3.xml><?xml version="1.0" encoding="utf-8"?>
<inkml:ink xmlns:inkml="http://www.w3.org/2003/InkML">
  <inkml:definitions>
    <inkml:context xml:id="ctx0">
      <inkml:inkSource xml:id="inkSrc0">
        <inkml:traceFormat>
          <inkml:channel name="X" type="integer" max="3264" units="cm"/>
          <inkml:channel name="Y" type="integer" max="1856" units="cm"/>
        </inkml:traceFormat>
        <inkml:channelProperties>
          <inkml:channelProperty channel="X" name="resolution" value="127.5" units="1/cm"/>
          <inkml:channelProperty channel="Y" name="resolution" value="128.88889" units="1/cm"/>
        </inkml:channelProperties>
      </inkml:inkSource>
      <inkml:timestamp xml:id="ts0" timeString="2016-02-19T13:07:37.703"/>
    </inkml:context>
    <inkml:brush xml:id="br0">
      <inkml:brushProperty name="width" value="0.08819" units="cm"/>
      <inkml:brushProperty name="height" value="0.35278" units="cm"/>
      <inkml:brushProperty name="color" value="#1F497D"/>
      <inkml:brushProperty name="tip" value="rectangle"/>
      <inkml:brushProperty name="rasterOp" value="maskPen"/>
    </inkml:brush>
  </inkml:definitions>
  <inkml:trace contextRef="#ctx0" brushRef="#br0">25911 5573,'0'0,"0"0,0 0,0 0,0 0,0 11,10 9,21 52,21 51,-21 11,-10-52,0-21,0 11,-11-41,0 41,-10-52,0 1,0-1,0-9,0-11,0 0,0 0,0 0,0-11,-10-9,-21-103,10 41,0-11,11 1,10 20,0 10,0 42,0-1,0 1,10-1,-10 11,11 0,-11-1,10 1,-10 10,10 0,1 10,10 11,41 51,0-11,0 1,1 10,-43-52,1 1,0-1,0-9,-1-1,1 0,0-10,0 0,0-10,-1 0,1-1,0 1,0-10,-11-11,0 21,1-11,-1 1,0 9,1 1,10 0,-1 10,12 0,51 10,10 21,0 0,1-11,-11-10,-52 1,0-1,0-10,0 0,-10 0,10-10,1-1,30-30,0 0,-41 31,31-41,-42 30,32-30,-32 30,21-40,-10-11,-11 0,-10-10,0-21,-10 31,10 42,-10 9,-11-40,10 40,1 0,-21-40,21 40,-1 1,-10-1,1 11,-1-10,-10 9,-42-20,42 21,-42 0,11 10,0 0,31 10,-32 11,1-1,31 1,-31 51,10 20,0 31,10-10,11-10,10-31,11-1,10-50,0-1,0-20</inkml:trace>
</inkml:ink>
</file>

<file path=ppt/ink/ink4.xml><?xml version="1.0" encoding="utf-8"?>
<inkml:ink xmlns:inkml="http://www.w3.org/2003/InkML">
  <inkml:definitions>
    <inkml:context xml:id="ctx0">
      <inkml:inkSource xml:id="inkSrc0">
        <inkml:traceFormat>
          <inkml:channel name="X" type="integer" max="3264" units="cm"/>
          <inkml:channel name="Y" type="integer" max="1856" units="cm"/>
        </inkml:traceFormat>
        <inkml:channelProperties>
          <inkml:channelProperty channel="X" name="resolution" value="127.5" units="1/cm"/>
          <inkml:channelProperty channel="Y" name="resolution" value="128.88889" units="1/cm"/>
        </inkml:channelProperties>
      </inkml:inkSource>
      <inkml:timestamp xml:id="ts0" timeString="2016-02-19T13:07:38.114"/>
    </inkml:context>
    <inkml:brush xml:id="br0">
      <inkml:brushProperty name="width" value="0.08819" units="cm"/>
      <inkml:brushProperty name="height" value="0.35278" units="cm"/>
      <inkml:brushProperty name="color" value="#1F497D"/>
      <inkml:brushProperty name="tip" value="rectangle"/>
      <inkml:brushProperty name="rasterOp" value="maskPen"/>
    </inkml:brush>
  </inkml:definitions>
  <inkml:trace contextRef="#ctx0" brushRef="#br0">28817 5471,'0'0,"0"0,0 0,0 0,0 0,0 10,0 11,0 9,-10 83,0 0,-1-41,1 10,10-82</inkml:trace>
</inkml:ink>
</file>

<file path=ppt/ink/ink5.xml><?xml version="1.0" encoding="utf-8"?>
<inkml:ink xmlns:inkml="http://www.w3.org/2003/InkML">
  <inkml:definitions>
    <inkml:context xml:id="ctx0">
      <inkml:inkSource xml:id="inkSrc0">
        <inkml:traceFormat>
          <inkml:channel name="X" type="integer" max="3264" units="cm"/>
          <inkml:channel name="Y" type="integer" max="1856" units="cm"/>
        </inkml:traceFormat>
        <inkml:channelProperties>
          <inkml:channelProperty channel="X" name="resolution" value="127.5" units="1/cm"/>
          <inkml:channelProperty channel="Y" name="resolution" value="128.88889" units="1/cm"/>
        </inkml:channelProperties>
      </inkml:inkSource>
      <inkml:timestamp xml:id="ts0" timeString="2016-02-19T13:07:39.745"/>
    </inkml:context>
    <inkml:brush xml:id="br0">
      <inkml:brushProperty name="width" value="0.08819" units="cm"/>
      <inkml:brushProperty name="height" value="0.35278" units="cm"/>
      <inkml:brushProperty name="color" value="#1F497D"/>
      <inkml:brushProperty name="tip" value="rectangle"/>
      <inkml:brushProperty name="rasterOp" value="maskPen"/>
    </inkml:brush>
  </inkml:definitions>
  <inkml:trace contextRef="#ctx0" brushRef="#br0">22838 11804,'0'0,"0"0,0 0,0 0,0 0,0 0,-10-11,-42-40,-11-11,-9-9,-11-32,-11-41,22-20,30 61,1-10,9 1,12-12,-1 22,0-1,11 21,10 61,-11-50,11 50,0 1,0 9,0 1,0 0,0 10,0 0,21 0,124 41,73 82,-31 0,42 0,-42-30,-53 9,-30-40,10-11,11-20,-21 10,-11-10,-20-21,-52-10,-1 0,1 0,-10 0,-1-10,0-11,-20-61,-21-10,-52-52,-21-41,21 31,0 11,10-21,-20-21,-1 10,22 52,9 21,-9-11,20 41,41 51,1 1,0-1,10 11,0 10</inkml:trace>
</inkml:ink>
</file>

<file path=ppt/ink/ink6.xml><?xml version="1.0" encoding="utf-8"?>
<inkml:ink xmlns:inkml="http://www.w3.org/2003/InkML">
  <inkml:definitions>
    <inkml:context xml:id="ctx0">
      <inkml:inkSource xml:id="inkSrc0">
        <inkml:traceFormat>
          <inkml:channel name="X" type="integer" max="3264" units="cm"/>
          <inkml:channel name="Y" type="integer" max="1856" units="cm"/>
        </inkml:traceFormat>
        <inkml:channelProperties>
          <inkml:channelProperty channel="X" name="resolution" value="127.5" units="1/cm"/>
          <inkml:channelProperty channel="Y" name="resolution" value="128.88889" units="1/cm"/>
        </inkml:channelProperties>
      </inkml:inkSource>
      <inkml:timestamp xml:id="ts0" timeString="2016-02-19T13:07:41.176"/>
    </inkml:context>
    <inkml:brush xml:id="br0">
      <inkml:brushProperty name="width" value="0.08819" units="cm"/>
      <inkml:brushProperty name="height" value="0.35278" units="cm"/>
      <inkml:brushProperty name="color" value="#1F497D"/>
      <inkml:brushProperty name="tip" value="rectangle"/>
      <inkml:brushProperty name="rasterOp" value="maskPen"/>
    </inkml:brush>
  </inkml:definitions>
  <inkml:trace contextRef="#ctx0" brushRef="#br0">24613 9874,'0'0,"-10"10,-1 11,-20 40,21-40,-1 61,1 21,20 20,22-21,9-19,-10-22,-20-30,30 20,-31-30,42 20,-20-31,40 11,32-11,10-31,0-20,-31-10,0-31,-20 10,-11-10,-21 10,-10-41,-11-10,-20-10,-11 9,-10 32,0 30,10 42,-52-42,0 21,1 10,-11 11,20 10,1 20,0 0,-11 11,11 10,0-1,-1 22,11 9,42-30,-11 31,11-1,10-40,10 10,11-11,31 11,-21-21,73-20,41-41,11-32,-42 1,-10-10,-21 0,-21-1,1-30,-22 10,-20 21,-11-1,-31-50,1 19,-11 12,-11-22,1 11,9 31,1 20,-10 10,30 42,-30-42,30 52,1 0,10-1,0 11,0 0,0 0,0 21,42 122,30 135,1-63,20 73,-20-114,10-20,0-10,-10-31,-1 10,-20-62,0 21,0-20,-31-41,41 20,11-11,20-19,21-22,-20-19,-21-22,-1-50,-72 102</inkml:trace>
</inkml:ink>
</file>

<file path=ppt/ink/ink7.xml><?xml version="1.0" encoding="utf-8"?>
<inkml:ink xmlns:inkml="http://www.w3.org/2003/InkML">
  <inkml:definitions>
    <inkml:context xml:id="ctx0">
      <inkml:inkSource xml:id="inkSrc0">
        <inkml:traceFormat>
          <inkml:channel name="X" type="integer" max="3264" units="cm"/>
          <inkml:channel name="Y" type="integer" max="1856" units="cm"/>
        </inkml:traceFormat>
        <inkml:channelProperties>
          <inkml:channelProperty channel="X" name="resolution" value="127.5" units="1/cm"/>
          <inkml:channelProperty channel="Y" name="resolution" value="128.88889" units="1/cm"/>
        </inkml:channelProperties>
      </inkml:inkSource>
      <inkml:timestamp xml:id="ts0" timeString="2016-02-19T13:07:41.548"/>
    </inkml:context>
    <inkml:brush xml:id="br0">
      <inkml:brushProperty name="width" value="0.08819" units="cm"/>
      <inkml:brushProperty name="height" value="0.35278" units="cm"/>
      <inkml:brushProperty name="color" value="#1F497D"/>
      <inkml:brushProperty name="tip" value="rectangle"/>
      <inkml:brushProperty name="rasterOp" value="maskPen"/>
    </inkml:brush>
  </inkml:definitions>
  <inkml:trace contextRef="#ctx0" brushRef="#br0">25423 8796,'0'0,"0"0,0 0,0 0,10-10,11-11,103-81,11-1,-10 21,-11-21,-31 21,0 10,0 1,0 19,-83 52</inkml:trace>
</inkml:ink>
</file>

<file path=ppt/ink/ink8.xml><?xml version="1.0" encoding="utf-8"?>
<inkml:ink xmlns:inkml="http://www.w3.org/2003/InkML">
  <inkml:definitions>
    <inkml:context xml:id="ctx0">
      <inkml:inkSource xml:id="inkSrc0">
        <inkml:traceFormat>
          <inkml:channel name="X" type="integer" max="3264" units="cm"/>
          <inkml:channel name="Y" type="integer" max="1856" units="cm"/>
        </inkml:traceFormat>
        <inkml:channelProperties>
          <inkml:channelProperty channel="X" name="resolution" value="127.5" units="1/cm"/>
          <inkml:channelProperty channel="Y" name="resolution" value="128.88889" units="1/cm"/>
        </inkml:channelProperties>
      </inkml:inkSource>
      <inkml:timestamp xml:id="ts0" timeString="2016-02-19T13:07:46.319"/>
    </inkml:context>
    <inkml:brush xml:id="br0">
      <inkml:brushProperty name="width" value="0.08819" units="cm"/>
      <inkml:brushProperty name="height" value="0.35278" units="cm"/>
      <inkml:brushProperty name="color" value="#1F497D"/>
      <inkml:brushProperty name="tip" value="rectangle"/>
      <inkml:brushProperty name="rasterOp" value="maskPen"/>
    </inkml:brush>
  </inkml:definitions>
  <inkml:trace contextRef="#ctx0" brushRef="#br0">21914 13425,'0'0,"0"0,-10 0,-42 41,21-41,-42 0,-10 11,0 9,-11 11,-20 20,10 42,21-21,21 20,21-31,9 1,12 20,9 11,22 30,20 10,0-51,31-10,1-10,-32-52,41 31,-9-20,-32-21,52 0,-11-21,22-41,30-92,-30 31,-1-31,-10-10,-41 31,-11-1,-10 32,-21 71,10-51,-10 61,0 1,0 9,0 1,0 10,0 0,0 0,0 0,0 0,0 0,0 0,0 0,21 21,62 112,10-10,1-20,-1 0,-10-21,-10-21,10 1,-10-21,20 10,1-30,20-32,-21-19,1-32,-1-41,0-51,1-30,-21 30,-1-31,-20-10,-21 41,-10 51,-11 32,-10-22,-10 32,-21-32,10 62,-31-61,31 82,1 0,-11 10,-84 41,-20 20,0 11,32 10,30-10,11 20,20 1,32 30,20-20,21-42,21 21,11-20,9 10,-20-42,-31-19,0-11,41 0,-31-11,42-19,-1-52,11-42,-10-30,-31 41,-1 1,-10 40,0-10,-20 51,-1 0,-10 11,0 9,11 1,-11 10,0 0,0 0,0 0,10 10,42 72,31 93,10 30,-10-41,11 31,-1 11,-20-52,10 10,-21 21,-10-21,-10 0,-22 0,-9-20,-1-11,1-9,-11-22,-11-30,11-51,-10 50,-1-50,1-11,-11-10,-72-20,-42-62,21-62,31 21,0-21,31 0,21 1,-1-1,12-20,20 41,20-42,22 11,10 0,10-10,21-72,11 72,20-21,0-20,-41 41,-21 30,-11 52,1-10,-1-1,1 11,-32 62,0 9,1-9,-1 10,1-1,-11 1,0 10,0 0,0 0,0 0,0 0,0 0,0 0,-11 21,-20 92,0 10,10 20,0 1,11-21,0 0,-1-10,11-31,0 1,0-53,0 1,21 41,-11-51,1-1,9-10,1 1,10-11,42-21,-11-30,1-21,-22-10,-10-31,-20 10,-1-10,-20 21,-1 10,1 0,10 51,-10 0,-1 0,1 1,-1 9,1 0,0 1,10 10,0-1,0 11,0 0,0 0,0 0,0 0,52 52,20 40,11 1,0-1,0-10,-10-20,0-11,10-10,-21 0,-31-31,42-10,-11-20,-31 9,21-40,10-62,-10-30,0-1,-31 31,0 10,-11-10,-10 31,0 21,0-1,0 31,0 11,-10-1,-1 1,1-1,10 11,0 0,0-1,0 11,0 0,0 0,0 0,0 0,10 21,32 82,20-1,-10-40,21 10,-11-21,-41-30,0-11,30 21,-30-21,10-10,32 0,-32 0,31-21,-41 11,31-52,0-50,-21-1,0-52,-21 22,-10 40,0 31,0-10,0 62,0-1,0 11,0 0,0-1,0 11,0 0,0 0,0 0,11 11,-1 19,21 52,0-10,1 10,-12 1,-9-22,-1-30,-10-11,0 11,0-10,0-11,0 0,0 1,0-11,0 0,0 0,-10-21,-21-41,20 42,-10-72,1 9,9 53,1-73,10 31,0 52,0-42,0 52,0 0,10-1,1 1,-1 0,11-1,0 1,51 10,-10 21,11 20,31 10,10 0,11 1,-21-11,-11-10,11-11,-21 1,10-21,-10 0,-10-11,-11 1,-41 0,0 0,0-1,-11 1,-10 10</inkml:trace>
</inkml:ink>
</file>

<file path=ppt/ink/ink9.xml><?xml version="1.0" encoding="utf-8"?>
<inkml:ink xmlns:inkml="http://www.w3.org/2003/InkML">
  <inkml:definitions>
    <inkml:context xml:id="ctx0">
      <inkml:inkSource xml:id="inkSrc0">
        <inkml:traceFormat>
          <inkml:channel name="X" type="integer" max="3264" units="cm"/>
          <inkml:channel name="Y" type="integer" max="1856" units="cm"/>
        </inkml:traceFormat>
        <inkml:channelProperties>
          <inkml:channelProperty channel="X" name="resolution" value="127.5" units="1/cm"/>
          <inkml:channelProperty channel="Y" name="resolution" value="128.88889" units="1/cm"/>
        </inkml:channelProperties>
      </inkml:inkSource>
      <inkml:timestamp xml:id="ts0" timeString="2016-02-19T13:07:46.739"/>
    </inkml:context>
    <inkml:brush xml:id="br0">
      <inkml:brushProperty name="width" value="0.08819" units="cm"/>
      <inkml:brushProperty name="height" value="0.35278" units="cm"/>
      <inkml:brushProperty name="color" value="#1F497D"/>
      <inkml:brushProperty name="tip" value="rectangle"/>
      <inkml:brushProperty name="rasterOp" value="maskPen"/>
    </inkml:brush>
  </inkml:definitions>
  <inkml:trace contextRef="#ctx0" brushRef="#br0">26243 10982,'0'0,"0"0,0 0,0 0,0 0,0 0,0 0,0 0,0 0,0 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6E2F9-150A-4FF3-A071-389C8E5F2627}" type="datetimeFigureOut">
              <a:rPr lang="en-US" smtClean="0"/>
              <a:pPr/>
              <a:t>10/3/2019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B42CC5-8566-4D30-867D-020E1CA91914}" type="slidenum">
              <a:rPr lang="en-US" smtClean="0"/>
              <a:pPr/>
              <a:t>‹#›</a:t>
            </a:fld>
            <a:endParaRPr lang="en-US"/>
          </a:p>
        </p:txBody>
      </p:sp>
    </p:spTree>
    <p:extLst>
      <p:ext uri="{BB962C8B-B14F-4D97-AF65-F5344CB8AC3E}">
        <p14:creationId xmlns="" xmlns:p14="http://schemas.microsoft.com/office/powerpoint/2010/main" val="812714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ancerresearchuk.org/cancer-info/utilities/Glossary/ssLINK/news-rat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Age-</a:t>
            </a:r>
            <a:r>
              <a:rPr lang="en-US" sz="1200" b="0" i="0" kern="1200" dirty="0" err="1" smtClean="0">
                <a:solidFill>
                  <a:schemeClr val="tx1"/>
                </a:solidFill>
                <a:effectLst/>
                <a:latin typeface="+mn-lt"/>
                <a:ea typeface="+mn-ea"/>
                <a:cs typeface="+mn-cs"/>
              </a:rPr>
              <a:t>standardisation</a:t>
            </a:r>
            <a:r>
              <a:rPr lang="en-US" sz="1200" b="0" i="0" kern="1200" dirty="0" smtClean="0">
                <a:solidFill>
                  <a:schemeClr val="tx1"/>
                </a:solidFill>
                <a:effectLst/>
                <a:latin typeface="+mn-lt"/>
                <a:ea typeface="+mn-ea"/>
                <a:cs typeface="+mn-cs"/>
              </a:rPr>
              <a:t> adjusts </a:t>
            </a:r>
            <a:r>
              <a:rPr lang="en-US" sz="1200" b="0" i="0" u="sng" kern="1200" dirty="0" smtClean="0">
                <a:solidFill>
                  <a:schemeClr val="tx1"/>
                </a:solidFill>
                <a:effectLst/>
                <a:latin typeface="+mn-lt"/>
                <a:ea typeface="+mn-ea"/>
                <a:cs typeface="+mn-cs"/>
                <a:hlinkClick r:id="rId3"/>
              </a:rPr>
              <a:t>rates</a:t>
            </a:r>
            <a:r>
              <a:rPr lang="en-US" sz="1200" b="0" i="0" kern="1200" dirty="0" smtClean="0">
                <a:solidFill>
                  <a:schemeClr val="tx1"/>
                </a:solidFill>
                <a:effectLst/>
                <a:latin typeface="+mn-lt"/>
                <a:ea typeface="+mn-ea"/>
                <a:cs typeface="+mn-cs"/>
              </a:rPr>
              <a:t> to take into account how many old or young people are in the population being looked at. When rates are age-</a:t>
            </a:r>
            <a:r>
              <a:rPr lang="en-US" sz="1200" b="0" i="0" kern="1200" dirty="0" err="1" smtClean="0">
                <a:solidFill>
                  <a:schemeClr val="tx1"/>
                </a:solidFill>
                <a:effectLst/>
                <a:latin typeface="+mn-lt"/>
                <a:ea typeface="+mn-ea"/>
                <a:cs typeface="+mn-cs"/>
              </a:rPr>
              <a:t>standardised</a:t>
            </a:r>
            <a:r>
              <a:rPr lang="en-US" sz="1200" b="0" i="0" kern="1200" dirty="0" smtClean="0">
                <a:solidFill>
                  <a:schemeClr val="tx1"/>
                </a:solidFill>
                <a:effectLst/>
                <a:latin typeface="+mn-lt"/>
                <a:ea typeface="+mn-ea"/>
                <a:cs typeface="+mn-cs"/>
              </a:rPr>
              <a:t>, you know that differences in the rates over time or between geographical areas do not simply reflect variations in the age structure of the populations. This is important when looking at cancer rates because cancer is a disease that predominantly affects the elderly. So if cancer rates are not age-</a:t>
            </a:r>
            <a:r>
              <a:rPr lang="en-US" sz="1200" b="0" i="0" kern="1200" dirty="0" err="1" smtClean="0">
                <a:solidFill>
                  <a:schemeClr val="tx1"/>
                </a:solidFill>
                <a:effectLst/>
                <a:latin typeface="+mn-lt"/>
                <a:ea typeface="+mn-ea"/>
                <a:cs typeface="+mn-cs"/>
              </a:rPr>
              <a:t>standardised</a:t>
            </a:r>
            <a:r>
              <a:rPr lang="en-US" sz="1200" b="0" i="0" kern="1200" smtClean="0">
                <a:solidFill>
                  <a:schemeClr val="tx1"/>
                </a:solidFill>
                <a:effectLst/>
                <a:latin typeface="+mn-lt"/>
                <a:ea typeface="+mn-ea"/>
                <a:cs typeface="+mn-cs"/>
              </a:rPr>
              <a:t>, a higher rate in one country is likely to reflect the fact that it has a greater proportion of older people.</a:t>
            </a:r>
            <a:endParaRPr lang="en-US"/>
          </a:p>
        </p:txBody>
      </p:sp>
      <p:sp>
        <p:nvSpPr>
          <p:cNvPr id="4" name="Slide Number Placeholder 3"/>
          <p:cNvSpPr>
            <a:spLocks noGrp="1"/>
          </p:cNvSpPr>
          <p:nvPr>
            <p:ph type="sldNum" sz="quarter" idx="10"/>
          </p:nvPr>
        </p:nvSpPr>
        <p:spPr/>
        <p:txBody>
          <a:bodyPr/>
          <a:lstStyle/>
          <a:p>
            <a:fld id="{DBB42CC5-8566-4D30-867D-020E1CA91914}" type="slidenum">
              <a:rPr lang="en-US" smtClean="0"/>
              <a:pPr/>
              <a:t>4</a:t>
            </a:fld>
            <a:endParaRPr lang="en-US"/>
          </a:p>
        </p:txBody>
      </p:sp>
    </p:spTree>
    <p:extLst>
      <p:ext uri="{BB962C8B-B14F-4D97-AF65-F5344CB8AC3E}">
        <p14:creationId xmlns="" xmlns:p14="http://schemas.microsoft.com/office/powerpoint/2010/main" val="104207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Accuracy for diagnosis of endometrial cancer is almost similar among these three (Novak curette: 67–97%, </a:t>
            </a:r>
            <a:r>
              <a:rPr lang="en-US" sz="1200" dirty="0" err="1" smtClean="0"/>
              <a:t>Pipelle</a:t>
            </a:r>
            <a:r>
              <a:rPr lang="en-US" sz="1200" dirty="0" smtClean="0"/>
              <a:t> endometrial suction curette: 79–94%, </a:t>
            </a:r>
            <a:r>
              <a:rPr lang="en-US" sz="1200" dirty="0" err="1" smtClean="0"/>
              <a:t>Vabra</a:t>
            </a:r>
            <a:r>
              <a:rPr lang="en-US" sz="1200" dirty="0" smtClean="0"/>
              <a:t> aspirator: 80–98%)</a:t>
            </a:r>
          </a:p>
          <a:p>
            <a:endParaRPr lang="en-US" dirty="0"/>
          </a:p>
        </p:txBody>
      </p:sp>
      <p:sp>
        <p:nvSpPr>
          <p:cNvPr id="4" name="Slide Number Placeholder 3"/>
          <p:cNvSpPr>
            <a:spLocks noGrp="1"/>
          </p:cNvSpPr>
          <p:nvPr>
            <p:ph type="sldNum" sz="quarter" idx="10"/>
          </p:nvPr>
        </p:nvSpPr>
        <p:spPr/>
        <p:txBody>
          <a:bodyPr/>
          <a:lstStyle/>
          <a:p>
            <a:fld id="{DBB42CC5-8566-4D30-867D-020E1CA91914}" type="slidenum">
              <a:rPr lang="en-US" smtClean="0"/>
              <a:pPr/>
              <a:t>20</a:t>
            </a:fld>
            <a:endParaRPr lang="en-US"/>
          </a:p>
        </p:txBody>
      </p:sp>
    </p:spTree>
    <p:extLst>
      <p:ext uri="{BB962C8B-B14F-4D97-AF65-F5344CB8AC3E}">
        <p14:creationId xmlns="" xmlns:p14="http://schemas.microsoft.com/office/powerpoint/2010/main" val="4045605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Morphology of ET: Diffuse endometrial thickness may be due to endometrial hyperplasia or carcinoma and a non-focal blind biopsy is sufficient for diagnosis, whereas, focal endometrial biopsy can be due to lesions like polyps, either benign or malignant, and require </a:t>
            </a:r>
            <a:r>
              <a:rPr lang="en-US" dirty="0" err="1" smtClean="0"/>
              <a:t>hysteroscopic</a:t>
            </a:r>
            <a:r>
              <a:rPr lang="en-US" dirty="0" smtClean="0"/>
              <a:t> guided biopsy. Other morphological features described by researchers to indicate malignancy are </a:t>
            </a:r>
            <a:r>
              <a:rPr lang="en-US" dirty="0" err="1" smtClean="0"/>
              <a:t>heterogenous</a:t>
            </a:r>
            <a:r>
              <a:rPr lang="en-US" dirty="0" smtClean="0"/>
              <a:t> and hyperechoic with irregular borders</a:t>
            </a:r>
            <a:endParaRPr lang="en-US" dirty="0"/>
          </a:p>
        </p:txBody>
      </p:sp>
      <p:sp>
        <p:nvSpPr>
          <p:cNvPr id="4" name="Slide Number Placeholder 3"/>
          <p:cNvSpPr>
            <a:spLocks noGrp="1"/>
          </p:cNvSpPr>
          <p:nvPr>
            <p:ph type="sldNum" sz="quarter" idx="10"/>
          </p:nvPr>
        </p:nvSpPr>
        <p:spPr/>
        <p:txBody>
          <a:bodyPr/>
          <a:lstStyle/>
          <a:p>
            <a:fld id="{DBB42CC5-8566-4D30-867D-020E1CA91914}" type="slidenum">
              <a:rPr lang="en-US" smtClean="0"/>
              <a:pPr/>
              <a:t>21</a:t>
            </a:fld>
            <a:endParaRPr lang="en-US"/>
          </a:p>
        </p:txBody>
      </p:sp>
    </p:spTree>
    <p:extLst>
      <p:ext uri="{BB962C8B-B14F-4D97-AF65-F5344CB8AC3E}">
        <p14:creationId xmlns="" xmlns:p14="http://schemas.microsoft.com/office/powerpoint/2010/main" val="880284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2770" name="Group 2"/>
          <p:cNvGrpSpPr>
            <a:grpSpLocks/>
          </p:cNvGrpSpPr>
          <p:nvPr/>
        </p:nvGrpSpPr>
        <p:grpSpPr bwMode="auto">
          <a:xfrm>
            <a:off x="1" y="1"/>
            <a:ext cx="12187767" cy="6850063"/>
            <a:chOff x="0" y="0"/>
            <a:chExt cx="5758" cy="4315"/>
          </a:xfrm>
        </p:grpSpPr>
        <p:grpSp>
          <p:nvGrpSpPr>
            <p:cNvPr id="32771" name="Group 3"/>
            <p:cNvGrpSpPr>
              <a:grpSpLocks/>
            </p:cNvGrpSpPr>
            <p:nvPr userDrawn="1"/>
          </p:nvGrpSpPr>
          <p:grpSpPr bwMode="auto">
            <a:xfrm>
              <a:off x="1728" y="2230"/>
              <a:ext cx="4027" cy="2085"/>
              <a:chOff x="1728" y="2230"/>
              <a:chExt cx="4027" cy="2085"/>
            </a:xfrm>
          </p:grpSpPr>
          <p:sp>
            <p:nvSpPr>
              <p:cNvPr id="32772"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sz="1800"/>
              </a:p>
            </p:txBody>
          </p:sp>
          <p:sp>
            <p:nvSpPr>
              <p:cNvPr id="32773"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sz="1800"/>
              </a:p>
            </p:txBody>
          </p:sp>
          <p:sp>
            <p:nvSpPr>
              <p:cNvPr id="32774"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sz="1800"/>
              </a:p>
            </p:txBody>
          </p:sp>
          <p:sp>
            <p:nvSpPr>
              <p:cNvPr id="32775"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sz="1800"/>
              </a:p>
            </p:txBody>
          </p:sp>
          <p:sp>
            <p:nvSpPr>
              <p:cNvPr id="32776"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sz="1800"/>
              </a:p>
            </p:txBody>
          </p:sp>
        </p:grpSp>
        <p:sp>
          <p:nvSpPr>
            <p:cNvPr id="32777"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sz="1800"/>
            </a:p>
          </p:txBody>
        </p:sp>
        <p:sp>
          <p:nvSpPr>
            <p:cNvPr id="32778"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sz="1800"/>
            </a:p>
          </p:txBody>
        </p:sp>
      </p:grpSp>
      <p:sp>
        <p:nvSpPr>
          <p:cNvPr id="32779" name="Rectangle 11"/>
          <p:cNvSpPr>
            <a:spLocks noGrp="1" noChangeArrowheads="1"/>
          </p:cNvSpPr>
          <p:nvPr>
            <p:ph type="ctrTitle" sz="quarter"/>
          </p:nvPr>
        </p:nvSpPr>
        <p:spPr>
          <a:xfrm>
            <a:off x="914400" y="1736726"/>
            <a:ext cx="10363200" cy="1920875"/>
          </a:xfrm>
        </p:spPr>
        <p:txBody>
          <a:bodyPr/>
          <a:lstStyle>
            <a:lvl1pPr>
              <a:defRPr sz="5400"/>
            </a:lvl1pPr>
          </a:lstStyle>
          <a:p>
            <a:r>
              <a:rPr lang="en-US" altLang="ko-KR" smtClean="0"/>
              <a:t>Click to edit Master title style</a:t>
            </a:r>
            <a:endParaRPr lang="ko-KR" altLang="en-US"/>
          </a:p>
        </p:txBody>
      </p:sp>
      <p:sp>
        <p:nvSpPr>
          <p:cNvPr id="32780"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ltLang="ko-KR" smtClean="0"/>
              <a:t>Click to edit Master subtitle style</a:t>
            </a:r>
            <a:endParaRPr lang="ko-KR" altLang="en-US"/>
          </a:p>
        </p:txBody>
      </p:sp>
      <p:sp>
        <p:nvSpPr>
          <p:cNvPr id="32781" name="Rectangle 13"/>
          <p:cNvSpPr>
            <a:spLocks noGrp="1" noChangeArrowheads="1"/>
          </p:cNvSpPr>
          <p:nvPr>
            <p:ph type="dt" sz="quarter" idx="2"/>
          </p:nvPr>
        </p:nvSpPr>
        <p:spPr>
          <a:xfrm>
            <a:off x="609600" y="6248400"/>
            <a:ext cx="2844800" cy="476250"/>
          </a:xfrm>
        </p:spPr>
        <p:txBody>
          <a:bodyPr/>
          <a:lstStyle>
            <a:lvl1pPr>
              <a:defRPr/>
            </a:lvl1pPr>
          </a:lstStyle>
          <a:p>
            <a:fld id="{B21C62D1-52E0-43F2-A019-F43948CE08B6}" type="datetimeFigureOut">
              <a:rPr lang="en-US" smtClean="0"/>
              <a:pPr/>
              <a:t>10/3/2019</a:t>
            </a:fld>
            <a:endParaRPr lang="en-US"/>
          </a:p>
        </p:txBody>
      </p:sp>
      <p:sp>
        <p:nvSpPr>
          <p:cNvPr id="32782" name="Rectangle 14"/>
          <p:cNvSpPr>
            <a:spLocks noGrp="1" noChangeArrowheads="1"/>
          </p:cNvSpPr>
          <p:nvPr>
            <p:ph type="ftr" sz="quarter" idx="3"/>
          </p:nvPr>
        </p:nvSpPr>
        <p:spPr>
          <a:xfrm>
            <a:off x="4165600" y="6251575"/>
            <a:ext cx="3860800" cy="476250"/>
          </a:xfrm>
        </p:spPr>
        <p:txBody>
          <a:bodyPr/>
          <a:lstStyle>
            <a:lvl1pPr>
              <a:defRPr/>
            </a:lvl1pPr>
          </a:lstStyle>
          <a:p>
            <a:endParaRPr lang="en-US"/>
          </a:p>
        </p:txBody>
      </p:sp>
      <p:sp>
        <p:nvSpPr>
          <p:cNvPr id="32783" name="Rectangle 15"/>
          <p:cNvSpPr>
            <a:spLocks noGrp="1" noChangeArrowheads="1"/>
          </p:cNvSpPr>
          <p:nvPr>
            <p:ph type="sldNum" sz="quarter" idx="4"/>
          </p:nvPr>
        </p:nvSpPr>
        <p:spPr>
          <a:xfrm>
            <a:off x="8737600" y="6254750"/>
            <a:ext cx="2844800" cy="476250"/>
          </a:xfrm>
        </p:spPr>
        <p:txBody>
          <a:bodyPr/>
          <a:lstStyle>
            <a:lvl1pPr>
              <a:defRPr/>
            </a:lvl1pPr>
          </a:lstStyle>
          <a:p>
            <a:fld id="{7CFEF77B-39C7-4CAA-92BD-B217AA2E1A96}" type="slidenum">
              <a:rPr lang="en-US" smtClean="0"/>
              <a:pPr/>
              <a:t>‹#›</a:t>
            </a:fld>
            <a:endParaRPr lang="en-US"/>
          </a:p>
        </p:txBody>
      </p:sp>
    </p:spTree>
    <p:extLst>
      <p:ext uri="{BB962C8B-B14F-4D97-AF65-F5344CB8AC3E}">
        <p14:creationId xmlns="" xmlns:p14="http://schemas.microsoft.com/office/powerpoint/2010/main" val="96473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21C62D1-52E0-43F2-A019-F43948CE08B6}" type="datetimeFigureOut">
              <a:rPr lang="en-US" smtClean="0"/>
              <a:pPr/>
              <a:t>10/3/2019</a:t>
            </a:fld>
            <a:endParaRPr lang="en-US"/>
          </a:p>
        </p:txBody>
      </p:sp>
      <p:sp>
        <p:nvSpPr>
          <p:cNvPr id="5" name="Slide Number Placeholder 4"/>
          <p:cNvSpPr>
            <a:spLocks noGrp="1"/>
          </p:cNvSpPr>
          <p:nvPr>
            <p:ph type="sldNum" sz="quarter" idx="11"/>
          </p:nvPr>
        </p:nvSpPr>
        <p:spPr/>
        <p:txBody>
          <a:bodyPr/>
          <a:lstStyle>
            <a:lvl1pPr>
              <a:defRPr/>
            </a:lvl1pPr>
          </a:lstStyle>
          <a:p>
            <a:fld id="{7CFEF77B-39C7-4CAA-92BD-B217AA2E1A96}"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 xmlns:p14="http://schemas.microsoft.com/office/powerpoint/2010/main" val="2181220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21C62D1-52E0-43F2-A019-F43948CE08B6}" type="datetimeFigureOut">
              <a:rPr lang="en-US" smtClean="0"/>
              <a:pPr/>
              <a:t>10/3/2019</a:t>
            </a:fld>
            <a:endParaRPr lang="en-US"/>
          </a:p>
        </p:txBody>
      </p:sp>
      <p:sp>
        <p:nvSpPr>
          <p:cNvPr id="5" name="Slide Number Placeholder 4"/>
          <p:cNvSpPr>
            <a:spLocks noGrp="1"/>
          </p:cNvSpPr>
          <p:nvPr>
            <p:ph type="sldNum" sz="quarter" idx="11"/>
          </p:nvPr>
        </p:nvSpPr>
        <p:spPr/>
        <p:txBody>
          <a:bodyPr/>
          <a:lstStyle>
            <a:lvl1pPr>
              <a:defRPr/>
            </a:lvl1pPr>
          </a:lstStyle>
          <a:p>
            <a:fld id="{7CFEF77B-39C7-4CAA-92BD-B217AA2E1A96}"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 xmlns:p14="http://schemas.microsoft.com/office/powerpoint/2010/main" val="2619517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C666B6-C5B3-47D3-969F-CABE52EB90FD}"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62244-DC72-4071-8AA3-536AAB467662}" type="slidenum">
              <a:rPr lang="en-US" smtClean="0"/>
              <a:pPr/>
              <a:t>‹#›</a:t>
            </a:fld>
            <a:endParaRPr lang="en-US"/>
          </a:p>
        </p:txBody>
      </p:sp>
    </p:spTree>
    <p:extLst>
      <p:ext uri="{BB962C8B-B14F-4D97-AF65-F5344CB8AC3E}">
        <p14:creationId xmlns="" xmlns:p14="http://schemas.microsoft.com/office/powerpoint/2010/main" val="1037544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C666B6-C5B3-47D3-969F-CABE52EB90FD}"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62244-DC72-4071-8AA3-536AAB467662}" type="slidenum">
              <a:rPr lang="en-US" smtClean="0"/>
              <a:pPr/>
              <a:t>‹#›</a:t>
            </a:fld>
            <a:endParaRPr lang="en-US"/>
          </a:p>
        </p:txBody>
      </p:sp>
    </p:spTree>
    <p:extLst>
      <p:ext uri="{BB962C8B-B14F-4D97-AF65-F5344CB8AC3E}">
        <p14:creationId xmlns="" xmlns:p14="http://schemas.microsoft.com/office/powerpoint/2010/main" val="2037605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C666B6-C5B3-47D3-969F-CABE52EB90FD}"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62244-DC72-4071-8AA3-536AAB467662}" type="slidenum">
              <a:rPr lang="en-US" smtClean="0"/>
              <a:pPr/>
              <a:t>‹#›</a:t>
            </a:fld>
            <a:endParaRPr lang="en-US"/>
          </a:p>
        </p:txBody>
      </p:sp>
    </p:spTree>
    <p:extLst>
      <p:ext uri="{BB962C8B-B14F-4D97-AF65-F5344CB8AC3E}">
        <p14:creationId xmlns="" xmlns:p14="http://schemas.microsoft.com/office/powerpoint/2010/main" val="436064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C666B6-C5B3-47D3-969F-CABE52EB90FD}"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62244-DC72-4071-8AA3-536AAB467662}" type="slidenum">
              <a:rPr lang="en-US" smtClean="0"/>
              <a:pPr/>
              <a:t>‹#›</a:t>
            </a:fld>
            <a:endParaRPr lang="en-US"/>
          </a:p>
        </p:txBody>
      </p:sp>
    </p:spTree>
    <p:extLst>
      <p:ext uri="{BB962C8B-B14F-4D97-AF65-F5344CB8AC3E}">
        <p14:creationId xmlns="" xmlns:p14="http://schemas.microsoft.com/office/powerpoint/2010/main" val="3847388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C666B6-C5B3-47D3-969F-CABE52EB90FD}" type="datetimeFigureOut">
              <a:rPr lang="en-US" smtClean="0"/>
              <a:pPr/>
              <a:t>10/3/2019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162244-DC72-4071-8AA3-536AAB467662}" type="slidenum">
              <a:rPr lang="en-US" smtClean="0"/>
              <a:pPr/>
              <a:t>‹#›</a:t>
            </a:fld>
            <a:endParaRPr lang="en-US"/>
          </a:p>
        </p:txBody>
      </p:sp>
    </p:spTree>
    <p:extLst>
      <p:ext uri="{BB962C8B-B14F-4D97-AF65-F5344CB8AC3E}">
        <p14:creationId xmlns="" xmlns:p14="http://schemas.microsoft.com/office/powerpoint/2010/main" val="1587241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C666B6-C5B3-47D3-969F-CABE52EB90FD}" type="datetimeFigureOut">
              <a:rPr lang="en-US" smtClean="0"/>
              <a:pPr/>
              <a:t>10/3/2019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162244-DC72-4071-8AA3-536AAB467662}" type="slidenum">
              <a:rPr lang="en-US" smtClean="0"/>
              <a:pPr/>
              <a:t>‹#›</a:t>
            </a:fld>
            <a:endParaRPr lang="en-US"/>
          </a:p>
        </p:txBody>
      </p:sp>
    </p:spTree>
    <p:extLst>
      <p:ext uri="{BB962C8B-B14F-4D97-AF65-F5344CB8AC3E}">
        <p14:creationId xmlns="" xmlns:p14="http://schemas.microsoft.com/office/powerpoint/2010/main" val="3122064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C666B6-C5B3-47D3-969F-CABE52EB90FD}" type="datetimeFigureOut">
              <a:rPr lang="en-US" smtClean="0"/>
              <a:pPr/>
              <a:t>10/3/2019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162244-DC72-4071-8AA3-536AAB467662}" type="slidenum">
              <a:rPr lang="en-US" smtClean="0"/>
              <a:pPr/>
              <a:t>‹#›</a:t>
            </a:fld>
            <a:endParaRPr lang="en-US"/>
          </a:p>
        </p:txBody>
      </p:sp>
    </p:spTree>
    <p:extLst>
      <p:ext uri="{BB962C8B-B14F-4D97-AF65-F5344CB8AC3E}">
        <p14:creationId xmlns="" xmlns:p14="http://schemas.microsoft.com/office/powerpoint/2010/main" val="1742814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C666B6-C5B3-47D3-969F-CABE52EB90FD}"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62244-DC72-4071-8AA3-536AAB467662}" type="slidenum">
              <a:rPr lang="en-US" smtClean="0"/>
              <a:pPr/>
              <a:t>‹#›</a:t>
            </a:fld>
            <a:endParaRPr lang="en-US"/>
          </a:p>
        </p:txBody>
      </p:sp>
    </p:spTree>
    <p:extLst>
      <p:ext uri="{BB962C8B-B14F-4D97-AF65-F5344CB8AC3E}">
        <p14:creationId xmlns="" xmlns:p14="http://schemas.microsoft.com/office/powerpoint/2010/main" val="3760852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21C62D1-52E0-43F2-A019-F43948CE08B6}" type="datetimeFigureOut">
              <a:rPr lang="en-US" smtClean="0"/>
              <a:pPr/>
              <a:t>10/3/2019</a:t>
            </a:fld>
            <a:endParaRPr lang="en-US"/>
          </a:p>
        </p:txBody>
      </p:sp>
      <p:sp>
        <p:nvSpPr>
          <p:cNvPr id="5" name="Slide Number Placeholder 4"/>
          <p:cNvSpPr>
            <a:spLocks noGrp="1"/>
          </p:cNvSpPr>
          <p:nvPr>
            <p:ph type="sldNum" sz="quarter" idx="11"/>
          </p:nvPr>
        </p:nvSpPr>
        <p:spPr/>
        <p:txBody>
          <a:bodyPr/>
          <a:lstStyle>
            <a:lvl1pPr>
              <a:defRPr/>
            </a:lvl1pPr>
          </a:lstStyle>
          <a:p>
            <a:fld id="{7CFEF77B-39C7-4CAA-92BD-B217AA2E1A96}"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 xmlns:p14="http://schemas.microsoft.com/office/powerpoint/2010/main" val="2772632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C666B6-C5B3-47D3-969F-CABE52EB90FD}"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62244-DC72-4071-8AA3-536AAB467662}" type="slidenum">
              <a:rPr lang="en-US" smtClean="0"/>
              <a:pPr/>
              <a:t>‹#›</a:t>
            </a:fld>
            <a:endParaRPr lang="en-US"/>
          </a:p>
        </p:txBody>
      </p:sp>
    </p:spTree>
    <p:extLst>
      <p:ext uri="{BB962C8B-B14F-4D97-AF65-F5344CB8AC3E}">
        <p14:creationId xmlns="" xmlns:p14="http://schemas.microsoft.com/office/powerpoint/2010/main" val="3103317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C666B6-C5B3-47D3-969F-CABE52EB90FD}"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62244-DC72-4071-8AA3-536AAB467662}" type="slidenum">
              <a:rPr lang="en-US" smtClean="0"/>
              <a:pPr/>
              <a:t>‹#›</a:t>
            </a:fld>
            <a:endParaRPr lang="en-US"/>
          </a:p>
        </p:txBody>
      </p:sp>
    </p:spTree>
    <p:extLst>
      <p:ext uri="{BB962C8B-B14F-4D97-AF65-F5344CB8AC3E}">
        <p14:creationId xmlns="" xmlns:p14="http://schemas.microsoft.com/office/powerpoint/2010/main" val="3527665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C666B6-C5B3-47D3-969F-CABE52EB90FD}"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62244-DC72-4071-8AA3-536AAB467662}" type="slidenum">
              <a:rPr lang="en-US" smtClean="0"/>
              <a:pPr/>
              <a:t>‹#›</a:t>
            </a:fld>
            <a:endParaRPr lang="en-US"/>
          </a:p>
        </p:txBody>
      </p:sp>
    </p:spTree>
    <p:extLst>
      <p:ext uri="{BB962C8B-B14F-4D97-AF65-F5344CB8AC3E}">
        <p14:creationId xmlns="" xmlns:p14="http://schemas.microsoft.com/office/powerpoint/2010/main" val="2986339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1C62D1-52E0-43F2-A019-F43948CE08B6}"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EF77B-39C7-4CAA-92BD-B217AA2E1A96}" type="slidenum">
              <a:rPr lang="en-US" smtClean="0"/>
              <a:pPr/>
              <a:t>‹#›</a:t>
            </a:fld>
            <a:endParaRPr lang="en-US"/>
          </a:p>
        </p:txBody>
      </p:sp>
    </p:spTree>
    <p:extLst>
      <p:ext uri="{BB962C8B-B14F-4D97-AF65-F5344CB8AC3E}">
        <p14:creationId xmlns="" xmlns:p14="http://schemas.microsoft.com/office/powerpoint/2010/main" val="86581849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normAutofit/>
          </a:bodyPr>
          <a:lstStyle>
            <a:lvl1pPr>
              <a:defRPr sz="3200" cap="none">
                <a:solidFill>
                  <a:schemeClr val="accent5"/>
                </a:solidFill>
              </a:defRPr>
            </a:lvl1pPr>
          </a:lstStyle>
          <a:p>
            <a:r>
              <a:rPr lang="en-US" dirty="0" smtClean="0"/>
              <a:t>Click to edit master title style</a:t>
            </a:r>
            <a:endParaRPr lang="en-US" dirty="0"/>
          </a:p>
        </p:txBody>
      </p:sp>
      <p:sp>
        <p:nvSpPr>
          <p:cNvPr id="12" name="Content Placeholder 2"/>
          <p:cNvSpPr>
            <a:spLocks noGrp="1"/>
          </p:cNvSpPr>
          <p:nvPr>
            <p:ph sz="quarter" idx="13" hasCustomPrompt="1"/>
          </p:nvPr>
        </p:nvSpPr>
        <p:spPr>
          <a:xfrm>
            <a:off x="913774" y="2367092"/>
            <a:ext cx="10363826" cy="3424107"/>
          </a:xfrm>
        </p:spPr>
        <p:txBody>
          <a:bodyPr/>
          <a:lstStyle>
            <a:lvl1pPr>
              <a:defRPr cap="none"/>
            </a:lvl1pPr>
            <a:lvl2pPr>
              <a:defRPr cap="none"/>
            </a:lvl2pPr>
            <a:lvl3pPr>
              <a:defRPr cap="none"/>
            </a:lvl3pPr>
            <a:lvl4pPr>
              <a:defRPr cap="none"/>
            </a:lvl4pPr>
            <a:lvl5pPr>
              <a:defRPr cap="none"/>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21C62D1-52E0-43F2-A019-F43948CE08B6}"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EF77B-39C7-4CAA-92BD-B217AA2E1A96}" type="slidenum">
              <a:rPr lang="en-US" smtClean="0"/>
              <a:pPr/>
              <a:t>‹#›</a:t>
            </a:fld>
            <a:endParaRPr lang="en-US"/>
          </a:p>
        </p:txBody>
      </p:sp>
    </p:spTree>
    <p:extLst>
      <p:ext uri="{BB962C8B-B14F-4D97-AF65-F5344CB8AC3E}">
        <p14:creationId xmlns="" xmlns:p14="http://schemas.microsoft.com/office/powerpoint/2010/main" val="72167169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1C62D1-52E0-43F2-A019-F43948CE08B6}"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EF77B-39C7-4CAA-92BD-B217AA2E1A96}" type="slidenum">
              <a:rPr lang="en-US" smtClean="0"/>
              <a:pPr/>
              <a:t>‹#›</a:t>
            </a:fld>
            <a:endParaRPr lang="en-US"/>
          </a:p>
        </p:txBody>
      </p:sp>
    </p:spTree>
    <p:extLst>
      <p:ext uri="{BB962C8B-B14F-4D97-AF65-F5344CB8AC3E}">
        <p14:creationId xmlns="" xmlns:p14="http://schemas.microsoft.com/office/powerpoint/2010/main" val="284070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1C62D1-52E0-43F2-A019-F43948CE08B6}"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EF77B-39C7-4CAA-92BD-B217AA2E1A96}" type="slidenum">
              <a:rPr lang="en-US" smtClean="0"/>
              <a:pPr/>
              <a:t>‹#›</a:t>
            </a:fld>
            <a:endParaRPr lang="en-US"/>
          </a:p>
        </p:txBody>
      </p:sp>
    </p:spTree>
    <p:extLst>
      <p:ext uri="{BB962C8B-B14F-4D97-AF65-F5344CB8AC3E}">
        <p14:creationId xmlns="" xmlns:p14="http://schemas.microsoft.com/office/powerpoint/2010/main" val="3439427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1C62D1-52E0-43F2-A019-F43948CE08B6}" type="datetimeFigureOut">
              <a:rPr lang="en-US" smtClean="0"/>
              <a:pPr/>
              <a:t>10/3/2019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FEF77B-39C7-4CAA-92BD-B217AA2E1A96}" type="slidenum">
              <a:rPr lang="en-US" smtClean="0"/>
              <a:pPr/>
              <a:t>‹#›</a:t>
            </a:fld>
            <a:endParaRPr lang="en-US"/>
          </a:p>
        </p:txBody>
      </p:sp>
    </p:spTree>
    <p:extLst>
      <p:ext uri="{BB962C8B-B14F-4D97-AF65-F5344CB8AC3E}">
        <p14:creationId xmlns="" xmlns:p14="http://schemas.microsoft.com/office/powerpoint/2010/main" val="36405301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1C62D1-52E0-43F2-A019-F43948CE08B6}" type="datetimeFigureOut">
              <a:rPr lang="en-US" smtClean="0"/>
              <a:pPr/>
              <a:t>10/3/2019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FEF77B-39C7-4CAA-92BD-B217AA2E1A96}" type="slidenum">
              <a:rPr lang="en-US" smtClean="0"/>
              <a:pPr/>
              <a:t>‹#›</a:t>
            </a:fld>
            <a:endParaRPr lang="en-US"/>
          </a:p>
        </p:txBody>
      </p:sp>
    </p:spTree>
    <p:extLst>
      <p:ext uri="{BB962C8B-B14F-4D97-AF65-F5344CB8AC3E}">
        <p14:creationId xmlns="" xmlns:p14="http://schemas.microsoft.com/office/powerpoint/2010/main" val="3796169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21C62D1-52E0-43F2-A019-F43948CE08B6}" type="datetimeFigureOut">
              <a:rPr lang="en-US" smtClean="0"/>
              <a:pPr/>
              <a:t>10/3/2019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FEF77B-39C7-4CAA-92BD-B217AA2E1A96}" type="slidenum">
              <a:rPr lang="en-US" smtClean="0"/>
              <a:pPr/>
              <a:t>‹#›</a:t>
            </a:fld>
            <a:endParaRPr lang="en-US"/>
          </a:p>
        </p:txBody>
      </p:sp>
    </p:spTree>
    <p:extLst>
      <p:ext uri="{BB962C8B-B14F-4D97-AF65-F5344CB8AC3E}">
        <p14:creationId xmlns="" xmlns:p14="http://schemas.microsoft.com/office/powerpoint/2010/main" val="335731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21C62D1-52E0-43F2-A019-F43948CE08B6}" type="datetimeFigureOut">
              <a:rPr lang="en-US" smtClean="0"/>
              <a:pPr/>
              <a:t>10/3/2019</a:t>
            </a:fld>
            <a:endParaRPr lang="en-US"/>
          </a:p>
        </p:txBody>
      </p:sp>
      <p:sp>
        <p:nvSpPr>
          <p:cNvPr id="5" name="Slide Number Placeholder 4"/>
          <p:cNvSpPr>
            <a:spLocks noGrp="1"/>
          </p:cNvSpPr>
          <p:nvPr>
            <p:ph type="sldNum" sz="quarter" idx="11"/>
          </p:nvPr>
        </p:nvSpPr>
        <p:spPr/>
        <p:txBody>
          <a:bodyPr/>
          <a:lstStyle>
            <a:lvl1pPr>
              <a:defRPr/>
            </a:lvl1pPr>
          </a:lstStyle>
          <a:p>
            <a:fld id="{7CFEF77B-39C7-4CAA-92BD-B217AA2E1A96}"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 xmlns:p14="http://schemas.microsoft.com/office/powerpoint/2010/main" val="33905383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1C62D1-52E0-43F2-A019-F43948CE08B6}"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EF77B-39C7-4CAA-92BD-B217AA2E1A96}" type="slidenum">
              <a:rPr lang="en-US" smtClean="0"/>
              <a:pPr/>
              <a:t>‹#›</a:t>
            </a:fld>
            <a:endParaRPr lang="en-US"/>
          </a:p>
        </p:txBody>
      </p:sp>
    </p:spTree>
    <p:extLst>
      <p:ext uri="{BB962C8B-B14F-4D97-AF65-F5344CB8AC3E}">
        <p14:creationId xmlns="" xmlns:p14="http://schemas.microsoft.com/office/powerpoint/2010/main" val="4044027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1C62D1-52E0-43F2-A019-F43948CE08B6}"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EF77B-39C7-4CAA-92BD-B217AA2E1A96}" type="slidenum">
              <a:rPr lang="en-US" smtClean="0"/>
              <a:pPr/>
              <a:t>‹#›</a:t>
            </a:fld>
            <a:endParaRPr lang="en-US"/>
          </a:p>
        </p:txBody>
      </p:sp>
    </p:spTree>
    <p:extLst>
      <p:ext uri="{BB962C8B-B14F-4D97-AF65-F5344CB8AC3E}">
        <p14:creationId xmlns="" xmlns:p14="http://schemas.microsoft.com/office/powerpoint/2010/main" val="20825228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1C62D1-52E0-43F2-A019-F43948CE08B6}"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EF77B-39C7-4CAA-92BD-B217AA2E1A96}" type="slidenum">
              <a:rPr lang="en-US" smtClean="0"/>
              <a:pPr/>
              <a:t>‹#›</a:t>
            </a:fld>
            <a:endParaRPr lang="en-US"/>
          </a:p>
        </p:txBody>
      </p:sp>
    </p:spTree>
    <p:extLst>
      <p:ext uri="{BB962C8B-B14F-4D97-AF65-F5344CB8AC3E}">
        <p14:creationId xmlns="" xmlns:p14="http://schemas.microsoft.com/office/powerpoint/2010/main" val="40148351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1C62D1-52E0-43F2-A019-F43948CE08B6}"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EF77B-39C7-4CAA-92BD-B217AA2E1A96}" type="slidenum">
              <a:rPr lang="en-US" smtClean="0"/>
              <a:pPr/>
              <a:t>‹#›</a:t>
            </a:fld>
            <a:endParaRPr lang="en-US"/>
          </a:p>
        </p:txBody>
      </p:sp>
    </p:spTree>
    <p:extLst>
      <p:ext uri="{BB962C8B-B14F-4D97-AF65-F5344CB8AC3E}">
        <p14:creationId xmlns="" xmlns:p14="http://schemas.microsoft.com/office/powerpoint/2010/main" val="2766702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1C62D1-52E0-43F2-A019-F43948CE08B6}"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EF77B-39C7-4CAA-92BD-B217AA2E1A96}" type="slidenum">
              <a:rPr lang="en-US" smtClean="0"/>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36368732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1C62D1-52E0-43F2-A019-F43948CE08B6}"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EF77B-39C7-4CAA-92BD-B217AA2E1A96}" type="slidenum">
              <a:rPr lang="en-US" smtClean="0"/>
              <a:pPr/>
              <a:t>‹#›</a:t>
            </a:fld>
            <a:endParaRPr lang="en-US"/>
          </a:p>
        </p:txBody>
      </p:sp>
    </p:spTree>
    <p:extLst>
      <p:ext uri="{BB962C8B-B14F-4D97-AF65-F5344CB8AC3E}">
        <p14:creationId xmlns="" xmlns:p14="http://schemas.microsoft.com/office/powerpoint/2010/main" val="1407557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1C62D1-52E0-43F2-A019-F43948CE08B6}" type="datetimeFigureOut">
              <a:rPr lang="en-US" smtClean="0"/>
              <a:pPr/>
              <a:t>10/3/2019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FEF77B-39C7-4CAA-92BD-B217AA2E1A96}" type="slidenum">
              <a:rPr lang="en-US" smtClean="0"/>
              <a:pPr/>
              <a:t>‹#›</a:t>
            </a:fld>
            <a:endParaRPr lang="en-US"/>
          </a:p>
        </p:txBody>
      </p:sp>
    </p:spTree>
    <p:extLst>
      <p:ext uri="{BB962C8B-B14F-4D97-AF65-F5344CB8AC3E}">
        <p14:creationId xmlns="" xmlns:p14="http://schemas.microsoft.com/office/powerpoint/2010/main" val="36960381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1C62D1-52E0-43F2-A019-F43948CE08B6}" type="datetimeFigureOut">
              <a:rPr lang="en-US" smtClean="0"/>
              <a:pPr/>
              <a:t>10/3/2019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FEF77B-39C7-4CAA-92BD-B217AA2E1A96}" type="slidenum">
              <a:rPr lang="en-US" smtClean="0"/>
              <a:pPr/>
              <a:t>‹#›</a:t>
            </a:fld>
            <a:endParaRPr lang="en-US"/>
          </a:p>
        </p:txBody>
      </p:sp>
    </p:spTree>
    <p:extLst>
      <p:ext uri="{BB962C8B-B14F-4D97-AF65-F5344CB8AC3E}">
        <p14:creationId xmlns="" xmlns:p14="http://schemas.microsoft.com/office/powerpoint/2010/main" val="22437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1C62D1-52E0-43F2-A019-F43948CE08B6}"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EF77B-39C7-4CAA-92BD-B217AA2E1A96}" type="slidenum">
              <a:rPr lang="en-US" smtClean="0"/>
              <a:pPr/>
              <a:t>‹#›</a:t>
            </a:fld>
            <a:endParaRPr lang="en-US"/>
          </a:p>
        </p:txBody>
      </p:sp>
    </p:spTree>
    <p:extLst>
      <p:ext uri="{BB962C8B-B14F-4D97-AF65-F5344CB8AC3E}">
        <p14:creationId xmlns="" xmlns:p14="http://schemas.microsoft.com/office/powerpoint/2010/main" val="20391161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1C62D1-52E0-43F2-A019-F43948CE08B6}"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EF77B-39C7-4CAA-92BD-B217AA2E1A96}" type="slidenum">
              <a:rPr lang="en-US" smtClean="0"/>
              <a:pPr/>
              <a:t>‹#›</a:t>
            </a:fld>
            <a:endParaRPr lang="en-US"/>
          </a:p>
        </p:txBody>
      </p:sp>
    </p:spTree>
    <p:extLst>
      <p:ext uri="{BB962C8B-B14F-4D97-AF65-F5344CB8AC3E}">
        <p14:creationId xmlns="" xmlns:p14="http://schemas.microsoft.com/office/powerpoint/2010/main" val="177049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B21C62D1-52E0-43F2-A019-F43948CE08B6}" type="datetimeFigureOut">
              <a:rPr lang="en-US" smtClean="0"/>
              <a:pPr/>
              <a:t>10/3/2019</a:t>
            </a:fld>
            <a:endParaRPr lang="en-US"/>
          </a:p>
        </p:txBody>
      </p:sp>
      <p:sp>
        <p:nvSpPr>
          <p:cNvPr id="6" name="Slide Number Placeholder 5"/>
          <p:cNvSpPr>
            <a:spLocks noGrp="1"/>
          </p:cNvSpPr>
          <p:nvPr>
            <p:ph type="sldNum" sz="quarter" idx="11"/>
          </p:nvPr>
        </p:nvSpPr>
        <p:spPr/>
        <p:txBody>
          <a:bodyPr/>
          <a:lstStyle>
            <a:lvl1pPr>
              <a:defRPr/>
            </a:lvl1pPr>
          </a:lstStyle>
          <a:p>
            <a:fld id="{7CFEF77B-39C7-4CAA-92BD-B217AA2E1A96}" type="slidenum">
              <a:rPr lang="en-US" smtClean="0"/>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extLst>
      <p:ext uri="{BB962C8B-B14F-4D97-AF65-F5344CB8AC3E}">
        <p14:creationId xmlns="" xmlns:p14="http://schemas.microsoft.com/office/powerpoint/2010/main" val="255970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B21C62D1-52E0-43F2-A019-F43948CE08B6}" type="datetimeFigureOut">
              <a:rPr lang="en-US" smtClean="0"/>
              <a:pPr/>
              <a:t>10/3/2019</a:t>
            </a:fld>
            <a:endParaRPr lang="en-US"/>
          </a:p>
        </p:txBody>
      </p:sp>
      <p:sp>
        <p:nvSpPr>
          <p:cNvPr id="8" name="Slide Number Placeholder 7"/>
          <p:cNvSpPr>
            <a:spLocks noGrp="1"/>
          </p:cNvSpPr>
          <p:nvPr>
            <p:ph type="sldNum" sz="quarter" idx="11"/>
          </p:nvPr>
        </p:nvSpPr>
        <p:spPr/>
        <p:txBody>
          <a:bodyPr/>
          <a:lstStyle>
            <a:lvl1pPr>
              <a:defRPr/>
            </a:lvl1pPr>
          </a:lstStyle>
          <a:p>
            <a:fld id="{7CFEF77B-39C7-4CAA-92BD-B217AA2E1A96}" type="slidenum">
              <a:rPr lang="en-US" smtClean="0"/>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extLst>
      <p:ext uri="{BB962C8B-B14F-4D97-AF65-F5344CB8AC3E}">
        <p14:creationId xmlns="" xmlns:p14="http://schemas.microsoft.com/office/powerpoint/2010/main" val="3058458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B21C62D1-52E0-43F2-A019-F43948CE08B6}" type="datetimeFigureOut">
              <a:rPr lang="en-US" smtClean="0"/>
              <a:pPr/>
              <a:t>10/3/2019</a:t>
            </a:fld>
            <a:endParaRPr lang="en-US"/>
          </a:p>
        </p:txBody>
      </p:sp>
      <p:sp>
        <p:nvSpPr>
          <p:cNvPr id="4" name="Slide Number Placeholder 3"/>
          <p:cNvSpPr>
            <a:spLocks noGrp="1"/>
          </p:cNvSpPr>
          <p:nvPr>
            <p:ph type="sldNum" sz="quarter" idx="11"/>
          </p:nvPr>
        </p:nvSpPr>
        <p:spPr/>
        <p:txBody>
          <a:bodyPr/>
          <a:lstStyle>
            <a:lvl1pPr>
              <a:defRPr/>
            </a:lvl1pPr>
          </a:lstStyle>
          <a:p>
            <a:fld id="{7CFEF77B-39C7-4CAA-92BD-B217AA2E1A96}" type="slidenum">
              <a:rPr lang="en-US" smtClean="0"/>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extLst>
      <p:ext uri="{BB962C8B-B14F-4D97-AF65-F5344CB8AC3E}">
        <p14:creationId xmlns="" xmlns:p14="http://schemas.microsoft.com/office/powerpoint/2010/main" val="2064247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21C62D1-52E0-43F2-A019-F43948CE08B6}" type="datetimeFigureOut">
              <a:rPr lang="en-US" smtClean="0"/>
              <a:pPr/>
              <a:t>10/3/2019</a:t>
            </a:fld>
            <a:endParaRPr lang="en-US"/>
          </a:p>
        </p:txBody>
      </p:sp>
      <p:sp>
        <p:nvSpPr>
          <p:cNvPr id="3" name="Slide Number Placeholder 2"/>
          <p:cNvSpPr>
            <a:spLocks noGrp="1"/>
          </p:cNvSpPr>
          <p:nvPr>
            <p:ph type="sldNum" sz="quarter" idx="11"/>
          </p:nvPr>
        </p:nvSpPr>
        <p:spPr/>
        <p:txBody>
          <a:bodyPr/>
          <a:lstStyle>
            <a:lvl1pPr>
              <a:defRPr/>
            </a:lvl1pPr>
          </a:lstStyle>
          <a:p>
            <a:fld id="{7CFEF77B-39C7-4CAA-92BD-B217AA2E1A96}" type="slidenum">
              <a:rPr lang="en-US" smtClean="0"/>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extLst>
      <p:ext uri="{BB962C8B-B14F-4D97-AF65-F5344CB8AC3E}">
        <p14:creationId xmlns="" xmlns:p14="http://schemas.microsoft.com/office/powerpoint/2010/main" val="2856092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21C62D1-52E0-43F2-A019-F43948CE08B6}" type="datetimeFigureOut">
              <a:rPr lang="en-US" smtClean="0"/>
              <a:pPr/>
              <a:t>10/3/2019</a:t>
            </a:fld>
            <a:endParaRPr lang="en-US"/>
          </a:p>
        </p:txBody>
      </p:sp>
      <p:sp>
        <p:nvSpPr>
          <p:cNvPr id="6" name="Slide Number Placeholder 5"/>
          <p:cNvSpPr>
            <a:spLocks noGrp="1"/>
          </p:cNvSpPr>
          <p:nvPr>
            <p:ph type="sldNum" sz="quarter" idx="11"/>
          </p:nvPr>
        </p:nvSpPr>
        <p:spPr/>
        <p:txBody>
          <a:bodyPr/>
          <a:lstStyle>
            <a:lvl1pPr>
              <a:defRPr/>
            </a:lvl1pPr>
          </a:lstStyle>
          <a:p>
            <a:fld id="{7CFEF77B-39C7-4CAA-92BD-B217AA2E1A96}" type="slidenum">
              <a:rPr lang="en-US" smtClean="0"/>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extLst>
      <p:ext uri="{BB962C8B-B14F-4D97-AF65-F5344CB8AC3E}">
        <p14:creationId xmlns="" xmlns:p14="http://schemas.microsoft.com/office/powerpoint/2010/main" val="1836283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21C62D1-52E0-43F2-A019-F43948CE08B6}" type="datetimeFigureOut">
              <a:rPr lang="en-US" smtClean="0"/>
              <a:pPr/>
              <a:t>10/3/2019</a:t>
            </a:fld>
            <a:endParaRPr lang="en-US"/>
          </a:p>
        </p:txBody>
      </p:sp>
      <p:sp>
        <p:nvSpPr>
          <p:cNvPr id="6" name="Slide Number Placeholder 5"/>
          <p:cNvSpPr>
            <a:spLocks noGrp="1"/>
          </p:cNvSpPr>
          <p:nvPr>
            <p:ph type="sldNum" sz="quarter" idx="11"/>
          </p:nvPr>
        </p:nvSpPr>
        <p:spPr/>
        <p:txBody>
          <a:bodyPr/>
          <a:lstStyle>
            <a:lvl1pPr>
              <a:defRPr/>
            </a:lvl1pPr>
          </a:lstStyle>
          <a:p>
            <a:fld id="{7CFEF77B-39C7-4CAA-92BD-B217AA2E1A96}" type="slidenum">
              <a:rPr lang="en-US" smtClean="0"/>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extLst>
      <p:ext uri="{BB962C8B-B14F-4D97-AF65-F5344CB8AC3E}">
        <p14:creationId xmlns="" xmlns:p14="http://schemas.microsoft.com/office/powerpoint/2010/main" val="1652219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vl1pPr>
          </a:lstStyle>
          <a:p>
            <a:fld id="{B21C62D1-52E0-43F2-A019-F43948CE08B6}" type="datetimeFigureOut">
              <a:rPr lang="en-US" smtClean="0"/>
              <a:pPr/>
              <a:t>10/3/2019</a:t>
            </a:fld>
            <a:endParaRPr lang="en-US"/>
          </a:p>
        </p:txBody>
      </p:sp>
      <p:sp>
        <p:nvSpPr>
          <p:cNvPr id="31747"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vl1pPr>
          </a:lstStyle>
          <a:p>
            <a:fld id="{7CFEF77B-39C7-4CAA-92BD-B217AA2E1A96}" type="slidenum">
              <a:rPr lang="en-US" smtClean="0"/>
              <a:pPr/>
              <a:t>‹#›</a:t>
            </a:fld>
            <a:endParaRPr lang="en-US"/>
          </a:p>
        </p:txBody>
      </p:sp>
      <p:grpSp>
        <p:nvGrpSpPr>
          <p:cNvPr id="31748" name="Group 4"/>
          <p:cNvGrpSpPr>
            <a:grpSpLocks/>
          </p:cNvGrpSpPr>
          <p:nvPr/>
        </p:nvGrpSpPr>
        <p:grpSpPr bwMode="auto">
          <a:xfrm>
            <a:off x="1" y="1"/>
            <a:ext cx="12187767" cy="6850063"/>
            <a:chOff x="0" y="0"/>
            <a:chExt cx="5758" cy="4315"/>
          </a:xfrm>
        </p:grpSpPr>
        <p:grpSp>
          <p:nvGrpSpPr>
            <p:cNvPr id="31749" name="Group 5"/>
            <p:cNvGrpSpPr>
              <a:grpSpLocks/>
            </p:cNvGrpSpPr>
            <p:nvPr userDrawn="1"/>
          </p:nvGrpSpPr>
          <p:grpSpPr bwMode="auto">
            <a:xfrm>
              <a:off x="1728" y="2230"/>
              <a:ext cx="4027" cy="2085"/>
              <a:chOff x="1728" y="2230"/>
              <a:chExt cx="4027" cy="2085"/>
            </a:xfrm>
          </p:grpSpPr>
          <p:sp>
            <p:nvSpPr>
              <p:cNvPr id="3175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sz="1800"/>
              </a:p>
            </p:txBody>
          </p:sp>
          <p:sp>
            <p:nvSpPr>
              <p:cNvPr id="3175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sz="1800"/>
              </a:p>
            </p:txBody>
          </p:sp>
          <p:sp>
            <p:nvSpPr>
              <p:cNvPr id="3175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sz="1800"/>
              </a:p>
            </p:txBody>
          </p:sp>
          <p:sp>
            <p:nvSpPr>
              <p:cNvPr id="3175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sz="1800"/>
              </a:p>
            </p:txBody>
          </p:sp>
          <p:sp>
            <p:nvSpPr>
              <p:cNvPr id="3175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sz="1800"/>
              </a:p>
            </p:txBody>
          </p:sp>
        </p:grpSp>
        <p:sp>
          <p:nvSpPr>
            <p:cNvPr id="3175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sz="1800"/>
            </a:p>
          </p:txBody>
        </p:sp>
        <p:sp>
          <p:nvSpPr>
            <p:cNvPr id="3175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sz="1800"/>
            </a:p>
          </p:txBody>
        </p:sp>
      </p:grpSp>
      <p:sp>
        <p:nvSpPr>
          <p:cNvPr id="31757"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31758"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lvl1pPr>
          </a:lstStyle>
          <a:p>
            <a:endParaRPr lang="en-US"/>
          </a:p>
        </p:txBody>
      </p:sp>
      <p:sp>
        <p:nvSpPr>
          <p:cNvPr id="31759"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Tree>
    <p:extLst>
      <p:ext uri="{BB962C8B-B14F-4D97-AF65-F5344CB8AC3E}">
        <p14:creationId xmlns="" xmlns:p14="http://schemas.microsoft.com/office/powerpoint/2010/main" val="410671359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latinLnBrk="1" hangingPunct="1">
        <a:spcBef>
          <a:spcPct val="0"/>
        </a:spcBef>
        <a:spcAft>
          <a:spcPct val="0"/>
        </a:spcAft>
        <a:defRPr kumimoji="1" sz="4000" b="1">
          <a:solidFill>
            <a:schemeClr val="tx2"/>
          </a:solidFill>
          <a:effectLst>
            <a:outerShdw blurRad="38100" dist="38100" dir="2700000" algn="tl">
              <a:srgbClr val="000000"/>
            </a:outerShdw>
          </a:effectLst>
          <a:latin typeface="+mj-lt"/>
          <a:ea typeface="+mj-ea"/>
          <a:cs typeface="+mj-cs"/>
        </a:defRPr>
      </a:lvl1pPr>
      <a:lvl2pPr algn="ctr" rtl="0" eaLnBrk="1" fontAlgn="base" latinLnBrk="1" hangingPunct="1">
        <a:spcBef>
          <a:spcPct val="0"/>
        </a:spcBef>
        <a:spcAft>
          <a:spcPct val="0"/>
        </a:spcAft>
        <a:defRPr kumimoji="1" sz="4000" b="1">
          <a:solidFill>
            <a:schemeClr val="tx2"/>
          </a:solidFill>
          <a:effectLst>
            <a:outerShdw blurRad="38100" dist="38100" dir="2700000" algn="tl">
              <a:srgbClr val="000000"/>
            </a:outerShdw>
          </a:effectLst>
          <a:latin typeface="굴림" pitchFamily="50" charset="-127"/>
          <a:ea typeface="굴림" pitchFamily="50" charset="-127"/>
        </a:defRPr>
      </a:lvl2pPr>
      <a:lvl3pPr algn="ctr" rtl="0" eaLnBrk="1" fontAlgn="base" latinLnBrk="1" hangingPunct="1">
        <a:spcBef>
          <a:spcPct val="0"/>
        </a:spcBef>
        <a:spcAft>
          <a:spcPct val="0"/>
        </a:spcAft>
        <a:defRPr kumimoji="1" sz="4000" b="1">
          <a:solidFill>
            <a:schemeClr val="tx2"/>
          </a:solidFill>
          <a:effectLst>
            <a:outerShdw blurRad="38100" dist="38100" dir="2700000" algn="tl">
              <a:srgbClr val="000000"/>
            </a:outerShdw>
          </a:effectLst>
          <a:latin typeface="굴림" pitchFamily="50" charset="-127"/>
          <a:ea typeface="굴림" pitchFamily="50" charset="-127"/>
        </a:defRPr>
      </a:lvl3pPr>
      <a:lvl4pPr algn="ctr" rtl="0" eaLnBrk="1" fontAlgn="base" latinLnBrk="1" hangingPunct="1">
        <a:spcBef>
          <a:spcPct val="0"/>
        </a:spcBef>
        <a:spcAft>
          <a:spcPct val="0"/>
        </a:spcAft>
        <a:defRPr kumimoji="1" sz="4000" b="1">
          <a:solidFill>
            <a:schemeClr val="tx2"/>
          </a:solidFill>
          <a:effectLst>
            <a:outerShdw blurRad="38100" dist="38100" dir="2700000" algn="tl">
              <a:srgbClr val="000000"/>
            </a:outerShdw>
          </a:effectLst>
          <a:latin typeface="굴림" pitchFamily="50" charset="-127"/>
          <a:ea typeface="굴림" pitchFamily="50" charset="-127"/>
        </a:defRPr>
      </a:lvl4pPr>
      <a:lvl5pPr algn="ctr" rtl="0" eaLnBrk="1" fontAlgn="base" latinLnBrk="1" hangingPunct="1">
        <a:spcBef>
          <a:spcPct val="0"/>
        </a:spcBef>
        <a:spcAft>
          <a:spcPct val="0"/>
        </a:spcAft>
        <a:defRPr kumimoji="1" sz="4000" b="1">
          <a:solidFill>
            <a:schemeClr val="tx2"/>
          </a:solidFill>
          <a:effectLst>
            <a:outerShdw blurRad="38100" dist="38100" dir="2700000" algn="tl">
              <a:srgbClr val="000000"/>
            </a:outerShdw>
          </a:effectLst>
          <a:latin typeface="굴림" pitchFamily="50" charset="-127"/>
          <a:ea typeface="굴림" pitchFamily="50" charset="-127"/>
        </a:defRPr>
      </a:lvl5pPr>
      <a:lvl6pPr marL="457200" algn="ctr" rtl="0" eaLnBrk="1" fontAlgn="base" latinLnBrk="1" hangingPunct="1">
        <a:spcBef>
          <a:spcPct val="0"/>
        </a:spcBef>
        <a:spcAft>
          <a:spcPct val="0"/>
        </a:spcAft>
        <a:defRPr kumimoji="1" sz="4000" b="1">
          <a:solidFill>
            <a:schemeClr val="tx2"/>
          </a:solidFill>
          <a:effectLst>
            <a:outerShdw blurRad="38100" dist="38100" dir="2700000" algn="tl">
              <a:srgbClr val="000000"/>
            </a:outerShdw>
          </a:effectLst>
          <a:latin typeface="굴림" pitchFamily="50" charset="-127"/>
          <a:ea typeface="굴림" pitchFamily="50" charset="-127"/>
        </a:defRPr>
      </a:lvl6pPr>
      <a:lvl7pPr marL="914400" algn="ctr" rtl="0" eaLnBrk="1" fontAlgn="base" latinLnBrk="1" hangingPunct="1">
        <a:spcBef>
          <a:spcPct val="0"/>
        </a:spcBef>
        <a:spcAft>
          <a:spcPct val="0"/>
        </a:spcAft>
        <a:defRPr kumimoji="1" sz="4000" b="1">
          <a:solidFill>
            <a:schemeClr val="tx2"/>
          </a:solidFill>
          <a:effectLst>
            <a:outerShdw blurRad="38100" dist="38100" dir="2700000" algn="tl">
              <a:srgbClr val="000000"/>
            </a:outerShdw>
          </a:effectLst>
          <a:latin typeface="굴림" pitchFamily="50" charset="-127"/>
          <a:ea typeface="굴림" pitchFamily="50" charset="-127"/>
        </a:defRPr>
      </a:lvl7pPr>
      <a:lvl8pPr marL="1371600" algn="ctr" rtl="0" eaLnBrk="1" fontAlgn="base" latinLnBrk="1" hangingPunct="1">
        <a:spcBef>
          <a:spcPct val="0"/>
        </a:spcBef>
        <a:spcAft>
          <a:spcPct val="0"/>
        </a:spcAft>
        <a:defRPr kumimoji="1" sz="4000" b="1">
          <a:solidFill>
            <a:schemeClr val="tx2"/>
          </a:solidFill>
          <a:effectLst>
            <a:outerShdw blurRad="38100" dist="38100" dir="2700000" algn="tl">
              <a:srgbClr val="000000"/>
            </a:outerShdw>
          </a:effectLst>
          <a:latin typeface="굴림" pitchFamily="50" charset="-127"/>
          <a:ea typeface="굴림" pitchFamily="50" charset="-127"/>
        </a:defRPr>
      </a:lvl8pPr>
      <a:lvl9pPr marL="1828800" algn="ctr" rtl="0" eaLnBrk="1" fontAlgn="base" latinLnBrk="1" hangingPunct="1">
        <a:spcBef>
          <a:spcPct val="0"/>
        </a:spcBef>
        <a:spcAft>
          <a:spcPct val="0"/>
        </a:spcAft>
        <a:defRPr kumimoji="1" sz="4000" b="1">
          <a:solidFill>
            <a:schemeClr val="tx2"/>
          </a:solidFill>
          <a:effectLst>
            <a:outerShdw blurRad="38100" dist="38100" dir="2700000" algn="tl">
              <a:srgbClr val="000000"/>
            </a:outerShdw>
          </a:effectLst>
          <a:latin typeface="굴림" pitchFamily="50" charset="-127"/>
          <a:ea typeface="굴림" pitchFamily="50" charset="-127"/>
        </a:defRPr>
      </a:lvl9pPr>
    </p:titleStyle>
    <p:bodyStyle>
      <a:lvl1pPr marL="342900" indent="-342900" algn="l" rtl="0" eaLnBrk="1" fontAlgn="base" latinLnBrk="1" hangingPunct="1">
        <a:spcBef>
          <a:spcPct val="20000"/>
        </a:spcBef>
        <a:spcAft>
          <a:spcPct val="0"/>
        </a:spcAft>
        <a:buClr>
          <a:schemeClr val="hlink"/>
        </a:buClr>
        <a:buSzPct val="70000"/>
        <a:buFont typeface="Wingdings" pitchFamily="2" charset="2"/>
        <a:buChar char="n"/>
        <a:defRPr kumimoji="1"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latinLnBrk="1" hangingPunct="1">
        <a:spcBef>
          <a:spcPct val="20000"/>
        </a:spcBef>
        <a:spcAft>
          <a:spcPct val="0"/>
        </a:spcAft>
        <a:buClr>
          <a:schemeClr val="accent2"/>
        </a:buClr>
        <a:buSzPct val="70000"/>
        <a:buFont typeface="Wingdings" pitchFamily="2" charset="2"/>
        <a:buChar char="n"/>
        <a:defRPr kumimoji="1" sz="2400">
          <a:solidFill>
            <a:schemeClr val="tx1"/>
          </a:solidFill>
          <a:effectLst>
            <a:outerShdw blurRad="38100" dist="38100" dir="2700000" algn="tl">
              <a:srgbClr val="000000"/>
            </a:outerShdw>
          </a:effectLst>
          <a:latin typeface="+mn-lt"/>
          <a:ea typeface="+mn-ea"/>
        </a:defRPr>
      </a:lvl2pPr>
      <a:lvl3pPr marL="1143000" indent="-228600" algn="l" rtl="0" eaLnBrk="1" fontAlgn="base" latinLnBrk="1" hangingPunct="1">
        <a:spcBef>
          <a:spcPct val="20000"/>
        </a:spcBef>
        <a:spcAft>
          <a:spcPct val="0"/>
        </a:spcAft>
        <a:buClr>
          <a:schemeClr val="tx2"/>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4pPr>
      <a:lvl5pPr marL="2057400" indent="-228600" algn="l" rtl="0" eaLnBrk="1" fontAlgn="base" latinLnBrk="1" hangingPunct="1">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eaLnBrk="1" fontAlgn="base" latinLnBrk="1" hangingPunct="1">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eaLnBrk="1" fontAlgn="base" latinLnBrk="1" hangingPunct="1">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eaLnBrk="1" fontAlgn="base" latinLnBrk="1" hangingPunct="1">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eaLnBrk="1" fontAlgn="base" latinLnBrk="1" hangingPunct="1">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C666B6-C5B3-47D3-969F-CABE52EB90FD}" type="datetimeFigureOut">
              <a:rPr lang="en-US" smtClean="0"/>
              <a:pPr/>
              <a:t>10/3/2019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62244-DC72-4071-8AA3-536AAB467662}" type="slidenum">
              <a:rPr lang="en-US" smtClean="0"/>
              <a:pPr/>
              <a:t>‹#›</a:t>
            </a:fld>
            <a:endParaRPr lang="en-US"/>
          </a:p>
        </p:txBody>
      </p:sp>
    </p:spTree>
    <p:extLst>
      <p:ext uri="{BB962C8B-B14F-4D97-AF65-F5344CB8AC3E}">
        <p14:creationId xmlns="" xmlns:p14="http://schemas.microsoft.com/office/powerpoint/2010/main" val="59436185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21C62D1-52E0-43F2-A019-F43948CE08B6}" type="datetimeFigureOut">
              <a:rPr lang="en-US" smtClean="0"/>
              <a:pPr/>
              <a:t>10/3/2019</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7CFEF77B-39C7-4CAA-92BD-B217AA2E1A96}" type="slidenum">
              <a:rPr lang="en-US" smtClean="0"/>
              <a:pPr/>
              <a:t>‹#›</a:t>
            </a:fld>
            <a:endParaRPr lang="en-US"/>
          </a:p>
        </p:txBody>
      </p:sp>
    </p:spTree>
    <p:extLst>
      <p:ext uri="{BB962C8B-B14F-4D97-AF65-F5344CB8AC3E}">
        <p14:creationId xmlns="" xmlns:p14="http://schemas.microsoft.com/office/powerpoint/2010/main" val="114245219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customXml" Target="../ink/ink6.xml"/><Relationship Id="rId18" Type="http://schemas.openxmlformats.org/officeDocument/2006/relationships/image" Target="../media/image28.emf"/><Relationship Id="rId26" Type="http://schemas.openxmlformats.org/officeDocument/2006/relationships/image" Target="../media/image32.emf"/><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25.emf"/><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image" Target="../media/image20.png"/><Relationship Id="rId16" Type="http://schemas.openxmlformats.org/officeDocument/2006/relationships/image" Target="../media/image27.emf"/><Relationship Id="rId20" Type="http://schemas.openxmlformats.org/officeDocument/2006/relationships/image" Target="../media/image29.emf"/><Relationship Id="rId29" Type="http://schemas.openxmlformats.org/officeDocument/2006/relationships/image" Target="../media/image33.emf"/><Relationship Id="rId1" Type="http://schemas.openxmlformats.org/officeDocument/2006/relationships/slideLayout" Target="../slideLayouts/slideLayout24.xml"/><Relationship Id="rId6" Type="http://schemas.openxmlformats.org/officeDocument/2006/relationships/image" Target="../media/image22.emf"/><Relationship Id="rId11" Type="http://schemas.openxmlformats.org/officeDocument/2006/relationships/customXml" Target="../ink/ink5.xml"/><Relationship Id="rId24" Type="http://schemas.openxmlformats.org/officeDocument/2006/relationships/image" Target="../media/image31.emf"/><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customXml" Target="../ink/ink14.xml"/><Relationship Id="rId10" Type="http://schemas.openxmlformats.org/officeDocument/2006/relationships/image" Target="../media/image24.emf"/><Relationship Id="rId19" Type="http://schemas.openxmlformats.org/officeDocument/2006/relationships/customXml" Target="../ink/ink9.xml"/><Relationship Id="rId31" Type="http://schemas.openxmlformats.org/officeDocument/2006/relationships/image" Target="../media/image34.emf"/><Relationship Id="rId4" Type="http://schemas.openxmlformats.org/officeDocument/2006/relationships/image" Target="../media/image21.emf"/><Relationship Id="rId9" Type="http://schemas.openxmlformats.org/officeDocument/2006/relationships/customXml" Target="../ink/ink4.xml"/><Relationship Id="rId14" Type="http://schemas.openxmlformats.org/officeDocument/2006/relationships/image" Target="../media/image26.emf"/><Relationship Id="rId22" Type="http://schemas.openxmlformats.org/officeDocument/2006/relationships/image" Target="../media/image30.emf"/><Relationship Id="rId27" Type="http://schemas.openxmlformats.org/officeDocument/2006/relationships/customXml" Target="../ink/ink13.xml"/><Relationship Id="rId30" Type="http://schemas.openxmlformats.org/officeDocument/2006/relationships/customXml" Target="../ink/ink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524000" y="357190"/>
            <a:ext cx="8858250" cy="1046608"/>
          </a:xfrm>
        </p:spPr>
        <p:txBody>
          <a:bodyPr>
            <a:normAutofit/>
          </a:bodyPr>
          <a:lstStyle/>
          <a:p>
            <a:pPr eaLnBrk="1" hangingPunct="1"/>
            <a:r>
              <a:rPr lang="en-US" altLang="en-US" sz="3200" dirty="0" err="1" smtClean="0"/>
              <a:t>Gynaecological</a:t>
            </a:r>
            <a:r>
              <a:rPr lang="en-US" altLang="en-US" sz="3200" dirty="0" smtClean="0"/>
              <a:t> cancers at a glance</a:t>
            </a:r>
            <a:endParaRPr lang="en-IN" altLang="en-US" sz="3200" dirty="0"/>
          </a:p>
        </p:txBody>
      </p:sp>
      <p:sp>
        <p:nvSpPr>
          <p:cNvPr id="4099" name="Content Placeholder 2"/>
          <p:cNvSpPr>
            <a:spLocks noGrp="1"/>
          </p:cNvSpPr>
          <p:nvPr>
            <p:ph sz="quarter" idx="13"/>
          </p:nvPr>
        </p:nvSpPr>
        <p:spPr>
          <a:xfrm>
            <a:off x="1524000" y="1674255"/>
            <a:ext cx="8998039" cy="4149159"/>
          </a:xfrm>
          <a:prstGeom prst="rect">
            <a:avLst/>
          </a:prstGeom>
        </p:spPr>
        <p:txBody>
          <a:bodyPr>
            <a:normAutofit lnSpcReduction="10000"/>
          </a:bodyPr>
          <a:lstStyle/>
          <a:p>
            <a:pPr eaLnBrk="1" hangingPunct="1"/>
            <a:r>
              <a:rPr lang="en-US" altLang="en-US" sz="2400" cap="none" dirty="0" smtClean="0">
                <a:latin typeface="+mj-lt"/>
              </a:rPr>
              <a:t>Cervical cancer </a:t>
            </a:r>
          </a:p>
          <a:p>
            <a:pPr lvl="5">
              <a:buFont typeface="Wingdings" panose="05000000000000000000" pitchFamily="2" charset="2"/>
              <a:buChar char="Ø"/>
            </a:pPr>
            <a:r>
              <a:rPr lang="en-US" altLang="en-US" sz="2400" cap="none" dirty="0" smtClean="0">
                <a:latin typeface="+mj-lt"/>
              </a:rPr>
              <a:t> Preventable cancer</a:t>
            </a:r>
          </a:p>
          <a:p>
            <a:pPr eaLnBrk="1" hangingPunct="1"/>
            <a:r>
              <a:rPr lang="en-US" altLang="en-US" sz="2400" cap="none" dirty="0" smtClean="0">
                <a:latin typeface="+mj-lt"/>
              </a:rPr>
              <a:t>Endometrial cancer</a:t>
            </a:r>
          </a:p>
          <a:p>
            <a:pPr lvl="5">
              <a:buFont typeface="Wingdings" panose="05000000000000000000" pitchFamily="2" charset="2"/>
              <a:buChar char="Ø"/>
            </a:pPr>
            <a:r>
              <a:rPr lang="en-US" altLang="en-US" sz="2400" cap="none" dirty="0" smtClean="0">
                <a:latin typeface="+mj-lt"/>
              </a:rPr>
              <a:t> Good cancer</a:t>
            </a:r>
          </a:p>
          <a:p>
            <a:pPr eaLnBrk="1" hangingPunct="1"/>
            <a:r>
              <a:rPr lang="en-US" altLang="en-US" sz="2400" cap="none" dirty="0" smtClean="0">
                <a:latin typeface="+mj-lt"/>
              </a:rPr>
              <a:t>Ovarian cancer</a:t>
            </a:r>
          </a:p>
          <a:p>
            <a:pPr lvl="5">
              <a:buFont typeface="Wingdings" panose="05000000000000000000" pitchFamily="2" charset="2"/>
              <a:buChar char="Ø"/>
            </a:pPr>
            <a:r>
              <a:rPr lang="en-US" altLang="en-US" sz="2400" cap="none" dirty="0" smtClean="0">
                <a:latin typeface="+mj-lt"/>
              </a:rPr>
              <a:t> Killer cancer</a:t>
            </a:r>
          </a:p>
          <a:p>
            <a:pPr eaLnBrk="1" hangingPunct="1"/>
            <a:r>
              <a:rPr lang="en-US" altLang="en-US" sz="2400" cap="none" dirty="0" smtClean="0">
                <a:latin typeface="+mj-lt"/>
              </a:rPr>
              <a:t>Cancer vulva</a:t>
            </a:r>
          </a:p>
          <a:p>
            <a:pPr lvl="5">
              <a:buFont typeface="Wingdings" panose="05000000000000000000" pitchFamily="2" charset="2"/>
              <a:buChar char="Ø"/>
            </a:pPr>
            <a:r>
              <a:rPr lang="en-US" altLang="en-US" sz="2400" cap="none" dirty="0" smtClean="0">
                <a:latin typeface="+mj-lt"/>
              </a:rPr>
              <a:t> Mutilating cancer</a:t>
            </a:r>
            <a:endParaRPr lang="en-IN" altLang="en-US" sz="2400" cap="none" dirty="0" smtClean="0">
              <a:latin typeface="+mj-lt"/>
            </a:endParaRPr>
          </a:p>
        </p:txBody>
      </p:sp>
    </p:spTree>
    <p:extLst>
      <p:ext uri="{BB962C8B-B14F-4D97-AF65-F5344CB8AC3E}">
        <p14:creationId xmlns="" xmlns:p14="http://schemas.microsoft.com/office/powerpoint/2010/main" val="957428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fade">
                                      <p:cBhvr>
                                        <p:cTn id="7" dur="1000"/>
                                        <p:tgtEl>
                                          <p:spTgt spid="4099">
                                            <p:txEl>
                                              <p:pRg st="1" end="1"/>
                                            </p:txEl>
                                          </p:spTgt>
                                        </p:tgtEl>
                                      </p:cBhvr>
                                    </p:animEffect>
                                    <p:anim calcmode="lin" valueType="num">
                                      <p:cBhvr>
                                        <p:cTn id="8"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0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9">
                                            <p:txEl>
                                              <p:pRg st="3" end="3"/>
                                            </p:txEl>
                                          </p:spTgt>
                                        </p:tgtEl>
                                        <p:attrNameLst>
                                          <p:attrName>style.visibility</p:attrName>
                                        </p:attrNameLst>
                                      </p:cBhvr>
                                      <p:to>
                                        <p:strVal val="visible"/>
                                      </p:to>
                                    </p:set>
                                    <p:animEffect transition="in" filter="fade">
                                      <p:cBhvr>
                                        <p:cTn id="14" dur="1000"/>
                                        <p:tgtEl>
                                          <p:spTgt spid="4099">
                                            <p:txEl>
                                              <p:pRg st="3" end="3"/>
                                            </p:txEl>
                                          </p:spTgt>
                                        </p:tgtEl>
                                      </p:cBhvr>
                                    </p:animEffect>
                                    <p:anim calcmode="lin" valueType="num">
                                      <p:cBhvr>
                                        <p:cTn id="15"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0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99">
                                            <p:txEl>
                                              <p:pRg st="5" end="5"/>
                                            </p:txEl>
                                          </p:spTgt>
                                        </p:tgtEl>
                                        <p:attrNameLst>
                                          <p:attrName>style.visibility</p:attrName>
                                        </p:attrNameLst>
                                      </p:cBhvr>
                                      <p:to>
                                        <p:strVal val="visible"/>
                                      </p:to>
                                    </p:set>
                                    <p:animEffect transition="in" filter="fade">
                                      <p:cBhvr>
                                        <p:cTn id="21" dur="1000"/>
                                        <p:tgtEl>
                                          <p:spTgt spid="4099">
                                            <p:txEl>
                                              <p:pRg st="5" end="5"/>
                                            </p:txEl>
                                          </p:spTgt>
                                        </p:tgtEl>
                                      </p:cBhvr>
                                    </p:animEffect>
                                    <p:anim calcmode="lin" valueType="num">
                                      <p:cBhvr>
                                        <p:cTn id="22" dur="1000" fill="hold"/>
                                        <p:tgtEl>
                                          <p:spTgt spid="4099">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0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099">
                                            <p:txEl>
                                              <p:pRg st="7" end="7"/>
                                            </p:txEl>
                                          </p:spTgt>
                                        </p:tgtEl>
                                        <p:attrNameLst>
                                          <p:attrName>style.visibility</p:attrName>
                                        </p:attrNameLst>
                                      </p:cBhvr>
                                      <p:to>
                                        <p:strVal val="visible"/>
                                      </p:to>
                                    </p:set>
                                    <p:animEffect transition="in" filter="fade">
                                      <p:cBhvr>
                                        <p:cTn id="28" dur="1000"/>
                                        <p:tgtEl>
                                          <p:spTgt spid="4099">
                                            <p:txEl>
                                              <p:pRg st="7" end="7"/>
                                            </p:txEl>
                                          </p:spTgt>
                                        </p:tgtEl>
                                      </p:cBhvr>
                                    </p:animEffect>
                                    <p:anim calcmode="lin" valueType="num">
                                      <p:cBhvr>
                                        <p:cTn id="29" dur="1000" fill="hold"/>
                                        <p:tgtEl>
                                          <p:spTgt spid="4099">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409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06" y="348695"/>
            <a:ext cx="10364451" cy="707374"/>
          </a:xfrm>
        </p:spPr>
        <p:txBody>
          <a:bodyPr/>
          <a:lstStyle/>
          <a:p>
            <a:r>
              <a:rPr lang="en-US" dirty="0" smtClean="0"/>
              <a:t>Tamoxifen</a:t>
            </a:r>
            <a:endParaRPr lang="en-US" dirty="0"/>
          </a:p>
        </p:txBody>
      </p:sp>
      <p:sp>
        <p:nvSpPr>
          <p:cNvPr id="3" name="Content Placeholder 2"/>
          <p:cNvSpPr>
            <a:spLocks noGrp="1"/>
          </p:cNvSpPr>
          <p:nvPr>
            <p:ph sz="quarter" idx="13"/>
          </p:nvPr>
        </p:nvSpPr>
        <p:spPr>
          <a:xfrm>
            <a:off x="913774" y="1056069"/>
            <a:ext cx="10363826" cy="4735130"/>
          </a:xfrm>
        </p:spPr>
        <p:txBody>
          <a:bodyPr>
            <a:normAutofit lnSpcReduction="10000"/>
          </a:bodyPr>
          <a:lstStyle/>
          <a:p>
            <a:r>
              <a:rPr lang="en-US" sz="2200" dirty="0"/>
              <a:t>Tamoxifen </a:t>
            </a:r>
            <a:r>
              <a:rPr lang="en-US" sz="2200" dirty="0" smtClean="0"/>
              <a:t>(selective </a:t>
            </a:r>
            <a:r>
              <a:rPr lang="en-US" sz="2200" dirty="0"/>
              <a:t>estrogen receptor </a:t>
            </a:r>
            <a:r>
              <a:rPr lang="en-US" sz="2200" dirty="0" smtClean="0"/>
              <a:t>modulator) </a:t>
            </a:r>
          </a:p>
          <a:p>
            <a:r>
              <a:rPr lang="en-US" sz="2200" dirty="0" smtClean="0"/>
              <a:t>In </a:t>
            </a:r>
            <a:r>
              <a:rPr lang="en-US" sz="2200" dirty="0"/>
              <a:t>standard doses used in adjuvant treatment of breast cancer, it is known to cause </a:t>
            </a:r>
            <a:r>
              <a:rPr lang="en-US" sz="2200" b="1" dirty="0"/>
              <a:t>endometrial hyperplasia and polyps, invasive endometrial carcinoma and uterine </a:t>
            </a:r>
            <a:r>
              <a:rPr lang="en-US" sz="2200" b="1" dirty="0" smtClean="0"/>
              <a:t>sarcoma</a:t>
            </a:r>
          </a:p>
          <a:p>
            <a:r>
              <a:rPr lang="en-US" sz="2200" dirty="0" smtClean="0"/>
              <a:t>Causes sub-epithelial stromal </a:t>
            </a:r>
            <a:r>
              <a:rPr lang="en-US" sz="2200" dirty="0"/>
              <a:t>hypertrophy, which gives a false impression of thick endometrium on </a:t>
            </a:r>
            <a:r>
              <a:rPr lang="en-US" sz="2200" dirty="0" smtClean="0"/>
              <a:t>ultrasonography </a:t>
            </a:r>
            <a:r>
              <a:rPr lang="en-US" sz="2200" dirty="0" smtClean="0">
                <a:sym typeface="Wingdings" panose="05000000000000000000" pitchFamily="2" charset="2"/>
              </a:rPr>
              <a:t> </a:t>
            </a:r>
            <a:r>
              <a:rPr lang="en-US" sz="2200" dirty="0" smtClean="0"/>
              <a:t>Poor correlation </a:t>
            </a:r>
            <a:r>
              <a:rPr lang="en-US" sz="2200" dirty="0"/>
              <a:t>between </a:t>
            </a:r>
            <a:r>
              <a:rPr lang="en-US" sz="2200" dirty="0" smtClean="0"/>
              <a:t>endometrial </a:t>
            </a:r>
            <a:r>
              <a:rPr lang="en-US" sz="2200" dirty="0"/>
              <a:t>thickness and abnormal pathology </a:t>
            </a:r>
            <a:r>
              <a:rPr lang="en-US" sz="2200" dirty="0" smtClean="0">
                <a:sym typeface="Wingdings" panose="05000000000000000000" pitchFamily="2" charset="2"/>
              </a:rPr>
              <a:t> so </a:t>
            </a:r>
            <a:r>
              <a:rPr lang="en-US" sz="2200" b="1" dirty="0" smtClean="0">
                <a:sym typeface="Wingdings" panose="05000000000000000000" pitchFamily="2" charset="2"/>
              </a:rPr>
              <a:t>evaluate only women with AUB</a:t>
            </a:r>
          </a:p>
          <a:p>
            <a:r>
              <a:rPr lang="en-US" sz="2200" dirty="0" smtClean="0"/>
              <a:t>Risk of </a:t>
            </a:r>
            <a:r>
              <a:rPr lang="en-US" sz="2200" dirty="0"/>
              <a:t>developing endometrial carcinoma is estimated to be only </a:t>
            </a:r>
            <a:r>
              <a:rPr lang="en-US" sz="2200" b="1" dirty="0"/>
              <a:t>1.26 for 1000 </a:t>
            </a:r>
            <a:r>
              <a:rPr lang="en-US" sz="2200" dirty="0"/>
              <a:t>patient years after 5 years of tamoxifen </a:t>
            </a:r>
            <a:r>
              <a:rPr lang="en-US" sz="2200" dirty="0" smtClean="0"/>
              <a:t>intake</a:t>
            </a:r>
            <a:r>
              <a:rPr lang="en-US" sz="2200" dirty="0" smtClean="0">
                <a:sym typeface="Wingdings" panose="05000000000000000000" pitchFamily="2" charset="2"/>
              </a:rPr>
              <a:t> </a:t>
            </a:r>
          </a:p>
          <a:p>
            <a:r>
              <a:rPr lang="en-US" sz="2200" dirty="0" smtClean="0">
                <a:sym typeface="Wingdings" panose="05000000000000000000" pitchFamily="2" charset="2"/>
              </a:rPr>
              <a:t>ATLAS </a:t>
            </a:r>
            <a:r>
              <a:rPr lang="en-US" sz="2200" dirty="0">
                <a:sym typeface="Wingdings" panose="05000000000000000000" pitchFamily="2" charset="2"/>
              </a:rPr>
              <a:t> ACOG  tamoxifen use may be extended to </a:t>
            </a:r>
            <a:r>
              <a:rPr lang="en-US" sz="2200" b="1" dirty="0">
                <a:sym typeface="Wingdings" panose="05000000000000000000" pitchFamily="2" charset="2"/>
              </a:rPr>
              <a:t>10 years </a:t>
            </a:r>
            <a:endParaRPr lang="en-US" sz="2200" b="1" dirty="0"/>
          </a:p>
        </p:txBody>
      </p:sp>
      <p:sp>
        <p:nvSpPr>
          <p:cNvPr id="4" name="Rectangle 3"/>
          <p:cNvSpPr/>
          <p:nvPr/>
        </p:nvSpPr>
        <p:spPr>
          <a:xfrm>
            <a:off x="325561" y="5886585"/>
            <a:ext cx="11497456" cy="646331"/>
          </a:xfrm>
          <a:prstGeom prst="rect">
            <a:avLst/>
          </a:prstGeom>
        </p:spPr>
        <p:txBody>
          <a:bodyPr wrap="square">
            <a:spAutoFit/>
          </a:bodyPr>
          <a:lstStyle/>
          <a:p>
            <a:pPr algn="ctr"/>
            <a:r>
              <a:rPr lang="en-US" i="1" dirty="0"/>
              <a:t>Long-term effects of continuing adjuvant tamoxifen to 10 years versus stopping at 5 years after diagnosis of </a:t>
            </a:r>
            <a:r>
              <a:rPr lang="en-US" i="1" dirty="0" err="1"/>
              <a:t>oestrogen</a:t>
            </a:r>
            <a:r>
              <a:rPr lang="en-US" i="1" dirty="0"/>
              <a:t> receptor-positive breast cancer: ATLAS, a </a:t>
            </a:r>
            <a:r>
              <a:rPr lang="en-US" i="1" dirty="0" err="1"/>
              <a:t>randomised</a:t>
            </a:r>
            <a:r>
              <a:rPr lang="en-US" i="1" dirty="0"/>
              <a:t> </a:t>
            </a:r>
            <a:r>
              <a:rPr lang="en-US" i="1" dirty="0" smtClean="0"/>
              <a:t>trial. </a:t>
            </a:r>
            <a:r>
              <a:rPr lang="en-US" i="1" dirty="0"/>
              <a:t>The Lancet, Volume 381, </a:t>
            </a:r>
            <a:r>
              <a:rPr lang="en-US" i="1" dirty="0" smtClean="0"/>
              <a:t>2013</a:t>
            </a:r>
            <a:endParaRPr lang="en-US" i="1" dirty="0"/>
          </a:p>
        </p:txBody>
      </p:sp>
    </p:spTree>
    <p:extLst>
      <p:ext uri="{BB962C8B-B14F-4D97-AF65-F5344CB8AC3E}">
        <p14:creationId xmlns="" xmlns:p14="http://schemas.microsoft.com/office/powerpoint/2010/main" val="1184442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278" y="299863"/>
            <a:ext cx="10364451" cy="820600"/>
          </a:xfrm>
        </p:spPr>
        <p:txBody>
          <a:bodyPr/>
          <a:lstStyle/>
          <a:p>
            <a:r>
              <a:rPr lang="en-US" dirty="0" smtClean="0"/>
              <a:t>Precursor lesions</a:t>
            </a:r>
            <a:endParaRPr lang="en-US"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65352" y="1120463"/>
            <a:ext cx="6265770" cy="44786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90163" y="5979849"/>
            <a:ext cx="9053848" cy="584775"/>
          </a:xfrm>
          <a:prstGeom prst="rect">
            <a:avLst/>
          </a:prstGeom>
        </p:spPr>
        <p:txBody>
          <a:bodyPr wrap="square">
            <a:spAutoFit/>
          </a:bodyPr>
          <a:lstStyle/>
          <a:p>
            <a:pPr algn="ctr"/>
            <a:r>
              <a:rPr lang="en-US" sz="1600" b="1" i="1" dirty="0" err="1"/>
              <a:t>Kurman</a:t>
            </a:r>
            <a:r>
              <a:rPr lang="en-US" sz="1600" i="1" dirty="0"/>
              <a:t> RJ, Kaminski PF, Norris HJ. The behavior of endometrial hyperplasia: a</a:t>
            </a:r>
          </a:p>
          <a:p>
            <a:pPr algn="ctr"/>
            <a:r>
              <a:rPr lang="en-US" sz="1600" i="1" dirty="0"/>
              <a:t>long term study of “untreated” hyperplasia in 170 patients. Cancer 1985;56:403-412</a:t>
            </a:r>
          </a:p>
        </p:txBody>
      </p:sp>
    </p:spTree>
    <p:extLst>
      <p:ext uri="{BB962C8B-B14F-4D97-AF65-F5344CB8AC3E}">
        <p14:creationId xmlns="" xmlns:p14="http://schemas.microsoft.com/office/powerpoint/2010/main" val="1955692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410699"/>
            <a:ext cx="10364451" cy="947047"/>
          </a:xfrm>
        </p:spPr>
        <p:txBody>
          <a:bodyPr/>
          <a:lstStyle/>
          <a:p>
            <a:r>
              <a:rPr lang="en-US" dirty="0" smtClean="0"/>
              <a:t>Lynch II syndrome</a:t>
            </a:r>
            <a:endParaRPr lang="en-US" dirty="0"/>
          </a:p>
        </p:txBody>
      </p:sp>
      <p:sp>
        <p:nvSpPr>
          <p:cNvPr id="3" name="Content Placeholder 2"/>
          <p:cNvSpPr>
            <a:spLocks noGrp="1"/>
          </p:cNvSpPr>
          <p:nvPr>
            <p:ph sz="quarter" idx="13"/>
          </p:nvPr>
        </p:nvSpPr>
        <p:spPr>
          <a:xfrm>
            <a:off x="913774" y="1440873"/>
            <a:ext cx="10363826" cy="4862945"/>
          </a:xfrm>
        </p:spPr>
        <p:txBody>
          <a:bodyPr>
            <a:noAutofit/>
          </a:bodyPr>
          <a:lstStyle/>
          <a:p>
            <a:r>
              <a:rPr lang="en-US" sz="2400" dirty="0"/>
              <a:t>&lt;5% of endometrial cancer </a:t>
            </a:r>
            <a:endParaRPr lang="en-US" sz="2400" dirty="0" smtClean="0"/>
          </a:p>
          <a:p>
            <a:r>
              <a:rPr lang="en-US" sz="2400" dirty="0" smtClean="0"/>
              <a:t>Hereditary </a:t>
            </a:r>
            <a:r>
              <a:rPr lang="en-US" sz="2400" dirty="0"/>
              <a:t>non polyposis colorectal cancer syndrome (</a:t>
            </a:r>
            <a:r>
              <a:rPr lang="en-US" sz="2400" dirty="0" smtClean="0"/>
              <a:t>HNPCC)</a:t>
            </a:r>
          </a:p>
          <a:p>
            <a:r>
              <a:rPr lang="en-US" sz="2400" b="1" dirty="0" smtClean="0"/>
              <a:t>Autosomal </a:t>
            </a:r>
            <a:r>
              <a:rPr lang="en-US" sz="2400" b="1" dirty="0"/>
              <a:t>Dominant </a:t>
            </a:r>
            <a:r>
              <a:rPr lang="en-US" sz="2400" dirty="0"/>
              <a:t>disorder </a:t>
            </a:r>
            <a:r>
              <a:rPr lang="en-US" sz="2400" dirty="0" smtClean="0"/>
              <a:t>(Germ line </a:t>
            </a:r>
            <a:r>
              <a:rPr lang="en-US" sz="2400" dirty="0"/>
              <a:t>mutation in mismatch repair </a:t>
            </a:r>
            <a:r>
              <a:rPr lang="en-US" sz="2400" dirty="0" smtClean="0"/>
              <a:t>genes, </a:t>
            </a:r>
            <a:r>
              <a:rPr lang="en-US" sz="2400" dirty="0"/>
              <a:t>MLH1, MSH2 &amp; </a:t>
            </a:r>
            <a:r>
              <a:rPr lang="en-US" sz="2400" dirty="0" smtClean="0"/>
              <a:t>MSH6)</a:t>
            </a:r>
          </a:p>
          <a:p>
            <a:r>
              <a:rPr lang="en-US" sz="2400" dirty="0" smtClean="0"/>
              <a:t>Micro-satellite instability</a:t>
            </a:r>
          </a:p>
          <a:p>
            <a:r>
              <a:rPr lang="en-US" sz="2400" dirty="0" smtClean="0"/>
              <a:t>Colorectal</a:t>
            </a:r>
            <a:r>
              <a:rPr lang="en-US" sz="2400" dirty="0"/>
              <a:t>, endometrial, ovarian, gastric, ureter &amp; skin </a:t>
            </a:r>
            <a:r>
              <a:rPr lang="en-US" sz="2400" dirty="0" smtClean="0"/>
              <a:t>cancer</a:t>
            </a:r>
          </a:p>
          <a:p>
            <a:r>
              <a:rPr lang="en-US" sz="2400" b="1" dirty="0" smtClean="0"/>
              <a:t>40-60</a:t>
            </a:r>
            <a:r>
              <a:rPr lang="en-US" sz="2400" b="1" dirty="0"/>
              <a:t>% </a:t>
            </a:r>
            <a:r>
              <a:rPr lang="en-US" sz="2400" b="1" dirty="0" smtClean="0"/>
              <a:t>life time risk </a:t>
            </a:r>
            <a:r>
              <a:rPr lang="en-US" sz="2400" dirty="0"/>
              <a:t>of endometrial and colorectal </a:t>
            </a:r>
            <a:r>
              <a:rPr lang="en-US" sz="2400" dirty="0" smtClean="0"/>
              <a:t>cancer</a:t>
            </a:r>
          </a:p>
          <a:p>
            <a:r>
              <a:rPr lang="en-US" sz="2400" dirty="0" smtClean="0"/>
              <a:t>Cancer </a:t>
            </a:r>
            <a:r>
              <a:rPr lang="en-US" sz="2400" dirty="0"/>
              <a:t>tends to occur in </a:t>
            </a:r>
            <a:r>
              <a:rPr lang="en-US" sz="2400" dirty="0" smtClean="0"/>
              <a:t>pre-menopausal age (47 </a:t>
            </a:r>
            <a:r>
              <a:rPr lang="en-US" sz="2400" dirty="0" err="1" smtClean="0"/>
              <a:t>yrs</a:t>
            </a:r>
            <a:r>
              <a:rPr lang="en-US" sz="2400" dirty="0" smtClean="0"/>
              <a:t> vs 60 </a:t>
            </a:r>
            <a:r>
              <a:rPr lang="en-US" sz="2400" dirty="0" err="1" smtClean="0"/>
              <a:t>yrs</a:t>
            </a:r>
            <a:r>
              <a:rPr lang="en-US" sz="2400" dirty="0" smtClean="0"/>
              <a:t>)</a:t>
            </a:r>
          </a:p>
        </p:txBody>
      </p:sp>
    </p:spTree>
    <p:extLst>
      <p:ext uri="{BB962C8B-B14F-4D97-AF65-F5344CB8AC3E}">
        <p14:creationId xmlns="" xmlns:p14="http://schemas.microsoft.com/office/powerpoint/2010/main" val="2608966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1030174"/>
          </a:xfrm>
        </p:spPr>
        <p:txBody>
          <a:bodyPr/>
          <a:lstStyle/>
          <a:p>
            <a:r>
              <a:rPr lang="en-US" dirty="0" smtClean="0"/>
              <a:t>HNPCC</a:t>
            </a:r>
            <a:endParaRPr lang="en-US" dirty="0"/>
          </a:p>
        </p:txBody>
      </p:sp>
      <p:sp>
        <p:nvSpPr>
          <p:cNvPr id="3" name="Content Placeholder 2"/>
          <p:cNvSpPr>
            <a:spLocks noGrp="1"/>
          </p:cNvSpPr>
          <p:nvPr>
            <p:ph sz="quarter" idx="13"/>
          </p:nvPr>
        </p:nvSpPr>
        <p:spPr>
          <a:xfrm>
            <a:off x="913774" y="1634836"/>
            <a:ext cx="10363826" cy="4516582"/>
          </a:xfrm>
        </p:spPr>
        <p:txBody>
          <a:bodyPr>
            <a:normAutofit/>
          </a:bodyPr>
          <a:lstStyle/>
          <a:p>
            <a:r>
              <a:rPr lang="en-US" sz="2400" dirty="0" smtClean="0"/>
              <a:t>What </a:t>
            </a:r>
            <a:r>
              <a:rPr lang="en-US" sz="2400" dirty="0"/>
              <a:t>to do in these patients ??? </a:t>
            </a:r>
            <a:endParaRPr lang="en-US" sz="2400" dirty="0" smtClean="0"/>
          </a:p>
          <a:p>
            <a:r>
              <a:rPr lang="en-US" sz="2400" dirty="0" smtClean="0"/>
              <a:t>There </a:t>
            </a:r>
            <a:r>
              <a:rPr lang="en-US" sz="2400" dirty="0"/>
              <a:t>are 2 </a:t>
            </a:r>
            <a:r>
              <a:rPr lang="en-US" sz="2400" dirty="0" smtClean="0"/>
              <a:t>alternatives</a:t>
            </a:r>
          </a:p>
          <a:p>
            <a:pPr lvl="1">
              <a:buFont typeface="Wingdings" panose="05000000000000000000" pitchFamily="2" charset="2"/>
              <a:buChar char="Ø"/>
            </a:pPr>
            <a:r>
              <a:rPr lang="en-US" sz="2400" dirty="0" smtClean="0"/>
              <a:t> Annual </a:t>
            </a:r>
            <a:r>
              <a:rPr lang="en-US" sz="2400" dirty="0"/>
              <a:t>pelvic </a:t>
            </a:r>
            <a:r>
              <a:rPr lang="en-US" sz="2400" dirty="0" smtClean="0"/>
              <a:t>examination, TVS </a:t>
            </a:r>
            <a:r>
              <a:rPr lang="en-US" sz="2400" dirty="0"/>
              <a:t>&amp; EB from the age of </a:t>
            </a:r>
            <a:r>
              <a:rPr lang="en-US" sz="2400" dirty="0" smtClean="0"/>
              <a:t>30-35yrs</a:t>
            </a:r>
          </a:p>
          <a:p>
            <a:pPr marL="457200" lvl="1" indent="0">
              <a:buNone/>
            </a:pPr>
            <a:r>
              <a:rPr lang="en-US" sz="2400" dirty="0"/>
              <a:t>	</a:t>
            </a:r>
            <a:r>
              <a:rPr lang="en-US" sz="2400" dirty="0" smtClean="0"/>
              <a:t>			OR </a:t>
            </a:r>
          </a:p>
          <a:p>
            <a:pPr lvl="1">
              <a:buFont typeface="Wingdings" panose="05000000000000000000" pitchFamily="2" charset="2"/>
              <a:buChar char="Ø"/>
            </a:pPr>
            <a:r>
              <a:rPr lang="en-US" sz="2400" dirty="0" smtClean="0"/>
              <a:t> Prophylactic </a:t>
            </a:r>
            <a:r>
              <a:rPr lang="en-US" sz="2400" dirty="0"/>
              <a:t>TAH &amp; BSO after completion of child bearing (Preferred </a:t>
            </a:r>
            <a:r>
              <a:rPr lang="en-US" sz="2400" dirty="0" smtClean="0"/>
              <a:t>alternative)</a:t>
            </a:r>
            <a:endParaRPr lang="en-US" sz="2400" dirty="0"/>
          </a:p>
        </p:txBody>
      </p:sp>
    </p:spTree>
    <p:extLst>
      <p:ext uri="{BB962C8B-B14F-4D97-AF65-F5344CB8AC3E}">
        <p14:creationId xmlns="" xmlns:p14="http://schemas.microsoft.com/office/powerpoint/2010/main" val="2370718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857730" y="603949"/>
            <a:ext cx="10364451" cy="981684"/>
          </a:xfrm>
        </p:spPr>
        <p:txBody>
          <a:bodyPr/>
          <a:lstStyle/>
          <a:p>
            <a:r>
              <a:rPr lang="en-US" altLang="en-US" dirty="0"/>
              <a:t>The Benefits and Risks of  Estrogen in HRT</a:t>
            </a:r>
          </a:p>
        </p:txBody>
      </p:sp>
      <p:sp>
        <p:nvSpPr>
          <p:cNvPr id="15363" name="Rectangle 3"/>
          <p:cNvSpPr>
            <a:spLocks noGrp="1" noChangeArrowheads="1"/>
          </p:cNvSpPr>
          <p:nvPr>
            <p:ph sz="quarter" idx="13"/>
          </p:nvPr>
        </p:nvSpPr>
        <p:spPr>
          <a:xfrm>
            <a:off x="1163781" y="1735112"/>
            <a:ext cx="10058400" cy="3916179"/>
          </a:xfrm>
          <a:prstGeom prst="rect">
            <a:avLst/>
          </a:prstGeom>
        </p:spPr>
        <p:txBody>
          <a:bodyPr>
            <a:noAutofit/>
          </a:bodyPr>
          <a:lstStyle/>
          <a:p>
            <a:pPr>
              <a:lnSpc>
                <a:spcPct val="90000"/>
              </a:lnSpc>
            </a:pPr>
            <a:r>
              <a:rPr lang="en-US" altLang="en-US" sz="2400" cap="none" dirty="0" smtClean="0"/>
              <a:t>Benefits:  helps relieve hot flashes, vaginal dryness and prevents osteoporosis</a:t>
            </a:r>
          </a:p>
          <a:p>
            <a:pPr>
              <a:lnSpc>
                <a:spcPct val="90000"/>
              </a:lnSpc>
            </a:pPr>
            <a:r>
              <a:rPr lang="en-US" altLang="en-US" sz="2400" cap="none" dirty="0" smtClean="0"/>
              <a:t>Unopposed estrogen increases the risk of endometrial hyperplasia and endometrial cancer</a:t>
            </a:r>
          </a:p>
          <a:p>
            <a:pPr lvl="1">
              <a:lnSpc>
                <a:spcPct val="90000"/>
              </a:lnSpc>
            </a:pPr>
            <a:r>
              <a:rPr lang="en-US" altLang="en-US" sz="2400" cap="none" dirty="0" smtClean="0"/>
              <a:t>20-50% of women will have developed endometrial hyperplasia after 1 year </a:t>
            </a:r>
          </a:p>
          <a:p>
            <a:pPr lvl="1">
              <a:lnSpc>
                <a:spcPct val="90000"/>
              </a:lnSpc>
            </a:pPr>
            <a:r>
              <a:rPr lang="en-US" altLang="en-US" sz="2400" cap="none" dirty="0" smtClean="0"/>
              <a:t>Risk of endometrial cancer is related </a:t>
            </a:r>
            <a:r>
              <a:rPr lang="en-US" altLang="en-US" sz="2400" b="1" cap="none" dirty="0" smtClean="0"/>
              <a:t>BOTH</a:t>
            </a:r>
            <a:r>
              <a:rPr lang="en-US" altLang="en-US" sz="2400" cap="none" dirty="0" smtClean="0"/>
              <a:t> to dose and duration of treatment  </a:t>
            </a:r>
          </a:p>
          <a:p>
            <a:pPr lvl="1">
              <a:lnSpc>
                <a:spcPct val="90000"/>
              </a:lnSpc>
            </a:pPr>
            <a:r>
              <a:rPr lang="en-US" altLang="en-US" sz="2400" cap="none" dirty="0" smtClean="0"/>
              <a:t>Thus, in women taking estrogen alone for 10 years, the incidence of endometrial cancer goes from 1/1000 to 42/1000</a:t>
            </a:r>
            <a:endParaRPr lang="en-US" altLang="en-US" sz="2400" i="1" cap="none" dirty="0"/>
          </a:p>
        </p:txBody>
      </p:sp>
    </p:spTree>
    <p:extLst>
      <p:ext uri="{BB962C8B-B14F-4D97-AF65-F5344CB8AC3E}">
        <p14:creationId xmlns="" xmlns:p14="http://schemas.microsoft.com/office/powerpoint/2010/main" val="4267108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055737"/>
          </a:xfrm>
        </p:spPr>
        <p:txBody>
          <a:bodyPr/>
          <a:lstStyle/>
          <a:p>
            <a:r>
              <a:rPr lang="en-US" dirty="0" smtClean="0"/>
              <a:t>Protective </a:t>
            </a:r>
            <a:r>
              <a:rPr lang="en-US" dirty="0"/>
              <a:t>factors</a:t>
            </a:r>
          </a:p>
        </p:txBody>
      </p:sp>
      <p:sp>
        <p:nvSpPr>
          <p:cNvPr id="3" name="Content Placeholder 2"/>
          <p:cNvSpPr>
            <a:spLocks noGrp="1"/>
          </p:cNvSpPr>
          <p:nvPr>
            <p:ph sz="quarter" idx="13"/>
          </p:nvPr>
        </p:nvSpPr>
        <p:spPr>
          <a:xfrm>
            <a:off x="914400" y="1766162"/>
            <a:ext cx="10363826" cy="4197927"/>
          </a:xfrm>
        </p:spPr>
        <p:txBody>
          <a:bodyPr>
            <a:normAutofit/>
          </a:bodyPr>
          <a:lstStyle/>
          <a:p>
            <a:r>
              <a:rPr lang="en-US" sz="2400" dirty="0" smtClean="0"/>
              <a:t>Oral </a:t>
            </a:r>
            <a:r>
              <a:rPr lang="en-US" sz="2400" dirty="0"/>
              <a:t>contraceptive </a:t>
            </a:r>
            <a:r>
              <a:rPr lang="en-US" sz="2400" dirty="0" smtClean="0"/>
              <a:t>pills:1 year </a:t>
            </a:r>
            <a:r>
              <a:rPr lang="en-US" sz="2400" dirty="0"/>
              <a:t>of use confers 30-50% reduced risk </a:t>
            </a:r>
            <a:endParaRPr lang="en-US" sz="2400" dirty="0" smtClean="0"/>
          </a:p>
          <a:p>
            <a:pPr lvl="1"/>
            <a:r>
              <a:rPr lang="en-US" sz="2400" dirty="0" smtClean="0"/>
              <a:t>Risk </a:t>
            </a:r>
            <a:r>
              <a:rPr lang="en-US" sz="2400" dirty="0"/>
              <a:t>reduction is </a:t>
            </a:r>
            <a:r>
              <a:rPr lang="en-US" sz="2400" dirty="0" smtClean="0"/>
              <a:t>up to </a:t>
            </a:r>
            <a:r>
              <a:rPr lang="en-US" sz="2400" dirty="0"/>
              <a:t>10-20 </a:t>
            </a:r>
            <a:r>
              <a:rPr lang="en-US" sz="2400" dirty="0" err="1" smtClean="0"/>
              <a:t>yrs</a:t>
            </a:r>
            <a:endParaRPr lang="en-US" sz="2400" dirty="0" smtClean="0"/>
          </a:p>
          <a:p>
            <a:pPr lvl="1"/>
            <a:r>
              <a:rPr lang="en-US" sz="2400" dirty="0" smtClean="0"/>
              <a:t>Progestin </a:t>
            </a:r>
            <a:r>
              <a:rPr lang="en-US" sz="2400" dirty="0"/>
              <a:t>component has chemo protective role </a:t>
            </a:r>
          </a:p>
          <a:p>
            <a:r>
              <a:rPr lang="en-US" sz="2400" dirty="0" smtClean="0"/>
              <a:t>Progesterone </a:t>
            </a:r>
            <a:r>
              <a:rPr lang="en-US" sz="2400" dirty="0"/>
              <a:t>IUCDs confers long term </a:t>
            </a:r>
            <a:r>
              <a:rPr lang="en-US" sz="2400" dirty="0" smtClean="0"/>
              <a:t>protection</a:t>
            </a:r>
            <a:endParaRPr lang="en-US" sz="2400" dirty="0"/>
          </a:p>
          <a:p>
            <a:r>
              <a:rPr lang="en-US" sz="2400" dirty="0" smtClean="0"/>
              <a:t>Earlier </a:t>
            </a:r>
            <a:r>
              <a:rPr lang="en-US" sz="2400" dirty="0"/>
              <a:t>age of menopause </a:t>
            </a:r>
            <a:endParaRPr lang="en-US" sz="2400" dirty="0" smtClean="0"/>
          </a:p>
          <a:p>
            <a:r>
              <a:rPr lang="en-US" sz="2400" dirty="0" smtClean="0"/>
              <a:t>Smoking </a:t>
            </a:r>
          </a:p>
        </p:txBody>
      </p:sp>
    </p:spTree>
    <p:extLst>
      <p:ext uri="{BB962C8B-B14F-4D97-AF65-F5344CB8AC3E}">
        <p14:creationId xmlns="" xmlns:p14="http://schemas.microsoft.com/office/powerpoint/2010/main" val="1264897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154865"/>
          </a:xfrm>
        </p:spPr>
        <p:txBody>
          <a:bodyPr/>
          <a:lstStyle/>
          <a:p>
            <a:r>
              <a:rPr lang="en-US" dirty="0"/>
              <a:t>Screening tests</a:t>
            </a:r>
          </a:p>
        </p:txBody>
      </p:sp>
      <p:sp>
        <p:nvSpPr>
          <p:cNvPr id="3" name="Content Placeholder 2"/>
          <p:cNvSpPr>
            <a:spLocks noGrp="1"/>
          </p:cNvSpPr>
          <p:nvPr>
            <p:ph sz="quarter" idx="13"/>
          </p:nvPr>
        </p:nvSpPr>
        <p:spPr>
          <a:xfrm>
            <a:off x="913774" y="1939636"/>
            <a:ext cx="10363826" cy="4447309"/>
          </a:xfrm>
        </p:spPr>
        <p:txBody>
          <a:bodyPr>
            <a:normAutofit/>
          </a:bodyPr>
          <a:lstStyle/>
          <a:p>
            <a:r>
              <a:rPr lang="en-US" sz="2400" dirty="0" smtClean="0"/>
              <a:t>Pap </a:t>
            </a:r>
            <a:r>
              <a:rPr lang="en-US" sz="2400" dirty="0"/>
              <a:t>smear </a:t>
            </a:r>
          </a:p>
          <a:p>
            <a:r>
              <a:rPr lang="en-US" sz="2400" dirty="0" smtClean="0"/>
              <a:t>TVS </a:t>
            </a:r>
          </a:p>
          <a:p>
            <a:r>
              <a:rPr lang="en-US" sz="2400" dirty="0" smtClean="0"/>
              <a:t>Endometrial </a:t>
            </a:r>
            <a:r>
              <a:rPr lang="en-US" sz="2400" dirty="0"/>
              <a:t>biopsy </a:t>
            </a:r>
          </a:p>
          <a:p>
            <a:pPr lvl="1"/>
            <a:r>
              <a:rPr lang="en-US" sz="2400" dirty="0" smtClean="0"/>
              <a:t>VABRA </a:t>
            </a:r>
            <a:endParaRPr lang="en-US" sz="2400" dirty="0"/>
          </a:p>
          <a:p>
            <a:pPr lvl="1"/>
            <a:r>
              <a:rPr lang="en-US" sz="2400" dirty="0" err="1" smtClean="0"/>
              <a:t>Pipelle</a:t>
            </a:r>
            <a:endParaRPr lang="en-US" sz="2400" dirty="0"/>
          </a:p>
        </p:txBody>
      </p:sp>
    </p:spTree>
    <p:extLst>
      <p:ext uri="{BB962C8B-B14F-4D97-AF65-F5344CB8AC3E}">
        <p14:creationId xmlns="" xmlns:p14="http://schemas.microsoft.com/office/powerpoint/2010/main" val="3584247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1085592"/>
          </a:xfrm>
        </p:spPr>
        <p:txBody>
          <a:bodyPr/>
          <a:lstStyle/>
          <a:p>
            <a:r>
              <a:rPr lang="en-US" dirty="0"/>
              <a:t>Screening=???...</a:t>
            </a:r>
          </a:p>
        </p:txBody>
      </p:sp>
      <p:sp>
        <p:nvSpPr>
          <p:cNvPr id="3" name="Content Placeholder 2"/>
          <p:cNvSpPr>
            <a:spLocks noGrp="1"/>
          </p:cNvSpPr>
          <p:nvPr>
            <p:ph sz="quarter" idx="13"/>
          </p:nvPr>
        </p:nvSpPr>
        <p:spPr>
          <a:xfrm>
            <a:off x="913774" y="1745673"/>
            <a:ext cx="10363826" cy="4488871"/>
          </a:xfrm>
        </p:spPr>
        <p:txBody>
          <a:bodyPr>
            <a:normAutofit/>
          </a:bodyPr>
          <a:lstStyle/>
          <a:p>
            <a:r>
              <a:rPr lang="en-US" sz="2400" dirty="0" smtClean="0"/>
              <a:t>Disease </a:t>
            </a:r>
            <a:r>
              <a:rPr lang="en-US" sz="2400" dirty="0"/>
              <a:t>is not so </a:t>
            </a:r>
            <a:r>
              <a:rPr lang="en-US" sz="2400" dirty="0" smtClean="0"/>
              <a:t>prevalent and screening </a:t>
            </a:r>
            <a:r>
              <a:rPr lang="en-US" sz="2400" dirty="0"/>
              <a:t>test should </a:t>
            </a:r>
            <a:r>
              <a:rPr lang="en-US" sz="2400" dirty="0" smtClean="0"/>
              <a:t>be acceptable, reproducible, valid </a:t>
            </a:r>
            <a:r>
              <a:rPr lang="en-US" sz="2400" dirty="0"/>
              <a:t>(sensitivity) </a:t>
            </a:r>
            <a:r>
              <a:rPr lang="en-US" sz="2400" dirty="0" smtClean="0"/>
              <a:t>and cost </a:t>
            </a:r>
            <a:r>
              <a:rPr lang="en-US" sz="2400" dirty="0"/>
              <a:t>effective</a:t>
            </a:r>
            <a:endParaRPr lang="en-US" sz="2400" dirty="0" smtClean="0"/>
          </a:p>
          <a:p>
            <a:r>
              <a:rPr lang="en-US" sz="2400" dirty="0" smtClean="0"/>
              <a:t>Pap </a:t>
            </a:r>
            <a:r>
              <a:rPr lang="en-US" sz="2400" dirty="0"/>
              <a:t>test: </a:t>
            </a:r>
            <a:r>
              <a:rPr lang="en-US" sz="2400" dirty="0" smtClean="0"/>
              <a:t>Inadequate, Insensitive </a:t>
            </a:r>
          </a:p>
          <a:p>
            <a:r>
              <a:rPr lang="en-US" sz="2400" dirty="0" smtClean="0"/>
              <a:t>Trans </a:t>
            </a:r>
            <a:r>
              <a:rPr lang="en-US" sz="2400" dirty="0"/>
              <a:t>vaginal sonography</a:t>
            </a:r>
            <a:r>
              <a:rPr lang="en-US" sz="2400" dirty="0" smtClean="0"/>
              <a:t>: </a:t>
            </a:r>
            <a:r>
              <a:rPr lang="en-US" sz="2400" dirty="0"/>
              <a:t>T</a:t>
            </a:r>
            <a:r>
              <a:rPr lang="en-US" sz="2400" dirty="0" smtClean="0"/>
              <a:t>oo expensive</a:t>
            </a:r>
          </a:p>
          <a:p>
            <a:r>
              <a:rPr lang="en-US" sz="2400" dirty="0" smtClean="0"/>
              <a:t>Endometrial </a:t>
            </a:r>
            <a:r>
              <a:rPr lang="en-US" sz="2400" dirty="0"/>
              <a:t>biopsy: </a:t>
            </a:r>
            <a:r>
              <a:rPr lang="en-US" sz="2400" dirty="0" smtClean="0"/>
              <a:t>Invasive</a:t>
            </a:r>
          </a:p>
          <a:p>
            <a:r>
              <a:rPr lang="en-US" sz="2400" dirty="0"/>
              <a:t>The current tests can only detect </a:t>
            </a:r>
            <a:r>
              <a:rPr lang="en-US" sz="2400" dirty="0" smtClean="0"/>
              <a:t>50% </a:t>
            </a:r>
            <a:r>
              <a:rPr lang="en-US" sz="2400" dirty="0"/>
              <a:t>of all cases of </a:t>
            </a:r>
            <a:r>
              <a:rPr lang="en-US" sz="2400" dirty="0" smtClean="0"/>
              <a:t>Ca </a:t>
            </a:r>
            <a:r>
              <a:rPr lang="en-US" sz="2400" dirty="0"/>
              <a:t>endometrium</a:t>
            </a:r>
          </a:p>
        </p:txBody>
      </p:sp>
    </p:spTree>
    <p:extLst>
      <p:ext uri="{BB962C8B-B14F-4D97-AF65-F5344CB8AC3E}">
        <p14:creationId xmlns="" xmlns:p14="http://schemas.microsoft.com/office/powerpoint/2010/main" val="1007467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a:t>
            </a:r>
            <a:br>
              <a:rPr lang="en-US" dirty="0"/>
            </a:br>
            <a:endParaRPr lang="en-US" dirty="0"/>
          </a:p>
        </p:txBody>
      </p:sp>
      <p:sp>
        <p:nvSpPr>
          <p:cNvPr id="3" name="Content Placeholder 2"/>
          <p:cNvSpPr>
            <a:spLocks noGrp="1"/>
          </p:cNvSpPr>
          <p:nvPr>
            <p:ph sz="quarter" idx="13"/>
          </p:nvPr>
        </p:nvSpPr>
        <p:spPr/>
        <p:txBody>
          <a:bodyPr>
            <a:normAutofit/>
          </a:bodyPr>
          <a:lstStyle/>
          <a:p>
            <a:pPr marL="0" indent="0" algn="ctr">
              <a:buNone/>
            </a:pPr>
            <a:r>
              <a:rPr lang="en-US" sz="3600" dirty="0" smtClean="0"/>
              <a:t>EARLY </a:t>
            </a:r>
            <a:r>
              <a:rPr lang="en-US" sz="3600" dirty="0"/>
              <a:t>DIAGNOSIS &amp; TREATMENT</a:t>
            </a:r>
          </a:p>
        </p:txBody>
      </p:sp>
    </p:spTree>
    <p:extLst>
      <p:ext uri="{BB962C8B-B14F-4D97-AF65-F5344CB8AC3E}">
        <p14:creationId xmlns="" xmlns:p14="http://schemas.microsoft.com/office/powerpoint/2010/main" val="11109263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647" y="1006444"/>
            <a:ext cx="10364451" cy="863919"/>
          </a:xfrm>
        </p:spPr>
        <p:txBody>
          <a:bodyPr>
            <a:normAutofit fontScale="90000"/>
          </a:bodyPr>
          <a:lstStyle/>
          <a:p>
            <a:r>
              <a:rPr lang="en-US" dirty="0"/>
              <a:t>Early diagnosis &amp; prompt treatment has high cure rate</a:t>
            </a:r>
            <a:br>
              <a:rPr lang="en-US" dirty="0"/>
            </a:br>
            <a:endParaRPr lang="en-US" dirty="0"/>
          </a:p>
        </p:txBody>
      </p:sp>
      <p:sp>
        <p:nvSpPr>
          <p:cNvPr id="3" name="Content Placeholder 2"/>
          <p:cNvSpPr>
            <a:spLocks noGrp="1"/>
          </p:cNvSpPr>
          <p:nvPr>
            <p:ph sz="quarter" idx="13"/>
          </p:nvPr>
        </p:nvSpPr>
        <p:spPr>
          <a:xfrm>
            <a:off x="913774" y="1870364"/>
            <a:ext cx="10363826" cy="3920835"/>
          </a:xfrm>
        </p:spPr>
        <p:txBody>
          <a:bodyPr>
            <a:normAutofit/>
          </a:bodyPr>
          <a:lstStyle/>
          <a:p>
            <a:pPr marL="0" indent="0">
              <a:buNone/>
            </a:pPr>
            <a:r>
              <a:rPr lang="en-US" sz="2400" dirty="0" smtClean="0"/>
              <a:t>If </a:t>
            </a:r>
            <a:r>
              <a:rPr lang="en-US" sz="2400" dirty="0"/>
              <a:t>a lady comes with: </a:t>
            </a:r>
          </a:p>
          <a:p>
            <a:r>
              <a:rPr lang="en-US" sz="2400" dirty="0" smtClean="0"/>
              <a:t>Premenopausal AUB</a:t>
            </a:r>
          </a:p>
          <a:p>
            <a:pPr lvl="1"/>
            <a:r>
              <a:rPr lang="en-US" sz="2400" dirty="0"/>
              <a:t>25% of the endometrial cancer occurs </a:t>
            </a:r>
            <a:r>
              <a:rPr lang="en-US" sz="2400" dirty="0" err="1"/>
              <a:t>premenopausally</a:t>
            </a:r>
            <a:endParaRPr lang="en-US" sz="2400" dirty="0"/>
          </a:p>
          <a:p>
            <a:pPr lvl="1"/>
            <a:r>
              <a:rPr lang="en-US" sz="2400" dirty="0" smtClean="0"/>
              <a:t>5-10% </a:t>
            </a:r>
            <a:r>
              <a:rPr lang="en-US" sz="2400" dirty="0"/>
              <a:t>under the age of 40 </a:t>
            </a:r>
            <a:r>
              <a:rPr lang="en-US" sz="2400" dirty="0" err="1" smtClean="0"/>
              <a:t>yrs</a:t>
            </a:r>
            <a:endParaRPr lang="en-US" sz="2400" dirty="0"/>
          </a:p>
          <a:p>
            <a:r>
              <a:rPr lang="en-US" sz="2400" dirty="0" smtClean="0"/>
              <a:t>Post </a:t>
            </a:r>
            <a:r>
              <a:rPr lang="en-US" sz="2400" dirty="0"/>
              <a:t>menopausal </a:t>
            </a:r>
            <a:r>
              <a:rPr lang="en-US" sz="2400" dirty="0" smtClean="0"/>
              <a:t>bleeding </a:t>
            </a:r>
            <a:endParaRPr lang="en-US" sz="2400" dirty="0"/>
          </a:p>
          <a:p>
            <a:r>
              <a:rPr lang="en-US" sz="2400" dirty="0" smtClean="0"/>
              <a:t>Abnormal </a:t>
            </a:r>
            <a:r>
              <a:rPr lang="en-US" sz="2400" dirty="0" err="1"/>
              <a:t>perimenopausal</a:t>
            </a:r>
            <a:r>
              <a:rPr lang="en-US" sz="2400" dirty="0"/>
              <a:t> BPV </a:t>
            </a:r>
            <a:r>
              <a:rPr lang="en-US" sz="2400" dirty="0" smtClean="0"/>
              <a:t>– bloody menopause</a:t>
            </a:r>
            <a:endParaRPr lang="en-US" sz="2400" dirty="0"/>
          </a:p>
        </p:txBody>
      </p:sp>
    </p:spTree>
    <p:extLst>
      <p:ext uri="{BB962C8B-B14F-4D97-AF65-F5344CB8AC3E}">
        <p14:creationId xmlns="" xmlns:p14="http://schemas.microsoft.com/office/powerpoint/2010/main" val="4178777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2833" y="905417"/>
            <a:ext cx="8689976" cy="1688075"/>
          </a:xfrm>
        </p:spPr>
        <p:txBody>
          <a:bodyPr/>
          <a:lstStyle/>
          <a:p>
            <a:r>
              <a:rPr lang="en-US" dirty="0" smtClean="0">
                <a:solidFill>
                  <a:schemeClr val="accent5"/>
                </a:solidFill>
                <a:effectLst/>
              </a:rPr>
              <a:t>Endometrial cancer               A current update</a:t>
            </a:r>
            <a:endParaRPr lang="en-US" dirty="0">
              <a:solidFill>
                <a:schemeClr val="accent5"/>
              </a:solidFill>
              <a:effectLst/>
            </a:endParaRPr>
          </a:p>
        </p:txBody>
      </p:sp>
      <p:sp>
        <p:nvSpPr>
          <p:cNvPr id="3" name="Subtitle 2"/>
          <p:cNvSpPr>
            <a:spLocks noGrp="1"/>
          </p:cNvSpPr>
          <p:nvPr>
            <p:ph type="subTitle" idx="1"/>
          </p:nvPr>
        </p:nvSpPr>
        <p:spPr>
          <a:xfrm>
            <a:off x="2638117" y="3422177"/>
            <a:ext cx="8689976" cy="1371599"/>
          </a:xfrm>
        </p:spPr>
        <p:txBody>
          <a:bodyPr>
            <a:noAutofit/>
          </a:bodyPr>
          <a:lstStyle/>
          <a:p>
            <a:pPr>
              <a:lnSpc>
                <a:spcPct val="100000"/>
              </a:lnSpc>
            </a:pPr>
            <a:endParaRPr lang="en-US" sz="2800" dirty="0" smtClean="0">
              <a:solidFill>
                <a:schemeClr val="tx1"/>
              </a:solidFill>
            </a:endParaRPr>
          </a:p>
          <a:p>
            <a:pPr>
              <a:lnSpc>
                <a:spcPct val="100000"/>
              </a:lnSpc>
            </a:pPr>
            <a:endParaRPr lang="en-US" sz="2800" dirty="0">
              <a:solidFill>
                <a:schemeClr val="tx1"/>
              </a:solidFill>
            </a:endParaRPr>
          </a:p>
        </p:txBody>
      </p:sp>
      <p:pic>
        <p:nvPicPr>
          <p:cNvPr id="4" name="Picture 3"/>
          <p:cNvPicPr>
            <a:picLocks noChangeAspect="1"/>
          </p:cNvPicPr>
          <p:nvPr/>
        </p:nvPicPr>
        <p:blipFill>
          <a:blip r:embed="rId2"/>
          <a:stretch>
            <a:fillRect/>
          </a:stretch>
        </p:blipFill>
        <p:spPr>
          <a:xfrm>
            <a:off x="181844" y="1300785"/>
            <a:ext cx="2502448" cy="4496907"/>
          </a:xfrm>
          <a:prstGeom prst="rect">
            <a:avLst/>
          </a:prstGeom>
        </p:spPr>
      </p:pic>
    </p:spTree>
    <p:extLst>
      <p:ext uri="{BB962C8B-B14F-4D97-AF65-F5344CB8AC3E}">
        <p14:creationId xmlns="" xmlns:p14="http://schemas.microsoft.com/office/powerpoint/2010/main" val="1495060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9923"/>
            <a:ext cx="10364451" cy="715608"/>
          </a:xfrm>
        </p:spPr>
        <p:txBody>
          <a:bodyPr/>
          <a:lstStyle/>
          <a:p>
            <a:r>
              <a:rPr lang="en-US" dirty="0" smtClean="0"/>
              <a:t>Endometrial biopsy</a:t>
            </a:r>
            <a:endParaRPr lang="en-US" dirty="0"/>
          </a:p>
        </p:txBody>
      </p:sp>
      <p:sp>
        <p:nvSpPr>
          <p:cNvPr id="3" name="Content Placeholder 2"/>
          <p:cNvSpPr>
            <a:spLocks noGrp="1"/>
          </p:cNvSpPr>
          <p:nvPr>
            <p:ph sz="quarter" idx="13"/>
          </p:nvPr>
        </p:nvSpPr>
        <p:spPr>
          <a:xfrm>
            <a:off x="914400" y="995908"/>
            <a:ext cx="10648950" cy="4708265"/>
          </a:xfrm>
        </p:spPr>
        <p:txBody>
          <a:bodyPr>
            <a:normAutofit/>
          </a:bodyPr>
          <a:lstStyle/>
          <a:p>
            <a:r>
              <a:rPr lang="en-US" sz="2400" dirty="0"/>
              <a:t>First step in the evaluation of endometrium </a:t>
            </a:r>
            <a:r>
              <a:rPr lang="en-US" sz="2400" dirty="0" smtClean="0">
                <a:sym typeface="Wingdings" panose="05000000000000000000" pitchFamily="2" charset="2"/>
              </a:rPr>
              <a:t> </a:t>
            </a:r>
            <a:r>
              <a:rPr lang="en-US" sz="2400" dirty="0" smtClean="0"/>
              <a:t>office </a:t>
            </a:r>
            <a:r>
              <a:rPr lang="en-US" sz="2400" dirty="0"/>
              <a:t>endometrial </a:t>
            </a:r>
            <a:r>
              <a:rPr lang="en-US" sz="2400" dirty="0" smtClean="0"/>
              <a:t>biopsy</a:t>
            </a:r>
          </a:p>
          <a:p>
            <a:r>
              <a:rPr lang="en-US" sz="2400" dirty="0"/>
              <a:t>Novak curette, </a:t>
            </a:r>
            <a:r>
              <a:rPr lang="en-US" sz="2400" dirty="0" err="1"/>
              <a:t>Pipelle</a:t>
            </a:r>
            <a:r>
              <a:rPr lang="en-US" sz="2400" dirty="0"/>
              <a:t> endometrial suction curette and </a:t>
            </a:r>
            <a:r>
              <a:rPr lang="en-US" sz="2400" dirty="0" err="1"/>
              <a:t>Vabra</a:t>
            </a:r>
            <a:r>
              <a:rPr lang="en-US" sz="2400" dirty="0"/>
              <a:t> </a:t>
            </a:r>
            <a:r>
              <a:rPr lang="en-US" sz="2400" dirty="0" smtClean="0"/>
              <a:t>aspirator </a:t>
            </a:r>
          </a:p>
          <a:p>
            <a:r>
              <a:rPr lang="en-US" sz="2400" dirty="0" smtClean="0"/>
              <a:t>Success of </a:t>
            </a:r>
            <a:r>
              <a:rPr lang="en-US" sz="2400" dirty="0"/>
              <a:t>the procedure is affected by </a:t>
            </a:r>
            <a:r>
              <a:rPr lang="en-US" sz="2400" dirty="0" smtClean="0">
                <a:sym typeface="Wingdings" panose="05000000000000000000" pitchFamily="2" charset="2"/>
              </a:rPr>
              <a:t> </a:t>
            </a:r>
            <a:r>
              <a:rPr lang="en-US" sz="2400" dirty="0" smtClean="0"/>
              <a:t>cervical </a:t>
            </a:r>
            <a:r>
              <a:rPr lang="en-US" sz="2400" dirty="0"/>
              <a:t>stenosis, alteration of endometrial cavity by </a:t>
            </a:r>
            <a:r>
              <a:rPr lang="en-US" sz="2400" dirty="0" err="1"/>
              <a:t>submucous</a:t>
            </a:r>
            <a:r>
              <a:rPr lang="en-US" sz="2400" dirty="0"/>
              <a:t> fibroids and the size of the lesion </a:t>
            </a:r>
            <a:r>
              <a:rPr lang="en-US" sz="2400" dirty="0" smtClean="0"/>
              <a:t>itself</a:t>
            </a:r>
          </a:p>
          <a:p>
            <a:r>
              <a:rPr lang="en-US" sz="2400" dirty="0" smtClean="0"/>
              <a:t>In small lesions </a:t>
            </a:r>
            <a:r>
              <a:rPr lang="en-US" sz="2400" dirty="0" smtClean="0">
                <a:sym typeface="Wingdings" panose="05000000000000000000" pitchFamily="2" charset="2"/>
              </a:rPr>
              <a:t> t</a:t>
            </a:r>
            <a:r>
              <a:rPr lang="en-US" sz="2400" dirty="0" smtClean="0"/>
              <a:t>he </a:t>
            </a:r>
            <a:r>
              <a:rPr lang="en-US" sz="2400" dirty="0"/>
              <a:t>yield of office endometrial biopsy can be increased by combining it with office hysteroscopy </a:t>
            </a:r>
            <a:endParaRPr lang="en-US" sz="2400" dirty="0" smtClean="0"/>
          </a:p>
          <a:p>
            <a:r>
              <a:rPr lang="en-US" sz="2400" dirty="0" smtClean="0"/>
              <a:t>False </a:t>
            </a:r>
            <a:r>
              <a:rPr lang="en-US" sz="2400" dirty="0"/>
              <a:t>negative </a:t>
            </a:r>
            <a:r>
              <a:rPr lang="en-US" sz="2400" dirty="0" smtClean="0"/>
              <a:t>rate: 10% </a:t>
            </a:r>
            <a:r>
              <a:rPr lang="en-US" sz="2400" dirty="0" smtClean="0">
                <a:sym typeface="Wingdings" panose="05000000000000000000" pitchFamily="2" charset="2"/>
              </a:rPr>
              <a:t> </a:t>
            </a:r>
            <a:r>
              <a:rPr lang="en-US" sz="2400" dirty="0" smtClean="0"/>
              <a:t>further </a:t>
            </a:r>
            <a:r>
              <a:rPr lang="en-US" sz="2400" dirty="0"/>
              <a:t>evaluation is recommended if the results come back as normal with persistent symptoms or abnormal pelvic imaging</a:t>
            </a:r>
          </a:p>
        </p:txBody>
      </p:sp>
      <p:pic>
        <p:nvPicPr>
          <p:cNvPr id="4" name="Picture 3"/>
          <p:cNvPicPr>
            <a:picLocks noChangeAspect="1"/>
          </p:cNvPicPr>
          <p:nvPr/>
        </p:nvPicPr>
        <p:blipFill>
          <a:blip r:embed="rId3"/>
          <a:stretch>
            <a:fillRect/>
          </a:stretch>
        </p:blipFill>
        <p:spPr>
          <a:xfrm>
            <a:off x="127000" y="5562600"/>
            <a:ext cx="3457575" cy="1323975"/>
          </a:xfrm>
          <a:prstGeom prst="rect">
            <a:avLst/>
          </a:prstGeom>
        </p:spPr>
      </p:pic>
      <p:pic>
        <p:nvPicPr>
          <p:cNvPr id="5" name="Picture 4"/>
          <p:cNvPicPr>
            <a:picLocks noChangeAspect="1"/>
          </p:cNvPicPr>
          <p:nvPr/>
        </p:nvPicPr>
        <p:blipFill>
          <a:blip r:embed="rId4"/>
          <a:stretch>
            <a:fillRect/>
          </a:stretch>
        </p:blipFill>
        <p:spPr>
          <a:xfrm>
            <a:off x="10445750" y="5562600"/>
            <a:ext cx="1619876" cy="1295400"/>
          </a:xfrm>
          <a:prstGeom prst="rect">
            <a:avLst/>
          </a:prstGeom>
        </p:spPr>
      </p:pic>
      <p:pic>
        <p:nvPicPr>
          <p:cNvPr id="6" name="Picture 5"/>
          <p:cNvPicPr>
            <a:picLocks noChangeAspect="1"/>
          </p:cNvPicPr>
          <p:nvPr/>
        </p:nvPicPr>
        <p:blipFill rotWithShape="1">
          <a:blip r:embed="rId5"/>
          <a:srcRect t="15750" b="54750"/>
          <a:stretch/>
        </p:blipFill>
        <p:spPr>
          <a:xfrm>
            <a:off x="4648199" y="5562600"/>
            <a:ext cx="3609975" cy="1295400"/>
          </a:xfrm>
          <a:prstGeom prst="rect">
            <a:avLst/>
          </a:prstGeom>
        </p:spPr>
      </p:pic>
    </p:spTree>
    <p:extLst>
      <p:ext uri="{BB962C8B-B14F-4D97-AF65-F5344CB8AC3E}">
        <p14:creationId xmlns="" xmlns:p14="http://schemas.microsoft.com/office/powerpoint/2010/main" val="142552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00923"/>
            <a:ext cx="10364451" cy="715608"/>
          </a:xfrm>
        </p:spPr>
        <p:txBody>
          <a:bodyPr/>
          <a:lstStyle/>
          <a:p>
            <a:r>
              <a:rPr lang="en-US" dirty="0" smtClean="0"/>
              <a:t>Pre-treatment evaluation (</a:t>
            </a:r>
            <a:r>
              <a:rPr lang="en-US" dirty="0" err="1" smtClean="0"/>
              <a:t>contd</a:t>
            </a:r>
            <a:r>
              <a:rPr lang="en-US" dirty="0" smtClean="0"/>
              <a:t>….)</a:t>
            </a:r>
            <a:endParaRPr lang="en-US" dirty="0"/>
          </a:p>
        </p:txBody>
      </p:sp>
      <p:sp>
        <p:nvSpPr>
          <p:cNvPr id="3" name="Content Placeholder 2"/>
          <p:cNvSpPr>
            <a:spLocks noGrp="1"/>
          </p:cNvSpPr>
          <p:nvPr>
            <p:ph sz="quarter" idx="13"/>
          </p:nvPr>
        </p:nvSpPr>
        <p:spPr>
          <a:xfrm>
            <a:off x="628651" y="1630908"/>
            <a:ext cx="11031200" cy="4708265"/>
          </a:xfrm>
        </p:spPr>
        <p:txBody>
          <a:bodyPr>
            <a:normAutofit/>
          </a:bodyPr>
          <a:lstStyle/>
          <a:p>
            <a:r>
              <a:rPr lang="en-US" sz="2400" dirty="0"/>
              <a:t>Transvaginal ultrasound (TVUS</a:t>
            </a:r>
            <a:r>
              <a:rPr lang="en-US" sz="2400" dirty="0" smtClean="0"/>
              <a:t>): useful </a:t>
            </a:r>
            <a:r>
              <a:rPr lang="en-US" sz="2400" dirty="0"/>
              <a:t>adjunct to office </a:t>
            </a:r>
            <a:r>
              <a:rPr lang="en-US" sz="2400" dirty="0" smtClean="0"/>
              <a:t>EB </a:t>
            </a:r>
            <a:r>
              <a:rPr lang="en-US" sz="2400" dirty="0"/>
              <a:t>in the initial evaluation of endometrial </a:t>
            </a:r>
            <a:r>
              <a:rPr lang="en-US" sz="2400" dirty="0" smtClean="0"/>
              <a:t>pathology</a:t>
            </a:r>
          </a:p>
          <a:p>
            <a:r>
              <a:rPr lang="en-US" sz="2400" dirty="0" smtClean="0"/>
              <a:t>ET </a:t>
            </a:r>
            <a:r>
              <a:rPr lang="en-US" sz="2400" b="1" u="sng" dirty="0" smtClean="0"/>
              <a:t>&gt;</a:t>
            </a:r>
            <a:r>
              <a:rPr lang="en-US" sz="2400" b="1" dirty="0" smtClean="0"/>
              <a:t>5 mm</a:t>
            </a:r>
            <a:r>
              <a:rPr lang="en-US" sz="2400" dirty="0" smtClean="0"/>
              <a:t>: abnormal in PM women</a:t>
            </a:r>
          </a:p>
          <a:p>
            <a:r>
              <a:rPr lang="en-US" sz="2400" dirty="0" smtClean="0">
                <a:solidFill>
                  <a:srgbClr val="FF0000"/>
                </a:solidFill>
              </a:rPr>
              <a:t>BEWARE:</a:t>
            </a:r>
            <a:r>
              <a:rPr lang="en-US" sz="2400" dirty="0" smtClean="0"/>
              <a:t> Type II </a:t>
            </a:r>
            <a:r>
              <a:rPr lang="en-US" sz="2400" dirty="0"/>
              <a:t>endometrial cancers will have a thin endometrium as these cancers develop in a background of </a:t>
            </a:r>
            <a:r>
              <a:rPr lang="en-US" sz="2400" dirty="0" smtClean="0"/>
              <a:t>atrophy</a:t>
            </a:r>
          </a:p>
          <a:p>
            <a:r>
              <a:rPr lang="en-US" sz="2400" dirty="0" smtClean="0"/>
              <a:t>Good negative </a:t>
            </a:r>
            <a:r>
              <a:rPr lang="en-US" sz="2400" dirty="0"/>
              <a:t>predictive value (99%) but a poor positive predictive value (57</a:t>
            </a:r>
            <a:r>
              <a:rPr lang="en-US" sz="2400" dirty="0" smtClean="0"/>
              <a:t>%)</a:t>
            </a:r>
          </a:p>
        </p:txBody>
      </p:sp>
    </p:spTree>
    <p:extLst>
      <p:ext uri="{BB962C8B-B14F-4D97-AF65-F5344CB8AC3E}">
        <p14:creationId xmlns="" xmlns:p14="http://schemas.microsoft.com/office/powerpoint/2010/main" val="1773348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447067"/>
            <a:ext cx="10364451" cy="810233"/>
          </a:xfrm>
        </p:spPr>
        <p:txBody>
          <a:bodyPr/>
          <a:lstStyle/>
          <a:p>
            <a:r>
              <a:rPr lang="en-US" dirty="0"/>
              <a:t>Pre-treatment evaluation (</a:t>
            </a:r>
            <a:r>
              <a:rPr lang="en-US" dirty="0" err="1"/>
              <a:t>contd</a:t>
            </a:r>
            <a:r>
              <a:rPr lang="en-US" dirty="0"/>
              <a:t>….)</a:t>
            </a:r>
          </a:p>
        </p:txBody>
      </p:sp>
      <p:sp>
        <p:nvSpPr>
          <p:cNvPr id="3" name="Content Placeholder 2"/>
          <p:cNvSpPr>
            <a:spLocks noGrp="1"/>
          </p:cNvSpPr>
          <p:nvPr>
            <p:ph sz="quarter" idx="13"/>
          </p:nvPr>
        </p:nvSpPr>
        <p:spPr>
          <a:xfrm>
            <a:off x="913774" y="1511300"/>
            <a:ext cx="10363826" cy="5467350"/>
          </a:xfrm>
        </p:spPr>
        <p:txBody>
          <a:bodyPr>
            <a:noAutofit/>
          </a:bodyPr>
          <a:lstStyle/>
          <a:p>
            <a:r>
              <a:rPr lang="en-US" sz="2400" b="1" dirty="0" err="1"/>
              <a:t>Colour</a:t>
            </a:r>
            <a:r>
              <a:rPr lang="en-US" sz="2400" b="1" dirty="0"/>
              <a:t> Doppler </a:t>
            </a:r>
            <a:r>
              <a:rPr lang="en-US" sz="2400" dirty="0"/>
              <a:t>used along with TVUS </a:t>
            </a:r>
            <a:endParaRPr lang="en-US" sz="2400" dirty="0" smtClean="0"/>
          </a:p>
          <a:p>
            <a:pPr lvl="1"/>
            <a:r>
              <a:rPr lang="en-US" sz="2400" dirty="0"/>
              <a:t>Broad based lesions with diffuse high level of vascularity indicate malignant lesions and single feeding vessel in the stalk of a focal lesion with low vascularity indicates benign condition like </a:t>
            </a:r>
            <a:r>
              <a:rPr lang="en-US" sz="2400" dirty="0" smtClean="0"/>
              <a:t>polyps</a:t>
            </a:r>
          </a:p>
          <a:p>
            <a:r>
              <a:rPr lang="en-US" sz="2400" b="1" dirty="0" err="1" smtClean="0"/>
              <a:t>Sonohysterography</a:t>
            </a:r>
            <a:r>
              <a:rPr lang="en-US" sz="2400" dirty="0"/>
              <a:t>: good at detecting benign </a:t>
            </a:r>
            <a:r>
              <a:rPr lang="en-US" sz="2400" dirty="0" smtClean="0"/>
              <a:t>conditions, but positive predictive value for cancer prediction is very poor (16%) </a:t>
            </a:r>
          </a:p>
          <a:p>
            <a:r>
              <a:rPr lang="en-US" sz="2400" b="1" dirty="0"/>
              <a:t>Hysteroscopy and guided </a:t>
            </a:r>
            <a:r>
              <a:rPr lang="en-US" sz="2400" b="1" dirty="0" smtClean="0"/>
              <a:t>biopsy</a:t>
            </a:r>
            <a:r>
              <a:rPr lang="en-US" sz="2400" dirty="0" smtClean="0"/>
              <a:t>: useful in small lesions and in tamoxifen induced thick ET</a:t>
            </a:r>
          </a:p>
          <a:p>
            <a:pPr lvl="1"/>
            <a:r>
              <a:rPr lang="en-US" sz="2400" dirty="0" smtClean="0"/>
              <a:t>Concern </a:t>
            </a:r>
            <a:r>
              <a:rPr lang="en-US" sz="2400" dirty="0" smtClean="0">
                <a:sym typeface="Wingdings" panose="05000000000000000000" pitchFamily="2" charset="2"/>
              </a:rPr>
              <a:t> dissemination of cancer cells in peritoneal cavity</a:t>
            </a:r>
            <a:endParaRPr lang="en-US" sz="2400" dirty="0"/>
          </a:p>
          <a:p>
            <a:endParaRPr lang="en-US" sz="2400" dirty="0"/>
          </a:p>
        </p:txBody>
      </p:sp>
    </p:spTree>
    <p:extLst>
      <p:ext uri="{BB962C8B-B14F-4D97-AF65-F5344CB8AC3E}">
        <p14:creationId xmlns="" xmlns:p14="http://schemas.microsoft.com/office/powerpoint/2010/main" val="2351301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475" y="351818"/>
            <a:ext cx="10364451" cy="1134082"/>
          </a:xfrm>
        </p:spPr>
        <p:txBody>
          <a:bodyPr>
            <a:normAutofit/>
          </a:bodyPr>
          <a:lstStyle/>
          <a:p>
            <a:r>
              <a:rPr lang="en-US" sz="3200" dirty="0"/>
              <a:t>Initial evaluation of endometrial cancer </a:t>
            </a:r>
            <a:r>
              <a:rPr lang="en-US" sz="3200" dirty="0" smtClean="0"/>
              <a:t>              (</a:t>
            </a:r>
            <a:r>
              <a:rPr lang="en-US" sz="3200" dirty="0"/>
              <a:t>NCCN </a:t>
            </a:r>
            <a:r>
              <a:rPr lang="en-US" sz="3200" dirty="0" smtClean="0"/>
              <a:t>2016 </a:t>
            </a:r>
            <a:r>
              <a:rPr lang="en-US" sz="3200" dirty="0"/>
              <a:t>and ESMO </a:t>
            </a:r>
            <a:r>
              <a:rPr lang="en-US" sz="3200" dirty="0" smtClean="0"/>
              <a:t>2013)</a:t>
            </a:r>
            <a:endParaRPr lang="en-US" sz="3200" dirty="0"/>
          </a:p>
        </p:txBody>
      </p:sp>
      <p:graphicFrame>
        <p:nvGraphicFramePr>
          <p:cNvPr id="4" name="Content Placeholder 3"/>
          <p:cNvGraphicFramePr>
            <a:graphicFrameLocks noGrp="1"/>
          </p:cNvGraphicFramePr>
          <p:nvPr>
            <p:ph sz="quarter" idx="13"/>
            <p:extLst>
              <p:ext uri="{D42A27DB-BD31-4B8C-83A1-F6EECF244321}">
                <p14:modId xmlns="" xmlns:p14="http://schemas.microsoft.com/office/powerpoint/2010/main" val="614005616"/>
              </p:ext>
            </p:extLst>
          </p:nvPr>
        </p:nvGraphicFramePr>
        <p:xfrm>
          <a:off x="552450" y="1739900"/>
          <a:ext cx="11334750" cy="4860762"/>
        </p:xfrm>
        <a:graphic>
          <a:graphicData uri="http://schemas.openxmlformats.org/drawingml/2006/table">
            <a:tbl>
              <a:tblPr firstRow="1" firstCol="1" bandRow="1">
                <a:tableStyleId>{3B4B98B0-60AC-42C2-AFA5-B58CD77FA1E5}</a:tableStyleId>
              </a:tblPr>
              <a:tblGrid>
                <a:gridCol w="4547584"/>
                <a:gridCol w="811369"/>
                <a:gridCol w="5975797"/>
              </a:tblGrid>
              <a:tr h="684184">
                <a:tc>
                  <a:txBody>
                    <a:bodyPr/>
                    <a:lstStyle/>
                    <a:p>
                      <a:pPr marL="0" marR="0" algn="ctr">
                        <a:lnSpc>
                          <a:spcPct val="100000"/>
                        </a:lnSpc>
                        <a:spcBef>
                          <a:spcPts val="0"/>
                        </a:spcBef>
                        <a:spcAft>
                          <a:spcPts val="0"/>
                        </a:spcAft>
                      </a:pPr>
                      <a:r>
                        <a:rPr lang="en-US" sz="2400" u="sng" dirty="0" smtClean="0">
                          <a:effectLst/>
                        </a:rPr>
                        <a:t>Recommended</a:t>
                      </a:r>
                      <a:endParaRPr lang="en-US" sz="20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rowSpan="6">
                  <a:txBody>
                    <a:bodyPr/>
                    <a:lstStyle/>
                    <a:p>
                      <a:pPr marL="0" marR="0" algn="ctr">
                        <a:lnSpc>
                          <a:spcPct val="100000"/>
                        </a:lnSpc>
                        <a:spcBef>
                          <a:spcPts val="0"/>
                        </a:spcBef>
                        <a:spcAft>
                          <a:spcPts val="0"/>
                        </a:spcAft>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400" u="sng" dirty="0">
                          <a:effectLst/>
                        </a:rPr>
                        <a:t>Optional</a:t>
                      </a:r>
                      <a:endParaRPr lang="en-US" sz="20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r>
              <a:tr h="1098081">
                <a:tc>
                  <a:txBody>
                    <a:bodyPr/>
                    <a:lstStyle/>
                    <a:p>
                      <a:pPr marL="342900" marR="0" indent="-342900" algn="l">
                        <a:lnSpc>
                          <a:spcPct val="100000"/>
                        </a:lnSpc>
                        <a:spcBef>
                          <a:spcPts val="0"/>
                        </a:spcBef>
                        <a:spcAft>
                          <a:spcPts val="0"/>
                        </a:spcAft>
                        <a:buFont typeface="Arial" panose="020B0604020202020204" pitchFamily="34" charset="0"/>
                        <a:buChar char="•"/>
                      </a:pPr>
                      <a:r>
                        <a:rPr lang="en-US" sz="2400" b="0" dirty="0">
                          <a:effectLst/>
                        </a:rPr>
                        <a:t>Clinical and </a:t>
                      </a:r>
                      <a:r>
                        <a:rPr lang="en-US" sz="2400" b="0" dirty="0" err="1" smtClean="0">
                          <a:effectLst/>
                        </a:rPr>
                        <a:t>gynaecological</a:t>
                      </a:r>
                      <a:r>
                        <a:rPr lang="en-US" sz="2400" b="0" dirty="0" smtClean="0">
                          <a:effectLst/>
                        </a:rPr>
                        <a:t> </a:t>
                      </a:r>
                      <a:r>
                        <a:rPr lang="en-US" sz="2400" b="0" dirty="0">
                          <a:effectLst/>
                        </a:rPr>
                        <a:t>examination</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mpd="sng">
                      <a:noFill/>
                    </a:lnR>
                    <a:lnT w="12700" cmpd="sng">
                      <a:noFill/>
                    </a:lnT>
                    <a:lnB>
                      <a:noFill/>
                    </a:lnB>
                    <a:lnTlToBr w="12700" cmpd="sng">
                      <a:noFill/>
                      <a:prstDash val="solid"/>
                    </a:lnTlToBr>
                    <a:lnBlToTr w="12700" cmpd="sng">
                      <a:noFill/>
                      <a:prstDash val="solid"/>
                    </a:lnBlToTr>
                  </a:tcPr>
                </a:tc>
                <a:tc vMerge="1">
                  <a:txBody>
                    <a:bodyPr/>
                    <a:lstStyle/>
                    <a:p>
                      <a:pPr marL="0" marR="0" algn="l">
                        <a:lnSpc>
                          <a:spcPct val="100000"/>
                        </a:lnSpc>
                        <a:spcBef>
                          <a:spcPts val="0"/>
                        </a:spcBef>
                        <a:spcAft>
                          <a:spcPts val="0"/>
                        </a:spcAft>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indent="-342900" algn="l">
                        <a:lnSpc>
                          <a:spcPct val="107000"/>
                        </a:lnSpc>
                        <a:spcBef>
                          <a:spcPts val="0"/>
                        </a:spcBef>
                        <a:spcAft>
                          <a:spcPts val="0"/>
                        </a:spcAft>
                        <a:buFont typeface="Arial" panose="020B0604020202020204" pitchFamily="34" charset="0"/>
                        <a:buChar char="•"/>
                      </a:pPr>
                      <a:r>
                        <a:rPr lang="en-US" sz="2400" dirty="0">
                          <a:effectLst/>
                        </a:rPr>
                        <a:t>Genetic counseling in women &lt; 50 years and in those with family history of endometrial cancer and colon cancer</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a:noFill/>
                    </a:lnR>
                    <a:lnT w="12700" cmpd="sng">
                      <a:noFill/>
                    </a:lnT>
                    <a:lnB>
                      <a:noFill/>
                    </a:lnB>
                    <a:lnTlToBr w="12700" cmpd="sng">
                      <a:noFill/>
                      <a:prstDash val="solid"/>
                    </a:lnTlToBr>
                    <a:lnBlToTr w="12700" cmpd="sng">
                      <a:noFill/>
                      <a:prstDash val="solid"/>
                    </a:lnBlToTr>
                  </a:tcPr>
                </a:tc>
              </a:tr>
              <a:tr h="906694">
                <a:tc>
                  <a:txBody>
                    <a:bodyPr/>
                    <a:lstStyle/>
                    <a:p>
                      <a:pPr marL="342900" marR="0" indent="-342900" algn="l">
                        <a:lnSpc>
                          <a:spcPct val="100000"/>
                        </a:lnSpc>
                        <a:spcBef>
                          <a:spcPts val="0"/>
                        </a:spcBef>
                        <a:spcAft>
                          <a:spcPts val="0"/>
                        </a:spcAft>
                        <a:buFont typeface="Arial" panose="020B0604020202020204" pitchFamily="34" charset="0"/>
                        <a:buChar char="•"/>
                      </a:pPr>
                      <a:r>
                        <a:rPr lang="en-US" sz="2400" b="0" dirty="0">
                          <a:effectLst/>
                        </a:rPr>
                        <a:t>Histopathology of endometrial biopsy</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mpd="sng">
                      <a:noFill/>
                    </a:lnR>
                    <a:lnT>
                      <a:noFill/>
                    </a:lnT>
                    <a:lnB>
                      <a:noFill/>
                    </a:lnB>
                    <a:lnTlToBr w="12700" cmpd="sng">
                      <a:noFill/>
                      <a:prstDash val="solid"/>
                    </a:lnTlToBr>
                    <a:lnBlToTr w="12700" cmpd="sng">
                      <a:noFill/>
                      <a:prstDash val="solid"/>
                    </a:lnBlToTr>
                  </a:tcPr>
                </a:tc>
                <a:tc vMerge="1">
                  <a:txBody>
                    <a:bodyPr/>
                    <a:lstStyle/>
                    <a:p>
                      <a:pPr marL="0" marR="0" algn="l">
                        <a:lnSpc>
                          <a:spcPct val="100000"/>
                        </a:lnSpc>
                        <a:spcBef>
                          <a:spcPts val="0"/>
                        </a:spcBef>
                        <a:spcAft>
                          <a:spcPts val="0"/>
                        </a:spcAft>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indent="-342900" algn="l">
                        <a:lnSpc>
                          <a:spcPct val="107000"/>
                        </a:lnSpc>
                        <a:spcBef>
                          <a:spcPts val="0"/>
                        </a:spcBef>
                        <a:spcAft>
                          <a:spcPts val="0"/>
                        </a:spcAft>
                        <a:buFont typeface="Arial" panose="020B0604020202020204" pitchFamily="34" charset="0"/>
                        <a:buChar char="•"/>
                      </a:pPr>
                      <a:r>
                        <a:rPr lang="en-US" sz="2400" dirty="0">
                          <a:effectLst/>
                        </a:rPr>
                        <a:t>Cervix biopsy or MRI in suspected cases of cervical involvement</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a:noFill/>
                    </a:lnR>
                    <a:lnT>
                      <a:noFill/>
                    </a:lnT>
                    <a:lnB>
                      <a:noFill/>
                    </a:lnB>
                    <a:lnTlToBr w="12700" cmpd="sng">
                      <a:noFill/>
                      <a:prstDash val="solid"/>
                    </a:lnTlToBr>
                    <a:lnBlToTr w="12700" cmpd="sng">
                      <a:noFill/>
                      <a:prstDash val="solid"/>
                    </a:lnBlToTr>
                  </a:tcPr>
                </a:tc>
              </a:tr>
              <a:tr h="732053">
                <a:tc>
                  <a:txBody>
                    <a:bodyPr/>
                    <a:lstStyle/>
                    <a:p>
                      <a:pPr marL="342900" marR="0" indent="-342900" algn="l">
                        <a:lnSpc>
                          <a:spcPct val="100000"/>
                        </a:lnSpc>
                        <a:spcBef>
                          <a:spcPts val="0"/>
                        </a:spcBef>
                        <a:spcAft>
                          <a:spcPts val="0"/>
                        </a:spcAft>
                        <a:buFont typeface="Arial" panose="020B0604020202020204" pitchFamily="34" charset="0"/>
                        <a:buChar char="•"/>
                      </a:pPr>
                      <a:r>
                        <a:rPr lang="en-US" sz="2400" b="0" dirty="0">
                          <a:effectLst/>
                        </a:rPr>
                        <a:t>CBC including platelets</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mpd="sng">
                      <a:noFill/>
                    </a:lnR>
                    <a:lnT>
                      <a:noFill/>
                    </a:lnT>
                    <a:lnB>
                      <a:noFill/>
                    </a:lnB>
                    <a:lnTlToBr w="12700" cmpd="sng">
                      <a:noFill/>
                      <a:prstDash val="solid"/>
                    </a:lnTlToBr>
                    <a:lnBlToTr w="12700" cmpd="sng">
                      <a:noFill/>
                      <a:prstDash val="solid"/>
                    </a:lnBlToTr>
                  </a:tcPr>
                </a:tc>
                <a:tc vMerge="1">
                  <a:txBody>
                    <a:bodyPr/>
                    <a:lstStyle/>
                    <a:p>
                      <a:pPr marL="0" marR="0" algn="l">
                        <a:lnSpc>
                          <a:spcPct val="100000"/>
                        </a:lnSpc>
                        <a:spcBef>
                          <a:spcPts val="0"/>
                        </a:spcBef>
                        <a:spcAft>
                          <a:spcPts val="0"/>
                        </a:spcAft>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indent="-342900" algn="l">
                        <a:lnSpc>
                          <a:spcPct val="107000"/>
                        </a:lnSpc>
                        <a:spcBef>
                          <a:spcPts val="0"/>
                        </a:spcBef>
                        <a:spcAft>
                          <a:spcPts val="0"/>
                        </a:spcAft>
                        <a:buFont typeface="Arial" panose="020B0604020202020204" pitchFamily="34" charset="0"/>
                        <a:buChar char="•"/>
                      </a:pPr>
                      <a:r>
                        <a:rPr lang="en-US" sz="2400" dirty="0">
                          <a:effectLst/>
                        </a:rPr>
                        <a:t>CA-125 (optional), MRI, CECT in suspected extra uterine disease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a:noFill/>
                    </a:lnR>
                    <a:lnT>
                      <a:noFill/>
                    </a:lnT>
                    <a:lnB>
                      <a:noFill/>
                    </a:lnB>
                    <a:lnTlToBr w="12700" cmpd="sng">
                      <a:noFill/>
                      <a:prstDash val="solid"/>
                    </a:lnTlToBr>
                    <a:lnBlToTr w="12700" cmpd="sng">
                      <a:noFill/>
                      <a:prstDash val="solid"/>
                    </a:lnBlToTr>
                  </a:tcPr>
                </a:tc>
              </a:tr>
              <a:tr h="445343">
                <a:tc>
                  <a:txBody>
                    <a:bodyPr/>
                    <a:lstStyle/>
                    <a:p>
                      <a:pPr marL="342900" marR="0" indent="-342900" algn="l">
                        <a:lnSpc>
                          <a:spcPct val="100000"/>
                        </a:lnSpc>
                        <a:spcBef>
                          <a:spcPts val="0"/>
                        </a:spcBef>
                        <a:spcAft>
                          <a:spcPts val="0"/>
                        </a:spcAft>
                        <a:buFont typeface="Arial" panose="020B0604020202020204" pitchFamily="34" charset="0"/>
                        <a:buChar char="•"/>
                      </a:pPr>
                      <a:r>
                        <a:rPr lang="en-US" sz="2400" b="0" dirty="0">
                          <a:effectLst/>
                        </a:rPr>
                        <a:t>Chest X-ray</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mpd="sng">
                      <a:noFill/>
                    </a:lnR>
                    <a:lnT>
                      <a:noFill/>
                    </a:lnT>
                    <a:lnB>
                      <a:noFill/>
                    </a:lnB>
                    <a:lnTlToBr w="12700" cmpd="sng">
                      <a:noFill/>
                      <a:prstDash val="solid"/>
                    </a:lnTlToBr>
                    <a:lnBlToTr w="12700" cmpd="sng">
                      <a:noFill/>
                      <a:prstDash val="solid"/>
                    </a:lnBlToTr>
                  </a:tcPr>
                </a:tc>
                <a:tc vMerge="1">
                  <a:txBody>
                    <a:bodyPr/>
                    <a:lstStyle/>
                    <a:p>
                      <a:pPr marL="0" marR="0" algn="l">
                        <a:lnSpc>
                          <a:spcPct val="100000"/>
                        </a:lnSpc>
                        <a:spcBef>
                          <a:spcPts val="0"/>
                        </a:spcBef>
                        <a:spcAft>
                          <a:spcPts val="0"/>
                        </a:spcAft>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342900" marR="0" indent="-342900" algn="l">
                        <a:lnSpc>
                          <a:spcPct val="107000"/>
                        </a:lnSpc>
                        <a:spcBef>
                          <a:spcPts val="0"/>
                        </a:spcBef>
                        <a:spcAft>
                          <a:spcPts val="0"/>
                        </a:spcAft>
                        <a:buFont typeface="Arial" panose="020B0604020202020204" pitchFamily="34" charset="0"/>
                        <a:buChar char="•"/>
                      </a:pPr>
                      <a:r>
                        <a:rPr lang="en-US" sz="2400" dirty="0">
                          <a:effectLst/>
                        </a:rPr>
                        <a:t>FDG PET-CT ([18F] 2-Fluoro-2deoxy-D-glucose–positron emission tomography) in suspected distant </a:t>
                      </a:r>
                      <a:r>
                        <a:rPr lang="en-US" sz="2400" dirty="0" smtClean="0">
                          <a:effectLst/>
                        </a:rPr>
                        <a:t>metastases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a:noFill/>
                    </a:lnR>
                    <a:lnT>
                      <a:noFill/>
                    </a:lnT>
                    <a:lnB w="12700" cmpd="sng">
                      <a:noFill/>
                    </a:lnB>
                    <a:lnTlToBr w="12700" cmpd="sng">
                      <a:noFill/>
                      <a:prstDash val="solid"/>
                    </a:lnTlToBr>
                    <a:lnBlToTr w="12700" cmpd="sng">
                      <a:noFill/>
                      <a:prstDash val="solid"/>
                    </a:lnBlToTr>
                  </a:tcPr>
                </a:tc>
              </a:tr>
              <a:tr h="867788">
                <a:tc>
                  <a:txBody>
                    <a:bodyPr/>
                    <a:lstStyle/>
                    <a:p>
                      <a:pPr marL="342900" marR="0" indent="-342900" algn="l">
                        <a:lnSpc>
                          <a:spcPct val="100000"/>
                        </a:lnSpc>
                        <a:spcBef>
                          <a:spcPts val="0"/>
                        </a:spcBef>
                        <a:spcAft>
                          <a:spcPts val="0"/>
                        </a:spcAft>
                        <a:buFont typeface="Arial" panose="020B0604020202020204" pitchFamily="34" charset="0"/>
                        <a:buChar char="•"/>
                      </a:pPr>
                      <a:r>
                        <a:rPr lang="en-US" sz="2400" b="0" dirty="0">
                          <a:effectLst/>
                        </a:rPr>
                        <a:t>Liver function and renal function tests</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mpd="sng">
                      <a:noFill/>
                    </a:lnR>
                    <a:lnT>
                      <a:noFill/>
                    </a:lnT>
                    <a:lnB w="12700" cmpd="sng">
                      <a:noFill/>
                    </a:lnB>
                    <a:lnTlToBr w="12700" cmpd="sng">
                      <a:noFill/>
                      <a:prstDash val="solid"/>
                    </a:lnTlToBr>
                    <a:lnBlToTr w="12700" cmpd="sng">
                      <a:noFill/>
                      <a:prstDash val="solid"/>
                    </a:lnBlToTr>
                  </a:tcPr>
                </a:tc>
                <a:tc vMerge="1">
                  <a:txBody>
                    <a:bodyPr/>
                    <a:lstStyle/>
                    <a:p>
                      <a:pPr marL="0" marR="0" algn="l">
                        <a:lnSpc>
                          <a:spcPct val="100000"/>
                        </a:lnSpc>
                        <a:spcBef>
                          <a:spcPts val="0"/>
                        </a:spcBef>
                        <a:spcAft>
                          <a:spcPts val="0"/>
                        </a:spcAft>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marL="0" marR="0" algn="just">
                        <a:lnSpc>
                          <a:spcPct val="200000"/>
                        </a:lnSpc>
                        <a:spcBef>
                          <a:spcPts val="0"/>
                        </a:spcBef>
                        <a:spcAft>
                          <a:spcPts val="0"/>
                        </a:spcAft>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 xmlns:p14="http://schemas.microsoft.com/office/powerpoint/2010/main" val="1490239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18517"/>
            <a:ext cx="11163299" cy="1057883"/>
          </a:xfrm>
        </p:spPr>
        <p:txBody>
          <a:bodyPr>
            <a:normAutofit/>
          </a:bodyPr>
          <a:lstStyle/>
          <a:p>
            <a:r>
              <a:rPr lang="en-US" sz="3200" dirty="0"/>
              <a:t>Imaging in the pre-op workup of endometrial cancer</a:t>
            </a:r>
          </a:p>
        </p:txBody>
      </p:sp>
      <p:sp>
        <p:nvSpPr>
          <p:cNvPr id="3" name="Content Placeholder 2"/>
          <p:cNvSpPr>
            <a:spLocks noGrp="1"/>
          </p:cNvSpPr>
          <p:nvPr>
            <p:ph sz="quarter" idx="13"/>
          </p:nvPr>
        </p:nvSpPr>
        <p:spPr>
          <a:xfrm>
            <a:off x="913774" y="1809750"/>
            <a:ext cx="10363826" cy="3981449"/>
          </a:xfrm>
        </p:spPr>
        <p:txBody>
          <a:bodyPr>
            <a:normAutofit/>
          </a:bodyPr>
          <a:lstStyle/>
          <a:p>
            <a:r>
              <a:rPr lang="en-US" sz="2400" dirty="0"/>
              <a:t>TVUS, Doppler, CECT, MRI and FDG </a:t>
            </a:r>
            <a:r>
              <a:rPr lang="en-US" sz="2400" dirty="0" smtClean="0"/>
              <a:t>PET</a:t>
            </a:r>
          </a:p>
          <a:p>
            <a:r>
              <a:rPr lang="en-US" sz="2400" dirty="0" smtClean="0"/>
              <a:t>Helps in </a:t>
            </a:r>
            <a:r>
              <a:rPr lang="en-US" sz="2400" dirty="0"/>
              <a:t>determining the need for </a:t>
            </a:r>
            <a:endParaRPr lang="en-US" sz="2400" dirty="0" smtClean="0"/>
          </a:p>
          <a:p>
            <a:pPr lvl="1"/>
            <a:r>
              <a:rPr lang="en-US" sz="2400" dirty="0" smtClean="0"/>
              <a:t>Lymphadenectomy</a:t>
            </a:r>
          </a:p>
          <a:p>
            <a:pPr lvl="1"/>
            <a:r>
              <a:rPr lang="en-US" sz="2400" dirty="0" smtClean="0"/>
              <a:t>Radical hysterectomy</a:t>
            </a:r>
          </a:p>
          <a:p>
            <a:pPr lvl="1"/>
            <a:r>
              <a:rPr lang="en-US" sz="2400" dirty="0" smtClean="0"/>
              <a:t>Pre-operative radiotherapy</a:t>
            </a:r>
          </a:p>
          <a:p>
            <a:r>
              <a:rPr lang="en-US" sz="2400" dirty="0" smtClean="0"/>
              <a:t>To assess for </a:t>
            </a:r>
            <a:r>
              <a:rPr lang="en-US" sz="2400" dirty="0"/>
              <a:t>hormonal treatment in women who are desirous of further </a:t>
            </a:r>
            <a:r>
              <a:rPr lang="en-US" sz="2400" dirty="0" smtClean="0"/>
              <a:t>child-bearing</a:t>
            </a:r>
          </a:p>
          <a:p>
            <a:pPr lvl="1"/>
            <a:endParaRPr lang="en-US" sz="2000" dirty="0"/>
          </a:p>
        </p:txBody>
      </p:sp>
    </p:spTree>
    <p:extLst>
      <p:ext uri="{BB962C8B-B14F-4D97-AF65-F5344CB8AC3E}">
        <p14:creationId xmlns="" xmlns:p14="http://schemas.microsoft.com/office/powerpoint/2010/main" val="4140141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914069"/>
          </a:xfrm>
        </p:spPr>
        <p:txBody>
          <a:bodyPr>
            <a:normAutofit/>
          </a:bodyPr>
          <a:lstStyle/>
          <a:p>
            <a:r>
              <a:rPr lang="en-US" sz="3200" dirty="0"/>
              <a:t>Accuracy of imaging in work up of endometrial Ca</a:t>
            </a:r>
          </a:p>
        </p:txBody>
      </p:sp>
      <p:graphicFrame>
        <p:nvGraphicFramePr>
          <p:cNvPr id="4" name="Content Placeholder 3"/>
          <p:cNvGraphicFramePr>
            <a:graphicFrameLocks noGrp="1"/>
          </p:cNvGraphicFramePr>
          <p:nvPr>
            <p:ph sz="quarter" idx="13"/>
            <p:extLst>
              <p:ext uri="{D42A27DB-BD31-4B8C-83A1-F6EECF244321}">
                <p14:modId xmlns="" xmlns:p14="http://schemas.microsoft.com/office/powerpoint/2010/main" val="1165045373"/>
              </p:ext>
            </p:extLst>
          </p:nvPr>
        </p:nvGraphicFramePr>
        <p:xfrm>
          <a:off x="1532585" y="1673782"/>
          <a:ext cx="9040969" cy="2935353"/>
        </p:xfrm>
        <a:graphic>
          <a:graphicData uri="http://schemas.openxmlformats.org/drawingml/2006/table">
            <a:tbl>
              <a:tblPr firstRow="1" firstCol="1" bandRow="1">
                <a:tableStyleId>{5C22544A-7EE6-4342-B048-85BDC9FD1C3A}</a:tableStyleId>
              </a:tblPr>
              <a:tblGrid>
                <a:gridCol w="2258791"/>
                <a:gridCol w="2260726"/>
                <a:gridCol w="2260726"/>
                <a:gridCol w="2260726"/>
              </a:tblGrid>
              <a:tr h="721689">
                <a:tc>
                  <a:txBody>
                    <a:bodyPr/>
                    <a:lstStyle/>
                    <a:p>
                      <a:pPr marL="0" marR="0" algn="just">
                        <a:lnSpc>
                          <a:spcPct val="100000"/>
                        </a:lnSpc>
                        <a:spcBef>
                          <a:spcPts val="0"/>
                        </a:spcBef>
                        <a:spcAft>
                          <a:spcPts val="0"/>
                        </a:spcAft>
                      </a:pPr>
                      <a:r>
                        <a:rPr lang="en-US" sz="2000" dirty="0">
                          <a:solidFill>
                            <a:schemeClr val="tx1"/>
                          </a:solidFill>
                          <a:effectLst/>
                        </a:rPr>
                        <a:t>Imaging modality</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2000" dirty="0">
                          <a:solidFill>
                            <a:schemeClr val="tx1"/>
                          </a:solidFill>
                          <a:effectLst/>
                        </a:rPr>
                        <a:t>Cervical stromal involvement</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2000" dirty="0">
                          <a:solidFill>
                            <a:schemeClr val="tx1"/>
                          </a:solidFill>
                          <a:effectLst/>
                        </a:rPr>
                        <a:t>Myometrial invasion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2000" dirty="0">
                          <a:solidFill>
                            <a:schemeClr val="tx1"/>
                          </a:solidFill>
                          <a:effectLst/>
                        </a:rPr>
                        <a:t>Distant spread</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37888">
                <a:tc>
                  <a:txBody>
                    <a:bodyPr/>
                    <a:lstStyle/>
                    <a:p>
                      <a:pPr marL="0" marR="0" algn="just">
                        <a:lnSpc>
                          <a:spcPct val="200000"/>
                        </a:lnSpc>
                        <a:spcBef>
                          <a:spcPts val="0"/>
                        </a:spcBef>
                        <a:spcAft>
                          <a:spcPts val="0"/>
                        </a:spcAft>
                      </a:pPr>
                      <a:r>
                        <a:rPr lang="en-US" sz="2000" dirty="0" smtClean="0">
                          <a:effectLst/>
                        </a:rPr>
                        <a:t>USG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2000" dirty="0">
                          <a:effectLst/>
                        </a:rPr>
                        <a:t>69%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2000">
                          <a:effectLst/>
                        </a:rPr>
                        <a:t>68%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2000">
                          <a:effectLst/>
                        </a:rPr>
                        <a:t>Poor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37888">
                <a:tc>
                  <a:txBody>
                    <a:bodyPr/>
                    <a:lstStyle/>
                    <a:p>
                      <a:pPr marL="0" marR="0" algn="just">
                        <a:lnSpc>
                          <a:spcPct val="200000"/>
                        </a:lnSpc>
                        <a:spcBef>
                          <a:spcPts val="0"/>
                        </a:spcBef>
                        <a:spcAft>
                          <a:spcPts val="0"/>
                        </a:spcAft>
                      </a:pPr>
                      <a:r>
                        <a:rPr lang="en-US" sz="2000" dirty="0" smtClean="0">
                          <a:effectLst/>
                        </a:rPr>
                        <a:t>MRI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2000" dirty="0">
                          <a:effectLst/>
                        </a:rPr>
                        <a:t>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2000" dirty="0">
                          <a:effectLst/>
                        </a:rPr>
                        <a:t>90%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2000">
                          <a:effectLst/>
                        </a:rPr>
                        <a:t>Good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37888">
                <a:tc>
                  <a:txBody>
                    <a:bodyPr/>
                    <a:lstStyle/>
                    <a:p>
                      <a:pPr marL="0" marR="0" algn="just">
                        <a:lnSpc>
                          <a:spcPct val="200000"/>
                        </a:lnSpc>
                        <a:spcBef>
                          <a:spcPts val="0"/>
                        </a:spcBef>
                        <a:spcAft>
                          <a:spcPts val="0"/>
                        </a:spcAft>
                      </a:pPr>
                      <a:r>
                        <a:rPr lang="en-US" sz="2000" dirty="0" smtClean="0">
                          <a:effectLst/>
                        </a:rPr>
                        <a:t>CECT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2000" dirty="0">
                          <a:effectLst/>
                        </a:rPr>
                        <a:t>58%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2000" dirty="0">
                          <a:effectLst/>
                        </a:rPr>
                        <a:t>76%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2000" dirty="0">
                          <a:effectLst/>
                        </a:rPr>
                        <a:t>Good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4"/>
          <p:cNvSpPr/>
          <p:nvPr/>
        </p:nvSpPr>
        <p:spPr>
          <a:xfrm>
            <a:off x="1532585" y="4906850"/>
            <a:ext cx="8345511" cy="1015663"/>
          </a:xfrm>
          <a:prstGeom prst="rect">
            <a:avLst/>
          </a:prstGeom>
        </p:spPr>
        <p:txBody>
          <a:bodyPr wrap="square">
            <a:spAutoFit/>
          </a:bodyPr>
          <a:lstStyle/>
          <a:p>
            <a:r>
              <a:rPr lang="en-US" sz="2000" dirty="0" smtClean="0"/>
              <a:t>FDG PET: (Positron </a:t>
            </a:r>
            <a:r>
              <a:rPr lang="en-US" sz="2000" dirty="0"/>
              <a:t>emission tomography (PET) with the radioactive glucose analogue 18-2-fluorodeoxy-2-deoxy- d -glucose (18-FDG</a:t>
            </a:r>
            <a:r>
              <a:rPr lang="en-US" sz="2000" dirty="0" smtClean="0"/>
              <a:t>)): useful in extra-pelvic </a:t>
            </a:r>
            <a:r>
              <a:rPr lang="en-US" sz="2000" dirty="0"/>
              <a:t>and nodal metastases </a:t>
            </a:r>
          </a:p>
        </p:txBody>
      </p:sp>
    </p:spTree>
    <p:extLst>
      <p:ext uri="{BB962C8B-B14F-4D97-AF65-F5344CB8AC3E}">
        <p14:creationId xmlns="" xmlns:p14="http://schemas.microsoft.com/office/powerpoint/2010/main" val="30764112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Treatment</a:t>
            </a:r>
            <a:endParaRPr lang="en-US" dirty="0"/>
          </a:p>
        </p:txBody>
      </p:sp>
      <p:pic>
        <p:nvPicPr>
          <p:cNvPr id="4" name="Picture 3"/>
          <p:cNvPicPr>
            <a:picLocks noChangeAspect="1"/>
          </p:cNvPicPr>
          <p:nvPr/>
        </p:nvPicPr>
        <p:blipFill>
          <a:blip r:embed="rId2"/>
          <a:stretch>
            <a:fillRect/>
          </a:stretch>
        </p:blipFill>
        <p:spPr>
          <a:xfrm>
            <a:off x="350790" y="777922"/>
            <a:ext cx="3468770" cy="23083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stretch>
            <a:fillRect/>
          </a:stretch>
        </p:blipFill>
        <p:spPr>
          <a:xfrm>
            <a:off x="359258" y="3782621"/>
            <a:ext cx="3468770" cy="26727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stretch>
            <a:fillRect/>
          </a:stretch>
        </p:blipFill>
        <p:spPr>
          <a:xfrm>
            <a:off x="8052973" y="777923"/>
            <a:ext cx="3658213" cy="23083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a:stretch>
            <a:fillRect/>
          </a:stretch>
        </p:blipFill>
        <p:spPr>
          <a:xfrm>
            <a:off x="8052973" y="3782621"/>
            <a:ext cx="3775365" cy="26727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6"/>
          <a:stretch>
            <a:fillRect/>
          </a:stretch>
        </p:blipFill>
        <p:spPr>
          <a:xfrm>
            <a:off x="4057658" y="2385036"/>
            <a:ext cx="3748748" cy="28115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4765944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1030174"/>
          </a:xfrm>
        </p:spPr>
        <p:txBody>
          <a:bodyPr/>
          <a:lstStyle/>
          <a:p>
            <a:r>
              <a:rPr lang="en-US" dirty="0" smtClean="0"/>
              <a:t>Anatomy of uterus</a:t>
            </a:r>
            <a:endParaRPr lang="en-US"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59155" y="1925783"/>
            <a:ext cx="4762500" cy="4162425"/>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pic>
        <p:nvPicPr>
          <p:cNvPr id="1029" name="Picture 5" descr="http://image.slidesharecdn.com/dr-130907122517-/95/drgamal-presentation-36-638.jpg?cb=1378557769"/>
          <p:cNvPicPr>
            <a:picLocks noChangeAspect="1" noChangeArrowheads="1"/>
          </p:cNvPicPr>
          <p:nvPr/>
        </p:nvPicPr>
        <p:blipFill rotWithShape="1">
          <a:blip r:embed="rId3">
            <a:extLst>
              <a:ext uri="{28A0092B-C50C-407E-A947-70E740481C1C}">
                <a14:useLocalDpi xmlns="" xmlns:a14="http://schemas.microsoft.com/office/drawing/2010/main" val="0"/>
              </a:ext>
            </a:extLst>
          </a:blip>
          <a:srcRect b="8854"/>
          <a:stretch/>
        </p:blipFill>
        <p:spPr bwMode="auto">
          <a:xfrm>
            <a:off x="6447490" y="1929679"/>
            <a:ext cx="4731372" cy="4158529"/>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04538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364517"/>
            <a:ext cx="10364451" cy="888311"/>
          </a:xfrm>
        </p:spPr>
        <p:txBody>
          <a:bodyPr/>
          <a:lstStyle/>
          <a:p>
            <a:r>
              <a:rPr lang="en-US" dirty="0" smtClean="0"/>
              <a:t>Surgical staging</a:t>
            </a:r>
            <a:endParaRPr lang="en-US" dirty="0"/>
          </a:p>
        </p:txBody>
      </p:sp>
      <p:sp>
        <p:nvSpPr>
          <p:cNvPr id="3" name="Content Placeholder 2"/>
          <p:cNvSpPr>
            <a:spLocks noGrp="1"/>
          </p:cNvSpPr>
          <p:nvPr>
            <p:ph sz="quarter" idx="13"/>
          </p:nvPr>
        </p:nvSpPr>
        <p:spPr>
          <a:xfrm>
            <a:off x="913774" y="1254617"/>
            <a:ext cx="10363826" cy="5274972"/>
          </a:xfrm>
        </p:spPr>
        <p:txBody>
          <a:bodyPr>
            <a:normAutofit/>
          </a:bodyPr>
          <a:lstStyle/>
          <a:p>
            <a:r>
              <a:rPr lang="en-US" sz="2400" dirty="0" smtClean="0"/>
              <a:t>Including abdominal exploration, peritoneal cytology, hysterectomy, bilateral </a:t>
            </a:r>
            <a:r>
              <a:rPr lang="en-US" sz="2400" dirty="0" err="1" smtClean="0"/>
              <a:t>salpingo</a:t>
            </a:r>
            <a:r>
              <a:rPr lang="en-US" sz="2400" dirty="0" smtClean="0"/>
              <a:t>-oophorectomy</a:t>
            </a:r>
            <a:r>
              <a:rPr lang="en-US" sz="2400" dirty="0"/>
              <a:t>, and selective pelvic and </a:t>
            </a:r>
            <a:r>
              <a:rPr lang="en-US" sz="2400" dirty="0" smtClean="0"/>
              <a:t>para-aortic lymphadenectomies</a:t>
            </a:r>
          </a:p>
          <a:p>
            <a:r>
              <a:rPr lang="en-US" sz="2400" dirty="0" smtClean="0"/>
              <a:t>Indications </a:t>
            </a:r>
            <a:r>
              <a:rPr lang="en-US" sz="2400" dirty="0"/>
              <a:t>for </a:t>
            </a:r>
            <a:r>
              <a:rPr lang="en-US" sz="2400" dirty="0" smtClean="0"/>
              <a:t>pelvic and para-aortic lymph                                                               node dissection</a:t>
            </a:r>
          </a:p>
          <a:p>
            <a:pPr lvl="1"/>
            <a:r>
              <a:rPr lang="en-US" sz="2000" dirty="0" err="1" smtClean="0"/>
              <a:t>Tumour</a:t>
            </a:r>
            <a:r>
              <a:rPr lang="en-US" sz="2000" dirty="0" smtClean="0"/>
              <a:t> </a:t>
            </a:r>
            <a:r>
              <a:rPr lang="en-US" sz="2000" dirty="0"/>
              <a:t>histology clear cell, serous, </a:t>
            </a:r>
            <a:r>
              <a:rPr lang="en-US" sz="2000" dirty="0" smtClean="0"/>
              <a:t>                                                                      squamous</a:t>
            </a:r>
            <a:r>
              <a:rPr lang="en-US" sz="2000" dirty="0"/>
              <a:t>, or grade 2-3 </a:t>
            </a:r>
            <a:r>
              <a:rPr lang="en-US" sz="2000" dirty="0" err="1"/>
              <a:t>endometrioid</a:t>
            </a:r>
            <a:endParaRPr lang="en-US" sz="2000" dirty="0"/>
          </a:p>
          <a:p>
            <a:pPr lvl="1"/>
            <a:r>
              <a:rPr lang="en-US" sz="2000" dirty="0"/>
              <a:t>Myometrial invasion </a:t>
            </a:r>
            <a:r>
              <a:rPr lang="en-US" sz="2000" dirty="0" smtClean="0"/>
              <a:t>&gt; 50%</a:t>
            </a:r>
            <a:endParaRPr lang="en-US" sz="2000" dirty="0"/>
          </a:p>
          <a:p>
            <a:pPr lvl="1"/>
            <a:r>
              <a:rPr lang="en-US" sz="2000" dirty="0"/>
              <a:t>Isthmus-cervix extension</a:t>
            </a:r>
          </a:p>
          <a:p>
            <a:pPr lvl="1"/>
            <a:r>
              <a:rPr lang="en-US" sz="2000" dirty="0"/>
              <a:t>Tumor size &gt;2 cm</a:t>
            </a:r>
          </a:p>
          <a:p>
            <a:pPr lvl="1"/>
            <a:r>
              <a:rPr lang="en-US" sz="2000" dirty="0" smtClean="0"/>
              <a:t>Extra-uterine </a:t>
            </a:r>
            <a:r>
              <a:rPr lang="en-US" sz="2000" dirty="0"/>
              <a:t>disease</a:t>
            </a:r>
          </a:p>
        </p:txBody>
      </p:sp>
      <p:pic>
        <p:nvPicPr>
          <p:cNvPr id="4" name="Picture 3"/>
          <p:cNvPicPr>
            <a:picLocks noChangeAspect="1"/>
          </p:cNvPicPr>
          <p:nvPr/>
        </p:nvPicPr>
        <p:blipFill>
          <a:blip r:embed="rId2"/>
          <a:stretch>
            <a:fillRect/>
          </a:stretch>
        </p:blipFill>
        <p:spPr>
          <a:xfrm>
            <a:off x="7385242" y="3240746"/>
            <a:ext cx="2273913" cy="3498900"/>
          </a:xfrm>
          <a:prstGeom prst="rect">
            <a:avLst/>
          </a:prstGeom>
        </p:spPr>
      </p:pic>
      <p:pic>
        <p:nvPicPr>
          <p:cNvPr id="5" name="Picture 4"/>
          <p:cNvPicPr>
            <a:picLocks noChangeAspect="1"/>
          </p:cNvPicPr>
          <p:nvPr/>
        </p:nvPicPr>
        <p:blipFill>
          <a:blip r:embed="rId3"/>
          <a:stretch>
            <a:fillRect/>
          </a:stretch>
        </p:blipFill>
        <p:spPr>
          <a:xfrm>
            <a:off x="9787944" y="3232100"/>
            <a:ext cx="2238419" cy="3516193"/>
          </a:xfrm>
          <a:prstGeom prst="rect">
            <a:avLst/>
          </a:prstGeom>
        </p:spPr>
      </p:pic>
    </p:spTree>
    <p:extLst>
      <p:ext uri="{BB962C8B-B14F-4D97-AF65-F5344CB8AC3E}">
        <p14:creationId xmlns="" xmlns:p14="http://schemas.microsoft.com/office/powerpoint/2010/main" val="4721928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2" y="2244545"/>
            <a:ext cx="5151549" cy="2160030"/>
          </a:xfrm>
          <a:ln>
            <a:solidFill>
              <a:schemeClr val="tx1"/>
            </a:solidFill>
          </a:ln>
        </p:spPr>
        <p:txBody>
          <a:bodyPr>
            <a:normAutofit fontScale="90000"/>
          </a:bodyPr>
          <a:lstStyle/>
          <a:p>
            <a:r>
              <a:rPr lang="en-US" dirty="0" smtClean="0"/>
              <a:t>The </a:t>
            </a:r>
            <a:r>
              <a:rPr lang="en-US" dirty="0"/>
              <a:t>risk for pelvic lymph node metastasis with grade and depth of </a:t>
            </a:r>
            <a:r>
              <a:rPr lang="en-US" dirty="0" err="1"/>
              <a:t>myometrial</a:t>
            </a:r>
            <a:r>
              <a:rPr lang="en-US" dirty="0"/>
              <a:t> penetration in clinical stage </a:t>
            </a:r>
            <a:r>
              <a:rPr lang="en-US" dirty="0">
                <a:latin typeface="Batang" panose="02030600000101010101" pitchFamily="18" charset="-127"/>
                <a:ea typeface="Batang" panose="02030600000101010101" pitchFamily="18" charset="-127"/>
              </a:rPr>
              <a:t>I</a:t>
            </a:r>
            <a:r>
              <a:rPr lang="en-US" dirty="0"/>
              <a:t> endometrial cancer</a:t>
            </a: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500690" y="242888"/>
            <a:ext cx="6677025" cy="6372225"/>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1573283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920" y="382991"/>
            <a:ext cx="10364451" cy="828146"/>
          </a:xfrm>
        </p:spPr>
        <p:txBody>
          <a:bodyPr/>
          <a:lstStyle/>
          <a:p>
            <a:r>
              <a:rPr lang="en-US" dirty="0" smtClean="0"/>
              <a:t>Introduction</a:t>
            </a:r>
            <a:endParaRPr lang="en-US" dirty="0"/>
          </a:p>
        </p:txBody>
      </p:sp>
      <p:sp>
        <p:nvSpPr>
          <p:cNvPr id="3" name="Content Placeholder 2"/>
          <p:cNvSpPr>
            <a:spLocks noGrp="1"/>
          </p:cNvSpPr>
          <p:nvPr>
            <p:ph sz="quarter" idx="13"/>
          </p:nvPr>
        </p:nvSpPr>
        <p:spPr>
          <a:xfrm>
            <a:off x="913774" y="1274618"/>
            <a:ext cx="10363826" cy="5467376"/>
          </a:xfrm>
        </p:spPr>
        <p:txBody>
          <a:bodyPr>
            <a:noAutofit/>
          </a:bodyPr>
          <a:lstStyle/>
          <a:p>
            <a:r>
              <a:rPr lang="en-US" sz="2400" dirty="0" smtClean="0"/>
              <a:t>Endometrial cancer </a:t>
            </a:r>
          </a:p>
          <a:p>
            <a:pPr lvl="1">
              <a:buFont typeface="Wingdings" panose="05000000000000000000" pitchFamily="2" charset="2"/>
              <a:buChar char="Ø"/>
            </a:pPr>
            <a:r>
              <a:rPr lang="en-US" sz="2400" dirty="0" smtClean="0"/>
              <a:t> Most common gynecologic malignancy in developed countries </a:t>
            </a:r>
          </a:p>
          <a:p>
            <a:pPr lvl="1">
              <a:buFont typeface="Wingdings" panose="05000000000000000000" pitchFamily="2" charset="2"/>
              <a:buChar char="Ø"/>
            </a:pPr>
            <a:r>
              <a:rPr lang="en-US" sz="2400" dirty="0" smtClean="0"/>
              <a:t> </a:t>
            </a:r>
            <a:r>
              <a:rPr lang="en-US" sz="2400" b="1" dirty="0" smtClean="0"/>
              <a:t>Second most common </a:t>
            </a:r>
            <a:r>
              <a:rPr lang="en-US" sz="2400" dirty="0" smtClean="0"/>
              <a:t>in developing countries (cervical cancer is more common)</a:t>
            </a:r>
          </a:p>
          <a:p>
            <a:r>
              <a:rPr lang="en-US" sz="2400" dirty="0" smtClean="0"/>
              <a:t>The majority of women with endometrial </a:t>
            </a:r>
            <a:r>
              <a:rPr lang="en-US" sz="2400" dirty="0"/>
              <a:t>cancer </a:t>
            </a:r>
            <a:r>
              <a:rPr lang="en-US" sz="2400" dirty="0" smtClean="0"/>
              <a:t>are diagnosed at an </a:t>
            </a:r>
            <a:r>
              <a:rPr lang="en-US" sz="2400" b="1" dirty="0" smtClean="0"/>
              <a:t>early stage</a:t>
            </a:r>
          </a:p>
          <a:p>
            <a:r>
              <a:rPr lang="en-US" sz="2400" dirty="0" smtClean="0"/>
              <a:t>Distribution of stage at diagnosis is</a:t>
            </a:r>
          </a:p>
          <a:p>
            <a:pPr lvl="1">
              <a:buFont typeface="Wingdings" panose="05000000000000000000" pitchFamily="2" charset="2"/>
              <a:buChar char="Ø"/>
            </a:pPr>
            <a:r>
              <a:rPr lang="en-US" sz="2400" dirty="0" smtClean="0"/>
              <a:t> Confined to primary site (68%)</a:t>
            </a:r>
          </a:p>
          <a:p>
            <a:pPr lvl="1">
              <a:buFont typeface="Wingdings" panose="05000000000000000000" pitchFamily="2" charset="2"/>
              <a:buChar char="Ø"/>
            </a:pPr>
            <a:r>
              <a:rPr lang="en-US" sz="2400" dirty="0" smtClean="0"/>
              <a:t> Spread to regional organs and lymph nodes (20%)</a:t>
            </a:r>
          </a:p>
          <a:p>
            <a:pPr lvl="1">
              <a:buFont typeface="Wingdings" panose="05000000000000000000" pitchFamily="2" charset="2"/>
              <a:buChar char="Ø"/>
            </a:pPr>
            <a:r>
              <a:rPr lang="en-US" sz="2400" dirty="0" smtClean="0"/>
              <a:t> Distant metastases (8%) </a:t>
            </a:r>
            <a:endParaRPr lang="en-US" sz="2400" dirty="0"/>
          </a:p>
        </p:txBody>
      </p:sp>
    </p:spTree>
    <p:extLst>
      <p:ext uri="{BB962C8B-B14F-4D97-AF65-F5344CB8AC3E}">
        <p14:creationId xmlns="" xmlns:p14="http://schemas.microsoft.com/office/powerpoint/2010/main" val="4537093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66280"/>
            <a:ext cx="10364451" cy="794647"/>
          </a:xfrm>
        </p:spPr>
        <p:txBody>
          <a:bodyPr/>
          <a:lstStyle/>
          <a:p>
            <a:r>
              <a:rPr lang="en-US" dirty="0" smtClean="0"/>
              <a:t>FIGO 2009 </a:t>
            </a:r>
            <a:r>
              <a:rPr lang="en-US" dirty="0"/>
              <a:t>staging</a:t>
            </a:r>
          </a:p>
        </p:txBody>
      </p:sp>
      <p:sp>
        <p:nvSpPr>
          <p:cNvPr id="3" name="Content Placeholder 2"/>
          <p:cNvSpPr>
            <a:spLocks noGrp="1"/>
          </p:cNvSpPr>
          <p:nvPr>
            <p:ph sz="quarter" idx="13"/>
          </p:nvPr>
        </p:nvSpPr>
        <p:spPr>
          <a:xfrm>
            <a:off x="913774" y="960927"/>
            <a:ext cx="10363826" cy="5326727"/>
          </a:xfrm>
        </p:spPr>
        <p:txBody>
          <a:bodyPr>
            <a:noAutofit/>
          </a:bodyPr>
          <a:lstStyle/>
          <a:p>
            <a:r>
              <a:rPr lang="en-US" sz="2400" dirty="0" smtClean="0"/>
              <a:t>Stage </a:t>
            </a:r>
            <a:r>
              <a:rPr lang="en-US" sz="2400" dirty="0"/>
              <a:t>I- </a:t>
            </a:r>
            <a:r>
              <a:rPr lang="en-US" sz="2400" dirty="0" err="1" smtClean="0"/>
              <a:t>Tumour</a:t>
            </a:r>
            <a:r>
              <a:rPr lang="en-US" sz="2400" dirty="0" smtClean="0"/>
              <a:t> </a:t>
            </a:r>
            <a:r>
              <a:rPr lang="en-US" sz="2400" dirty="0"/>
              <a:t>confined to corpus uteri </a:t>
            </a:r>
            <a:endParaRPr lang="en-US" sz="2400" dirty="0" smtClean="0"/>
          </a:p>
          <a:p>
            <a:pPr lvl="1"/>
            <a:r>
              <a:rPr lang="en-US" sz="2000" dirty="0" smtClean="0"/>
              <a:t>IA- </a:t>
            </a:r>
            <a:r>
              <a:rPr lang="en-US" sz="2000" dirty="0"/>
              <a:t>No or &lt;50% of </a:t>
            </a:r>
            <a:r>
              <a:rPr lang="en-US" sz="2000" dirty="0" err="1"/>
              <a:t>myometrial</a:t>
            </a:r>
            <a:r>
              <a:rPr lang="en-US" sz="2000" dirty="0"/>
              <a:t> invasion </a:t>
            </a:r>
            <a:endParaRPr lang="en-US" sz="2000" dirty="0" smtClean="0"/>
          </a:p>
          <a:p>
            <a:pPr lvl="1"/>
            <a:r>
              <a:rPr lang="en-US" sz="2000" dirty="0" smtClean="0"/>
              <a:t>IB- </a:t>
            </a:r>
            <a:r>
              <a:rPr lang="en-US" sz="2000" dirty="0"/>
              <a:t>&gt;50% of myometrial </a:t>
            </a:r>
            <a:r>
              <a:rPr lang="en-US" sz="2000" dirty="0" smtClean="0"/>
              <a:t>invasion, cervical glandular involvement </a:t>
            </a:r>
          </a:p>
          <a:p>
            <a:r>
              <a:rPr lang="en-US" sz="2400" dirty="0" smtClean="0"/>
              <a:t>Stage </a:t>
            </a:r>
            <a:r>
              <a:rPr lang="en-US" sz="2400" dirty="0"/>
              <a:t>II- </a:t>
            </a:r>
            <a:r>
              <a:rPr lang="en-US" sz="2400" dirty="0" err="1" smtClean="0"/>
              <a:t>Tumour</a:t>
            </a:r>
            <a:r>
              <a:rPr lang="en-US" sz="2400" dirty="0" smtClean="0"/>
              <a:t> </a:t>
            </a:r>
            <a:r>
              <a:rPr lang="en-US" sz="2400" dirty="0"/>
              <a:t>invades cervical stroma, but does not extend beyond the uterus </a:t>
            </a:r>
            <a:endParaRPr lang="en-US" sz="2400" dirty="0" smtClean="0"/>
          </a:p>
          <a:p>
            <a:r>
              <a:rPr lang="en-US" sz="2400" dirty="0" smtClean="0"/>
              <a:t>Stage </a:t>
            </a:r>
            <a:r>
              <a:rPr lang="en-US" sz="2400" dirty="0"/>
              <a:t>III- Local &amp;/or regional spread of </a:t>
            </a:r>
            <a:r>
              <a:rPr lang="en-US" sz="2400" dirty="0" err="1" smtClean="0"/>
              <a:t>tumour</a:t>
            </a:r>
            <a:r>
              <a:rPr lang="en-US" sz="2400" dirty="0" smtClean="0"/>
              <a:t> </a:t>
            </a:r>
          </a:p>
          <a:p>
            <a:pPr lvl="1"/>
            <a:r>
              <a:rPr lang="en-US" sz="2000" dirty="0" smtClean="0"/>
              <a:t>IIIA- </a:t>
            </a:r>
            <a:r>
              <a:rPr lang="en-US" sz="2000" dirty="0"/>
              <a:t>Serosa of uterus &amp;/or </a:t>
            </a:r>
            <a:r>
              <a:rPr lang="en-US" sz="2000" dirty="0" err="1"/>
              <a:t>adenexa</a:t>
            </a:r>
            <a:r>
              <a:rPr lang="en-US" sz="2000" dirty="0"/>
              <a:t> </a:t>
            </a:r>
            <a:endParaRPr lang="en-US" sz="2000" dirty="0" smtClean="0"/>
          </a:p>
          <a:p>
            <a:pPr lvl="1"/>
            <a:r>
              <a:rPr lang="en-US" sz="2000" dirty="0" smtClean="0"/>
              <a:t>IIIB- </a:t>
            </a:r>
            <a:r>
              <a:rPr lang="en-US" sz="2000" dirty="0"/>
              <a:t>Vaginal &amp;/or </a:t>
            </a:r>
            <a:r>
              <a:rPr lang="en-US" sz="2000" dirty="0" err="1"/>
              <a:t>parametrial</a:t>
            </a:r>
            <a:r>
              <a:rPr lang="en-US" sz="2000" dirty="0"/>
              <a:t> involvement </a:t>
            </a:r>
            <a:endParaRPr lang="en-US" sz="2000" dirty="0" smtClean="0"/>
          </a:p>
          <a:p>
            <a:pPr lvl="1"/>
            <a:r>
              <a:rPr lang="en-US" sz="2000" dirty="0" smtClean="0"/>
              <a:t>IIIC- </a:t>
            </a:r>
            <a:r>
              <a:rPr lang="en-US" sz="2000" dirty="0"/>
              <a:t>Pelvic (IIIC1) &amp;/ or Para-aortic LN (IIIC2) </a:t>
            </a:r>
            <a:endParaRPr lang="en-US" sz="2000" dirty="0" smtClean="0"/>
          </a:p>
          <a:p>
            <a:r>
              <a:rPr lang="en-US" sz="2400" dirty="0" smtClean="0"/>
              <a:t>Stage </a:t>
            </a:r>
            <a:r>
              <a:rPr lang="en-US" sz="2400" dirty="0"/>
              <a:t>IV- Bladder &amp;/or Bowel </a:t>
            </a:r>
            <a:r>
              <a:rPr lang="en-US" sz="2400" dirty="0" smtClean="0"/>
              <a:t>mucosa (IVA) </a:t>
            </a:r>
            <a:r>
              <a:rPr lang="en-US" sz="2400" dirty="0"/>
              <a:t>&amp;/or distant </a:t>
            </a:r>
            <a:r>
              <a:rPr lang="en-US" sz="2400" dirty="0" err="1" smtClean="0"/>
              <a:t>mets</a:t>
            </a:r>
            <a:r>
              <a:rPr lang="en-US" sz="2400" dirty="0"/>
              <a:t> </a:t>
            </a:r>
            <a:r>
              <a:rPr lang="en-US" sz="2400" dirty="0" smtClean="0"/>
              <a:t>(IVB)</a:t>
            </a:r>
          </a:p>
        </p:txBody>
      </p:sp>
    </p:spTree>
    <p:extLst>
      <p:ext uri="{BB962C8B-B14F-4D97-AF65-F5344CB8AC3E}">
        <p14:creationId xmlns="" xmlns:p14="http://schemas.microsoft.com/office/powerpoint/2010/main" val="34713037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940460"/>
          </a:xfrm>
        </p:spPr>
        <p:txBody>
          <a:bodyPr/>
          <a:lstStyle/>
          <a:p>
            <a:r>
              <a:rPr lang="en-US" dirty="0"/>
              <a:t>Surgical </a:t>
            </a:r>
            <a:r>
              <a:rPr lang="en-US" dirty="0" smtClean="0"/>
              <a:t>treatment (Laparotomy/Laparoscopy/Robotic)</a:t>
            </a:r>
            <a:endParaRPr lang="en-US" dirty="0"/>
          </a:p>
        </p:txBody>
      </p:sp>
      <p:sp>
        <p:nvSpPr>
          <p:cNvPr id="3" name="Content Placeholder 2"/>
          <p:cNvSpPr>
            <a:spLocks noGrp="1"/>
          </p:cNvSpPr>
          <p:nvPr>
            <p:ph sz="quarter" idx="13"/>
          </p:nvPr>
        </p:nvSpPr>
        <p:spPr>
          <a:xfrm>
            <a:off x="913775" y="1842313"/>
            <a:ext cx="9939105" cy="4901783"/>
          </a:xfrm>
        </p:spPr>
        <p:txBody>
          <a:bodyPr>
            <a:normAutofit/>
          </a:bodyPr>
          <a:lstStyle/>
          <a:p>
            <a:pPr marL="0" indent="0">
              <a:buNone/>
            </a:pPr>
            <a:r>
              <a:rPr lang="en-US" sz="2400" dirty="0"/>
              <a:t> </a:t>
            </a:r>
            <a:r>
              <a:rPr lang="en-US" sz="2400" dirty="0" smtClean="0"/>
              <a:t> Stage </a:t>
            </a:r>
            <a:r>
              <a:rPr lang="en-US" sz="2400" dirty="0"/>
              <a:t>I </a:t>
            </a:r>
            <a:endParaRPr lang="en-US" sz="2400" dirty="0" smtClean="0"/>
          </a:p>
          <a:p>
            <a:pPr lvl="1"/>
            <a:r>
              <a:rPr lang="en-US" sz="2400" dirty="0" smtClean="0"/>
              <a:t>I </a:t>
            </a:r>
            <a:r>
              <a:rPr lang="en-US" sz="2400" dirty="0"/>
              <a:t>A </a:t>
            </a:r>
            <a:r>
              <a:rPr lang="en-US" sz="2400" dirty="0" smtClean="0"/>
              <a:t>G1–G2</a:t>
            </a:r>
          </a:p>
          <a:p>
            <a:pPr lvl="2">
              <a:buFont typeface="Wingdings" panose="05000000000000000000" pitchFamily="2" charset="2"/>
              <a:buChar char="Ø"/>
            </a:pPr>
            <a:r>
              <a:rPr lang="en-US" sz="2200" dirty="0"/>
              <a:t> </a:t>
            </a:r>
            <a:r>
              <a:rPr lang="en-US" sz="2200" dirty="0" smtClean="0"/>
              <a:t>Hysterectomy </a:t>
            </a:r>
            <a:r>
              <a:rPr lang="en-US" sz="2200" dirty="0"/>
              <a:t>with bilateral </a:t>
            </a:r>
            <a:r>
              <a:rPr lang="en-US" sz="2200" dirty="0" err="1"/>
              <a:t>salpingo</a:t>
            </a:r>
            <a:r>
              <a:rPr lang="en-US" sz="2200" dirty="0"/>
              <a:t>-oophorectomy</a:t>
            </a:r>
          </a:p>
          <a:p>
            <a:pPr lvl="1"/>
            <a:r>
              <a:rPr lang="en-US" sz="2400" dirty="0"/>
              <a:t>I A G3 &amp; I B G1 G2 G3 </a:t>
            </a:r>
            <a:r>
              <a:rPr lang="en-US" sz="2400" dirty="0" smtClean="0"/>
              <a:t> </a:t>
            </a:r>
          </a:p>
          <a:p>
            <a:pPr lvl="2">
              <a:buFont typeface="Wingdings" panose="05000000000000000000" pitchFamily="2" charset="2"/>
              <a:buChar char="Ø"/>
            </a:pPr>
            <a:r>
              <a:rPr lang="en-US" sz="2200" dirty="0" smtClean="0"/>
              <a:t>Hysterectomy </a:t>
            </a:r>
            <a:r>
              <a:rPr lang="en-US" sz="2200" dirty="0"/>
              <a:t>with bilateral </a:t>
            </a:r>
            <a:r>
              <a:rPr lang="en-US" sz="2200" dirty="0" err="1"/>
              <a:t>salpingo</a:t>
            </a:r>
            <a:r>
              <a:rPr lang="en-US" sz="2200" dirty="0"/>
              <a:t>-oophorectomy ± </a:t>
            </a:r>
            <a:r>
              <a:rPr lang="en-US" sz="2200" dirty="0" smtClean="0"/>
              <a:t>bilateral pelvic &amp; para-aortic lymphadenectomy</a:t>
            </a:r>
            <a:endParaRPr lang="en-US" sz="2200" dirty="0"/>
          </a:p>
        </p:txBody>
      </p:sp>
    </p:spTree>
    <p:extLst>
      <p:ext uri="{BB962C8B-B14F-4D97-AF65-F5344CB8AC3E}">
        <p14:creationId xmlns="" xmlns:p14="http://schemas.microsoft.com/office/powerpoint/2010/main" val="37194529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746644"/>
          </a:xfrm>
        </p:spPr>
        <p:txBody>
          <a:bodyPr/>
          <a:lstStyle/>
          <a:p>
            <a:r>
              <a:rPr lang="en-US" dirty="0" err="1" smtClean="0"/>
              <a:t>Contd</a:t>
            </a:r>
            <a:r>
              <a:rPr lang="en-US" dirty="0" smtClean="0"/>
              <a:t>….</a:t>
            </a:r>
            <a:endParaRPr lang="en-US" dirty="0"/>
          </a:p>
        </p:txBody>
      </p:sp>
      <p:sp>
        <p:nvSpPr>
          <p:cNvPr id="3" name="Content Placeholder 2"/>
          <p:cNvSpPr>
            <a:spLocks noGrp="1"/>
          </p:cNvSpPr>
          <p:nvPr>
            <p:ph sz="quarter" idx="13"/>
          </p:nvPr>
        </p:nvSpPr>
        <p:spPr>
          <a:xfrm>
            <a:off x="913774" y="1635618"/>
            <a:ext cx="10363826" cy="4155582"/>
          </a:xfrm>
        </p:spPr>
        <p:txBody>
          <a:bodyPr>
            <a:normAutofit/>
          </a:bodyPr>
          <a:lstStyle/>
          <a:p>
            <a:r>
              <a:rPr lang="en-US" sz="2400" dirty="0"/>
              <a:t>Stage </a:t>
            </a:r>
            <a:r>
              <a:rPr lang="en-US" sz="2400" dirty="0" smtClean="0"/>
              <a:t>II: </a:t>
            </a:r>
            <a:r>
              <a:rPr lang="en-US" sz="2400" dirty="0"/>
              <a:t>Radical hysterectomy with bilateral </a:t>
            </a:r>
            <a:r>
              <a:rPr lang="en-US" sz="2400" dirty="0" err="1"/>
              <a:t>salpingo</a:t>
            </a:r>
            <a:r>
              <a:rPr lang="en-US" sz="2400" dirty="0"/>
              <a:t>-oophorectomy and bilateral </a:t>
            </a:r>
            <a:r>
              <a:rPr lang="en-US" sz="2400" dirty="0" smtClean="0"/>
              <a:t>pelvic &amp; para-aortic </a:t>
            </a:r>
            <a:r>
              <a:rPr lang="en-US" sz="2400" dirty="0"/>
              <a:t>lymphadenectomy</a:t>
            </a:r>
          </a:p>
          <a:p>
            <a:r>
              <a:rPr lang="en-US" sz="2400" dirty="0"/>
              <a:t>Stage </a:t>
            </a:r>
            <a:r>
              <a:rPr lang="en-US" sz="2400" dirty="0" smtClean="0"/>
              <a:t>III: </a:t>
            </a:r>
            <a:r>
              <a:rPr lang="en-US" sz="2400" dirty="0"/>
              <a:t>Maximal surgical </a:t>
            </a:r>
            <a:r>
              <a:rPr lang="en-US" sz="2400" dirty="0" err="1"/>
              <a:t>cytoreduction</a:t>
            </a:r>
            <a:r>
              <a:rPr lang="en-US" sz="2400" dirty="0"/>
              <a:t> with a good performance status</a:t>
            </a:r>
          </a:p>
          <a:p>
            <a:r>
              <a:rPr lang="en-US" sz="2400" dirty="0"/>
              <a:t>Stage </a:t>
            </a:r>
            <a:r>
              <a:rPr lang="en-US" sz="2400" dirty="0" smtClean="0"/>
              <a:t>IV: </a:t>
            </a:r>
            <a:endParaRPr lang="en-US" sz="2400" dirty="0"/>
          </a:p>
          <a:p>
            <a:pPr lvl="1"/>
            <a:r>
              <a:rPr lang="en-US" sz="2200" dirty="0" smtClean="0"/>
              <a:t>IV A: </a:t>
            </a:r>
            <a:r>
              <a:rPr lang="en-US" sz="2200" dirty="0"/>
              <a:t>Anterior and posterior pelvic </a:t>
            </a:r>
            <a:r>
              <a:rPr lang="en-US" sz="2200" dirty="0" err="1"/>
              <a:t>exenteration</a:t>
            </a:r>
            <a:endParaRPr lang="en-US" sz="2200" dirty="0"/>
          </a:p>
          <a:p>
            <a:pPr lvl="1"/>
            <a:r>
              <a:rPr lang="en-US" sz="2200" dirty="0"/>
              <a:t>IV </a:t>
            </a:r>
            <a:r>
              <a:rPr lang="en-US" sz="2200" dirty="0" smtClean="0"/>
              <a:t>B: </a:t>
            </a:r>
            <a:r>
              <a:rPr lang="en-US" sz="2200" dirty="0"/>
              <a:t>Systemic </a:t>
            </a:r>
            <a:r>
              <a:rPr lang="en-US" sz="2200" dirty="0" err="1"/>
              <a:t>therapeutical</a:t>
            </a:r>
            <a:r>
              <a:rPr lang="en-US" sz="2200" dirty="0"/>
              <a:t> approach with palliative surgery</a:t>
            </a:r>
          </a:p>
          <a:p>
            <a:endParaRPr lang="en-US" sz="2400" dirty="0"/>
          </a:p>
        </p:txBody>
      </p:sp>
    </p:spTree>
    <p:extLst>
      <p:ext uri="{BB962C8B-B14F-4D97-AF65-F5344CB8AC3E}">
        <p14:creationId xmlns="" xmlns:p14="http://schemas.microsoft.com/office/powerpoint/2010/main" val="5046640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855441"/>
          </a:xfrm>
        </p:spPr>
        <p:txBody>
          <a:bodyPr/>
          <a:lstStyle/>
          <a:p>
            <a:r>
              <a:rPr lang="en-US" dirty="0" smtClean="0"/>
              <a:t>Vaginal hysterectomy</a:t>
            </a:r>
            <a:endParaRPr lang="en-US" dirty="0"/>
          </a:p>
        </p:txBody>
      </p:sp>
      <p:sp>
        <p:nvSpPr>
          <p:cNvPr id="3" name="Content Placeholder 2"/>
          <p:cNvSpPr>
            <a:spLocks noGrp="1"/>
          </p:cNvSpPr>
          <p:nvPr>
            <p:ph sz="quarter" idx="13"/>
          </p:nvPr>
        </p:nvSpPr>
        <p:spPr>
          <a:xfrm>
            <a:off x="913774" y="1473958"/>
            <a:ext cx="10363826" cy="4317241"/>
          </a:xfrm>
        </p:spPr>
        <p:txBody>
          <a:bodyPr>
            <a:normAutofit/>
          </a:bodyPr>
          <a:lstStyle/>
          <a:p>
            <a:r>
              <a:rPr lang="en-US" sz="2400" dirty="0" smtClean="0"/>
              <a:t>In selected </a:t>
            </a:r>
            <a:r>
              <a:rPr lang="en-US" sz="2400" dirty="0"/>
              <a:t>patients who are </a:t>
            </a:r>
            <a:endParaRPr lang="en-US" sz="2400" dirty="0" smtClean="0"/>
          </a:p>
          <a:p>
            <a:pPr lvl="1"/>
            <a:r>
              <a:rPr lang="en-US" sz="2400" dirty="0" smtClean="0"/>
              <a:t>extremely </a:t>
            </a:r>
            <a:r>
              <a:rPr lang="en-US" sz="2400" dirty="0"/>
              <a:t>obese </a:t>
            </a:r>
            <a:endParaRPr lang="en-US" sz="2400" dirty="0" smtClean="0"/>
          </a:p>
          <a:p>
            <a:pPr lvl="1"/>
            <a:r>
              <a:rPr lang="en-US" sz="2400" dirty="0" smtClean="0"/>
              <a:t>have a </a:t>
            </a:r>
            <a:r>
              <a:rPr lang="en-US" sz="2400" dirty="0"/>
              <a:t>poor medical </a:t>
            </a:r>
            <a:r>
              <a:rPr lang="en-US" sz="2400" dirty="0" smtClean="0"/>
              <a:t>status</a:t>
            </a:r>
          </a:p>
          <a:p>
            <a:pPr lvl="1"/>
            <a:r>
              <a:rPr lang="en-US" sz="2400" dirty="0" smtClean="0"/>
              <a:t>for </a:t>
            </a:r>
            <a:r>
              <a:rPr lang="en-US" sz="2400" dirty="0"/>
              <a:t>patients with extensive </a:t>
            </a:r>
            <a:r>
              <a:rPr lang="en-US" sz="2400" dirty="0" err="1"/>
              <a:t>uterovaginal</a:t>
            </a:r>
            <a:r>
              <a:rPr lang="en-US" sz="2400" dirty="0"/>
              <a:t> </a:t>
            </a:r>
            <a:r>
              <a:rPr lang="en-US" sz="2400" dirty="0" smtClean="0"/>
              <a:t>prolapse</a:t>
            </a:r>
          </a:p>
          <a:p>
            <a:r>
              <a:rPr lang="en-US" sz="2400" dirty="0" smtClean="0"/>
              <a:t>Disadvantages: bilateral </a:t>
            </a:r>
            <a:r>
              <a:rPr lang="en-US" sz="2400" dirty="0" err="1"/>
              <a:t>salpingo</a:t>
            </a:r>
            <a:r>
              <a:rPr lang="en-US" sz="2400" dirty="0"/>
              <a:t>-oophorectomy often is technically difficult </a:t>
            </a:r>
            <a:r>
              <a:rPr lang="en-US" sz="2400" dirty="0" smtClean="0"/>
              <a:t>and abdominal </a:t>
            </a:r>
            <a:r>
              <a:rPr lang="en-US" sz="2400" dirty="0"/>
              <a:t>exploration and lymph node sampling cannot be </a:t>
            </a:r>
            <a:r>
              <a:rPr lang="en-US" sz="2400" dirty="0" smtClean="0"/>
              <a:t>performed</a:t>
            </a:r>
          </a:p>
          <a:p>
            <a:r>
              <a:rPr lang="en-US" sz="2400" dirty="0" smtClean="0"/>
              <a:t>Suitable for </a:t>
            </a:r>
            <a:r>
              <a:rPr lang="en-US" sz="2400" dirty="0"/>
              <a:t>patients </a:t>
            </a:r>
            <a:r>
              <a:rPr lang="en-US" sz="2400" dirty="0" smtClean="0"/>
              <a:t>with low grade IA disease</a:t>
            </a:r>
          </a:p>
          <a:p>
            <a:endParaRPr lang="en-US" sz="2400" dirty="0"/>
          </a:p>
        </p:txBody>
      </p:sp>
    </p:spTree>
    <p:extLst>
      <p:ext uri="{BB962C8B-B14F-4D97-AF65-F5344CB8AC3E}">
        <p14:creationId xmlns="" xmlns:p14="http://schemas.microsoft.com/office/powerpoint/2010/main" val="11135935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78675"/>
            <a:ext cx="10364451" cy="728908"/>
          </a:xfrm>
        </p:spPr>
        <p:txBody>
          <a:bodyPr/>
          <a:lstStyle/>
          <a:p>
            <a:r>
              <a:rPr lang="en-US" dirty="0" smtClean="0"/>
              <a:t>Prognostic factors</a:t>
            </a:r>
            <a:endParaRPr lang="en-US" dirty="0"/>
          </a:p>
        </p:txBody>
      </p:sp>
      <p:sp>
        <p:nvSpPr>
          <p:cNvPr id="3" name="Content Placeholder 2"/>
          <p:cNvSpPr>
            <a:spLocks noGrp="1"/>
          </p:cNvSpPr>
          <p:nvPr>
            <p:ph sz="quarter" idx="13"/>
          </p:nvPr>
        </p:nvSpPr>
        <p:spPr>
          <a:xfrm>
            <a:off x="913774" y="1209348"/>
            <a:ext cx="10363826" cy="4916774"/>
          </a:xfrm>
        </p:spPr>
        <p:txBody>
          <a:bodyPr>
            <a:noAutofit/>
          </a:bodyPr>
          <a:lstStyle/>
          <a:p>
            <a:pPr marL="0" indent="0">
              <a:lnSpc>
                <a:spcPct val="150000"/>
              </a:lnSpc>
              <a:buNone/>
            </a:pPr>
            <a:r>
              <a:rPr lang="en-US" sz="2400" dirty="0"/>
              <a:t>Multiple factors have been identified for high risk </a:t>
            </a:r>
            <a:r>
              <a:rPr lang="en-US" sz="2400" dirty="0" smtClean="0"/>
              <a:t>of recurrence </a:t>
            </a:r>
            <a:r>
              <a:rPr lang="en-US" sz="2400" dirty="0"/>
              <a:t>in apparent early-stage disease: </a:t>
            </a:r>
            <a:endParaRPr lang="en-US" sz="2400" dirty="0" smtClean="0"/>
          </a:p>
          <a:p>
            <a:pPr lvl="1">
              <a:lnSpc>
                <a:spcPct val="150000"/>
              </a:lnSpc>
            </a:pPr>
            <a:r>
              <a:rPr lang="en-US" sz="2400" dirty="0" smtClean="0"/>
              <a:t>Age</a:t>
            </a:r>
          </a:p>
          <a:p>
            <a:pPr lvl="1"/>
            <a:r>
              <a:rPr lang="en-US" sz="2400" dirty="0" smtClean="0"/>
              <a:t>Histological subtype</a:t>
            </a:r>
          </a:p>
          <a:p>
            <a:pPr lvl="1"/>
            <a:r>
              <a:rPr lang="en-US" sz="2400" dirty="0" smtClean="0"/>
              <a:t>Grade 3 histology</a:t>
            </a:r>
          </a:p>
          <a:p>
            <a:pPr lvl="1"/>
            <a:r>
              <a:rPr lang="en-US" sz="2400" dirty="0" smtClean="0"/>
              <a:t>Myometrial invasion ≥50%</a:t>
            </a:r>
          </a:p>
          <a:p>
            <a:pPr lvl="1"/>
            <a:r>
              <a:rPr lang="en-US" sz="2400" dirty="0" smtClean="0"/>
              <a:t>LVSI</a:t>
            </a:r>
          </a:p>
          <a:p>
            <a:pPr marL="457200" lvl="1" indent="0">
              <a:buNone/>
            </a:pPr>
            <a:endParaRPr lang="en-US" sz="2400" dirty="0" smtClean="0"/>
          </a:p>
        </p:txBody>
      </p:sp>
      <p:sp>
        <p:nvSpPr>
          <p:cNvPr id="4" name="Rectangle 3"/>
          <p:cNvSpPr/>
          <p:nvPr/>
        </p:nvSpPr>
        <p:spPr>
          <a:xfrm>
            <a:off x="6272011" y="2342608"/>
            <a:ext cx="4687910" cy="3416320"/>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Lymph node </a:t>
            </a:r>
            <a:r>
              <a:rPr lang="en-US" sz="2400" dirty="0" smtClean="0"/>
              <a:t>metastases</a:t>
            </a:r>
          </a:p>
          <a:p>
            <a:pPr marL="285750" indent="-285750">
              <a:lnSpc>
                <a:spcPct val="150000"/>
              </a:lnSpc>
              <a:buFont typeface="Arial" panose="020B0604020202020204" pitchFamily="34" charset="0"/>
              <a:buChar char="•"/>
            </a:pPr>
            <a:r>
              <a:rPr lang="en-US" sz="2400" dirty="0" err="1" smtClean="0"/>
              <a:t>Tumour</a:t>
            </a:r>
            <a:r>
              <a:rPr lang="en-US" sz="2400" dirty="0" smtClean="0"/>
              <a:t> </a:t>
            </a:r>
            <a:r>
              <a:rPr lang="en-US" sz="2400" dirty="0"/>
              <a:t>diameter &gt;2 cm</a:t>
            </a:r>
          </a:p>
          <a:p>
            <a:pPr marL="285750" indent="-285750">
              <a:lnSpc>
                <a:spcPct val="150000"/>
              </a:lnSpc>
              <a:buFont typeface="Arial" panose="020B0604020202020204" pitchFamily="34" charset="0"/>
              <a:buChar char="•"/>
            </a:pPr>
            <a:r>
              <a:rPr lang="en-US" sz="2400" dirty="0"/>
              <a:t>Hormone receptor status</a:t>
            </a:r>
          </a:p>
          <a:p>
            <a:pPr marL="285750" indent="-285750">
              <a:lnSpc>
                <a:spcPct val="150000"/>
              </a:lnSpc>
              <a:buFont typeface="Arial" panose="020B0604020202020204" pitchFamily="34" charset="0"/>
              <a:buChar char="•"/>
            </a:pPr>
            <a:r>
              <a:rPr lang="en-US" sz="2400" dirty="0"/>
              <a:t>DNA ploidy/proliferative index</a:t>
            </a:r>
          </a:p>
          <a:p>
            <a:pPr marL="285750" indent="-285750">
              <a:lnSpc>
                <a:spcPct val="150000"/>
              </a:lnSpc>
              <a:buFont typeface="Arial" panose="020B0604020202020204" pitchFamily="34" charset="0"/>
              <a:buChar char="•"/>
            </a:pPr>
            <a:r>
              <a:rPr lang="en-US" sz="2400" dirty="0"/>
              <a:t>Genetic/molecular tumor markers</a:t>
            </a:r>
          </a:p>
        </p:txBody>
      </p:sp>
    </p:spTree>
    <p:extLst>
      <p:ext uri="{BB962C8B-B14F-4D97-AF65-F5344CB8AC3E}">
        <p14:creationId xmlns="" xmlns:p14="http://schemas.microsoft.com/office/powerpoint/2010/main" val="17577506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865509"/>
          </a:xfrm>
        </p:spPr>
        <p:txBody>
          <a:bodyPr/>
          <a:lstStyle/>
          <a:p>
            <a:r>
              <a:rPr lang="en-US" dirty="0" smtClean="0"/>
              <a:t>Risk stratification</a:t>
            </a:r>
            <a:endParaRPr lang="en-US" dirty="0"/>
          </a:p>
        </p:txBody>
      </p:sp>
      <p:sp>
        <p:nvSpPr>
          <p:cNvPr id="3" name="Content Placeholder 2"/>
          <p:cNvSpPr>
            <a:spLocks noGrp="1"/>
          </p:cNvSpPr>
          <p:nvPr>
            <p:ph sz="quarter" idx="13"/>
          </p:nvPr>
        </p:nvSpPr>
        <p:spPr>
          <a:xfrm>
            <a:off x="913774" y="1648496"/>
            <a:ext cx="10363826" cy="4142703"/>
          </a:xfrm>
        </p:spPr>
        <p:txBody>
          <a:bodyPr>
            <a:normAutofit/>
          </a:bodyPr>
          <a:lstStyle/>
          <a:p>
            <a:pPr marL="0" indent="0">
              <a:buNone/>
            </a:pPr>
            <a:r>
              <a:rPr lang="en-US" sz="2400" dirty="0" smtClean="0"/>
              <a:t>Stage I </a:t>
            </a:r>
            <a:r>
              <a:rPr lang="en-US" sz="2400" dirty="0"/>
              <a:t>can be subdivided into three </a:t>
            </a:r>
            <a:r>
              <a:rPr lang="en-US" sz="2400" dirty="0" smtClean="0"/>
              <a:t>risk categories</a:t>
            </a:r>
          </a:p>
          <a:p>
            <a:r>
              <a:rPr lang="en-US" sz="2400" b="1" dirty="0"/>
              <a:t>Low risk</a:t>
            </a:r>
            <a:r>
              <a:rPr lang="en-US" sz="2400" dirty="0"/>
              <a:t>: Stage IA (G1 and G2) with </a:t>
            </a:r>
            <a:r>
              <a:rPr lang="en-US" sz="2400" dirty="0" err="1" smtClean="0"/>
              <a:t>endometrioid</a:t>
            </a:r>
            <a:r>
              <a:rPr lang="en-US" sz="2400" dirty="0" smtClean="0"/>
              <a:t> type</a:t>
            </a:r>
            <a:endParaRPr lang="en-US" sz="2400" dirty="0"/>
          </a:p>
          <a:p>
            <a:r>
              <a:rPr lang="en-US" sz="2400" b="1" dirty="0"/>
              <a:t>Intermediate risk</a:t>
            </a:r>
            <a:r>
              <a:rPr lang="en-US" sz="2400" dirty="0"/>
              <a:t>: Stage IA G3 with </a:t>
            </a:r>
            <a:r>
              <a:rPr lang="en-US" sz="2400" dirty="0" err="1"/>
              <a:t>endometrioid</a:t>
            </a:r>
            <a:r>
              <a:rPr lang="en-US" sz="2400" dirty="0"/>
              <a:t> </a:t>
            </a:r>
            <a:r>
              <a:rPr lang="en-US" sz="2400" dirty="0" smtClean="0"/>
              <a:t>type, Stage </a:t>
            </a:r>
            <a:r>
              <a:rPr lang="en-US" sz="2400" dirty="0"/>
              <a:t>IB </a:t>
            </a:r>
            <a:r>
              <a:rPr lang="en-US" sz="2400" dirty="0" smtClean="0"/>
              <a:t>       	(</a:t>
            </a:r>
            <a:r>
              <a:rPr lang="en-US" sz="2400" dirty="0"/>
              <a:t>G1 and G2) with </a:t>
            </a:r>
            <a:r>
              <a:rPr lang="en-US" sz="2400" dirty="0" err="1" smtClean="0"/>
              <a:t>endometrioid</a:t>
            </a:r>
            <a:r>
              <a:rPr lang="en-US" sz="2400" dirty="0" smtClean="0"/>
              <a:t> type</a:t>
            </a:r>
          </a:p>
          <a:p>
            <a:r>
              <a:rPr lang="en-US" sz="2400" b="1" dirty="0" smtClean="0"/>
              <a:t>High </a:t>
            </a:r>
            <a:r>
              <a:rPr lang="en-US" sz="2400" b="1" dirty="0"/>
              <a:t>risk</a:t>
            </a:r>
            <a:r>
              <a:rPr lang="en-US" sz="2400" dirty="0"/>
              <a:t>: Stage IB G3 with </a:t>
            </a:r>
            <a:r>
              <a:rPr lang="en-US" sz="2400" dirty="0" err="1"/>
              <a:t>endometrioid</a:t>
            </a:r>
            <a:r>
              <a:rPr lang="en-US" sz="2400" dirty="0"/>
              <a:t> </a:t>
            </a:r>
            <a:r>
              <a:rPr lang="en-US" sz="2400" dirty="0" smtClean="0"/>
              <a:t>type, all </a:t>
            </a:r>
            <a:r>
              <a:rPr lang="en-US" sz="2400" dirty="0"/>
              <a:t>stages with </a:t>
            </a:r>
            <a:r>
              <a:rPr lang="en-US" sz="2400" dirty="0" smtClean="0"/>
              <a:t>non-	</a:t>
            </a:r>
            <a:r>
              <a:rPr lang="en-US" sz="2400" dirty="0" err="1" smtClean="0"/>
              <a:t>endometrioid</a:t>
            </a:r>
            <a:r>
              <a:rPr lang="en-US" sz="2400" dirty="0" smtClean="0"/>
              <a:t> </a:t>
            </a:r>
            <a:r>
              <a:rPr lang="en-US" sz="2400" dirty="0"/>
              <a:t>type</a:t>
            </a:r>
          </a:p>
        </p:txBody>
      </p:sp>
    </p:spTree>
    <p:extLst>
      <p:ext uri="{BB962C8B-B14F-4D97-AF65-F5344CB8AC3E}">
        <p14:creationId xmlns="" xmlns:p14="http://schemas.microsoft.com/office/powerpoint/2010/main" val="32473950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898" y="584312"/>
            <a:ext cx="9749228" cy="745588"/>
          </a:xfrm>
        </p:spPr>
        <p:txBody>
          <a:bodyPr/>
          <a:lstStyle/>
          <a:p>
            <a:r>
              <a:rPr lang="en-US" dirty="0"/>
              <a:t>Adjuvant </a:t>
            </a:r>
            <a:r>
              <a:rPr lang="en-US" dirty="0" smtClean="0"/>
              <a:t>treatment (ESMO guidelines 2013)</a:t>
            </a:r>
            <a:endParaRPr lang="en-US" dirty="0"/>
          </a:p>
        </p:txBody>
      </p:sp>
      <p:graphicFrame>
        <p:nvGraphicFramePr>
          <p:cNvPr id="9" name="Content Placeholder 8"/>
          <p:cNvGraphicFramePr>
            <a:graphicFrameLocks noGrp="1"/>
          </p:cNvGraphicFramePr>
          <p:nvPr>
            <p:ph sz="quarter" idx="13"/>
            <p:extLst>
              <p:ext uri="{D42A27DB-BD31-4B8C-83A1-F6EECF244321}">
                <p14:modId xmlns="" xmlns:p14="http://schemas.microsoft.com/office/powerpoint/2010/main" val="474368168"/>
              </p:ext>
            </p:extLst>
          </p:nvPr>
        </p:nvGraphicFramePr>
        <p:xfrm>
          <a:off x="811370" y="1803993"/>
          <a:ext cx="10616755" cy="3160784"/>
        </p:xfrm>
        <a:graphic>
          <a:graphicData uri="http://schemas.openxmlformats.org/drawingml/2006/table">
            <a:tbl>
              <a:tblPr firstRow="1" bandRow="1">
                <a:tableStyleId>{0E3FDE45-AF77-4B5C-9715-49D594BDF05E}</a:tableStyleId>
              </a:tblPr>
              <a:tblGrid>
                <a:gridCol w="1210612"/>
                <a:gridCol w="2562896"/>
                <a:gridCol w="2524259"/>
                <a:gridCol w="4318988"/>
              </a:tblGrid>
              <a:tr h="790196">
                <a:tc rowSpan="4">
                  <a:txBody>
                    <a:bodyPr/>
                    <a:lstStyle/>
                    <a:p>
                      <a:r>
                        <a:rPr lang="en-US" sz="2400" u="none" strike="noStrike" kern="1200" baseline="0" dirty="0" smtClean="0"/>
                        <a:t>Stage I</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dirty="0" smtClean="0"/>
                        <a:t>Low risk</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u="none" strike="noStrike" kern="1200" baseline="0" dirty="0" smtClean="0"/>
                        <a:t>I A G1–G2</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u="none" strike="noStrike" kern="1200" baseline="0" dirty="0" smtClean="0"/>
                        <a:t>Observation</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0196">
                <a:tc vMerge="1">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sz="2400" dirty="0" smtClean="0"/>
                    </a:p>
                    <a:p>
                      <a:r>
                        <a:rPr lang="en-US" sz="2400" dirty="0" smtClean="0"/>
                        <a:t>Intermediate risk</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u="none" strike="noStrike" kern="1200" baseline="0" dirty="0" smtClean="0"/>
                        <a:t>IA G3</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u="none" strike="noStrike" kern="1200" baseline="0" dirty="0" smtClean="0"/>
                        <a:t>Observation or vaginal BT*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0196">
                <a:tc vMerge="1">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2400" dirty="0"/>
                    </a:p>
                  </a:txBody>
                  <a:tcPr/>
                </a:tc>
                <a:tc>
                  <a:txBody>
                    <a:bodyPr/>
                    <a:lstStyle/>
                    <a:p>
                      <a:r>
                        <a:rPr lang="en-US" sz="2400" u="none" strike="noStrike" kern="1200" baseline="0" dirty="0" smtClean="0"/>
                        <a:t>I B G1 G2</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u="none" strike="noStrike" kern="1200" baseline="0" dirty="0" smtClean="0"/>
                        <a:t>Observation or vaginal BT*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0196">
                <a:tc vMerge="1">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High risk</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u="none" strike="noStrike" kern="1200" baseline="0" dirty="0" smtClean="0"/>
                        <a:t>IB G3</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u="none" strike="noStrike" kern="1200" baseline="0" dirty="0" smtClean="0"/>
                        <a:t>Pelvic RT*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Rectangle 9"/>
          <p:cNvSpPr/>
          <p:nvPr/>
        </p:nvSpPr>
        <p:spPr>
          <a:xfrm>
            <a:off x="811370" y="5297203"/>
            <a:ext cx="10616755" cy="830997"/>
          </a:xfrm>
          <a:prstGeom prst="rect">
            <a:avLst/>
          </a:prstGeom>
        </p:spPr>
        <p:txBody>
          <a:bodyPr wrap="square">
            <a:spAutoFit/>
          </a:bodyPr>
          <a:lstStyle/>
          <a:p>
            <a:pPr algn="ctr"/>
            <a:r>
              <a:rPr lang="en-US" sz="2400" dirty="0" smtClean="0"/>
              <a:t>*If </a:t>
            </a:r>
            <a:r>
              <a:rPr lang="en-US" sz="2400" dirty="0"/>
              <a:t>negative prognostic </a:t>
            </a:r>
            <a:r>
              <a:rPr lang="en-US" sz="2400" dirty="0" smtClean="0"/>
              <a:t>factors (LVSI and tumor size&gt;2 cm) </a:t>
            </a:r>
            <a:r>
              <a:rPr lang="en-US" sz="2400" dirty="0" smtClean="0">
                <a:sym typeface="Wingdings" panose="05000000000000000000" pitchFamily="2" charset="2"/>
              </a:rPr>
              <a:t></a:t>
            </a:r>
            <a:r>
              <a:rPr lang="en-US" sz="2400" dirty="0" smtClean="0"/>
              <a:t> </a:t>
            </a:r>
            <a:r>
              <a:rPr lang="en-US" sz="2400" dirty="0"/>
              <a:t>pelvic RT and/or adjunctive chemotherapy could be considered</a:t>
            </a:r>
          </a:p>
        </p:txBody>
      </p:sp>
    </p:spTree>
    <p:extLst>
      <p:ext uri="{BB962C8B-B14F-4D97-AF65-F5344CB8AC3E}">
        <p14:creationId xmlns="" xmlns:p14="http://schemas.microsoft.com/office/powerpoint/2010/main" val="36662284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 xmlns:p14="http://schemas.microsoft.com/office/powerpoint/2010/main" val="3680857322"/>
              </p:ext>
            </p:extLst>
          </p:nvPr>
        </p:nvGraphicFramePr>
        <p:xfrm>
          <a:off x="914399" y="899411"/>
          <a:ext cx="10133352" cy="5547162"/>
        </p:xfrm>
        <a:graphic>
          <a:graphicData uri="http://schemas.openxmlformats.org/drawingml/2006/table">
            <a:tbl>
              <a:tblPr firstRow="1" bandRow="1">
                <a:tableStyleId>{0E3FDE45-AF77-4B5C-9715-49D594BDF05E}</a:tableStyleId>
              </a:tblPr>
              <a:tblGrid>
                <a:gridCol w="2930771"/>
                <a:gridCol w="7202581"/>
              </a:tblGrid>
              <a:tr h="867456">
                <a:tc rowSpan="3">
                  <a:txBody>
                    <a:bodyPr/>
                    <a:lstStyle/>
                    <a:p>
                      <a:r>
                        <a:rPr lang="en-US" sz="2400" b="0" dirty="0" smtClean="0"/>
                        <a:t>Stage II</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dirty="0" smtClean="0"/>
                        <a:t>Pelvic RT and vaginal BT</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8618">
                <a:tc vMerge="1">
                  <a:txBody>
                    <a:bodyPr/>
                    <a:lstStyle/>
                    <a:p>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dirty="0" smtClean="0"/>
                        <a:t>If grade 1–2 </a:t>
                      </a:r>
                      <a:r>
                        <a:rPr lang="en-US" sz="2400" b="0" dirty="0" err="1" smtClean="0"/>
                        <a:t>tumour</a:t>
                      </a:r>
                      <a:r>
                        <a:rPr lang="en-US" sz="2400" b="0" dirty="0" smtClean="0"/>
                        <a:t>, myometrial invasion&lt;50%,</a:t>
                      </a:r>
                      <a:r>
                        <a:rPr lang="en-US" sz="2400" b="0" baseline="0" dirty="0" smtClean="0"/>
                        <a:t> </a:t>
                      </a:r>
                      <a:r>
                        <a:rPr lang="en-US" sz="2400" b="0" dirty="0" smtClean="0"/>
                        <a:t>negative LVSI</a:t>
                      </a:r>
                      <a:r>
                        <a:rPr lang="en-US" sz="2400" b="0" baseline="0" dirty="0" smtClean="0"/>
                        <a:t> </a:t>
                      </a:r>
                      <a:r>
                        <a:rPr lang="en-US" sz="2400" b="0" dirty="0" smtClean="0"/>
                        <a:t>and complete surgical staging: brachytherapy alone</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7456">
                <a:tc vMerge="1">
                  <a:txBody>
                    <a:bodyPr/>
                    <a:lstStyle/>
                    <a:p>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dirty="0" smtClean="0"/>
                        <a:t>If negative prognostic factor: chemotherapy ± radiation</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7456">
                <a:tc rowSpan="3">
                  <a:txBody>
                    <a:bodyPr/>
                    <a:lstStyle/>
                    <a:p>
                      <a:r>
                        <a:rPr lang="en-US" sz="2400" b="0" dirty="0" smtClean="0"/>
                        <a:t>Stage III–IV</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dirty="0" smtClean="0"/>
                        <a:t>Chemotherapy (Doxorubicin, </a:t>
                      </a:r>
                      <a:r>
                        <a:rPr lang="en-US" sz="2400" b="0" dirty="0" err="1" smtClean="0"/>
                        <a:t>Platins</a:t>
                      </a:r>
                      <a:r>
                        <a:rPr lang="en-US" sz="2400" b="0" dirty="0" smtClean="0"/>
                        <a:t> and </a:t>
                      </a:r>
                      <a:r>
                        <a:rPr lang="en-US" sz="2400" b="0" dirty="0" err="1" smtClean="0"/>
                        <a:t>Taxols</a:t>
                      </a:r>
                      <a:r>
                        <a:rPr lang="en-US" sz="2400" b="0" dirty="0" smtClean="0"/>
                        <a:t>)</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7456">
                <a:tc vMerge="1">
                  <a:txBody>
                    <a:bodyPr/>
                    <a:lstStyle/>
                    <a:p>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dirty="0" smtClean="0"/>
                        <a:t>If positive nodes: sequential radiotherapy</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8618">
                <a:tc vMerge="1">
                  <a:txBody>
                    <a:bodyPr/>
                    <a:lstStyle/>
                    <a:p>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dirty="0" smtClean="0"/>
                        <a:t>If metastatic disease: chemotherapy &amp; RT for palliative treatment</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128266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11636"/>
            <a:ext cx="10364451" cy="860342"/>
          </a:xfrm>
        </p:spPr>
        <p:txBody>
          <a:bodyPr/>
          <a:lstStyle/>
          <a:p>
            <a:r>
              <a:rPr lang="en-US" dirty="0" smtClean="0"/>
              <a:t>Fertility sparing treatment</a:t>
            </a:r>
            <a:endParaRPr lang="en-US" dirty="0"/>
          </a:p>
        </p:txBody>
      </p:sp>
      <p:sp>
        <p:nvSpPr>
          <p:cNvPr id="3" name="Content Placeholder 2"/>
          <p:cNvSpPr>
            <a:spLocks noGrp="1"/>
          </p:cNvSpPr>
          <p:nvPr>
            <p:ph sz="quarter" idx="13"/>
          </p:nvPr>
        </p:nvSpPr>
        <p:spPr>
          <a:xfrm>
            <a:off x="913774" y="1171978"/>
            <a:ext cx="10363826" cy="5444927"/>
          </a:xfrm>
        </p:spPr>
        <p:txBody>
          <a:bodyPr>
            <a:normAutofit lnSpcReduction="10000"/>
          </a:bodyPr>
          <a:lstStyle/>
          <a:p>
            <a:r>
              <a:rPr lang="en-US" sz="2400" dirty="0"/>
              <a:t>Fortunately </a:t>
            </a:r>
            <a:r>
              <a:rPr lang="en-US" sz="2400" dirty="0" smtClean="0"/>
              <a:t>not </a:t>
            </a:r>
            <a:r>
              <a:rPr lang="en-US" sz="2400" dirty="0"/>
              <a:t>a common </a:t>
            </a:r>
            <a:r>
              <a:rPr lang="en-US" sz="2400" dirty="0" smtClean="0"/>
              <a:t>scenario</a:t>
            </a:r>
          </a:p>
          <a:p>
            <a:pPr lvl="1"/>
            <a:r>
              <a:rPr lang="en-US" sz="2400" dirty="0" smtClean="0"/>
              <a:t>less </a:t>
            </a:r>
            <a:r>
              <a:rPr lang="en-US" sz="2400" dirty="0"/>
              <a:t>than 10% of endometrial cancers occur in women less than 40 </a:t>
            </a:r>
            <a:r>
              <a:rPr lang="en-US" sz="2400" dirty="0" smtClean="0"/>
              <a:t>years</a:t>
            </a:r>
          </a:p>
          <a:p>
            <a:r>
              <a:rPr lang="en-US" sz="2400" dirty="0" smtClean="0"/>
              <a:t>Possible only </a:t>
            </a:r>
            <a:r>
              <a:rPr lang="en-US" sz="2400" dirty="0"/>
              <a:t>in well-differentiated early endometrial cancer in the </a:t>
            </a:r>
            <a:r>
              <a:rPr lang="en-US" sz="2400" dirty="0" smtClean="0"/>
              <a:t>absence </a:t>
            </a:r>
            <a:r>
              <a:rPr lang="en-US" sz="2400" dirty="0"/>
              <a:t>of any myometrial invasion or adnexal disease seen on </a:t>
            </a:r>
            <a:r>
              <a:rPr lang="en-US" sz="2400" dirty="0" smtClean="0"/>
              <a:t>imaging</a:t>
            </a:r>
          </a:p>
          <a:p>
            <a:r>
              <a:rPr lang="en-US" sz="2400" dirty="0" smtClean="0"/>
              <a:t>Progestogens, </a:t>
            </a:r>
            <a:r>
              <a:rPr lang="en-US" sz="2400" dirty="0"/>
              <a:t>antiestrogens, </a:t>
            </a:r>
            <a:r>
              <a:rPr lang="en-US" sz="2400" dirty="0" err="1" smtClean="0"/>
              <a:t>GnRHas</a:t>
            </a:r>
            <a:r>
              <a:rPr lang="en-US" sz="2400" dirty="0" smtClean="0"/>
              <a:t> </a:t>
            </a:r>
            <a:r>
              <a:rPr lang="en-US" sz="2400" dirty="0"/>
              <a:t>and aromatase </a:t>
            </a:r>
            <a:r>
              <a:rPr lang="en-US" sz="2400" dirty="0" smtClean="0"/>
              <a:t>inhibitors</a:t>
            </a:r>
          </a:p>
          <a:p>
            <a:r>
              <a:rPr lang="en-US" sz="2400" dirty="0" smtClean="0"/>
              <a:t>High </a:t>
            </a:r>
            <a:r>
              <a:rPr lang="en-US" sz="2400" dirty="0"/>
              <a:t>dose </a:t>
            </a:r>
            <a:r>
              <a:rPr lang="en-US" sz="2400" dirty="0" err="1"/>
              <a:t>medroxy</a:t>
            </a:r>
            <a:r>
              <a:rPr lang="en-US" sz="2400" dirty="0"/>
              <a:t> progesterone acetate (600 mg/day orally) and </a:t>
            </a:r>
            <a:r>
              <a:rPr lang="en-US" sz="2400" dirty="0" err="1"/>
              <a:t>megesterol</a:t>
            </a:r>
            <a:r>
              <a:rPr lang="en-US" sz="2400" dirty="0"/>
              <a:t> acetate (160-320 mg/day orally</a:t>
            </a:r>
            <a:r>
              <a:rPr lang="en-US" sz="2400" dirty="0" smtClean="0"/>
              <a:t>)</a:t>
            </a:r>
          </a:p>
          <a:p>
            <a:r>
              <a:rPr lang="en-US" sz="2400" dirty="0" smtClean="0"/>
              <a:t>Side-effects: thrombus </a:t>
            </a:r>
            <a:r>
              <a:rPr lang="en-US" sz="2400" dirty="0"/>
              <a:t>formation, mood alterations, headaches, weight gain and breast pain and/or </a:t>
            </a:r>
            <a:r>
              <a:rPr lang="en-US" sz="2400" dirty="0" smtClean="0"/>
              <a:t>tenderness</a:t>
            </a:r>
            <a:endParaRPr lang="en-US" sz="2400" dirty="0"/>
          </a:p>
          <a:p>
            <a:r>
              <a:rPr lang="en-US" sz="2400" dirty="0" smtClean="0"/>
              <a:t>LNG IUS</a:t>
            </a:r>
            <a:endParaRPr lang="en-US" sz="2400" dirty="0"/>
          </a:p>
        </p:txBody>
      </p:sp>
    </p:spTree>
    <p:extLst>
      <p:ext uri="{BB962C8B-B14F-4D97-AF65-F5344CB8AC3E}">
        <p14:creationId xmlns="" xmlns:p14="http://schemas.microsoft.com/office/powerpoint/2010/main" val="10617467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92755"/>
            <a:ext cx="10364451" cy="775568"/>
          </a:xfrm>
        </p:spPr>
        <p:txBody>
          <a:bodyPr/>
          <a:lstStyle/>
          <a:p>
            <a:r>
              <a:rPr lang="en-US" dirty="0"/>
              <a:t>Fertility sparing </a:t>
            </a:r>
            <a:r>
              <a:rPr lang="en-US" dirty="0" smtClean="0"/>
              <a:t>treatment (</a:t>
            </a:r>
            <a:r>
              <a:rPr lang="en-US" dirty="0" err="1" smtClean="0"/>
              <a:t>contd</a:t>
            </a:r>
            <a:r>
              <a:rPr lang="en-US" dirty="0" smtClean="0"/>
              <a:t>….)</a:t>
            </a:r>
            <a:endParaRPr lang="en-US" dirty="0"/>
          </a:p>
        </p:txBody>
      </p:sp>
      <p:sp>
        <p:nvSpPr>
          <p:cNvPr id="3" name="Content Placeholder 2"/>
          <p:cNvSpPr>
            <a:spLocks noGrp="1"/>
          </p:cNvSpPr>
          <p:nvPr>
            <p:ph sz="quarter" idx="13"/>
          </p:nvPr>
        </p:nvSpPr>
        <p:spPr>
          <a:xfrm>
            <a:off x="914399" y="1304144"/>
            <a:ext cx="10363826" cy="4467069"/>
          </a:xfrm>
        </p:spPr>
        <p:txBody>
          <a:bodyPr>
            <a:noAutofit/>
          </a:bodyPr>
          <a:lstStyle/>
          <a:p>
            <a:r>
              <a:rPr lang="en-US" sz="2400" dirty="0"/>
              <a:t>Endometrial sampling 3 monthly </a:t>
            </a:r>
            <a:r>
              <a:rPr lang="en-US" sz="2400" dirty="0" smtClean="0">
                <a:sym typeface="Wingdings" panose="05000000000000000000" pitchFamily="2" charset="2"/>
              </a:rPr>
              <a:t></a:t>
            </a:r>
            <a:r>
              <a:rPr lang="en-US" sz="2400" dirty="0" smtClean="0"/>
              <a:t> to </a:t>
            </a:r>
            <a:r>
              <a:rPr lang="en-US" sz="2400" dirty="0"/>
              <a:t>assess the response to </a:t>
            </a:r>
            <a:r>
              <a:rPr lang="en-US" sz="2400" dirty="0" smtClean="0"/>
              <a:t>treatment</a:t>
            </a:r>
          </a:p>
          <a:p>
            <a:r>
              <a:rPr lang="en-US" sz="2400" dirty="0"/>
              <a:t>Response to treatment </a:t>
            </a:r>
            <a:r>
              <a:rPr lang="en-US" sz="2400" dirty="0" smtClean="0">
                <a:sym typeface="Wingdings" panose="05000000000000000000" pitchFamily="2" charset="2"/>
              </a:rPr>
              <a:t> </a:t>
            </a:r>
            <a:r>
              <a:rPr lang="en-US" sz="2400" dirty="0" smtClean="0"/>
              <a:t>73–81%, </a:t>
            </a:r>
            <a:r>
              <a:rPr lang="en-US" sz="2400" dirty="0"/>
              <a:t>but not </a:t>
            </a:r>
            <a:r>
              <a:rPr lang="en-US" sz="2400" dirty="0" smtClean="0"/>
              <a:t>absolute</a:t>
            </a:r>
          </a:p>
          <a:p>
            <a:r>
              <a:rPr lang="en-US" sz="2400" dirty="0" smtClean="0"/>
              <a:t>Pregnancy rates </a:t>
            </a:r>
            <a:r>
              <a:rPr lang="en-US" sz="2400" dirty="0"/>
              <a:t>of 40% </a:t>
            </a:r>
            <a:r>
              <a:rPr lang="en-US" sz="2400" dirty="0" smtClean="0"/>
              <a:t>and subsequent </a:t>
            </a:r>
            <a:r>
              <a:rPr lang="en-US" sz="2400" dirty="0"/>
              <a:t>live birth rates up to </a:t>
            </a:r>
            <a:r>
              <a:rPr lang="en-US" sz="2400" dirty="0" smtClean="0"/>
              <a:t>47%</a:t>
            </a:r>
          </a:p>
          <a:p>
            <a:r>
              <a:rPr lang="en-US" sz="2400" dirty="0" smtClean="0"/>
              <a:t>Recurrence </a:t>
            </a:r>
            <a:r>
              <a:rPr lang="en-US" sz="2400" dirty="0"/>
              <a:t>rates </a:t>
            </a:r>
            <a:r>
              <a:rPr lang="en-US" sz="2400" dirty="0" smtClean="0">
                <a:sym typeface="Wingdings" panose="05000000000000000000" pitchFamily="2" charset="2"/>
              </a:rPr>
              <a:t> </a:t>
            </a:r>
            <a:r>
              <a:rPr lang="en-US" sz="2400" dirty="0" smtClean="0"/>
              <a:t>18–40% (follow-up </a:t>
            </a:r>
            <a:r>
              <a:rPr lang="en-US" sz="2400" dirty="0"/>
              <a:t>times up to 358 months) </a:t>
            </a:r>
            <a:endParaRPr lang="en-US" sz="2400" dirty="0" smtClean="0"/>
          </a:p>
          <a:p>
            <a:r>
              <a:rPr lang="en-US" sz="2400" dirty="0"/>
              <a:t>The biggest </a:t>
            </a:r>
            <a:r>
              <a:rPr lang="en-US" sz="2400" dirty="0" smtClean="0"/>
              <a:t>concern: disease </a:t>
            </a:r>
            <a:r>
              <a:rPr lang="en-US" sz="2400" dirty="0"/>
              <a:t>progression while on treatment or after initial response to medical </a:t>
            </a:r>
            <a:r>
              <a:rPr lang="en-US" sz="2400" dirty="0" smtClean="0"/>
              <a:t>treatment</a:t>
            </a:r>
          </a:p>
          <a:p>
            <a:r>
              <a:rPr lang="en-US" sz="2400" dirty="0" smtClean="0"/>
              <a:t>Women </a:t>
            </a:r>
            <a:r>
              <a:rPr lang="en-US" sz="2400" dirty="0"/>
              <a:t>opting for conservative management should be aware that </a:t>
            </a:r>
            <a:r>
              <a:rPr lang="en-US" sz="2400" b="1" i="1" u="sng" dirty="0"/>
              <a:t>hormonal therapy is not the standard form of management and regular follow up is </a:t>
            </a:r>
            <a:r>
              <a:rPr lang="en-US" sz="2400" b="1" i="1" u="sng" dirty="0" smtClean="0"/>
              <a:t>essential</a:t>
            </a:r>
            <a:endParaRPr lang="en-US" sz="2400" b="1" i="1" u="sng" dirty="0"/>
          </a:p>
        </p:txBody>
      </p:sp>
      <p:sp>
        <p:nvSpPr>
          <p:cNvPr id="4" name="Rectangle 3"/>
          <p:cNvSpPr/>
          <p:nvPr/>
        </p:nvSpPr>
        <p:spPr>
          <a:xfrm>
            <a:off x="913774" y="6173032"/>
            <a:ext cx="10872865" cy="646331"/>
          </a:xfrm>
          <a:prstGeom prst="rect">
            <a:avLst/>
          </a:prstGeom>
        </p:spPr>
        <p:txBody>
          <a:bodyPr wrap="square">
            <a:spAutoFit/>
          </a:bodyPr>
          <a:lstStyle/>
          <a:p>
            <a:r>
              <a:rPr lang="en-US" i="1" dirty="0" err="1"/>
              <a:t>Gotlieb</a:t>
            </a:r>
            <a:r>
              <a:rPr lang="en-US" i="1" dirty="0"/>
              <a:t> WH, </a:t>
            </a:r>
            <a:r>
              <a:rPr lang="en-US" i="1" dirty="0" err="1"/>
              <a:t>Beiner</a:t>
            </a:r>
            <a:r>
              <a:rPr lang="en-US" i="1" dirty="0"/>
              <a:t> ME, </a:t>
            </a:r>
            <a:r>
              <a:rPr lang="en-US" i="1" dirty="0" err="1"/>
              <a:t>Shalmon</a:t>
            </a:r>
            <a:r>
              <a:rPr lang="en-US" i="1" dirty="0"/>
              <a:t> B, et al. Outcome of fertility-sparing treatment with </a:t>
            </a:r>
            <a:r>
              <a:rPr lang="en-US" i="1" dirty="0" err="1"/>
              <a:t>progestins</a:t>
            </a:r>
            <a:r>
              <a:rPr lang="en-US" i="1" dirty="0"/>
              <a:t> in young patients with endometrial cancer. Obstetrics and Gynecology. Oct 2003;102(4):718–25.</a:t>
            </a:r>
          </a:p>
        </p:txBody>
      </p:sp>
    </p:spTree>
    <p:extLst>
      <p:ext uri="{BB962C8B-B14F-4D97-AF65-F5344CB8AC3E}">
        <p14:creationId xmlns="" xmlns:p14="http://schemas.microsoft.com/office/powerpoint/2010/main" val="124221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865509"/>
          </a:xfrm>
        </p:spPr>
        <p:txBody>
          <a:bodyPr/>
          <a:lstStyle/>
          <a:p>
            <a:r>
              <a:rPr lang="en-US" dirty="0" smtClean="0"/>
              <a:t>Incidence</a:t>
            </a:r>
            <a:endParaRPr lang="en-US" dirty="0"/>
          </a:p>
        </p:txBody>
      </p:sp>
      <p:sp>
        <p:nvSpPr>
          <p:cNvPr id="3" name="Content Placeholder 2"/>
          <p:cNvSpPr>
            <a:spLocks noGrp="1"/>
          </p:cNvSpPr>
          <p:nvPr>
            <p:ph sz="quarter" idx="13"/>
          </p:nvPr>
        </p:nvSpPr>
        <p:spPr>
          <a:xfrm>
            <a:off x="913774" y="1484026"/>
            <a:ext cx="10363826" cy="4307173"/>
          </a:xfrm>
        </p:spPr>
        <p:txBody>
          <a:bodyPr>
            <a:normAutofit/>
          </a:bodyPr>
          <a:lstStyle/>
          <a:p>
            <a:r>
              <a:rPr lang="en-US" sz="2400" dirty="0"/>
              <a:t>The incidence of endometrial cancer is </a:t>
            </a:r>
            <a:r>
              <a:rPr lang="en-US" sz="2400" b="1" dirty="0"/>
              <a:t>very low </a:t>
            </a:r>
            <a:r>
              <a:rPr lang="en-US" sz="2400" dirty="0"/>
              <a:t>in </a:t>
            </a:r>
            <a:r>
              <a:rPr lang="en-US" sz="2400" dirty="0" smtClean="0"/>
              <a:t>India</a:t>
            </a:r>
          </a:p>
          <a:p>
            <a:r>
              <a:rPr lang="en-US" sz="2400" dirty="0"/>
              <a:t>T</a:t>
            </a:r>
            <a:r>
              <a:rPr lang="en-US" sz="2400" dirty="0" smtClean="0"/>
              <a:t>he </a:t>
            </a:r>
            <a:r>
              <a:rPr lang="en-US" sz="2400" dirty="0"/>
              <a:t>highest being observed in Delhi (</a:t>
            </a:r>
            <a:r>
              <a:rPr lang="en-US" sz="2400" dirty="0" smtClean="0"/>
              <a:t>ASR*=</a:t>
            </a:r>
            <a:r>
              <a:rPr lang="en-US" sz="2400" dirty="0"/>
              <a:t>4.3) and Bangalore (ASR=4.2) while in Mumbai it is 2.8 per 100,000</a:t>
            </a:r>
            <a:r>
              <a:rPr lang="en-US" sz="2400" baseline="30000" dirty="0"/>
              <a:t>1 </a:t>
            </a:r>
            <a:r>
              <a:rPr lang="en-US" sz="2400" dirty="0"/>
              <a:t> vs 25.1 per 100,000 in western </a:t>
            </a:r>
            <a:r>
              <a:rPr lang="en-US" sz="2400" dirty="0" smtClean="0"/>
              <a:t>world**</a:t>
            </a:r>
          </a:p>
          <a:p>
            <a:r>
              <a:rPr lang="en-US" sz="2400" dirty="0"/>
              <a:t>Average age of diagnosis of uterine cancer: </a:t>
            </a:r>
            <a:r>
              <a:rPr lang="en-US" sz="2400" b="1" dirty="0"/>
              <a:t>60 years </a:t>
            </a:r>
          </a:p>
          <a:p>
            <a:r>
              <a:rPr lang="en-US" sz="2400" dirty="0" smtClean="0"/>
              <a:t>Lifetime </a:t>
            </a:r>
            <a:r>
              <a:rPr lang="en-US" sz="2400" dirty="0"/>
              <a:t>risk of developing uterine cancer: </a:t>
            </a:r>
            <a:r>
              <a:rPr lang="en-US" sz="2400" b="1" dirty="0" smtClean="0"/>
              <a:t>2.6%</a:t>
            </a:r>
            <a:endParaRPr lang="en-US" sz="2400" dirty="0"/>
          </a:p>
          <a:p>
            <a:endParaRPr lang="en-US" sz="2400" dirty="0" smtClean="0"/>
          </a:p>
        </p:txBody>
      </p:sp>
      <p:sp>
        <p:nvSpPr>
          <p:cNvPr id="4" name="Rectangle 3"/>
          <p:cNvSpPr/>
          <p:nvPr/>
        </p:nvSpPr>
        <p:spPr>
          <a:xfrm>
            <a:off x="1078173" y="5087048"/>
            <a:ext cx="10440537" cy="1323439"/>
          </a:xfrm>
          <a:prstGeom prst="rect">
            <a:avLst/>
          </a:prstGeom>
        </p:spPr>
        <p:txBody>
          <a:bodyPr wrap="square">
            <a:spAutoFit/>
          </a:bodyPr>
          <a:lstStyle/>
          <a:p>
            <a:r>
              <a:rPr lang="en-US" sz="2000" i="1" dirty="0" smtClean="0"/>
              <a:t>*ASR</a:t>
            </a:r>
            <a:r>
              <a:rPr lang="en-US" sz="2000" i="1" dirty="0"/>
              <a:t>: Age standardized </a:t>
            </a:r>
            <a:r>
              <a:rPr lang="en-US" sz="2000" i="1" dirty="0" smtClean="0"/>
              <a:t>rate</a:t>
            </a:r>
          </a:p>
          <a:p>
            <a:r>
              <a:rPr lang="en-US" sz="2000" i="1" dirty="0" smtClean="0"/>
              <a:t>**Ganesh </a:t>
            </a:r>
            <a:r>
              <a:rPr lang="en-US" sz="2000" i="1" dirty="0" err="1"/>
              <a:t>Balasubramanian</a:t>
            </a:r>
            <a:r>
              <a:rPr lang="en-US" sz="2000" i="1" dirty="0"/>
              <a:t>, S </a:t>
            </a:r>
            <a:r>
              <a:rPr lang="en-US" sz="2000" i="1" dirty="0" err="1"/>
              <a:t>Sushama</a:t>
            </a:r>
            <a:r>
              <a:rPr lang="en-US" sz="2000" i="1" dirty="0"/>
              <a:t>, B </a:t>
            </a:r>
            <a:r>
              <a:rPr lang="en-US" sz="2000" i="1" dirty="0" err="1"/>
              <a:t>Rasika</a:t>
            </a:r>
            <a:r>
              <a:rPr lang="en-US" sz="2000" i="1" dirty="0"/>
              <a:t>, et al. Hospital-based Study of Endometrial Cancer Survival in Mumbai, India. Asian Pacific J Cancer </a:t>
            </a:r>
            <a:r>
              <a:rPr lang="en-US" sz="2000" i="1" dirty="0" err="1"/>
              <a:t>Prev</a:t>
            </a:r>
            <a:r>
              <a:rPr lang="en-US" sz="2000" i="1" dirty="0"/>
              <a:t>, 2013. 14 (2), 977-980</a:t>
            </a:r>
          </a:p>
        </p:txBody>
      </p:sp>
    </p:spTree>
    <p:extLst>
      <p:ext uri="{BB962C8B-B14F-4D97-AF65-F5344CB8AC3E}">
        <p14:creationId xmlns="" xmlns:p14="http://schemas.microsoft.com/office/powerpoint/2010/main" val="30764280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145889"/>
          </a:xfrm>
        </p:spPr>
        <p:txBody>
          <a:bodyPr/>
          <a:lstStyle/>
          <a:p>
            <a:r>
              <a:rPr lang="en-US" dirty="0"/>
              <a:t>Estrogen Therapy after Treatment of Endometrial Cancer</a:t>
            </a:r>
          </a:p>
        </p:txBody>
      </p:sp>
      <p:sp>
        <p:nvSpPr>
          <p:cNvPr id="3" name="Content Placeholder 2"/>
          <p:cNvSpPr>
            <a:spLocks noGrp="1"/>
          </p:cNvSpPr>
          <p:nvPr>
            <p:ph sz="quarter" idx="13"/>
          </p:nvPr>
        </p:nvSpPr>
        <p:spPr>
          <a:xfrm>
            <a:off x="914400" y="1918952"/>
            <a:ext cx="10363826" cy="4026793"/>
          </a:xfrm>
        </p:spPr>
        <p:txBody>
          <a:bodyPr>
            <a:normAutofit/>
          </a:bodyPr>
          <a:lstStyle/>
          <a:p>
            <a:r>
              <a:rPr lang="en-US" sz="2400" b="1" dirty="0" smtClean="0"/>
              <a:t>Disease confined to uterus</a:t>
            </a:r>
            <a:endParaRPr lang="en-US" sz="2400" dirty="0"/>
          </a:p>
          <a:p>
            <a:pPr lvl="1">
              <a:buFont typeface="Wingdings" panose="05000000000000000000" pitchFamily="2" charset="2"/>
              <a:buChar char="Ø"/>
            </a:pPr>
            <a:r>
              <a:rPr lang="en-US" sz="2200" dirty="0" smtClean="0"/>
              <a:t> No evidence </a:t>
            </a:r>
            <a:r>
              <a:rPr lang="en-US" sz="2200" dirty="0"/>
              <a:t>that estrogen therapy after </a:t>
            </a:r>
            <a:r>
              <a:rPr lang="en-US" sz="2200" dirty="0" smtClean="0"/>
              <a:t>apparently </a:t>
            </a:r>
            <a:r>
              <a:rPr lang="en-US" sz="2200" dirty="0"/>
              <a:t>successful treatment of endometrial cancer increases the risk for cancer </a:t>
            </a:r>
            <a:r>
              <a:rPr lang="en-US" sz="2200" dirty="0" smtClean="0"/>
              <a:t>recurrence</a:t>
            </a:r>
          </a:p>
          <a:p>
            <a:r>
              <a:rPr lang="en-US" sz="2400" b="1" dirty="0" smtClean="0"/>
              <a:t>Disease beyond uterus</a:t>
            </a:r>
          </a:p>
          <a:p>
            <a:pPr lvl="1">
              <a:buFont typeface="Wingdings" panose="05000000000000000000" pitchFamily="2" charset="2"/>
              <a:buChar char="Ø"/>
            </a:pPr>
            <a:r>
              <a:rPr lang="en-US" sz="2200" dirty="0" smtClean="0"/>
              <a:t> Topical estrogen for vaginal symptoms</a:t>
            </a:r>
          </a:p>
          <a:p>
            <a:pPr lvl="1">
              <a:buFont typeface="Wingdings" panose="05000000000000000000" pitchFamily="2" charset="2"/>
              <a:buChar char="Ø"/>
            </a:pPr>
            <a:r>
              <a:rPr lang="en-US" sz="2200" dirty="0" smtClean="0"/>
              <a:t> Symptomatic </a:t>
            </a:r>
            <a:r>
              <a:rPr lang="en-US" sz="2200" dirty="0"/>
              <a:t>relief of hot </a:t>
            </a:r>
            <a:r>
              <a:rPr lang="en-US" sz="2200" dirty="0" smtClean="0"/>
              <a:t>flashes: </a:t>
            </a:r>
            <a:r>
              <a:rPr lang="en-US" sz="2200" i="1" dirty="0"/>
              <a:t>medroxyprogesterone acetate</a:t>
            </a:r>
            <a:r>
              <a:rPr lang="en-US" sz="2200" dirty="0"/>
              <a:t>, 10 mg orally daily or </a:t>
            </a:r>
            <a:r>
              <a:rPr lang="en-US" sz="2200" dirty="0" smtClean="0"/>
              <a:t>150 mg </a:t>
            </a:r>
            <a:r>
              <a:rPr lang="en-US" sz="2200" dirty="0"/>
              <a:t>intramuscularly every 3 months, or </a:t>
            </a:r>
            <a:r>
              <a:rPr lang="en-US" sz="2200" dirty="0" smtClean="0"/>
              <a:t>non-hormonal </a:t>
            </a:r>
            <a:r>
              <a:rPr lang="en-US" sz="2200" dirty="0"/>
              <a:t>agents such as </a:t>
            </a:r>
            <a:r>
              <a:rPr lang="en-US" sz="2200" i="1" dirty="0" err="1" smtClean="0"/>
              <a:t>Peroxotine</a:t>
            </a:r>
            <a:r>
              <a:rPr lang="en-US" sz="2200" dirty="0" smtClean="0"/>
              <a:t>, </a:t>
            </a:r>
            <a:r>
              <a:rPr lang="en-US" sz="2200" i="1" dirty="0" err="1" smtClean="0"/>
              <a:t>Bellergal</a:t>
            </a:r>
            <a:r>
              <a:rPr lang="en-US" sz="2200" i="1" dirty="0" smtClean="0"/>
              <a:t>, clonidine</a:t>
            </a:r>
            <a:r>
              <a:rPr lang="en-US" sz="2200" dirty="0"/>
              <a:t>, and </a:t>
            </a:r>
            <a:r>
              <a:rPr lang="en-US" sz="2200" i="1" dirty="0" smtClean="0"/>
              <a:t>venlafaxine</a:t>
            </a:r>
            <a:endParaRPr lang="en-US" sz="2200" dirty="0" smtClean="0"/>
          </a:p>
          <a:p>
            <a:endParaRPr lang="en-US" sz="2400" dirty="0" smtClean="0"/>
          </a:p>
          <a:p>
            <a:endParaRPr lang="en-US" dirty="0"/>
          </a:p>
        </p:txBody>
      </p:sp>
    </p:spTree>
    <p:extLst>
      <p:ext uri="{BB962C8B-B14F-4D97-AF65-F5344CB8AC3E}">
        <p14:creationId xmlns="" xmlns:p14="http://schemas.microsoft.com/office/powerpoint/2010/main" val="10933782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643613"/>
          </a:xfrm>
        </p:spPr>
        <p:txBody>
          <a:bodyPr/>
          <a:lstStyle/>
          <a:p>
            <a:r>
              <a:rPr lang="en-US" dirty="0"/>
              <a:t>Follow-up after Treatment</a:t>
            </a:r>
          </a:p>
        </p:txBody>
      </p:sp>
      <p:sp>
        <p:nvSpPr>
          <p:cNvPr id="3" name="Content Placeholder 2"/>
          <p:cNvSpPr>
            <a:spLocks noGrp="1"/>
          </p:cNvSpPr>
          <p:nvPr>
            <p:ph sz="quarter" idx="13"/>
          </p:nvPr>
        </p:nvSpPr>
        <p:spPr>
          <a:xfrm>
            <a:off x="913775" y="1455313"/>
            <a:ext cx="10363826" cy="3794973"/>
          </a:xfrm>
        </p:spPr>
        <p:txBody>
          <a:bodyPr>
            <a:noAutofit/>
          </a:bodyPr>
          <a:lstStyle/>
          <a:p>
            <a:r>
              <a:rPr lang="en-US" sz="2400" dirty="0"/>
              <a:t>History and physical examination remain the most effective methods of </a:t>
            </a:r>
            <a:r>
              <a:rPr lang="en-US" sz="2400" dirty="0" smtClean="0"/>
              <a:t>follow-up in </a:t>
            </a:r>
            <a:r>
              <a:rPr lang="en-US" sz="2400" dirty="0"/>
              <a:t>patients treated for endometrial cancer </a:t>
            </a:r>
            <a:endParaRPr lang="en-US" sz="2400" dirty="0" smtClean="0"/>
          </a:p>
          <a:p>
            <a:r>
              <a:rPr lang="en-US" sz="2400" dirty="0" smtClean="0"/>
              <a:t>Patients </a:t>
            </a:r>
            <a:r>
              <a:rPr lang="en-US" sz="2400" dirty="0"/>
              <a:t>should </a:t>
            </a:r>
            <a:r>
              <a:rPr lang="en-US" sz="2400" dirty="0" smtClean="0"/>
              <a:t>be examined </a:t>
            </a:r>
            <a:r>
              <a:rPr lang="en-US" sz="2400" dirty="0"/>
              <a:t>every 3 to 4 months during the first 2 years and every 6 </a:t>
            </a:r>
            <a:r>
              <a:rPr lang="en-US" sz="2400" dirty="0" smtClean="0"/>
              <a:t>months till 5</a:t>
            </a:r>
            <a:r>
              <a:rPr lang="en-US" sz="2400" baseline="30000" dirty="0" smtClean="0"/>
              <a:t>th</a:t>
            </a:r>
            <a:r>
              <a:rPr lang="en-US" sz="2400" dirty="0" smtClean="0"/>
              <a:t> year and yearly thereafter for life</a:t>
            </a:r>
          </a:p>
          <a:p>
            <a:r>
              <a:rPr lang="en-US" sz="2400" dirty="0"/>
              <a:t>Chest x-ray every 12 </a:t>
            </a:r>
            <a:r>
              <a:rPr lang="en-US" sz="2400" dirty="0" smtClean="0"/>
              <a:t>months</a:t>
            </a:r>
          </a:p>
          <a:p>
            <a:r>
              <a:rPr lang="en-US" sz="2400" dirty="0" smtClean="0"/>
              <a:t>CECT/PET– only if clinically s/o disease recurrence</a:t>
            </a:r>
            <a:endParaRPr lang="en-US" sz="2400" dirty="0"/>
          </a:p>
        </p:txBody>
      </p:sp>
    </p:spTree>
    <p:extLst>
      <p:ext uri="{BB962C8B-B14F-4D97-AF65-F5344CB8AC3E}">
        <p14:creationId xmlns="" xmlns:p14="http://schemas.microsoft.com/office/powerpoint/2010/main" val="22285860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937328"/>
          </a:xfrm>
        </p:spPr>
        <p:txBody>
          <a:bodyPr/>
          <a:lstStyle/>
          <a:p>
            <a:r>
              <a:rPr lang="en-US" dirty="0" smtClean="0"/>
              <a:t>Survival</a:t>
            </a:r>
            <a:endParaRPr lang="en-US" dirty="0"/>
          </a:p>
        </p:txBody>
      </p:sp>
      <p:sp>
        <p:nvSpPr>
          <p:cNvPr id="3" name="Content Placeholder 2"/>
          <p:cNvSpPr>
            <a:spLocks noGrp="1"/>
          </p:cNvSpPr>
          <p:nvPr>
            <p:ph sz="quarter" idx="13"/>
          </p:nvPr>
        </p:nvSpPr>
        <p:spPr>
          <a:xfrm>
            <a:off x="913775" y="1555846"/>
            <a:ext cx="10363826" cy="4071581"/>
          </a:xfrm>
        </p:spPr>
        <p:txBody>
          <a:bodyPr>
            <a:normAutofit/>
          </a:bodyPr>
          <a:lstStyle/>
          <a:p>
            <a:r>
              <a:rPr lang="en-US" sz="2400" dirty="0"/>
              <a:t>The overall 5-year survival rate </a:t>
            </a:r>
            <a:r>
              <a:rPr lang="en-US" sz="2400" dirty="0" smtClean="0">
                <a:sym typeface="Wingdings" panose="05000000000000000000" pitchFamily="2" charset="2"/>
              </a:rPr>
              <a:t></a:t>
            </a:r>
            <a:r>
              <a:rPr lang="en-US" sz="2400" dirty="0" smtClean="0"/>
              <a:t> </a:t>
            </a:r>
            <a:r>
              <a:rPr lang="en-US" sz="2400" dirty="0"/>
              <a:t>76</a:t>
            </a:r>
            <a:r>
              <a:rPr lang="en-US" sz="2400" dirty="0" smtClean="0"/>
              <a:t>%</a:t>
            </a:r>
          </a:p>
          <a:p>
            <a:r>
              <a:rPr lang="en-US" sz="2400" dirty="0" smtClean="0"/>
              <a:t>Patients who </a:t>
            </a:r>
            <a:r>
              <a:rPr lang="en-US" sz="2400" dirty="0"/>
              <a:t>underwent surgical staging had much better 5-year survival rates than </a:t>
            </a:r>
            <a:r>
              <a:rPr lang="en-US" sz="2400" dirty="0" smtClean="0"/>
              <a:t>those staged </a:t>
            </a:r>
            <a:r>
              <a:rPr lang="en-US" sz="2400" dirty="0"/>
              <a:t>clinically across all </a:t>
            </a:r>
            <a:r>
              <a:rPr lang="en-US" sz="2400" dirty="0" smtClean="0"/>
              <a:t>stages</a:t>
            </a:r>
          </a:p>
          <a:p>
            <a:pPr lvl="1">
              <a:buFont typeface="Wingdings" panose="05000000000000000000" pitchFamily="2" charset="2"/>
              <a:buChar char="Ø"/>
            </a:pPr>
            <a:r>
              <a:rPr lang="en-US" sz="2400" dirty="0" smtClean="0"/>
              <a:t> Stage I: 87% versus 54%</a:t>
            </a:r>
          </a:p>
          <a:p>
            <a:pPr lvl="1">
              <a:buFont typeface="Wingdings" panose="05000000000000000000" pitchFamily="2" charset="2"/>
              <a:buChar char="Ø"/>
            </a:pPr>
            <a:r>
              <a:rPr lang="en-US" sz="2400" dirty="0" smtClean="0"/>
              <a:t> Stage II: 76% versus 41%</a:t>
            </a:r>
          </a:p>
          <a:p>
            <a:pPr lvl="1">
              <a:buFont typeface="Wingdings" panose="05000000000000000000" pitchFamily="2" charset="2"/>
              <a:buChar char="Ø"/>
            </a:pPr>
            <a:r>
              <a:rPr lang="en-US" sz="2400" dirty="0" smtClean="0"/>
              <a:t> Stage III: 57% versus 23%</a:t>
            </a:r>
          </a:p>
          <a:p>
            <a:pPr lvl="1">
              <a:buFont typeface="Wingdings" panose="05000000000000000000" pitchFamily="2" charset="2"/>
              <a:buChar char="Ø"/>
            </a:pPr>
            <a:r>
              <a:rPr lang="en-US" sz="2400" dirty="0" smtClean="0"/>
              <a:t> Stage IV: </a:t>
            </a:r>
            <a:r>
              <a:rPr lang="en-US" sz="2400" dirty="0"/>
              <a:t>18% versus 12</a:t>
            </a:r>
            <a:r>
              <a:rPr lang="en-US" sz="2400" dirty="0" smtClean="0"/>
              <a:t>%</a:t>
            </a:r>
            <a:endParaRPr lang="en-US" sz="2400" dirty="0"/>
          </a:p>
        </p:txBody>
      </p:sp>
    </p:spTree>
    <p:extLst>
      <p:ext uri="{BB962C8B-B14F-4D97-AF65-F5344CB8AC3E}">
        <p14:creationId xmlns="" xmlns:p14="http://schemas.microsoft.com/office/powerpoint/2010/main" val="8367654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982769" y="1240952"/>
            <a:ext cx="8693624" cy="5617048"/>
          </a:xfrm>
          <a:prstGeom prst="rect">
            <a:avLst/>
          </a:prstGeom>
        </p:spPr>
      </p:pic>
      <p:sp>
        <p:nvSpPr>
          <p:cNvPr id="9" name="Title 8"/>
          <p:cNvSpPr>
            <a:spLocks noGrp="1"/>
          </p:cNvSpPr>
          <p:nvPr>
            <p:ph type="title"/>
          </p:nvPr>
        </p:nvSpPr>
        <p:spPr>
          <a:xfrm>
            <a:off x="913775" y="232013"/>
            <a:ext cx="10364451" cy="1008940"/>
          </a:xfrm>
        </p:spPr>
        <p:txBody>
          <a:bodyPr/>
          <a:lstStyle/>
          <a:p>
            <a:r>
              <a:rPr lang="en-US" dirty="0" smtClean="0"/>
              <a:t>Recurrence</a:t>
            </a:r>
            <a:endParaRPr lang="en-US" dirty="0"/>
          </a:p>
        </p:txBody>
      </p:sp>
      <mc:AlternateContent xmlns:mc="http://schemas.openxmlformats.org/markup-compatibility/2006">
        <mc:Choice xmlns="" xmlns:p14="http://schemas.microsoft.com/office/powerpoint/2010/main" Requires="p14">
          <p:contentPart p14:bwMode="auto" r:id="rId3">
            <p14:nvContentPartPr>
              <p14:cNvPr id="2" name="Ink 1"/>
              <p14:cNvContentPartPr/>
              <p14:nvPr/>
            </p14:nvContentPartPr>
            <p14:xfrm>
              <a:off x="8038440" y="2050920"/>
              <a:ext cx="452520" cy="602640"/>
            </p14:xfrm>
          </p:contentPart>
        </mc:Choice>
        <mc:Fallback>
          <p:pic>
            <p:nvPicPr>
              <p:cNvPr id="2" name="Ink 1"/>
              <p:cNvPicPr/>
              <p:nvPr/>
            </p:nvPicPr>
            <p:blipFill>
              <a:blip r:embed="rId4"/>
              <a:stretch>
                <a:fillRect/>
              </a:stretch>
            </p:blipFill>
            <p:spPr>
              <a:xfrm>
                <a:off x="8022600" y="1987200"/>
                <a:ext cx="484200" cy="729720"/>
              </a:xfrm>
              <a:prstGeom prst="rect">
                <a:avLst/>
              </a:prstGeom>
            </p:spPr>
          </p:pic>
        </mc:Fallback>
      </mc:AlternateContent>
      <mc:AlternateContent xmlns:mc="http://schemas.openxmlformats.org/markup-compatibility/2006">
        <mc:Choice xmlns="" xmlns:p14="http://schemas.microsoft.com/office/powerpoint/2010/main" Requires="p14">
          <p:contentPart p14:bwMode="auto" r:id="rId5">
            <p14:nvContentPartPr>
              <p14:cNvPr id="3" name="Ink 2"/>
              <p14:cNvContentPartPr/>
              <p14:nvPr/>
            </p14:nvContentPartPr>
            <p14:xfrm>
              <a:off x="8505720" y="1880640"/>
              <a:ext cx="419040" cy="525240"/>
            </p14:xfrm>
          </p:contentPart>
        </mc:Choice>
        <mc:Fallback>
          <p:pic>
            <p:nvPicPr>
              <p:cNvPr id="3" name="Ink 2"/>
              <p:cNvPicPr/>
              <p:nvPr/>
            </p:nvPicPr>
            <p:blipFill>
              <a:blip r:embed="rId6"/>
              <a:stretch>
                <a:fillRect/>
              </a:stretch>
            </p:blipFill>
            <p:spPr>
              <a:xfrm>
                <a:off x="8489880" y="1817280"/>
                <a:ext cx="450720" cy="651960"/>
              </a:xfrm>
              <a:prstGeom prst="rect">
                <a:avLst/>
              </a:prstGeom>
            </p:spPr>
          </p:pic>
        </mc:Fallback>
      </mc:AlternateContent>
      <mc:AlternateContent xmlns:mc="http://schemas.openxmlformats.org/markup-compatibility/2006">
        <mc:Choice xmlns="" xmlns:p14="http://schemas.microsoft.com/office/powerpoint/2010/main" Requires="p14">
          <p:contentPart p14:bwMode="auto" r:id="rId7">
            <p14:nvContentPartPr>
              <p14:cNvPr id="4" name="Ink 3"/>
              <p14:cNvContentPartPr/>
              <p14:nvPr/>
            </p14:nvContentPartPr>
            <p14:xfrm>
              <a:off x="9327960" y="1762560"/>
              <a:ext cx="654120" cy="514080"/>
            </p14:xfrm>
          </p:contentPart>
        </mc:Choice>
        <mc:Fallback>
          <p:pic>
            <p:nvPicPr>
              <p:cNvPr id="4" name="Ink 3"/>
              <p:cNvPicPr/>
              <p:nvPr/>
            </p:nvPicPr>
            <p:blipFill>
              <a:blip r:embed="rId8"/>
              <a:stretch>
                <a:fillRect/>
              </a:stretch>
            </p:blipFill>
            <p:spPr>
              <a:xfrm>
                <a:off x="9312120" y="1699200"/>
                <a:ext cx="685800" cy="6408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9">
            <p14:nvContentPartPr>
              <p14:cNvPr id="5" name="Ink 4"/>
              <p14:cNvContentPartPr/>
              <p14:nvPr/>
            </p14:nvContentPartPr>
            <p14:xfrm>
              <a:off x="10359360" y="1969560"/>
              <a:ext cx="15120" cy="159120"/>
            </p14:xfrm>
          </p:contentPart>
        </mc:Choice>
        <mc:Fallback>
          <p:pic>
            <p:nvPicPr>
              <p:cNvPr id="5" name="Ink 4"/>
              <p:cNvPicPr/>
              <p:nvPr/>
            </p:nvPicPr>
            <p:blipFill>
              <a:blip r:embed="rId10"/>
              <a:stretch>
                <a:fillRect/>
              </a:stretch>
            </p:blipFill>
            <p:spPr>
              <a:xfrm>
                <a:off x="10343520" y="1905840"/>
                <a:ext cx="46800" cy="2862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1">
            <p14:nvContentPartPr>
              <p14:cNvPr id="10" name="Ink 9"/>
              <p14:cNvContentPartPr/>
              <p14:nvPr/>
            </p14:nvContentPartPr>
            <p14:xfrm>
              <a:off x="7989840" y="3344040"/>
              <a:ext cx="658080" cy="905760"/>
            </p14:xfrm>
          </p:contentPart>
        </mc:Choice>
        <mc:Fallback>
          <p:pic>
            <p:nvPicPr>
              <p:cNvPr id="10" name="Ink 9"/>
              <p:cNvPicPr/>
              <p:nvPr/>
            </p:nvPicPr>
            <p:blipFill>
              <a:blip r:embed="rId12"/>
              <a:stretch>
                <a:fillRect/>
              </a:stretch>
            </p:blipFill>
            <p:spPr>
              <a:xfrm>
                <a:off x="7974000" y="3280680"/>
                <a:ext cx="689760" cy="103248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3">
            <p14:nvContentPartPr>
              <p14:cNvPr id="12" name="Ink 11"/>
              <p14:cNvContentPartPr/>
              <p14:nvPr/>
            </p14:nvContentPartPr>
            <p14:xfrm>
              <a:off x="8830800" y="2900520"/>
              <a:ext cx="777600" cy="961200"/>
            </p14:xfrm>
          </p:contentPart>
        </mc:Choice>
        <mc:Fallback>
          <p:pic>
            <p:nvPicPr>
              <p:cNvPr id="12" name="Ink 11"/>
              <p:cNvPicPr/>
              <p:nvPr/>
            </p:nvPicPr>
            <p:blipFill>
              <a:blip r:embed="rId14"/>
              <a:stretch>
                <a:fillRect/>
              </a:stretch>
            </p:blipFill>
            <p:spPr>
              <a:xfrm>
                <a:off x="8814960" y="2837160"/>
                <a:ext cx="809280" cy="108792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5">
            <p14:nvContentPartPr>
              <p14:cNvPr id="13" name="Ink 12"/>
              <p14:cNvContentPartPr/>
              <p14:nvPr/>
            </p14:nvContentPartPr>
            <p14:xfrm>
              <a:off x="9152280" y="2915280"/>
              <a:ext cx="310320" cy="251640"/>
            </p14:xfrm>
          </p:contentPart>
        </mc:Choice>
        <mc:Fallback>
          <p:pic>
            <p:nvPicPr>
              <p:cNvPr id="13" name="Ink 12"/>
              <p:cNvPicPr/>
              <p:nvPr/>
            </p:nvPicPr>
            <p:blipFill>
              <a:blip r:embed="rId16"/>
              <a:stretch>
                <a:fillRect/>
              </a:stretch>
            </p:blipFill>
            <p:spPr>
              <a:xfrm>
                <a:off x="9136440" y="2851920"/>
                <a:ext cx="342000" cy="37872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7">
            <p14:nvContentPartPr>
              <p14:cNvPr id="14" name="Ink 13"/>
              <p14:cNvContentPartPr/>
              <p14:nvPr/>
            </p14:nvContentPartPr>
            <p14:xfrm>
              <a:off x="7567560" y="4005360"/>
              <a:ext cx="2694960" cy="1526400"/>
            </p14:xfrm>
          </p:contentPart>
        </mc:Choice>
        <mc:Fallback>
          <p:pic>
            <p:nvPicPr>
              <p:cNvPr id="14" name="Ink 13"/>
              <p:cNvPicPr/>
              <p:nvPr/>
            </p:nvPicPr>
            <p:blipFill>
              <a:blip r:embed="rId18"/>
              <a:stretch>
                <a:fillRect/>
              </a:stretch>
            </p:blipFill>
            <p:spPr>
              <a:xfrm>
                <a:off x="7551720" y="3942000"/>
                <a:ext cx="2726640" cy="165348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9">
            <p14:nvContentPartPr>
              <p14:cNvPr id="15" name="Ink 14"/>
              <p14:cNvContentPartPr/>
              <p14:nvPr/>
            </p14:nvContentPartPr>
            <p14:xfrm>
              <a:off x="9447480" y="3953520"/>
              <a:ext cx="360" cy="360"/>
            </p14:xfrm>
          </p:contentPart>
        </mc:Choice>
        <mc:Fallback>
          <p:pic>
            <p:nvPicPr>
              <p:cNvPr id="15" name="Ink 14"/>
              <p:cNvPicPr/>
              <p:nvPr/>
            </p:nvPicPr>
            <p:blipFill>
              <a:blip r:embed="rId20"/>
              <a:stretch>
                <a:fillRect/>
              </a:stretch>
            </p:blipFill>
            <p:spPr>
              <a:xfrm>
                <a:off x="9431640" y="3890160"/>
                <a:ext cx="32040" cy="127440"/>
              </a:xfrm>
              <a:prstGeom prst="rect">
                <a:avLst/>
              </a:prstGeom>
            </p:spPr>
          </p:pic>
        </mc:Fallback>
      </mc:AlternateContent>
      <mc:AlternateContent xmlns:mc="http://schemas.openxmlformats.org/markup-compatibility/2006">
        <mc:Choice xmlns="" xmlns:p14="http://schemas.microsoft.com/office/powerpoint/2010/main" Requires="p14">
          <p:contentPart p14:bwMode="auto" r:id="rId21">
            <p14:nvContentPartPr>
              <p14:cNvPr id="16" name="Ink 15"/>
              <p14:cNvContentPartPr/>
              <p14:nvPr/>
            </p14:nvContentPartPr>
            <p14:xfrm>
              <a:off x="10288440" y="3332880"/>
              <a:ext cx="168480" cy="455040"/>
            </p14:xfrm>
          </p:contentPart>
        </mc:Choice>
        <mc:Fallback>
          <p:pic>
            <p:nvPicPr>
              <p:cNvPr id="16" name="Ink 15"/>
              <p:cNvPicPr/>
              <p:nvPr/>
            </p:nvPicPr>
            <p:blipFill>
              <a:blip r:embed="rId22"/>
              <a:stretch>
                <a:fillRect/>
              </a:stretch>
            </p:blipFill>
            <p:spPr>
              <a:xfrm>
                <a:off x="10272240" y="3269520"/>
                <a:ext cx="200520" cy="581760"/>
              </a:xfrm>
              <a:prstGeom prst="rect">
                <a:avLst/>
              </a:prstGeom>
            </p:spPr>
          </p:pic>
        </mc:Fallback>
      </mc:AlternateContent>
      <mc:AlternateContent xmlns:mc="http://schemas.openxmlformats.org/markup-compatibility/2006">
        <mc:Choice xmlns="" xmlns:p14="http://schemas.microsoft.com/office/powerpoint/2010/main" Requires="p14">
          <p:contentPart p14:bwMode="auto" r:id="rId23">
            <p14:nvContentPartPr>
              <p14:cNvPr id="17" name="Ink 16"/>
              <p14:cNvContentPartPr/>
              <p14:nvPr/>
            </p14:nvContentPartPr>
            <p14:xfrm>
              <a:off x="10605960" y="4101480"/>
              <a:ext cx="3960" cy="7920"/>
            </p14:xfrm>
          </p:contentPart>
        </mc:Choice>
        <mc:Fallback>
          <p:pic>
            <p:nvPicPr>
              <p:cNvPr id="17" name="Ink 16"/>
              <p:cNvPicPr/>
              <p:nvPr/>
            </p:nvPicPr>
            <p:blipFill>
              <a:blip r:embed="rId24"/>
              <a:stretch>
                <a:fillRect/>
              </a:stretch>
            </p:blipFill>
            <p:spPr>
              <a:xfrm>
                <a:off x="10590120" y="4038120"/>
                <a:ext cx="35640" cy="134640"/>
              </a:xfrm>
              <a:prstGeom prst="rect">
                <a:avLst/>
              </a:prstGeom>
            </p:spPr>
          </p:pic>
        </mc:Fallback>
      </mc:AlternateContent>
      <mc:AlternateContent xmlns:mc="http://schemas.openxmlformats.org/markup-compatibility/2006">
        <mc:Choice xmlns="" xmlns:p14="http://schemas.microsoft.com/office/powerpoint/2010/main" Requires="p14">
          <p:contentPart p14:bwMode="auto" r:id="rId25">
            <p14:nvContentPartPr>
              <p14:cNvPr id="18" name="Ink 17"/>
              <p14:cNvContentPartPr/>
              <p14:nvPr/>
            </p14:nvContentPartPr>
            <p14:xfrm>
              <a:off x="9152280" y="5243400"/>
              <a:ext cx="1058040" cy="1215720"/>
            </p14:xfrm>
          </p:contentPart>
        </mc:Choice>
        <mc:Fallback>
          <p:pic>
            <p:nvPicPr>
              <p:cNvPr id="18" name="Ink 17"/>
              <p:cNvPicPr/>
              <p:nvPr/>
            </p:nvPicPr>
            <p:blipFill>
              <a:blip r:embed="rId26"/>
              <a:stretch>
                <a:fillRect/>
              </a:stretch>
            </p:blipFill>
            <p:spPr>
              <a:xfrm>
                <a:off x="9136440" y="5179680"/>
                <a:ext cx="1089720" cy="1343160"/>
              </a:xfrm>
              <a:prstGeom prst="rect">
                <a:avLst/>
              </a:prstGeom>
            </p:spPr>
          </p:pic>
        </mc:Fallback>
      </mc:AlternateContent>
      <mc:AlternateContent xmlns:mc="http://schemas.openxmlformats.org/markup-compatibility/2006">
        <mc:Choice xmlns="" xmlns:p14="http://schemas.microsoft.com/office/powerpoint/2010/main" Requires="p14">
          <p:contentPart p14:bwMode="auto" r:id="rId27">
            <p14:nvContentPartPr>
              <p14:cNvPr id="19" name="Ink 18"/>
              <p14:cNvContentPartPr/>
              <p14:nvPr/>
            </p14:nvContentPartPr>
            <p14:xfrm>
              <a:off x="9417600" y="5790240"/>
              <a:ext cx="360" cy="360"/>
            </p14:xfrm>
          </p:contentPart>
        </mc:Choice>
        <mc:Fallback>
          <p:pic>
            <p:nvPicPr>
              <p:cNvPr id="19" name="Ink 18"/>
              <p:cNvPicPr/>
              <p:nvPr/>
            </p:nvPicPr>
            <p:blipFill>
              <a:blip r:embed="rId20"/>
              <a:stretch>
                <a:fillRect/>
              </a:stretch>
            </p:blipFill>
            <p:spPr>
              <a:xfrm>
                <a:off x="9401760" y="5726520"/>
                <a:ext cx="32040" cy="127440"/>
              </a:xfrm>
              <a:prstGeom prst="rect">
                <a:avLst/>
              </a:prstGeom>
            </p:spPr>
          </p:pic>
        </mc:Fallback>
      </mc:AlternateContent>
      <mc:AlternateContent xmlns:mc="http://schemas.openxmlformats.org/markup-compatibility/2006">
        <mc:Choice xmlns="" xmlns:p14="http://schemas.microsoft.com/office/powerpoint/2010/main" Requires="p14">
          <p:contentPart p14:bwMode="auto" r:id="rId28">
            <p14:nvContentPartPr>
              <p14:cNvPr id="20" name="Ink 19"/>
              <p14:cNvContentPartPr/>
              <p14:nvPr/>
            </p14:nvContentPartPr>
            <p14:xfrm>
              <a:off x="9862200" y="5538960"/>
              <a:ext cx="360" cy="59400"/>
            </p14:xfrm>
          </p:contentPart>
        </mc:Choice>
        <mc:Fallback>
          <p:pic>
            <p:nvPicPr>
              <p:cNvPr id="20" name="Ink 19"/>
              <p:cNvPicPr/>
              <p:nvPr/>
            </p:nvPicPr>
            <p:blipFill>
              <a:blip r:embed="rId29"/>
              <a:stretch>
                <a:fillRect/>
              </a:stretch>
            </p:blipFill>
            <p:spPr>
              <a:xfrm>
                <a:off x="9846360" y="5475240"/>
                <a:ext cx="32040" cy="186480"/>
              </a:xfrm>
              <a:prstGeom prst="rect">
                <a:avLst/>
              </a:prstGeom>
            </p:spPr>
          </p:pic>
        </mc:Fallback>
      </mc:AlternateContent>
      <mc:AlternateContent xmlns:mc="http://schemas.openxmlformats.org/markup-compatibility/2006">
        <mc:Choice xmlns="" xmlns:p14="http://schemas.microsoft.com/office/powerpoint/2010/main" Requires="p14">
          <p:contentPart p14:bwMode="auto" r:id="rId30">
            <p14:nvContentPartPr>
              <p14:cNvPr id="21" name="Ink 20"/>
              <p14:cNvContentPartPr/>
              <p14:nvPr/>
            </p14:nvContentPartPr>
            <p14:xfrm>
              <a:off x="9626760" y="5923080"/>
              <a:ext cx="448920" cy="299880"/>
            </p14:xfrm>
          </p:contentPart>
        </mc:Choice>
        <mc:Fallback>
          <p:pic>
            <p:nvPicPr>
              <p:cNvPr id="21" name="Ink 20"/>
              <p:cNvPicPr/>
              <p:nvPr/>
            </p:nvPicPr>
            <p:blipFill>
              <a:blip r:embed="rId31"/>
              <a:stretch>
                <a:fillRect/>
              </a:stretch>
            </p:blipFill>
            <p:spPr>
              <a:xfrm>
                <a:off x="9610920" y="5859720"/>
                <a:ext cx="480600" cy="426600"/>
              </a:xfrm>
              <a:prstGeom prst="rect">
                <a:avLst/>
              </a:prstGeom>
            </p:spPr>
          </p:pic>
        </mc:Fallback>
      </mc:AlternateContent>
    </p:spTree>
    <p:extLst>
      <p:ext uri="{BB962C8B-B14F-4D97-AF65-F5344CB8AC3E}">
        <p14:creationId xmlns="" xmlns:p14="http://schemas.microsoft.com/office/powerpoint/2010/main" val="13327976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855441"/>
          </a:xfrm>
        </p:spPr>
        <p:txBody>
          <a:bodyPr/>
          <a:lstStyle/>
          <a:p>
            <a:r>
              <a:rPr lang="en-US" dirty="0" smtClean="0"/>
              <a:t>Recurrence</a:t>
            </a:r>
            <a:endParaRPr lang="en-US" dirty="0"/>
          </a:p>
        </p:txBody>
      </p:sp>
      <p:sp>
        <p:nvSpPr>
          <p:cNvPr id="3" name="Content Placeholder 2"/>
          <p:cNvSpPr>
            <a:spLocks noGrp="1"/>
          </p:cNvSpPr>
          <p:nvPr>
            <p:ph sz="quarter" idx="13"/>
          </p:nvPr>
        </p:nvSpPr>
        <p:spPr>
          <a:xfrm>
            <a:off x="913774" y="1583140"/>
            <a:ext cx="10363826" cy="4208059"/>
          </a:xfrm>
        </p:spPr>
        <p:txBody>
          <a:bodyPr>
            <a:normAutofit/>
          </a:bodyPr>
          <a:lstStyle/>
          <a:p>
            <a:r>
              <a:rPr lang="en-US" sz="2400" dirty="0"/>
              <a:t>About </a:t>
            </a:r>
            <a:r>
              <a:rPr lang="en-US" sz="2400" dirty="0" smtClean="0"/>
              <a:t>1/4</a:t>
            </a:r>
            <a:r>
              <a:rPr lang="en-US" sz="2400" baseline="30000" dirty="0" smtClean="0"/>
              <a:t>th</a:t>
            </a:r>
            <a:r>
              <a:rPr lang="en-US" sz="2400" dirty="0" smtClean="0"/>
              <a:t> of </a:t>
            </a:r>
            <a:r>
              <a:rPr lang="en-US" sz="2400" dirty="0"/>
              <a:t>patients treated for early endometrial cancer </a:t>
            </a:r>
            <a:r>
              <a:rPr lang="en-US" sz="2400" dirty="0" smtClean="0"/>
              <a:t>develop recurrent disease</a:t>
            </a:r>
          </a:p>
          <a:p>
            <a:r>
              <a:rPr lang="en-US" sz="2400" dirty="0" smtClean="0"/>
              <a:t>More </a:t>
            </a:r>
            <a:r>
              <a:rPr lang="en-US" sz="2400" dirty="0"/>
              <a:t>than </a:t>
            </a:r>
            <a:r>
              <a:rPr lang="en-US" sz="2400" dirty="0" smtClean="0"/>
              <a:t>half of </a:t>
            </a:r>
            <a:r>
              <a:rPr lang="en-US" sz="2400" dirty="0"/>
              <a:t>the recurrences develop within 2 </a:t>
            </a:r>
            <a:r>
              <a:rPr lang="en-US" sz="2400" dirty="0" smtClean="0"/>
              <a:t>years and </a:t>
            </a:r>
            <a:r>
              <a:rPr lang="en-US" sz="2400" dirty="0"/>
              <a:t>about </a:t>
            </a:r>
            <a:r>
              <a:rPr lang="en-US" sz="2400" dirty="0" smtClean="0"/>
              <a:t>3/4</a:t>
            </a:r>
            <a:r>
              <a:rPr lang="en-US" sz="2400" baseline="30000" dirty="0" smtClean="0"/>
              <a:t>th</a:t>
            </a:r>
            <a:r>
              <a:rPr lang="en-US" sz="2400" dirty="0" smtClean="0"/>
              <a:t>  </a:t>
            </a:r>
            <a:r>
              <a:rPr lang="en-US" sz="2400" dirty="0"/>
              <a:t>occur within 3 years of initial </a:t>
            </a:r>
            <a:r>
              <a:rPr lang="en-US" sz="2400" dirty="0" smtClean="0"/>
              <a:t>treatment</a:t>
            </a:r>
          </a:p>
          <a:p>
            <a:r>
              <a:rPr lang="en-US" sz="2400" dirty="0" smtClean="0"/>
              <a:t>Asymptomatic, vaginal bleeding, pelvic pain, </a:t>
            </a:r>
            <a:r>
              <a:rPr lang="en-US" sz="2400" dirty="0" err="1" smtClean="0"/>
              <a:t>haemoptysis</a:t>
            </a:r>
            <a:r>
              <a:rPr lang="en-US" sz="2400" dirty="0" smtClean="0"/>
              <a:t>, anorexia</a:t>
            </a:r>
            <a:r>
              <a:rPr lang="en-US" sz="2400" dirty="0"/>
              <a:t>, nausea </a:t>
            </a:r>
            <a:r>
              <a:rPr lang="en-US" sz="2400" dirty="0" smtClean="0"/>
              <a:t>&amp; vomiting, seizures, jaundice</a:t>
            </a:r>
            <a:endParaRPr lang="en-US" sz="2400" dirty="0"/>
          </a:p>
        </p:txBody>
      </p:sp>
    </p:spTree>
    <p:extLst>
      <p:ext uri="{BB962C8B-B14F-4D97-AF65-F5344CB8AC3E}">
        <p14:creationId xmlns="" xmlns:p14="http://schemas.microsoft.com/office/powerpoint/2010/main" val="330277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515487"/>
            <a:ext cx="10364451" cy="785279"/>
          </a:xfrm>
        </p:spPr>
        <p:txBody>
          <a:bodyPr/>
          <a:lstStyle/>
          <a:p>
            <a:r>
              <a:rPr lang="en-US" dirty="0" smtClean="0"/>
              <a:t>Treatment of recurrence</a:t>
            </a:r>
            <a:endParaRPr lang="en-US" dirty="0"/>
          </a:p>
        </p:txBody>
      </p:sp>
      <p:sp>
        <p:nvSpPr>
          <p:cNvPr id="3" name="Content Placeholder 2"/>
          <p:cNvSpPr>
            <a:spLocks noGrp="1"/>
          </p:cNvSpPr>
          <p:nvPr>
            <p:ph sz="quarter" idx="13"/>
          </p:nvPr>
        </p:nvSpPr>
        <p:spPr>
          <a:xfrm>
            <a:off x="913774" y="1493949"/>
            <a:ext cx="10363826" cy="4739426"/>
          </a:xfrm>
        </p:spPr>
        <p:txBody>
          <a:bodyPr>
            <a:normAutofit lnSpcReduction="10000"/>
          </a:bodyPr>
          <a:lstStyle/>
          <a:p>
            <a:r>
              <a:rPr lang="en-US" sz="2400" dirty="0" smtClean="0"/>
              <a:t>For central pelvic recurrence</a:t>
            </a:r>
            <a:r>
              <a:rPr lang="en-US" sz="2400" dirty="0"/>
              <a:t>, the </a:t>
            </a:r>
            <a:r>
              <a:rPr lang="en-US" sz="2400" dirty="0" smtClean="0"/>
              <a:t>treatment of choice is surgery or radiation therapy, while for regional pelvic recurrences it is radiation therapy</a:t>
            </a:r>
            <a:r>
              <a:rPr lang="en-US" sz="2400" dirty="0"/>
              <a:t>, associated </a:t>
            </a:r>
            <a:r>
              <a:rPr lang="en-US" sz="2400" dirty="0" smtClean="0"/>
              <a:t>if possible with chemotherapy</a:t>
            </a:r>
          </a:p>
          <a:p>
            <a:r>
              <a:rPr lang="en-US" sz="2400" dirty="0"/>
              <a:t>High rates of local </a:t>
            </a:r>
            <a:r>
              <a:rPr lang="en-US" sz="2400" dirty="0" smtClean="0"/>
              <a:t>control: </a:t>
            </a:r>
            <a:r>
              <a:rPr lang="en-US" sz="2400" dirty="0"/>
              <a:t>complete response (CR) and a 5-year survival of 50%</a:t>
            </a:r>
          </a:p>
          <a:p>
            <a:r>
              <a:rPr lang="en-US" sz="2400" dirty="0" smtClean="0"/>
              <a:t>Treatment of metastatic </a:t>
            </a:r>
            <a:r>
              <a:rPr lang="en-US" sz="2400" dirty="0"/>
              <a:t>disease and relapse:  endocrine </a:t>
            </a:r>
            <a:r>
              <a:rPr lang="en-US" sz="2400" dirty="0" smtClean="0"/>
              <a:t>therapy or cytotoxic </a:t>
            </a:r>
            <a:r>
              <a:rPr lang="en-US" sz="2400" dirty="0"/>
              <a:t>chemotherapy </a:t>
            </a:r>
            <a:endParaRPr lang="en-US" sz="2400" dirty="0" smtClean="0"/>
          </a:p>
          <a:p>
            <a:r>
              <a:rPr lang="en-US" sz="2400" dirty="0"/>
              <a:t>Hormonal therapy is recommended </a:t>
            </a:r>
            <a:r>
              <a:rPr lang="en-US" sz="2400" dirty="0" smtClean="0"/>
              <a:t>for </a:t>
            </a:r>
            <a:r>
              <a:rPr lang="en-US" sz="2400" dirty="0" err="1" smtClean="0"/>
              <a:t>endometrioid</a:t>
            </a:r>
            <a:r>
              <a:rPr lang="en-US" sz="2400" dirty="0" smtClean="0"/>
              <a:t> </a:t>
            </a:r>
            <a:r>
              <a:rPr lang="en-US" sz="2400" dirty="0" err="1"/>
              <a:t>histologies</a:t>
            </a:r>
            <a:r>
              <a:rPr lang="en-US" sz="2400" dirty="0"/>
              <a:t> </a:t>
            </a:r>
            <a:r>
              <a:rPr lang="en-US" sz="2400" dirty="0" smtClean="0"/>
              <a:t>with ER/PR +</a:t>
            </a:r>
            <a:r>
              <a:rPr lang="en-US" sz="2400" dirty="0" err="1" smtClean="0"/>
              <a:t>ve</a:t>
            </a:r>
            <a:r>
              <a:rPr lang="en-US" sz="2400" dirty="0" smtClean="0"/>
              <a:t> only and </a:t>
            </a:r>
            <a:r>
              <a:rPr lang="en-US" sz="2400" dirty="0"/>
              <a:t>involves mainly the use of </a:t>
            </a:r>
            <a:r>
              <a:rPr lang="en-US" sz="2400" dirty="0" err="1"/>
              <a:t>progestational</a:t>
            </a:r>
            <a:r>
              <a:rPr lang="en-US" sz="2400" dirty="0"/>
              <a:t> </a:t>
            </a:r>
            <a:r>
              <a:rPr lang="en-US" sz="2400" dirty="0" smtClean="0"/>
              <a:t>agents, tamoxifen and </a:t>
            </a:r>
            <a:r>
              <a:rPr lang="en-US" sz="2400" dirty="0"/>
              <a:t>aromatase </a:t>
            </a:r>
            <a:r>
              <a:rPr lang="en-US" sz="2400" dirty="0" smtClean="0"/>
              <a:t>inhibitors</a:t>
            </a:r>
            <a:endParaRPr lang="en-US" sz="2400" dirty="0"/>
          </a:p>
        </p:txBody>
      </p:sp>
    </p:spTree>
    <p:extLst>
      <p:ext uri="{BB962C8B-B14F-4D97-AF65-F5344CB8AC3E}">
        <p14:creationId xmlns="" xmlns:p14="http://schemas.microsoft.com/office/powerpoint/2010/main" val="5510888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773554"/>
          </a:xfrm>
        </p:spPr>
        <p:txBody>
          <a:bodyPr/>
          <a:lstStyle/>
          <a:p>
            <a:r>
              <a:rPr lang="en-US" dirty="0" smtClean="0"/>
              <a:t>Land mark trials in Endometrial Ca</a:t>
            </a:r>
            <a:endParaRPr lang="en-US" dirty="0"/>
          </a:p>
        </p:txBody>
      </p:sp>
      <p:sp>
        <p:nvSpPr>
          <p:cNvPr id="3" name="Content Placeholder 2"/>
          <p:cNvSpPr>
            <a:spLocks noGrp="1"/>
          </p:cNvSpPr>
          <p:nvPr>
            <p:ph sz="quarter" idx="13"/>
          </p:nvPr>
        </p:nvSpPr>
        <p:spPr>
          <a:xfrm>
            <a:off x="913775" y="1487606"/>
            <a:ext cx="10363826" cy="4749421"/>
          </a:xfrm>
        </p:spPr>
        <p:txBody>
          <a:bodyPr>
            <a:normAutofit lnSpcReduction="10000"/>
          </a:bodyPr>
          <a:lstStyle/>
          <a:p>
            <a:r>
              <a:rPr lang="en-US" sz="2400" dirty="0"/>
              <a:t>PORTEC </a:t>
            </a:r>
            <a:r>
              <a:rPr lang="en-US" sz="2400" dirty="0" smtClean="0"/>
              <a:t>1 (Post </a:t>
            </a:r>
            <a:r>
              <a:rPr lang="en-US" sz="2400" dirty="0"/>
              <a:t>Operative </a:t>
            </a:r>
            <a:r>
              <a:rPr lang="en-US" sz="2400" dirty="0" smtClean="0"/>
              <a:t>Radiation Therapy </a:t>
            </a:r>
            <a:r>
              <a:rPr lang="en-US" sz="2400" dirty="0"/>
              <a:t>in Endometrial Carcinoma</a:t>
            </a:r>
            <a:r>
              <a:rPr lang="en-US" sz="2400" dirty="0" smtClean="0"/>
              <a:t>)</a:t>
            </a:r>
          </a:p>
          <a:p>
            <a:r>
              <a:rPr lang="en-US" sz="2400" dirty="0" smtClean="0"/>
              <a:t>PORTEC 2</a:t>
            </a:r>
            <a:r>
              <a:rPr lang="en-US" sz="2400" dirty="0"/>
              <a:t>: Vaginal brachytherapy versus pelvic external </a:t>
            </a:r>
            <a:r>
              <a:rPr lang="en-US" sz="2400" dirty="0" smtClean="0"/>
              <a:t>beam radiotherapy</a:t>
            </a:r>
          </a:p>
          <a:p>
            <a:r>
              <a:rPr lang="en-US" sz="2400" dirty="0"/>
              <a:t>Benedetti </a:t>
            </a:r>
            <a:r>
              <a:rPr lang="en-US" sz="2400" dirty="0" err="1" smtClean="0"/>
              <a:t>Panici</a:t>
            </a:r>
            <a:endParaRPr lang="en-US" sz="2400" dirty="0" smtClean="0"/>
          </a:p>
          <a:p>
            <a:r>
              <a:rPr lang="en-US" sz="2400" dirty="0" smtClean="0"/>
              <a:t>MRC ASTEC trial</a:t>
            </a:r>
          </a:p>
          <a:p>
            <a:r>
              <a:rPr lang="en-US" sz="2400" dirty="0" smtClean="0"/>
              <a:t>Lap 2 trial </a:t>
            </a:r>
            <a:r>
              <a:rPr lang="en-US" sz="2400" dirty="0"/>
              <a:t>by GOG: Laparoscopy Compared With </a:t>
            </a:r>
            <a:r>
              <a:rPr lang="en-US" sz="2400" dirty="0" smtClean="0"/>
              <a:t>Laparotomy</a:t>
            </a:r>
          </a:p>
          <a:p>
            <a:r>
              <a:rPr lang="en-US" sz="2400" dirty="0" smtClean="0"/>
              <a:t>EORTC and MANGO trial</a:t>
            </a:r>
            <a:r>
              <a:rPr lang="en-US" sz="2400" dirty="0"/>
              <a:t>: Sequential adjuvant chemotherapy and radiotherapy</a:t>
            </a:r>
            <a:endParaRPr lang="en-US" sz="2400" dirty="0" smtClean="0"/>
          </a:p>
          <a:p>
            <a:r>
              <a:rPr lang="en-US" sz="2400" dirty="0" smtClean="0"/>
              <a:t>PORTEC 3</a:t>
            </a:r>
            <a:r>
              <a:rPr lang="en-US" sz="2400" dirty="0"/>
              <a:t>: </a:t>
            </a:r>
            <a:r>
              <a:rPr lang="en-US" sz="2400" dirty="0" smtClean="0"/>
              <a:t>combined chemotherapy </a:t>
            </a:r>
            <a:r>
              <a:rPr lang="en-US" sz="2400" dirty="0"/>
              <a:t>and </a:t>
            </a:r>
            <a:r>
              <a:rPr lang="en-US" sz="2400" dirty="0" smtClean="0"/>
              <a:t>radiotherapy (ongoing)</a:t>
            </a:r>
          </a:p>
        </p:txBody>
      </p:sp>
      <p:sp>
        <p:nvSpPr>
          <p:cNvPr id="4" name="Right Brace 3"/>
          <p:cNvSpPr/>
          <p:nvPr/>
        </p:nvSpPr>
        <p:spPr>
          <a:xfrm>
            <a:off x="3589305" y="3125336"/>
            <a:ext cx="132343" cy="762611"/>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b="1" dirty="0"/>
          </a:p>
        </p:txBody>
      </p:sp>
      <p:sp>
        <p:nvSpPr>
          <p:cNvPr id="5" name="Rectangle 4"/>
          <p:cNvSpPr/>
          <p:nvPr/>
        </p:nvSpPr>
        <p:spPr>
          <a:xfrm>
            <a:off x="3721648" y="3275808"/>
            <a:ext cx="6091860" cy="461665"/>
          </a:xfrm>
          <a:prstGeom prst="rect">
            <a:avLst/>
          </a:prstGeom>
        </p:spPr>
        <p:txBody>
          <a:bodyPr wrap="none">
            <a:spAutoFit/>
          </a:bodyPr>
          <a:lstStyle/>
          <a:p>
            <a:r>
              <a:rPr lang="en-US" sz="2400" dirty="0"/>
              <a:t>Lymphadenectomy in early Endometrial Ca</a:t>
            </a:r>
          </a:p>
        </p:txBody>
      </p:sp>
    </p:spTree>
    <p:extLst>
      <p:ext uri="{BB962C8B-B14F-4D97-AF65-F5344CB8AC3E}">
        <p14:creationId xmlns="" xmlns:p14="http://schemas.microsoft.com/office/powerpoint/2010/main" val="19827537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772401"/>
          </a:xfrm>
        </p:spPr>
        <p:txBody>
          <a:bodyPr/>
          <a:lstStyle/>
          <a:p>
            <a:r>
              <a:rPr lang="en-US" dirty="0" smtClean="0"/>
              <a:t>Controversies in Endometrial Ca</a:t>
            </a:r>
            <a:endParaRPr lang="en-US" dirty="0"/>
          </a:p>
        </p:txBody>
      </p:sp>
      <p:sp>
        <p:nvSpPr>
          <p:cNvPr id="3" name="Content Placeholder 2"/>
          <p:cNvSpPr>
            <a:spLocks noGrp="1"/>
          </p:cNvSpPr>
          <p:nvPr>
            <p:ph sz="quarter" idx="13"/>
          </p:nvPr>
        </p:nvSpPr>
        <p:spPr>
          <a:xfrm>
            <a:off x="913775" y="1570839"/>
            <a:ext cx="10363826" cy="3756337"/>
          </a:xfrm>
        </p:spPr>
        <p:txBody>
          <a:bodyPr/>
          <a:lstStyle/>
          <a:p>
            <a:r>
              <a:rPr lang="en-US" sz="2400" dirty="0" smtClean="0"/>
              <a:t>Peritoneal cytology?</a:t>
            </a:r>
          </a:p>
          <a:p>
            <a:r>
              <a:rPr lang="en-US" sz="2400" dirty="0" smtClean="0"/>
              <a:t>Radical hysterectomy?</a:t>
            </a:r>
          </a:p>
          <a:p>
            <a:r>
              <a:rPr lang="en-US" sz="2400" dirty="0" err="1" smtClean="0"/>
              <a:t>Omentectomy</a:t>
            </a:r>
            <a:r>
              <a:rPr lang="en-US" dirty="0" smtClean="0"/>
              <a:t>? </a:t>
            </a:r>
          </a:p>
          <a:p>
            <a:r>
              <a:rPr lang="en-US" sz="2400" dirty="0" smtClean="0"/>
              <a:t>Chemotherapy?</a:t>
            </a:r>
            <a:endParaRPr lang="en-US" sz="2400" dirty="0"/>
          </a:p>
        </p:txBody>
      </p:sp>
    </p:spTree>
    <p:extLst>
      <p:ext uri="{BB962C8B-B14F-4D97-AF65-F5344CB8AC3E}">
        <p14:creationId xmlns="" xmlns:p14="http://schemas.microsoft.com/office/powerpoint/2010/main" val="7108734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757064"/>
            <a:ext cx="10364451" cy="919338"/>
          </a:xfrm>
        </p:spPr>
        <p:txBody>
          <a:bodyPr/>
          <a:lstStyle/>
          <a:p>
            <a:r>
              <a:rPr lang="en-US" dirty="0" smtClean="0"/>
              <a:t>Post test</a:t>
            </a:r>
            <a:endParaRPr lang="en-US" dirty="0"/>
          </a:p>
        </p:txBody>
      </p:sp>
      <p:sp>
        <p:nvSpPr>
          <p:cNvPr id="3" name="Content Placeholder 2"/>
          <p:cNvSpPr>
            <a:spLocks noGrp="1"/>
          </p:cNvSpPr>
          <p:nvPr>
            <p:ph sz="quarter" idx="13"/>
          </p:nvPr>
        </p:nvSpPr>
        <p:spPr>
          <a:xfrm>
            <a:off x="914400" y="1511708"/>
            <a:ext cx="10363826" cy="3893126"/>
          </a:xfrm>
        </p:spPr>
        <p:txBody>
          <a:bodyPr>
            <a:normAutofit lnSpcReduction="10000"/>
          </a:bodyPr>
          <a:lstStyle/>
          <a:p>
            <a:pPr marL="0" indent="0">
              <a:buNone/>
            </a:pPr>
            <a:r>
              <a:rPr lang="en-US" sz="2400" dirty="0"/>
              <a:t>Question 1 </a:t>
            </a:r>
            <a:endParaRPr lang="en-US" sz="2400" dirty="0" smtClean="0"/>
          </a:p>
          <a:p>
            <a:pPr marL="0" indent="0">
              <a:buNone/>
            </a:pPr>
            <a:r>
              <a:rPr lang="en-US" sz="2400" dirty="0" smtClean="0"/>
              <a:t>Factor </a:t>
            </a:r>
            <a:r>
              <a:rPr lang="en-US" sz="2400" dirty="0"/>
              <a:t>which decreases the risk of endometrial cancer? </a:t>
            </a:r>
            <a:endParaRPr lang="en-US" sz="2400" dirty="0" smtClean="0"/>
          </a:p>
          <a:p>
            <a:pPr marL="457200" indent="-457200">
              <a:buAutoNum type="alphaLcParenR"/>
            </a:pPr>
            <a:r>
              <a:rPr lang="en-US" sz="2400" dirty="0" smtClean="0"/>
              <a:t>Estrogen </a:t>
            </a:r>
            <a:r>
              <a:rPr lang="en-US" sz="2400" dirty="0"/>
              <a:t>replacement therapy </a:t>
            </a:r>
            <a:endParaRPr lang="en-US" sz="2400" dirty="0" smtClean="0"/>
          </a:p>
          <a:p>
            <a:pPr marL="457200" indent="-457200">
              <a:buAutoNum type="alphaLcParenR"/>
            </a:pPr>
            <a:r>
              <a:rPr lang="en-US" sz="2400" dirty="0" smtClean="0"/>
              <a:t>Tamoxifen </a:t>
            </a:r>
          </a:p>
          <a:p>
            <a:pPr marL="457200" indent="-457200">
              <a:buAutoNum type="alphaLcParenR"/>
            </a:pPr>
            <a:r>
              <a:rPr lang="en-US" sz="2400" dirty="0" smtClean="0"/>
              <a:t>OC pills </a:t>
            </a:r>
          </a:p>
          <a:p>
            <a:pPr marL="457200" indent="-457200">
              <a:buAutoNum type="alphaLcParenR"/>
            </a:pPr>
            <a:r>
              <a:rPr lang="en-US" sz="2400" dirty="0" smtClean="0"/>
              <a:t>Poly </a:t>
            </a:r>
            <a:r>
              <a:rPr lang="en-US" sz="2400" dirty="0"/>
              <a:t>cystic ovarian syndrome </a:t>
            </a:r>
            <a:endParaRPr lang="en-US" sz="2400" dirty="0" smtClean="0"/>
          </a:p>
          <a:p>
            <a:pPr marL="457200" indent="-457200">
              <a:buAutoNum type="alphaLcParenR"/>
            </a:pPr>
            <a:r>
              <a:rPr lang="en-US" sz="2400" dirty="0" smtClean="0"/>
              <a:t>Diabetes</a:t>
            </a:r>
            <a:endParaRPr lang="en-US" sz="2400" dirty="0"/>
          </a:p>
          <a:p>
            <a:endParaRPr lang="en-US" sz="2400" dirty="0"/>
          </a:p>
        </p:txBody>
      </p:sp>
    </p:spTree>
    <p:extLst>
      <p:ext uri="{BB962C8B-B14F-4D97-AF65-F5344CB8AC3E}">
        <p14:creationId xmlns="" xmlns:p14="http://schemas.microsoft.com/office/powerpoint/2010/main" val="42591066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1274618"/>
            <a:ext cx="10363826" cy="4516581"/>
          </a:xfrm>
        </p:spPr>
        <p:txBody>
          <a:bodyPr>
            <a:normAutofit/>
          </a:bodyPr>
          <a:lstStyle/>
          <a:p>
            <a:pPr marL="0" indent="0">
              <a:buNone/>
            </a:pPr>
            <a:r>
              <a:rPr lang="en-US" sz="2400" dirty="0"/>
              <a:t>Question 2 </a:t>
            </a:r>
            <a:endParaRPr lang="en-US" sz="2400" dirty="0" smtClean="0"/>
          </a:p>
          <a:p>
            <a:pPr marL="0" indent="0">
              <a:buNone/>
            </a:pPr>
            <a:r>
              <a:rPr lang="en-US" sz="2400" dirty="0" smtClean="0"/>
              <a:t>A </a:t>
            </a:r>
            <a:r>
              <a:rPr lang="en-US" sz="2400" dirty="0"/>
              <a:t>lady is diagnosed </a:t>
            </a:r>
            <a:r>
              <a:rPr lang="en-US" sz="2400" dirty="0" smtClean="0"/>
              <a:t>with </a:t>
            </a:r>
            <a:r>
              <a:rPr lang="en-US" sz="2400" dirty="0"/>
              <a:t>endometrial cancer which is extending to the cervical </a:t>
            </a:r>
            <a:r>
              <a:rPr lang="en-US" sz="2400" dirty="0" err="1"/>
              <a:t>stroma</a:t>
            </a:r>
            <a:r>
              <a:rPr lang="en-US" sz="2400" dirty="0"/>
              <a:t> and her pelvic lymph node biopsy came to be +</a:t>
            </a:r>
            <a:r>
              <a:rPr lang="en-US" sz="2400" dirty="0" err="1"/>
              <a:t>ve</a:t>
            </a:r>
            <a:r>
              <a:rPr lang="en-US" sz="2400" dirty="0"/>
              <a:t>. In which stage you would like to keep her? </a:t>
            </a:r>
            <a:endParaRPr lang="en-US" sz="2400" dirty="0" smtClean="0"/>
          </a:p>
          <a:p>
            <a:pPr marL="0" indent="0">
              <a:buNone/>
            </a:pPr>
            <a:r>
              <a:rPr lang="en-US" sz="2400" dirty="0" smtClean="0"/>
              <a:t>a</a:t>
            </a:r>
            <a:r>
              <a:rPr lang="en-US" sz="2400" dirty="0"/>
              <a:t>) Stage IA </a:t>
            </a:r>
            <a:endParaRPr lang="en-US" sz="2400" dirty="0" smtClean="0"/>
          </a:p>
          <a:p>
            <a:pPr marL="0" indent="0">
              <a:buNone/>
            </a:pPr>
            <a:r>
              <a:rPr lang="en-US" sz="2400" dirty="0" smtClean="0"/>
              <a:t>b</a:t>
            </a:r>
            <a:r>
              <a:rPr lang="en-US" sz="2400" dirty="0"/>
              <a:t>) Stage II </a:t>
            </a:r>
            <a:endParaRPr lang="en-US" sz="2400" dirty="0" smtClean="0"/>
          </a:p>
          <a:p>
            <a:pPr marL="0" indent="0">
              <a:buNone/>
            </a:pPr>
            <a:r>
              <a:rPr lang="en-US" sz="2400" dirty="0" smtClean="0"/>
              <a:t>c</a:t>
            </a:r>
            <a:r>
              <a:rPr lang="en-US" sz="2400" dirty="0"/>
              <a:t>) Stage IIIA </a:t>
            </a:r>
            <a:endParaRPr lang="en-US" sz="2400" dirty="0" smtClean="0"/>
          </a:p>
          <a:p>
            <a:pPr marL="0" indent="0">
              <a:buNone/>
            </a:pPr>
            <a:r>
              <a:rPr lang="en-US" sz="2400" dirty="0" smtClean="0"/>
              <a:t>d</a:t>
            </a:r>
            <a:r>
              <a:rPr lang="en-US" sz="2400" dirty="0"/>
              <a:t>) Stage IIIC</a:t>
            </a:r>
          </a:p>
          <a:p>
            <a:endParaRPr lang="en-US" sz="2400" dirty="0"/>
          </a:p>
        </p:txBody>
      </p:sp>
    </p:spTree>
    <p:extLst>
      <p:ext uri="{BB962C8B-B14F-4D97-AF65-F5344CB8AC3E}">
        <p14:creationId xmlns="" xmlns:p14="http://schemas.microsoft.com/office/powerpoint/2010/main" val="2809130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798159"/>
          </a:xfrm>
        </p:spPr>
        <p:txBody>
          <a:bodyPr>
            <a:normAutofit fontScale="90000"/>
          </a:bodyPr>
          <a:lstStyle/>
          <a:p>
            <a:r>
              <a:rPr lang="en-US" dirty="0" smtClean="0"/>
              <a:t/>
            </a:r>
            <a:br>
              <a:rPr lang="en-US" dirty="0" smtClean="0"/>
            </a:br>
            <a:r>
              <a:rPr lang="en-US" sz="3600" dirty="0" smtClean="0"/>
              <a:t>Classification </a:t>
            </a:r>
            <a:r>
              <a:rPr lang="en-US" sz="3600" dirty="0"/>
              <a:t>of Endometrial Carcinomas</a:t>
            </a:r>
            <a:br>
              <a:rPr lang="en-US" sz="3600" dirty="0"/>
            </a:br>
            <a:endParaRPr lang="en-US" sz="3600" dirty="0"/>
          </a:p>
        </p:txBody>
      </p:sp>
      <p:sp>
        <p:nvSpPr>
          <p:cNvPr id="3" name="Content Placeholder 2"/>
          <p:cNvSpPr>
            <a:spLocks noGrp="1"/>
          </p:cNvSpPr>
          <p:nvPr>
            <p:ph sz="quarter" idx="13"/>
          </p:nvPr>
        </p:nvSpPr>
        <p:spPr>
          <a:xfrm>
            <a:off x="914400" y="1416677"/>
            <a:ext cx="10363826" cy="5293216"/>
          </a:xfrm>
        </p:spPr>
        <p:txBody>
          <a:bodyPr>
            <a:normAutofit/>
          </a:bodyPr>
          <a:lstStyle/>
          <a:p>
            <a:r>
              <a:rPr lang="en-US" sz="2400" dirty="0" err="1" smtClean="0"/>
              <a:t>Endometrioid</a:t>
            </a:r>
            <a:r>
              <a:rPr lang="en-US" sz="2400" dirty="0" smtClean="0"/>
              <a:t> </a:t>
            </a:r>
            <a:r>
              <a:rPr lang="en-US" sz="2400" dirty="0"/>
              <a:t>adenocarcinoma</a:t>
            </a:r>
          </a:p>
          <a:p>
            <a:pPr lvl="1"/>
            <a:r>
              <a:rPr lang="en-US" sz="2000" dirty="0" smtClean="0"/>
              <a:t>Variants: </a:t>
            </a:r>
            <a:r>
              <a:rPr lang="en-US" sz="2000" dirty="0" err="1" smtClean="0"/>
              <a:t>Villoglandular</a:t>
            </a:r>
            <a:r>
              <a:rPr lang="en-US" sz="2000" dirty="0" smtClean="0"/>
              <a:t> </a:t>
            </a:r>
            <a:r>
              <a:rPr lang="en-US" sz="2000" dirty="0"/>
              <a:t>or </a:t>
            </a:r>
            <a:r>
              <a:rPr lang="en-US" sz="2000" dirty="0" smtClean="0"/>
              <a:t>papillary, Secretory, With </a:t>
            </a:r>
            <a:r>
              <a:rPr lang="en-US" sz="2000" dirty="0"/>
              <a:t>squamous differentiation</a:t>
            </a:r>
          </a:p>
          <a:p>
            <a:r>
              <a:rPr lang="en-US" sz="2400" dirty="0"/>
              <a:t>Mucinous carcinoma</a:t>
            </a:r>
          </a:p>
          <a:p>
            <a:r>
              <a:rPr lang="en-US" sz="2400" dirty="0"/>
              <a:t>Papillary serous carcinoma</a:t>
            </a:r>
          </a:p>
          <a:p>
            <a:r>
              <a:rPr lang="en-US" sz="2400" dirty="0"/>
              <a:t>Clear cell carcinoma</a:t>
            </a:r>
          </a:p>
          <a:p>
            <a:r>
              <a:rPr lang="en-US" sz="2400" dirty="0"/>
              <a:t>Squamous carcinoma</a:t>
            </a:r>
          </a:p>
          <a:p>
            <a:r>
              <a:rPr lang="en-US" sz="2400" dirty="0"/>
              <a:t>Undifferentiated carcinoma</a:t>
            </a:r>
          </a:p>
          <a:p>
            <a:r>
              <a:rPr lang="en-US" sz="2400" dirty="0"/>
              <a:t>Mixed carcinoma</a:t>
            </a:r>
          </a:p>
        </p:txBody>
      </p:sp>
    </p:spTree>
    <p:extLst>
      <p:ext uri="{BB962C8B-B14F-4D97-AF65-F5344CB8AC3E}">
        <p14:creationId xmlns="" xmlns:p14="http://schemas.microsoft.com/office/powerpoint/2010/main" val="17285183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19836" y="1130610"/>
            <a:ext cx="10363826" cy="4184072"/>
          </a:xfrm>
        </p:spPr>
        <p:txBody>
          <a:bodyPr>
            <a:normAutofit/>
          </a:bodyPr>
          <a:lstStyle/>
          <a:p>
            <a:pPr marL="0" indent="0">
              <a:buNone/>
            </a:pPr>
            <a:r>
              <a:rPr lang="en-US" sz="2400" dirty="0"/>
              <a:t>Question </a:t>
            </a:r>
            <a:r>
              <a:rPr lang="en-US" sz="2400" dirty="0" smtClean="0"/>
              <a:t>3 </a:t>
            </a:r>
          </a:p>
          <a:p>
            <a:pPr marL="0" indent="0">
              <a:buNone/>
            </a:pPr>
            <a:r>
              <a:rPr lang="en-US" sz="2400" dirty="0" smtClean="0"/>
              <a:t>If </a:t>
            </a:r>
            <a:r>
              <a:rPr lang="en-US" sz="2400" dirty="0"/>
              <a:t>a lady is diagnosed to have </a:t>
            </a:r>
            <a:r>
              <a:rPr lang="en-US" sz="2400" dirty="0" err="1"/>
              <a:t>ca</a:t>
            </a:r>
            <a:r>
              <a:rPr lang="en-US" sz="2400" dirty="0"/>
              <a:t> endometrium which has spread to the </a:t>
            </a:r>
            <a:r>
              <a:rPr lang="en-US" sz="2400" dirty="0" err="1"/>
              <a:t>endocervical</a:t>
            </a:r>
            <a:r>
              <a:rPr lang="en-US" sz="2400" dirty="0"/>
              <a:t> glands. Under which stage you would like to keep her? </a:t>
            </a:r>
            <a:endParaRPr lang="en-US" sz="2400" dirty="0" smtClean="0"/>
          </a:p>
          <a:p>
            <a:pPr marL="457200" indent="-457200">
              <a:buAutoNum type="alphaLcParenR"/>
            </a:pPr>
            <a:r>
              <a:rPr lang="en-US" sz="2400" dirty="0" smtClean="0"/>
              <a:t>Stage </a:t>
            </a:r>
            <a:r>
              <a:rPr lang="en-US" sz="2400" dirty="0"/>
              <a:t>IA </a:t>
            </a:r>
            <a:endParaRPr lang="en-US" sz="2400" dirty="0" smtClean="0"/>
          </a:p>
          <a:p>
            <a:pPr marL="457200" indent="-457200">
              <a:buAutoNum type="alphaLcParenR"/>
            </a:pPr>
            <a:r>
              <a:rPr lang="en-US" sz="2400" dirty="0" smtClean="0"/>
              <a:t>Stage </a:t>
            </a:r>
            <a:r>
              <a:rPr lang="en-US" sz="2400" dirty="0"/>
              <a:t>IB </a:t>
            </a:r>
            <a:endParaRPr lang="en-US" sz="2400" dirty="0" smtClean="0"/>
          </a:p>
          <a:p>
            <a:pPr marL="457200" indent="-457200">
              <a:buAutoNum type="alphaLcParenR"/>
            </a:pPr>
            <a:r>
              <a:rPr lang="en-US" sz="2400" dirty="0" smtClean="0"/>
              <a:t>Stage </a:t>
            </a:r>
            <a:r>
              <a:rPr lang="en-US" sz="2400" dirty="0"/>
              <a:t>II </a:t>
            </a:r>
            <a:endParaRPr lang="en-US" sz="2400" dirty="0" smtClean="0"/>
          </a:p>
          <a:p>
            <a:pPr marL="457200" indent="-457200">
              <a:buAutoNum type="alphaLcParenR"/>
            </a:pPr>
            <a:r>
              <a:rPr lang="en-US" sz="2400" dirty="0" smtClean="0"/>
              <a:t>Stage </a:t>
            </a:r>
            <a:r>
              <a:rPr lang="en-US" sz="2400" dirty="0"/>
              <a:t>IIIA</a:t>
            </a:r>
          </a:p>
          <a:p>
            <a:endParaRPr lang="en-US" sz="2400" dirty="0"/>
          </a:p>
        </p:txBody>
      </p:sp>
    </p:spTree>
    <p:extLst>
      <p:ext uri="{BB962C8B-B14F-4D97-AF65-F5344CB8AC3E}">
        <p14:creationId xmlns="" xmlns:p14="http://schemas.microsoft.com/office/powerpoint/2010/main" val="14668405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07932" y="1340489"/>
            <a:ext cx="10363826" cy="3424107"/>
          </a:xfrm>
        </p:spPr>
        <p:txBody>
          <a:bodyPr>
            <a:normAutofit/>
          </a:bodyPr>
          <a:lstStyle/>
          <a:p>
            <a:pPr marL="0" indent="0">
              <a:buNone/>
            </a:pPr>
            <a:r>
              <a:rPr lang="en-US" sz="2400" dirty="0"/>
              <a:t>Question </a:t>
            </a:r>
            <a:r>
              <a:rPr lang="en-US" sz="2400" dirty="0" smtClean="0"/>
              <a:t>4 </a:t>
            </a:r>
          </a:p>
          <a:p>
            <a:pPr marL="0" indent="0">
              <a:buNone/>
            </a:pPr>
            <a:r>
              <a:rPr lang="en-US" sz="2400" dirty="0" smtClean="0"/>
              <a:t>A </a:t>
            </a:r>
            <a:r>
              <a:rPr lang="en-US" sz="2400" dirty="0"/>
              <a:t>50 </a:t>
            </a:r>
            <a:r>
              <a:rPr lang="en-US" sz="2400" dirty="0" err="1"/>
              <a:t>yr</a:t>
            </a:r>
            <a:r>
              <a:rPr lang="en-US" sz="2400" dirty="0"/>
              <a:t> old lady has been diagnosed of having papillary serous carcinoma endometrium and another lady is diagnosed of having mucinous carcinoma. Both are in stage II. Which lady is going to survive more after therapy?</a:t>
            </a:r>
          </a:p>
          <a:p>
            <a:endParaRPr lang="en-US" sz="2400" dirty="0"/>
          </a:p>
        </p:txBody>
      </p:sp>
    </p:spTree>
    <p:extLst>
      <p:ext uri="{BB962C8B-B14F-4D97-AF65-F5344CB8AC3E}">
        <p14:creationId xmlns="" xmlns:p14="http://schemas.microsoft.com/office/powerpoint/2010/main" val="27995918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94079" y="1298146"/>
            <a:ext cx="10363826" cy="3789009"/>
          </a:xfrm>
        </p:spPr>
        <p:txBody>
          <a:bodyPr/>
          <a:lstStyle/>
          <a:p>
            <a:pPr marL="0" indent="0">
              <a:buNone/>
            </a:pPr>
            <a:r>
              <a:rPr lang="en-US" sz="2400" dirty="0"/>
              <a:t>Question </a:t>
            </a:r>
            <a:r>
              <a:rPr lang="en-US" sz="2400" dirty="0" smtClean="0"/>
              <a:t>5</a:t>
            </a:r>
          </a:p>
          <a:p>
            <a:pPr marL="0" indent="0">
              <a:buNone/>
            </a:pPr>
            <a:r>
              <a:rPr lang="en-US" sz="2400" dirty="0" smtClean="0"/>
              <a:t>What is corpus cancer syndrome?</a:t>
            </a:r>
          </a:p>
          <a:p>
            <a:endParaRPr lang="en-US" sz="2400" dirty="0"/>
          </a:p>
          <a:p>
            <a:endParaRPr lang="en-US" b="1" dirty="0"/>
          </a:p>
        </p:txBody>
      </p:sp>
    </p:spTree>
    <p:extLst>
      <p:ext uri="{BB962C8B-B14F-4D97-AF65-F5344CB8AC3E}">
        <p14:creationId xmlns="" xmlns:p14="http://schemas.microsoft.com/office/powerpoint/2010/main" val="29462341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91047" y="1555723"/>
            <a:ext cx="10363826" cy="3424107"/>
          </a:xfrm>
        </p:spPr>
        <p:txBody>
          <a:bodyPr>
            <a:normAutofit/>
          </a:bodyPr>
          <a:lstStyle/>
          <a:p>
            <a:pPr marL="0" indent="0">
              <a:buNone/>
            </a:pPr>
            <a:r>
              <a:rPr lang="en-US" sz="2400" dirty="0" smtClean="0"/>
              <a:t>Question 6</a:t>
            </a:r>
          </a:p>
          <a:p>
            <a:pPr marL="0" indent="0">
              <a:buNone/>
            </a:pPr>
            <a:r>
              <a:rPr lang="en-US" sz="2400" dirty="0" smtClean="0"/>
              <a:t>Following surgery for endometrial cancer, adjuvant irradiation improves overall survival. True or false</a:t>
            </a:r>
            <a:endParaRPr lang="en-US" sz="2400" dirty="0"/>
          </a:p>
        </p:txBody>
      </p:sp>
    </p:spTree>
    <p:extLst>
      <p:ext uri="{BB962C8B-B14F-4D97-AF65-F5344CB8AC3E}">
        <p14:creationId xmlns="" xmlns:p14="http://schemas.microsoft.com/office/powerpoint/2010/main" val="10074949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94079" y="1542844"/>
            <a:ext cx="10363826" cy="3424107"/>
          </a:xfrm>
        </p:spPr>
        <p:txBody>
          <a:bodyPr/>
          <a:lstStyle/>
          <a:p>
            <a:pPr marL="0" indent="0">
              <a:buNone/>
            </a:pPr>
            <a:r>
              <a:rPr lang="en-US" sz="2400" dirty="0"/>
              <a:t>Question </a:t>
            </a:r>
            <a:r>
              <a:rPr lang="en-US" sz="2400" dirty="0" smtClean="0"/>
              <a:t>7</a:t>
            </a:r>
            <a:endParaRPr lang="en-US" sz="2400" dirty="0"/>
          </a:p>
          <a:p>
            <a:pPr marL="0" indent="0">
              <a:buNone/>
            </a:pPr>
            <a:r>
              <a:rPr lang="en-US" sz="2400" dirty="0" smtClean="0"/>
              <a:t>What percentage of </a:t>
            </a:r>
            <a:r>
              <a:rPr lang="en-US" sz="2400" dirty="0"/>
              <a:t>endometrial cancers occur in women less than 40 </a:t>
            </a:r>
            <a:r>
              <a:rPr lang="en-US" sz="2400" dirty="0" smtClean="0"/>
              <a:t>years?</a:t>
            </a:r>
            <a:endParaRPr lang="en-US" sz="2400" dirty="0"/>
          </a:p>
          <a:p>
            <a:endParaRPr lang="en-US" dirty="0"/>
          </a:p>
        </p:txBody>
      </p:sp>
    </p:spTree>
    <p:extLst>
      <p:ext uri="{BB962C8B-B14F-4D97-AF65-F5344CB8AC3E}">
        <p14:creationId xmlns="" xmlns:p14="http://schemas.microsoft.com/office/powerpoint/2010/main" val="28532945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97109" y="1195115"/>
            <a:ext cx="10363826" cy="3424107"/>
          </a:xfrm>
        </p:spPr>
        <p:txBody>
          <a:bodyPr>
            <a:normAutofit/>
          </a:bodyPr>
          <a:lstStyle/>
          <a:p>
            <a:pPr marL="0" indent="0">
              <a:buNone/>
            </a:pPr>
            <a:r>
              <a:rPr lang="en-US" sz="2400" dirty="0"/>
              <a:t>Question </a:t>
            </a:r>
            <a:r>
              <a:rPr lang="en-US" sz="2400" dirty="0" smtClean="0"/>
              <a:t>8</a:t>
            </a:r>
            <a:endParaRPr lang="en-US" sz="2400" dirty="0"/>
          </a:p>
          <a:p>
            <a:pPr marL="0" indent="0">
              <a:buNone/>
            </a:pPr>
            <a:r>
              <a:rPr lang="en-US" sz="2400" dirty="0" smtClean="0"/>
              <a:t>What is the dose of </a:t>
            </a:r>
            <a:r>
              <a:rPr lang="en-US" sz="2400" dirty="0" err="1" smtClean="0"/>
              <a:t>medroxy</a:t>
            </a:r>
            <a:r>
              <a:rPr lang="en-US" sz="2400" dirty="0" smtClean="0"/>
              <a:t> </a:t>
            </a:r>
            <a:r>
              <a:rPr lang="en-US" sz="2400" dirty="0"/>
              <a:t>progesterone acetate </a:t>
            </a:r>
            <a:r>
              <a:rPr lang="en-US" sz="2400" dirty="0" smtClean="0"/>
              <a:t>for fertility sparing treatment of early endometrial cancer?</a:t>
            </a:r>
            <a:endParaRPr lang="en-US" sz="2400" dirty="0"/>
          </a:p>
        </p:txBody>
      </p:sp>
    </p:spTree>
    <p:extLst>
      <p:ext uri="{BB962C8B-B14F-4D97-AF65-F5344CB8AC3E}">
        <p14:creationId xmlns="" xmlns:p14="http://schemas.microsoft.com/office/powerpoint/2010/main" val="8449927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42563" y="1043190"/>
            <a:ext cx="10363826" cy="4271492"/>
          </a:xfrm>
        </p:spPr>
        <p:txBody>
          <a:bodyPr/>
          <a:lstStyle/>
          <a:p>
            <a:pPr marL="0" indent="0">
              <a:buNone/>
            </a:pPr>
            <a:r>
              <a:rPr lang="en-US" sz="2400" dirty="0"/>
              <a:t>Question </a:t>
            </a:r>
            <a:r>
              <a:rPr lang="en-US" sz="2400" dirty="0" smtClean="0"/>
              <a:t>9</a:t>
            </a:r>
            <a:endParaRPr lang="en-US" sz="2400" dirty="0"/>
          </a:p>
          <a:p>
            <a:pPr marL="0" indent="0">
              <a:buNone/>
            </a:pPr>
            <a:r>
              <a:rPr lang="en-US" sz="2400" dirty="0" smtClean="0"/>
              <a:t>Indications </a:t>
            </a:r>
            <a:r>
              <a:rPr lang="en-US" sz="2400" dirty="0"/>
              <a:t>for Pelvic and Para-aortic Lymph </a:t>
            </a:r>
            <a:r>
              <a:rPr lang="en-US" sz="2400" dirty="0" smtClean="0"/>
              <a:t>node dissection are all EXCEPT</a:t>
            </a:r>
          </a:p>
          <a:p>
            <a:pPr marL="457200" indent="-457200">
              <a:buFont typeface="+mj-lt"/>
              <a:buAutoNum type="alphaLcPeriod"/>
            </a:pPr>
            <a:r>
              <a:rPr lang="fr-FR" sz="2400" dirty="0" err="1"/>
              <a:t>Myometrial</a:t>
            </a:r>
            <a:r>
              <a:rPr lang="fr-FR" sz="2400" dirty="0"/>
              <a:t> invasion </a:t>
            </a:r>
            <a:r>
              <a:rPr lang="fr-FR" sz="2400" dirty="0" smtClean="0"/>
              <a:t>&gt;50</a:t>
            </a:r>
            <a:r>
              <a:rPr lang="fr-FR" sz="2400" dirty="0"/>
              <a:t>%</a:t>
            </a:r>
          </a:p>
          <a:p>
            <a:pPr marL="457200" indent="-457200">
              <a:buFont typeface="+mj-lt"/>
              <a:buAutoNum type="alphaLcPeriod"/>
            </a:pPr>
            <a:r>
              <a:rPr lang="fr-FR" sz="2400" dirty="0" err="1"/>
              <a:t>Isthmus-cervix</a:t>
            </a:r>
            <a:r>
              <a:rPr lang="fr-FR" sz="2400" dirty="0"/>
              <a:t> </a:t>
            </a:r>
            <a:r>
              <a:rPr lang="fr-FR" sz="2400" dirty="0" smtClean="0"/>
              <a:t>extension</a:t>
            </a:r>
          </a:p>
          <a:p>
            <a:pPr marL="457200" indent="-457200">
              <a:buFont typeface="+mj-lt"/>
              <a:buAutoNum type="alphaLcPeriod"/>
            </a:pPr>
            <a:r>
              <a:rPr lang="en-US" sz="2400" dirty="0" smtClean="0"/>
              <a:t>Extra-uterine disease</a:t>
            </a:r>
          </a:p>
          <a:p>
            <a:pPr marL="457200" indent="-457200">
              <a:buFont typeface="+mj-lt"/>
              <a:buAutoNum type="alphaLcPeriod"/>
            </a:pPr>
            <a:r>
              <a:rPr lang="en-US" sz="2400" dirty="0" smtClean="0"/>
              <a:t>All the above</a:t>
            </a:r>
            <a:endParaRPr lang="en-US" sz="2400" dirty="0"/>
          </a:p>
          <a:p>
            <a:pPr marL="457200" indent="-457200">
              <a:buFont typeface="+mj-lt"/>
              <a:buAutoNum type="alphaLcPeriod"/>
            </a:pPr>
            <a:endParaRPr lang="en-US" sz="2400" dirty="0"/>
          </a:p>
          <a:p>
            <a:endParaRPr lang="en-US" dirty="0"/>
          </a:p>
        </p:txBody>
      </p:sp>
    </p:spTree>
    <p:extLst>
      <p:ext uri="{BB962C8B-B14F-4D97-AF65-F5344CB8AC3E}">
        <p14:creationId xmlns="" xmlns:p14="http://schemas.microsoft.com/office/powerpoint/2010/main" val="9418548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06957" y="1220872"/>
            <a:ext cx="10363826" cy="3424107"/>
          </a:xfrm>
        </p:spPr>
        <p:txBody>
          <a:bodyPr>
            <a:normAutofit/>
          </a:bodyPr>
          <a:lstStyle/>
          <a:p>
            <a:pPr marL="0" indent="0">
              <a:buNone/>
            </a:pPr>
            <a:r>
              <a:rPr lang="en-US" sz="2400" dirty="0" smtClean="0"/>
              <a:t>Question 10</a:t>
            </a:r>
          </a:p>
          <a:p>
            <a:pPr marL="0" indent="0">
              <a:buNone/>
            </a:pPr>
            <a:r>
              <a:rPr lang="en-US" sz="2400" dirty="0" err="1" smtClean="0"/>
              <a:t>Progestins</a:t>
            </a:r>
            <a:r>
              <a:rPr lang="en-US" sz="2400" dirty="0" smtClean="0"/>
              <a:t> can be used as adjuvant treatment after primary surgery for stage 1B Grade 2 endometrial cancer. True or false?</a:t>
            </a:r>
            <a:endParaRPr lang="en-US" sz="2400" dirty="0"/>
          </a:p>
        </p:txBody>
      </p:sp>
    </p:spTree>
    <p:extLst>
      <p:ext uri="{BB962C8B-B14F-4D97-AF65-F5344CB8AC3E}">
        <p14:creationId xmlns="" xmlns:p14="http://schemas.microsoft.com/office/powerpoint/2010/main" val="13196146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036" y="599483"/>
            <a:ext cx="10515600" cy="590218"/>
          </a:xfrm>
        </p:spPr>
        <p:txBody>
          <a:bodyPr>
            <a:normAutofit/>
          </a:bodyPr>
          <a:lstStyle/>
          <a:p>
            <a:pPr algn="ctr"/>
            <a:r>
              <a:rPr lang="en-US" dirty="0" smtClean="0"/>
              <a:t>Summary and recommendations</a:t>
            </a:r>
            <a:endParaRPr lang="en-US" dirty="0"/>
          </a:p>
        </p:txBody>
      </p:sp>
      <p:sp>
        <p:nvSpPr>
          <p:cNvPr id="3" name="Content Placeholder 2"/>
          <p:cNvSpPr>
            <a:spLocks noGrp="1"/>
          </p:cNvSpPr>
          <p:nvPr>
            <p:ph sz="quarter" idx="13"/>
          </p:nvPr>
        </p:nvSpPr>
        <p:spPr>
          <a:xfrm>
            <a:off x="838200" y="1378039"/>
            <a:ext cx="10515600" cy="4881093"/>
          </a:xfrm>
        </p:spPr>
        <p:txBody>
          <a:bodyPr>
            <a:normAutofit/>
          </a:bodyPr>
          <a:lstStyle/>
          <a:p>
            <a:r>
              <a:rPr lang="en-US" sz="2400" dirty="0" smtClean="0"/>
              <a:t>Uterine cancer: most common </a:t>
            </a:r>
            <a:r>
              <a:rPr lang="en-US" sz="2400" dirty="0" err="1" smtClean="0"/>
              <a:t>gynaecologic</a:t>
            </a:r>
            <a:r>
              <a:rPr lang="en-US" sz="2400" dirty="0" smtClean="0"/>
              <a:t> malignancy in developed countries and second most common in developing countries (cervical cancer is more common)</a:t>
            </a:r>
          </a:p>
          <a:p>
            <a:r>
              <a:rPr lang="en-US" sz="2400" dirty="0" smtClean="0"/>
              <a:t>The majority of uterine cancer are diagnosed at an early stage (68%)</a:t>
            </a:r>
          </a:p>
          <a:p>
            <a:r>
              <a:rPr lang="en-US" sz="2400" dirty="0" err="1" smtClean="0"/>
              <a:t>Endometrioid</a:t>
            </a:r>
            <a:r>
              <a:rPr lang="en-US" sz="2400" dirty="0" smtClean="0"/>
              <a:t> (type I) endometrial carcinoma, the most common type of uterine cancer, typically has a favorable prognosis and is estrogen-responsive</a:t>
            </a:r>
          </a:p>
          <a:p>
            <a:r>
              <a:rPr lang="en-US" sz="2400" dirty="0" smtClean="0"/>
              <a:t>Type II endometrial carcinomas (</a:t>
            </a:r>
            <a:r>
              <a:rPr lang="en-US" sz="2400" dirty="0" err="1" smtClean="0"/>
              <a:t>eg</a:t>
            </a:r>
            <a:r>
              <a:rPr lang="en-US" sz="2400" dirty="0" smtClean="0"/>
              <a:t>, grade 3 </a:t>
            </a:r>
            <a:r>
              <a:rPr lang="en-US" sz="2400" dirty="0" err="1" smtClean="0"/>
              <a:t>endometrioid</a:t>
            </a:r>
            <a:r>
              <a:rPr lang="en-US" sz="2400" dirty="0" smtClean="0"/>
              <a:t> carcinoma, </a:t>
            </a:r>
            <a:r>
              <a:rPr lang="en-US" sz="2400" dirty="0" err="1" smtClean="0"/>
              <a:t>carcinosarcoma</a:t>
            </a:r>
            <a:r>
              <a:rPr lang="en-US" sz="2400" dirty="0" smtClean="0"/>
              <a:t>, serous, clear cell) have a worse prognosis</a:t>
            </a:r>
          </a:p>
        </p:txBody>
      </p:sp>
    </p:spTree>
    <p:extLst>
      <p:ext uri="{BB962C8B-B14F-4D97-AF65-F5344CB8AC3E}">
        <p14:creationId xmlns="" xmlns:p14="http://schemas.microsoft.com/office/powerpoint/2010/main" val="35723345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502607"/>
            <a:ext cx="10364451" cy="682249"/>
          </a:xfrm>
        </p:spPr>
        <p:txBody>
          <a:bodyPr/>
          <a:lstStyle/>
          <a:p>
            <a:r>
              <a:rPr lang="en-US" dirty="0" err="1" smtClean="0"/>
              <a:t>Contd</a:t>
            </a:r>
            <a:r>
              <a:rPr lang="en-US" dirty="0" smtClean="0"/>
              <a:t>….</a:t>
            </a:r>
            <a:endParaRPr lang="en-US" dirty="0"/>
          </a:p>
        </p:txBody>
      </p:sp>
      <p:sp>
        <p:nvSpPr>
          <p:cNvPr id="3" name="Content Placeholder 2"/>
          <p:cNvSpPr>
            <a:spLocks noGrp="1"/>
          </p:cNvSpPr>
          <p:nvPr>
            <p:ph sz="quarter" idx="13"/>
          </p:nvPr>
        </p:nvSpPr>
        <p:spPr>
          <a:xfrm>
            <a:off x="913774" y="1249249"/>
            <a:ext cx="10363826" cy="5035640"/>
          </a:xfrm>
        </p:spPr>
        <p:txBody>
          <a:bodyPr>
            <a:normAutofit/>
          </a:bodyPr>
          <a:lstStyle/>
          <a:p>
            <a:r>
              <a:rPr lang="en-US" sz="2400" dirty="0"/>
              <a:t>The main risk factor for type I endometrial carcinoma is an excess of endogenous or exogenous estrogen without adequate opposition by a </a:t>
            </a:r>
            <a:r>
              <a:rPr lang="en-US" sz="2400" dirty="0" smtClean="0"/>
              <a:t>progestin</a:t>
            </a:r>
          </a:p>
          <a:p>
            <a:r>
              <a:rPr lang="en-US" sz="2400" dirty="0" smtClean="0"/>
              <a:t>Office EB and TVS are the first line investigations</a:t>
            </a:r>
          </a:p>
          <a:p>
            <a:r>
              <a:rPr lang="en-US" sz="2400" dirty="0" smtClean="0"/>
              <a:t>Surgery </a:t>
            </a:r>
            <a:r>
              <a:rPr lang="en-US" sz="2400" dirty="0"/>
              <a:t>alone is usually curative for women who are at a low risk of disease persistence or recurrence. Women with intermediate- or high-risk disease may benefit from adjuvant therapy</a:t>
            </a:r>
          </a:p>
          <a:p>
            <a:r>
              <a:rPr lang="en-US" sz="2400" dirty="0"/>
              <a:t>In general, the rate of five-year survival for stage I endometrial carcinoma is approximately 80 to 90 percent, for stage II it is 70 to 80 percent, and for stages III and IV it is 20 to 60 percent</a:t>
            </a:r>
          </a:p>
          <a:p>
            <a:endParaRPr lang="en-US" sz="2400" dirty="0"/>
          </a:p>
        </p:txBody>
      </p:sp>
    </p:spTree>
    <p:extLst>
      <p:ext uri="{BB962C8B-B14F-4D97-AF65-F5344CB8AC3E}">
        <p14:creationId xmlns="" xmlns:p14="http://schemas.microsoft.com/office/powerpoint/2010/main" val="3313582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528034" y="2099255"/>
            <a:ext cx="3953814" cy="4649275"/>
          </a:xfrm>
          <a:ln>
            <a:solidFill>
              <a:schemeClr val="accent5"/>
            </a:solidFill>
          </a:ln>
        </p:spPr>
        <p:txBody>
          <a:bodyPr>
            <a:noAutofit/>
          </a:bodyPr>
          <a:lstStyle/>
          <a:p>
            <a:pPr marL="0" indent="0">
              <a:buNone/>
            </a:pPr>
            <a:r>
              <a:rPr lang="en-US" u="sng" cap="none" dirty="0" smtClean="0"/>
              <a:t>Type I tumors </a:t>
            </a:r>
          </a:p>
          <a:p>
            <a:pPr>
              <a:lnSpc>
                <a:spcPct val="100000"/>
              </a:lnSpc>
            </a:pPr>
            <a:r>
              <a:rPr lang="en-US" cap="none" dirty="0" smtClean="0"/>
              <a:t>Tumors of </a:t>
            </a:r>
            <a:r>
              <a:rPr lang="en-US" cap="none" dirty="0" err="1" smtClean="0"/>
              <a:t>endometrioid</a:t>
            </a:r>
            <a:r>
              <a:rPr lang="en-US" cap="none" dirty="0" smtClean="0"/>
              <a:t> histology that are grade 1 or 2, mucinous carcinoma</a:t>
            </a:r>
          </a:p>
          <a:p>
            <a:pPr>
              <a:lnSpc>
                <a:spcPct val="100000"/>
              </a:lnSpc>
            </a:pPr>
            <a:r>
              <a:rPr lang="en-US" cap="none" dirty="0" smtClean="0"/>
              <a:t>80% of endometrial carcinomas</a:t>
            </a:r>
          </a:p>
          <a:p>
            <a:pPr>
              <a:lnSpc>
                <a:spcPct val="100000"/>
              </a:lnSpc>
            </a:pPr>
            <a:r>
              <a:rPr lang="en-US" cap="none" dirty="0" smtClean="0"/>
              <a:t>Favorable prognosis</a:t>
            </a:r>
          </a:p>
          <a:p>
            <a:pPr>
              <a:lnSpc>
                <a:spcPct val="100000"/>
              </a:lnSpc>
            </a:pPr>
            <a:r>
              <a:rPr lang="en-US" cap="none" dirty="0" smtClean="0"/>
              <a:t>Estrogen-dependent</a:t>
            </a:r>
          </a:p>
          <a:p>
            <a:pPr>
              <a:lnSpc>
                <a:spcPct val="100000"/>
              </a:lnSpc>
            </a:pPr>
            <a:r>
              <a:rPr lang="en-US" cap="none" dirty="0" smtClean="0"/>
              <a:t>May be preceded by an intraepithelial neoplasm (atypical and/or complex endometrial hyperplasia)</a:t>
            </a:r>
            <a:endParaRPr lang="en-US" cap="none" dirty="0"/>
          </a:p>
        </p:txBody>
      </p:sp>
      <p:sp>
        <p:nvSpPr>
          <p:cNvPr id="6" name="Content Placeholder 5"/>
          <p:cNvSpPr>
            <a:spLocks noGrp="1"/>
          </p:cNvSpPr>
          <p:nvPr>
            <p:ph sz="quarter" idx="14"/>
          </p:nvPr>
        </p:nvSpPr>
        <p:spPr>
          <a:xfrm>
            <a:off x="4713667" y="2099255"/>
            <a:ext cx="7225047" cy="4649275"/>
          </a:xfrm>
          <a:ln>
            <a:solidFill>
              <a:schemeClr val="accent5"/>
            </a:solidFill>
          </a:ln>
        </p:spPr>
        <p:txBody>
          <a:bodyPr>
            <a:normAutofit lnSpcReduction="10000"/>
          </a:bodyPr>
          <a:lstStyle/>
          <a:p>
            <a:pPr marL="0" indent="0">
              <a:buNone/>
            </a:pPr>
            <a:r>
              <a:rPr lang="en-US" u="sng" cap="none" dirty="0" smtClean="0"/>
              <a:t>Type II tumors </a:t>
            </a:r>
          </a:p>
          <a:p>
            <a:r>
              <a:rPr lang="en-US" cap="none" dirty="0"/>
              <a:t>Account for 10 to 20% of endometrial carcinomas, but account for more than </a:t>
            </a:r>
            <a:r>
              <a:rPr lang="en-US" cap="none" dirty="0" smtClean="0"/>
              <a:t>50% of all endometrial </a:t>
            </a:r>
            <a:r>
              <a:rPr lang="en-US" cap="none" dirty="0"/>
              <a:t>cancer </a:t>
            </a:r>
            <a:r>
              <a:rPr lang="en-US" cap="none" dirty="0" smtClean="0"/>
              <a:t>deaths</a:t>
            </a:r>
          </a:p>
          <a:p>
            <a:r>
              <a:rPr lang="en-US" cap="none" dirty="0" smtClean="0"/>
              <a:t>Include grade 3 </a:t>
            </a:r>
            <a:r>
              <a:rPr lang="en-US" cap="none" dirty="0" err="1" smtClean="0"/>
              <a:t>endometrioid</a:t>
            </a:r>
            <a:r>
              <a:rPr lang="en-US" cap="none" dirty="0" smtClean="0"/>
              <a:t> tumors as well as tumors of non-</a:t>
            </a:r>
            <a:r>
              <a:rPr lang="en-US" cap="none" dirty="0" err="1" smtClean="0"/>
              <a:t>endometrioid</a:t>
            </a:r>
            <a:r>
              <a:rPr lang="en-US" cap="none" dirty="0" smtClean="0"/>
              <a:t> histology: serous, clear cell, squamous, transitional cell, mesonephric and undifferentiated</a:t>
            </a:r>
          </a:p>
          <a:p>
            <a:r>
              <a:rPr lang="en-US" cap="none" dirty="0" smtClean="0"/>
              <a:t>Often high grade</a:t>
            </a:r>
          </a:p>
          <a:p>
            <a:r>
              <a:rPr lang="en-US" cap="none" dirty="0" smtClean="0"/>
              <a:t>Poor prognosis – behave like ovarian cancers</a:t>
            </a:r>
          </a:p>
          <a:p>
            <a:r>
              <a:rPr lang="en-US" cap="none" dirty="0" smtClean="0"/>
              <a:t>Not clearly associated with estrogen stimulation </a:t>
            </a:r>
          </a:p>
          <a:p>
            <a:r>
              <a:rPr lang="en-US" cap="none" dirty="0" smtClean="0"/>
              <a:t>A precursor lesion is rarely identified</a:t>
            </a:r>
          </a:p>
          <a:p>
            <a:endParaRPr lang="en-US" cap="none" dirty="0"/>
          </a:p>
        </p:txBody>
      </p:sp>
      <p:sp>
        <p:nvSpPr>
          <p:cNvPr id="7" name="Rectangle 6"/>
          <p:cNvSpPr/>
          <p:nvPr/>
        </p:nvSpPr>
        <p:spPr>
          <a:xfrm>
            <a:off x="1339403" y="340569"/>
            <a:ext cx="9775065" cy="1569660"/>
          </a:xfrm>
          <a:prstGeom prst="rect">
            <a:avLst/>
          </a:prstGeom>
          <a:ln>
            <a:solidFill>
              <a:srgbClr val="C00000"/>
            </a:solidFill>
          </a:ln>
        </p:spPr>
        <p:txBody>
          <a:bodyPr wrap="square">
            <a:spAutoFit/>
          </a:bodyPr>
          <a:lstStyle/>
          <a:p>
            <a:pPr marL="285750" indent="-285750">
              <a:buFont typeface="Arial" panose="020B0604020202020204" pitchFamily="34" charset="0"/>
              <a:buChar char="•"/>
            </a:pPr>
            <a:r>
              <a:rPr lang="en-US" sz="2400" dirty="0"/>
              <a:t>Most common type of uterine cancer: adenocarcinoma of the </a:t>
            </a:r>
            <a:r>
              <a:rPr lang="en-US" sz="2400" dirty="0" smtClean="0"/>
              <a:t>endometrium</a:t>
            </a:r>
          </a:p>
          <a:p>
            <a:pPr marL="285750" indent="-285750">
              <a:buFont typeface="Arial" panose="020B0604020202020204" pitchFamily="34" charset="0"/>
              <a:buChar char="•"/>
            </a:pPr>
            <a:r>
              <a:rPr lang="en-US" sz="2400" dirty="0" smtClean="0"/>
              <a:t>Two </a:t>
            </a:r>
            <a:r>
              <a:rPr lang="en-US" sz="2400" dirty="0"/>
              <a:t>histologic categories, which differ in incidence, responsiveness to progesterone and clinical </a:t>
            </a:r>
            <a:r>
              <a:rPr lang="en-US" sz="2400" dirty="0" smtClean="0"/>
              <a:t>behavior</a:t>
            </a:r>
            <a:endParaRPr lang="en-US" sz="2400" dirty="0"/>
          </a:p>
        </p:txBody>
      </p:sp>
    </p:spTree>
    <p:extLst>
      <p:ext uri="{BB962C8B-B14F-4D97-AF65-F5344CB8AC3E}">
        <p14:creationId xmlns="" xmlns:p14="http://schemas.microsoft.com/office/powerpoint/2010/main" val="9208038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77296" y="2117679"/>
            <a:ext cx="10363826" cy="4740321"/>
          </a:xfrm>
        </p:spPr>
        <p:txBody>
          <a:bodyPr/>
          <a:lstStyle/>
          <a:p>
            <a:pPr marL="0" indent="0" algn="ctr">
              <a:buNone/>
            </a:pPr>
            <a:r>
              <a:rPr lang="en-US" sz="4400" b="1" dirty="0" smtClean="0">
                <a:latin typeface="Freestyle Script" panose="030804020302050B0404" pitchFamily="66" charset="0"/>
              </a:rPr>
              <a:t>Live as if you were to die tomorrow</a:t>
            </a:r>
          </a:p>
          <a:p>
            <a:pPr marL="0" indent="0" algn="ctr">
              <a:buNone/>
            </a:pPr>
            <a:r>
              <a:rPr lang="en-US" sz="4400" b="1" dirty="0" smtClean="0">
                <a:latin typeface="Freestyle Script" panose="030804020302050B0404" pitchFamily="66" charset="0"/>
              </a:rPr>
              <a:t>Learn as if you were to live forever</a:t>
            </a:r>
          </a:p>
          <a:p>
            <a:pPr marL="0" indent="0" algn="r">
              <a:buNone/>
            </a:pPr>
            <a:r>
              <a:rPr lang="en-US" sz="3600" dirty="0" smtClean="0">
                <a:solidFill>
                  <a:schemeClr val="accent5"/>
                </a:solidFill>
                <a:effectLst/>
                <a:latin typeface="Brush Script MT" panose="03060802040406070304" pitchFamily="66" charset="0"/>
              </a:rPr>
              <a:t>Mahatma Gandhi</a:t>
            </a:r>
          </a:p>
          <a:p>
            <a:pPr marL="0" indent="0" algn="ctr">
              <a:buNone/>
            </a:pPr>
            <a:endParaRPr lang="en-US" dirty="0">
              <a:latin typeface="Magneto" panose="04030805050802020D02" pitchFamily="82" charset="0"/>
            </a:endParaRPr>
          </a:p>
        </p:txBody>
      </p:sp>
    </p:spTree>
    <p:extLst>
      <p:ext uri="{BB962C8B-B14F-4D97-AF65-F5344CB8AC3E}">
        <p14:creationId xmlns="" xmlns:p14="http://schemas.microsoft.com/office/powerpoint/2010/main" val="20784913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99875" y="573435"/>
            <a:ext cx="10741415" cy="1604407"/>
          </a:xfrm>
        </p:spPr>
        <p:txBody>
          <a:bodyPr>
            <a:normAutofit/>
          </a:bodyPr>
          <a:lstStyle/>
          <a:p>
            <a:pPr marL="0" indent="0" algn="ctr">
              <a:buNone/>
            </a:pPr>
            <a:r>
              <a:rPr lang="en-US" sz="4800" dirty="0" smtClean="0">
                <a:solidFill>
                  <a:schemeClr val="accent5"/>
                </a:solidFill>
                <a:latin typeface="Brush Script MT" panose="03060802040406070304" pitchFamily="66" charset="0"/>
              </a:rPr>
              <a:t>Thanks for your patient listening!</a:t>
            </a:r>
            <a:endParaRPr lang="en-US" sz="4800" dirty="0">
              <a:solidFill>
                <a:schemeClr val="accent5"/>
              </a:solidFill>
              <a:latin typeface="Brush Script MT" panose="03060802040406070304" pitchFamily="66" charset="0"/>
            </a:endParaRPr>
          </a:p>
          <a:p>
            <a:endParaRPr lang="en-US" dirty="0"/>
          </a:p>
        </p:txBody>
      </p:sp>
      <p:pic>
        <p:nvPicPr>
          <p:cNvPr id="4" name="Picture 3"/>
          <p:cNvPicPr>
            <a:picLocks noChangeAspect="1"/>
          </p:cNvPicPr>
          <p:nvPr/>
        </p:nvPicPr>
        <p:blipFill rotWithShape="1">
          <a:blip r:embed="rId2"/>
          <a:srcRect l="10784" t="15428" r="10196" b="14652"/>
          <a:stretch/>
        </p:blipFill>
        <p:spPr>
          <a:xfrm>
            <a:off x="2474123" y="1733266"/>
            <a:ext cx="6992918" cy="4858603"/>
          </a:xfrm>
          <a:prstGeom prst="rect">
            <a:avLst/>
          </a:prstGeom>
        </p:spPr>
      </p:pic>
    </p:spTree>
    <p:extLst>
      <p:ext uri="{BB962C8B-B14F-4D97-AF65-F5344CB8AC3E}">
        <p14:creationId xmlns="" xmlns:p14="http://schemas.microsoft.com/office/powerpoint/2010/main" val="1546741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905483"/>
          </a:xfrm>
        </p:spPr>
        <p:txBody>
          <a:bodyPr/>
          <a:lstStyle/>
          <a:p>
            <a:r>
              <a:rPr lang="en-US" dirty="0" smtClean="0"/>
              <a:t>Etiology</a:t>
            </a:r>
            <a:endParaRPr lang="en-US" dirty="0"/>
          </a:p>
        </p:txBody>
      </p:sp>
      <p:sp>
        <p:nvSpPr>
          <p:cNvPr id="3" name="Content Placeholder 2"/>
          <p:cNvSpPr>
            <a:spLocks noGrp="1"/>
          </p:cNvSpPr>
          <p:nvPr>
            <p:ph sz="quarter" idx="13"/>
          </p:nvPr>
        </p:nvSpPr>
        <p:spPr>
          <a:xfrm>
            <a:off x="913774" y="1579418"/>
            <a:ext cx="10363826" cy="4211781"/>
          </a:xfrm>
        </p:spPr>
        <p:txBody>
          <a:bodyPr>
            <a:normAutofit/>
          </a:bodyPr>
          <a:lstStyle/>
          <a:p>
            <a:r>
              <a:rPr lang="en-US" sz="2400" dirty="0" smtClean="0"/>
              <a:t>Estrogen</a:t>
            </a:r>
          </a:p>
          <a:p>
            <a:pPr lvl="1"/>
            <a:r>
              <a:rPr lang="en-US" sz="2400" dirty="0"/>
              <a:t>Estrogen</a:t>
            </a:r>
          </a:p>
          <a:p>
            <a:pPr lvl="2"/>
            <a:r>
              <a:rPr lang="en-US" sz="2400" dirty="0"/>
              <a:t>Estrogen</a:t>
            </a:r>
          </a:p>
          <a:p>
            <a:pPr lvl="3"/>
            <a:r>
              <a:rPr lang="en-US" sz="2400" dirty="0"/>
              <a:t>Estrogen</a:t>
            </a:r>
          </a:p>
          <a:p>
            <a:pPr lvl="4"/>
            <a:r>
              <a:rPr lang="en-US" sz="2400" dirty="0"/>
              <a:t>Estrogen</a:t>
            </a:r>
          </a:p>
          <a:p>
            <a:pPr lvl="5"/>
            <a:r>
              <a:rPr lang="en-US" sz="2400" cap="none" dirty="0" smtClean="0"/>
              <a:t>Estrogen</a:t>
            </a:r>
            <a:endParaRPr lang="en-US" sz="2400" dirty="0"/>
          </a:p>
          <a:p>
            <a:r>
              <a:rPr lang="en-US" sz="2400" dirty="0" smtClean="0"/>
              <a:t>Estrogen………………………………………………</a:t>
            </a:r>
            <a:endParaRPr lang="en-US" sz="2400" dirty="0"/>
          </a:p>
        </p:txBody>
      </p:sp>
    </p:spTree>
    <p:extLst>
      <p:ext uri="{BB962C8B-B14F-4D97-AF65-F5344CB8AC3E}">
        <p14:creationId xmlns="" xmlns:p14="http://schemas.microsoft.com/office/powerpoint/2010/main" val="2621204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2181233" y="442629"/>
            <a:ext cx="7829534" cy="5880858"/>
          </a:xfrm>
          <a:prstGeom prst="rect">
            <a:avLst/>
          </a:prstGeom>
        </p:spPr>
      </p:pic>
    </p:spTree>
    <p:extLst>
      <p:ext uri="{BB962C8B-B14F-4D97-AF65-F5344CB8AC3E}">
        <p14:creationId xmlns="" xmlns:p14="http://schemas.microsoft.com/office/powerpoint/2010/main" val="1458947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 xmlns:p14="http://schemas.microsoft.com/office/powerpoint/2010/main" val="769347996"/>
              </p:ext>
            </p:extLst>
          </p:nvPr>
        </p:nvGraphicFramePr>
        <p:xfrm>
          <a:off x="568035" y="318655"/>
          <a:ext cx="11291455" cy="6373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Hexagon 5"/>
          <p:cNvSpPr/>
          <p:nvPr/>
        </p:nvSpPr>
        <p:spPr>
          <a:xfrm>
            <a:off x="4162149" y="5747434"/>
            <a:ext cx="985957" cy="849532"/>
          </a:xfrm>
          <a:prstGeom prst="hexagon">
            <a:avLst>
              <a:gd name="adj" fmla="val 28900"/>
              <a:gd name="vf" fmla="val 11547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 xmlns:p14="http://schemas.microsoft.com/office/powerpoint/2010/main" val="3047324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흐름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흐름">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굴림" pitchFamily="50" charset="-127"/>
            <a:ea typeface="굴림" pitchFamily="50" charset="-127"/>
          </a:defRPr>
        </a:defPPr>
      </a:lstStyle>
    </a:lnDef>
  </a:objectDefaults>
  <a:extraClrSchemeLst>
    <a:extraClrScheme>
      <a:clrScheme name="흐름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흐름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흐름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흐름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흐름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흐름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흐름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흐름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흐름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3418</TotalTime>
  <Words>3045</Words>
  <Application>Microsoft Office PowerPoint</Application>
  <PresentationFormat>Custom</PresentationFormat>
  <Paragraphs>373</Paragraphs>
  <Slides>61</Slides>
  <Notes>3</Notes>
  <HiddenSlides>0</HiddenSlides>
  <MMClips>0</MMClips>
  <ScaleCrop>false</ScaleCrop>
  <HeadingPairs>
    <vt:vector size="4" baseType="variant">
      <vt:variant>
        <vt:lpstr>Theme</vt:lpstr>
      </vt:variant>
      <vt:variant>
        <vt:i4>3</vt:i4>
      </vt:variant>
      <vt:variant>
        <vt:lpstr>Slide Titles</vt:lpstr>
      </vt:variant>
      <vt:variant>
        <vt:i4>61</vt:i4>
      </vt:variant>
    </vt:vector>
  </HeadingPairs>
  <TitlesOfParts>
    <vt:vector size="64" baseType="lpstr">
      <vt:lpstr>Theme1</vt:lpstr>
      <vt:lpstr>Custom Design</vt:lpstr>
      <vt:lpstr>Droplet</vt:lpstr>
      <vt:lpstr>Gynaecological cancers at a glance</vt:lpstr>
      <vt:lpstr>Endometrial cancer               A current update</vt:lpstr>
      <vt:lpstr>Introduction</vt:lpstr>
      <vt:lpstr>Incidence</vt:lpstr>
      <vt:lpstr> Classification of Endometrial Carcinomas </vt:lpstr>
      <vt:lpstr>Slide 6</vt:lpstr>
      <vt:lpstr>Etiology</vt:lpstr>
      <vt:lpstr>Slide 8</vt:lpstr>
      <vt:lpstr>Slide 9</vt:lpstr>
      <vt:lpstr>Tamoxifen</vt:lpstr>
      <vt:lpstr>Precursor lesions</vt:lpstr>
      <vt:lpstr>Lynch II syndrome</vt:lpstr>
      <vt:lpstr>HNPCC</vt:lpstr>
      <vt:lpstr>The Benefits and Risks of  Estrogen in HRT</vt:lpstr>
      <vt:lpstr>Protective factors</vt:lpstr>
      <vt:lpstr>Screening tests</vt:lpstr>
      <vt:lpstr>Screening=???...</vt:lpstr>
      <vt:lpstr>What to do? </vt:lpstr>
      <vt:lpstr>Early diagnosis &amp; prompt treatment has high cure rate </vt:lpstr>
      <vt:lpstr>Endometrial biopsy</vt:lpstr>
      <vt:lpstr>Pre-treatment evaluation (contd….)</vt:lpstr>
      <vt:lpstr>Pre-treatment evaluation (contd….)</vt:lpstr>
      <vt:lpstr>Initial evaluation of endometrial cancer               (NCCN 2016 and ESMO 2013)</vt:lpstr>
      <vt:lpstr>Imaging in the pre-op workup of endometrial cancer</vt:lpstr>
      <vt:lpstr>Accuracy of imaging in work up of endometrial Ca</vt:lpstr>
      <vt:lpstr>Treatment</vt:lpstr>
      <vt:lpstr>Anatomy of uterus</vt:lpstr>
      <vt:lpstr>Surgical staging</vt:lpstr>
      <vt:lpstr>The risk for pelvic lymph node metastasis with grade and depth of myometrial penetration in clinical stage I endometrial cancer</vt:lpstr>
      <vt:lpstr>FIGO 2009 staging</vt:lpstr>
      <vt:lpstr>Surgical treatment (Laparotomy/Laparoscopy/Robotic)</vt:lpstr>
      <vt:lpstr>Contd….</vt:lpstr>
      <vt:lpstr>Vaginal hysterectomy</vt:lpstr>
      <vt:lpstr>Prognostic factors</vt:lpstr>
      <vt:lpstr>Risk stratification</vt:lpstr>
      <vt:lpstr>Adjuvant treatment (ESMO guidelines 2013)</vt:lpstr>
      <vt:lpstr>Slide 37</vt:lpstr>
      <vt:lpstr>Fertility sparing treatment</vt:lpstr>
      <vt:lpstr>Fertility sparing treatment (contd….)</vt:lpstr>
      <vt:lpstr>Estrogen Therapy after Treatment of Endometrial Cancer</vt:lpstr>
      <vt:lpstr>Follow-up after Treatment</vt:lpstr>
      <vt:lpstr>Survival</vt:lpstr>
      <vt:lpstr>Recurrence</vt:lpstr>
      <vt:lpstr>Recurrence</vt:lpstr>
      <vt:lpstr>Treatment of recurrence</vt:lpstr>
      <vt:lpstr>Land mark trials in Endometrial Ca</vt:lpstr>
      <vt:lpstr>Controversies in Endometrial Ca</vt:lpstr>
      <vt:lpstr>Post test</vt:lpstr>
      <vt:lpstr>Slide 49</vt:lpstr>
      <vt:lpstr>Slide 50</vt:lpstr>
      <vt:lpstr>Slide 51</vt:lpstr>
      <vt:lpstr>Slide 52</vt:lpstr>
      <vt:lpstr>Slide 53</vt:lpstr>
      <vt:lpstr>Slide 54</vt:lpstr>
      <vt:lpstr>Slide 55</vt:lpstr>
      <vt:lpstr>Slide 56</vt:lpstr>
      <vt:lpstr>Slide 57</vt:lpstr>
      <vt:lpstr>Summary and recommendations</vt:lpstr>
      <vt:lpstr>Contd….</vt:lpstr>
      <vt:lpstr>Slide 60</vt:lpstr>
      <vt:lpstr>Slide 61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Dr.Veena</dc:creator>
  <cp:lastModifiedBy>Admin</cp:lastModifiedBy>
  <cp:revision>172</cp:revision>
  <dcterms:created xsi:type="dcterms:W3CDTF">2016-02-19T06:22:01Z</dcterms:created>
  <dcterms:modified xsi:type="dcterms:W3CDTF">2019-10-03T13:55:18Z</dcterms:modified>
</cp:coreProperties>
</file>