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074E0-5F9F-40D8-B13D-76790F9F207D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44603-F92F-4D46-B049-B793DC9E5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752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Bookman Old Style" pitchFamily="18" charset="0"/>
              </a:rPr>
              <a:t>FETAL CIRCULATION</a:t>
            </a:r>
            <a:endParaRPr lang="en-US" sz="40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the less well oxygenated blood along the lateral side of the inferior vena cava and the less well oxygenated blood from the brain and upper body enters the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right atrium </a:t>
            </a:r>
            <a:r>
              <a:rPr lang="en-US" dirty="0" smtClean="0">
                <a:latin typeface="Comic Sans MS" pitchFamily="66" charset="0"/>
              </a:rPr>
              <a:t>and is deflected through the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tricuspid valve </a:t>
            </a:r>
            <a:r>
              <a:rPr lang="en-US" dirty="0" smtClean="0">
                <a:latin typeface="Comic Sans MS" pitchFamily="66" charset="0"/>
              </a:rPr>
              <a:t>to the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right ventricle</a:t>
            </a:r>
          </a:p>
          <a:p>
            <a:pPr>
              <a:buNone/>
            </a:pPr>
            <a:endParaRPr lang="en-US" dirty="0" smtClean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*as a result the right ventricle is 15-20%less saturated than the blood in the left ventricle.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191000" y="5867400"/>
            <a:ext cx="381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omic Sans MS" pitchFamily="66" charset="0"/>
              </a:rPr>
              <a:t>From the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right </a:t>
            </a:r>
            <a:r>
              <a:rPr lang="en-US" b="1" dirty="0" err="1" smtClean="0">
                <a:solidFill>
                  <a:srgbClr val="FF0000"/>
                </a:solidFill>
                <a:latin typeface="Comic Sans MS" pitchFamily="66" charset="0"/>
              </a:rPr>
              <a:t>ventricle,</a:t>
            </a:r>
            <a:r>
              <a:rPr lang="en-US" dirty="0" err="1" smtClean="0">
                <a:latin typeface="Comic Sans MS" pitchFamily="66" charset="0"/>
              </a:rPr>
              <a:t>about</a:t>
            </a:r>
            <a:r>
              <a:rPr lang="en-US" dirty="0" smtClean="0">
                <a:latin typeface="Comic Sans MS" pitchFamily="66" charset="0"/>
              </a:rPr>
              <a:t> 90% of the blood exiting the right ventricles </a:t>
            </a:r>
            <a:r>
              <a:rPr lang="en-US" dirty="0" err="1" smtClean="0">
                <a:latin typeface="Comic Sans MS" pitchFamily="66" charset="0"/>
              </a:rPr>
              <a:t>ia</a:t>
            </a:r>
            <a:r>
              <a:rPr lang="en-US" dirty="0" smtClean="0">
                <a:latin typeface="Comic Sans MS" pitchFamily="66" charset="0"/>
              </a:rPr>
              <a:t> shunted through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DUCTUS ARTERIOSUS TO THE DESCENDING AORTA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</a:t>
            </a:r>
            <a:r>
              <a:rPr lang="en-US" dirty="0" smtClean="0">
                <a:latin typeface="Comic Sans MS" pitchFamily="66" charset="0"/>
              </a:rPr>
              <a:t>Aorta divides into common iliac &gt;internal iliac and external iliac&gt;internal </a:t>
            </a:r>
            <a:r>
              <a:rPr lang="en-US" dirty="0" err="1" smtClean="0">
                <a:latin typeface="Comic Sans MS" pitchFamily="66" charset="0"/>
              </a:rPr>
              <a:t>iliacs</a:t>
            </a:r>
            <a:r>
              <a:rPr lang="en-US" dirty="0" smtClean="0">
                <a:latin typeface="Comic Sans MS" pitchFamily="66" charset="0"/>
              </a:rPr>
              <a:t>&gt;two </a:t>
            </a:r>
            <a:r>
              <a:rPr lang="en-US" dirty="0" err="1" smtClean="0">
                <a:latin typeface="Comic Sans MS" pitchFamily="66" charset="0"/>
              </a:rPr>
              <a:t>hypogastric</a:t>
            </a:r>
            <a:r>
              <a:rPr lang="en-US" dirty="0" smtClean="0">
                <a:latin typeface="Comic Sans MS" pitchFamily="66" charset="0"/>
              </a:rPr>
              <a:t> arteries&gt;distally become umbilical arteries</a:t>
            </a:r>
            <a:endParaRPr lang="en-US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                </a:t>
            </a:r>
            <a:r>
              <a:rPr lang="en-US" b="1" err="1" smtClean="0">
                <a:solidFill>
                  <a:srgbClr val="FF0000"/>
                </a:solidFill>
                <a:latin typeface="Comic Sans MS" pitchFamily="66" charset="0"/>
              </a:rPr>
              <a:t>PLACENTA</a:t>
            </a:r>
            <a:r>
              <a:rPr lang="en-US" smtClean="0">
                <a:latin typeface="Comic Sans MS" pitchFamily="66" charset="0"/>
              </a:rPr>
              <a:t>, and </a:t>
            </a:r>
            <a:r>
              <a:rPr lang="en-US" dirty="0" smtClean="0">
                <a:latin typeface="Comic Sans MS" pitchFamily="66" charset="0"/>
              </a:rPr>
              <a:t>the circulation continues.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962400" y="2286000"/>
            <a:ext cx="304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191000" y="4495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The fetal blood moves to and from the placenta  at the </a:t>
            </a:r>
            <a:r>
              <a:rPr lang="en-US" dirty="0" err="1" smtClean="0">
                <a:latin typeface="Comic Sans MS" pitchFamily="66" charset="0"/>
              </a:rPr>
              <a:t>attachemnt</a:t>
            </a:r>
            <a:r>
              <a:rPr lang="en-US" dirty="0" smtClean="0">
                <a:latin typeface="Comic Sans MS" pitchFamily="66" charset="0"/>
              </a:rPr>
              <a:t> of the umbilical cord.</a:t>
            </a:r>
          </a:p>
          <a:p>
            <a:r>
              <a:rPr lang="en-US" dirty="0" smtClean="0">
                <a:latin typeface="Comic Sans MS" pitchFamily="66" charset="0"/>
              </a:rPr>
              <a:t>Fetal </a:t>
            </a:r>
            <a:r>
              <a:rPr lang="en-US" dirty="0" smtClean="0">
                <a:solidFill>
                  <a:srgbClr val="92D050"/>
                </a:solidFill>
                <a:latin typeface="Comic Sans MS" pitchFamily="66" charset="0"/>
              </a:rPr>
              <a:t>DEOXYGENATED</a:t>
            </a:r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blood flows from the fetus to the placenta via </a:t>
            </a:r>
            <a:r>
              <a:rPr lang="en-US" dirty="0" smtClean="0">
                <a:solidFill>
                  <a:srgbClr val="92D050"/>
                </a:solidFill>
                <a:latin typeface="Comic Sans MS" pitchFamily="66" charset="0"/>
              </a:rPr>
              <a:t>TWO UMBILICAL ARTERIES.</a:t>
            </a:r>
          </a:p>
          <a:p>
            <a:r>
              <a:rPr lang="en-US" dirty="0" smtClean="0">
                <a:solidFill>
                  <a:srgbClr val="92D050"/>
                </a:solidFill>
                <a:latin typeface="Comic Sans MS" pitchFamily="66" charset="0"/>
              </a:rPr>
              <a:t>OXYGENATED </a:t>
            </a:r>
            <a:r>
              <a:rPr lang="en-US" dirty="0" smtClean="0">
                <a:latin typeface="Comic Sans MS" pitchFamily="66" charset="0"/>
              </a:rPr>
              <a:t>blood flows from the placenta to the fetus via </a:t>
            </a:r>
            <a:r>
              <a:rPr lang="en-US" dirty="0" smtClean="0">
                <a:solidFill>
                  <a:srgbClr val="92D050"/>
                </a:solidFill>
                <a:latin typeface="Comic Sans MS" pitchFamily="66" charset="0"/>
              </a:rPr>
              <a:t>ONE UMBILICAL VEIN.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Bookman Old Style" pitchFamily="18" charset="0"/>
              </a:rPr>
              <a:t>Differences from the adult circulation</a:t>
            </a:r>
            <a:endParaRPr lang="en-US" sz="36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latin typeface="Comic Sans MS" pitchFamily="66" charset="0"/>
              </a:rPr>
              <a:t>-fetal blood is not oxygenated in the </a:t>
            </a:r>
            <a:r>
              <a:rPr lang="en-US" sz="3600" dirty="0" err="1" smtClean="0">
                <a:latin typeface="Comic Sans MS" pitchFamily="66" charset="0"/>
              </a:rPr>
              <a:t>lungs,so</a:t>
            </a:r>
            <a:r>
              <a:rPr lang="en-US" sz="3600" dirty="0" smtClean="0">
                <a:latin typeface="Comic Sans MS" pitchFamily="66" charset="0"/>
              </a:rPr>
              <a:t> major portion of the </a:t>
            </a:r>
            <a:r>
              <a:rPr lang="en-US" sz="3600" dirty="0" smtClean="0">
                <a:solidFill>
                  <a:srgbClr val="92D050"/>
                </a:solidFill>
                <a:latin typeface="Comic Sans MS" pitchFamily="66" charset="0"/>
              </a:rPr>
              <a:t>right ventricular output bypasses the lungs.</a:t>
            </a:r>
          </a:p>
          <a:p>
            <a:r>
              <a:rPr lang="en-US" sz="3600" dirty="0" smtClean="0">
                <a:latin typeface="Comic Sans MS" pitchFamily="66" charset="0"/>
              </a:rPr>
              <a:t>-the fetal heart chambers  work in </a:t>
            </a:r>
            <a:r>
              <a:rPr lang="en-US" sz="3600" dirty="0" smtClean="0">
                <a:solidFill>
                  <a:srgbClr val="92D050"/>
                </a:solidFill>
                <a:latin typeface="Comic Sans MS" pitchFamily="66" charset="0"/>
              </a:rPr>
              <a:t>parallel</a:t>
            </a:r>
            <a:r>
              <a:rPr lang="en-US" sz="3600" dirty="0" smtClean="0">
                <a:latin typeface="Comic Sans MS" pitchFamily="66" charset="0"/>
              </a:rPr>
              <a:t> not in series as in </a:t>
            </a:r>
            <a:r>
              <a:rPr lang="en-US" sz="3600" dirty="0" err="1" smtClean="0">
                <a:latin typeface="Comic Sans MS" pitchFamily="66" charset="0"/>
              </a:rPr>
              <a:t>adult,so</a:t>
            </a:r>
            <a:r>
              <a:rPr lang="en-US" sz="3600" dirty="0" smtClean="0">
                <a:latin typeface="Comic Sans MS" pitchFamily="66" charset="0"/>
              </a:rPr>
              <a:t> brain and heart get  more oxygenated blood than the rest of the body</a:t>
            </a:r>
          </a:p>
          <a:p>
            <a:r>
              <a:rPr lang="en-US" sz="3600" dirty="0" smtClean="0">
                <a:latin typeface="Comic Sans MS" pitchFamily="66" charset="0"/>
              </a:rPr>
              <a:t>-well oxygenated blood enters the left ventricle which supplies the heart and the brain and less oxygenated blood enters the right ventricle which supplies the rest of the body.</a:t>
            </a:r>
            <a:endParaRPr lang="en-US" sz="3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00200"/>
            <a:ext cx="8229600" cy="1524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Bookman Old Style" pitchFamily="18" charset="0"/>
              </a:rPr>
              <a:t>BLOOD FLOW</a:t>
            </a:r>
            <a:endParaRPr lang="en-US" sz="36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04800"/>
            <a:ext cx="4038600" cy="58213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Blood vessels traverse umbilical cord and enter the umbilicus of the fetus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(2 umbilical arteries+ 1 umbilical vein}</a:t>
            </a:r>
          </a:p>
          <a:p>
            <a:endParaRPr lang="en-US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UMBILICAL VEIN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carries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oxygenated blood</a:t>
            </a:r>
            <a:r>
              <a:rPr lang="en-US" b="1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from the </a:t>
            </a:r>
            <a:r>
              <a:rPr lang="en-US" dirty="0" err="1" smtClean="0">
                <a:latin typeface="Comic Sans MS" pitchFamily="66" charset="0"/>
              </a:rPr>
              <a:t>placenta,passes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directy</a:t>
            </a:r>
            <a:r>
              <a:rPr lang="en-US" dirty="0" smtClean="0">
                <a:latin typeface="Comic Sans MS" pitchFamily="66" charset="0"/>
              </a:rPr>
              <a:t> to the liver.</a:t>
            </a:r>
            <a:endParaRPr lang="en-US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9" name="Content Placeholder 8" descr="IMG_20180707_181132.jpg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lum bright="-10000" contrast="30000"/>
          </a:blip>
          <a:stretch>
            <a:fillRect/>
          </a:stretch>
        </p:blipFill>
        <p:spPr>
          <a:xfrm>
            <a:off x="4572000" y="304800"/>
            <a:ext cx="4572000" cy="6248400"/>
          </a:xfrm>
        </p:spPr>
      </p:pic>
      <p:sp>
        <p:nvSpPr>
          <p:cNvPr id="10" name="Down Arrow 9"/>
          <p:cNvSpPr/>
          <p:nvPr/>
        </p:nvSpPr>
        <p:spPr>
          <a:xfrm>
            <a:off x="2209800" y="3429000"/>
            <a:ext cx="3810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In the </a:t>
            </a:r>
            <a:r>
              <a:rPr lang="en-US" sz="2800" dirty="0" err="1" smtClean="0">
                <a:latin typeface="Comic Sans MS" pitchFamily="66" charset="0"/>
              </a:rPr>
              <a:t>liver,the</a:t>
            </a:r>
            <a:r>
              <a:rPr lang="en-US" sz="2800" dirty="0" smtClean="0">
                <a:latin typeface="Comic Sans MS" pitchFamily="66" charset="0"/>
              </a:rPr>
              <a:t> vein gives two branches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DUCTUS VENOSUS</a:t>
            </a:r>
            <a:r>
              <a:rPr lang="en-US" sz="2800" dirty="0" smtClean="0">
                <a:latin typeface="Comic Sans MS" pitchFamily="66" charset="0"/>
              </a:rPr>
              <a:t>- which carries greater part of the blood directly to the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INFERIOR VENA CAVA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and the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 PORTAL SINUS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which carries blood to the hepatic veins mainly on the left side of the liver where oxygen is extracted.</a:t>
            </a:r>
          </a:p>
          <a:p>
            <a:endParaRPr lang="en-US" sz="2800" b="1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dirty="0" err="1" smtClean="0">
                <a:latin typeface="Comic Sans MS" pitchFamily="66" charset="0"/>
              </a:rPr>
              <a:t>deoxygentaed</a:t>
            </a:r>
            <a:r>
              <a:rPr lang="en-US" sz="2800" dirty="0" smtClean="0">
                <a:latin typeface="Comic Sans MS" pitchFamily="66" charset="0"/>
              </a:rPr>
              <a:t> blood from the liver flows back to the inferior vena </a:t>
            </a:r>
            <a:r>
              <a:rPr lang="en-US" sz="2800" dirty="0" err="1" smtClean="0">
                <a:latin typeface="Comic Sans MS" pitchFamily="66" charset="0"/>
              </a:rPr>
              <a:t>cava,which</a:t>
            </a:r>
            <a:r>
              <a:rPr lang="en-US" sz="2800" dirty="0" smtClean="0">
                <a:latin typeface="Comic Sans MS" pitchFamily="66" charset="0"/>
              </a:rPr>
              <a:t> also receives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LESS OXYGENATED BLOOD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from the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LOWER PARTS OF THE BODY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4114800" y="34290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Therefore,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BLOOD FLOWING TO THE FETAL HEART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from the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INFERIOR VENA CAVA </a:t>
            </a:r>
            <a:r>
              <a:rPr lang="en-US" sz="2800" dirty="0" smtClean="0">
                <a:latin typeface="Comic Sans MS" pitchFamily="66" charset="0"/>
              </a:rPr>
              <a:t>consists of,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</a:t>
            </a:r>
            <a:r>
              <a:rPr lang="en-US" sz="2800" b="1" dirty="0" smtClean="0">
                <a:latin typeface="Comic Sans MS" pitchFamily="66" charset="0"/>
              </a:rPr>
              <a:t>-OXYGENATED BLOOD FROM DUCTUS VENOSUS</a:t>
            </a:r>
          </a:p>
          <a:p>
            <a:pPr>
              <a:buNone/>
            </a:pP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smtClean="0">
                <a:latin typeface="Comic Sans MS" pitchFamily="66" charset="0"/>
              </a:rPr>
              <a:t>   -DEOXGENATED BLOOD FROM THE LIVER</a:t>
            </a:r>
          </a:p>
          <a:p>
            <a:pPr>
              <a:buNone/>
            </a:pP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smtClean="0">
                <a:latin typeface="Comic Sans MS" pitchFamily="66" charset="0"/>
              </a:rPr>
              <a:t>   -DEOXYGENATED BLOOD FROM THE LOWER PARTS OF THE BODY.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From the inferior vena </a:t>
            </a:r>
            <a:r>
              <a:rPr lang="en-US" sz="2800" dirty="0" err="1" smtClean="0">
                <a:latin typeface="Comic Sans MS" pitchFamily="66" charset="0"/>
              </a:rPr>
              <a:t>cava,the</a:t>
            </a:r>
            <a:r>
              <a:rPr lang="en-US" sz="2800" dirty="0" smtClean="0">
                <a:latin typeface="Comic Sans MS" pitchFamily="66" charset="0"/>
              </a:rPr>
              <a:t> blood moves to the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RIGHT ATRIUM.</a:t>
            </a:r>
          </a:p>
          <a:p>
            <a:endParaRPr lang="en-US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From the right atrium the blood moves either to the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 LEFT ATRIUM OR THE RIGHT VENTRICLE </a:t>
            </a:r>
            <a:r>
              <a:rPr lang="en-US" sz="2800" dirty="0" smtClean="0">
                <a:latin typeface="Comic Sans MS" pitchFamily="66" charset="0"/>
              </a:rPr>
              <a:t> depending on the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OXYGEN CONTENT </a:t>
            </a:r>
            <a:r>
              <a:rPr lang="en-US" sz="2800" dirty="0" smtClean="0">
                <a:latin typeface="Comic Sans MS" pitchFamily="66" charset="0"/>
              </a:rPr>
              <a:t>of the blood in the inferior vena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       -</a:t>
            </a:r>
            <a:r>
              <a:rPr lang="en-US" sz="2800" b="1" dirty="0" smtClean="0">
                <a:latin typeface="Comic Sans MS" pitchFamily="66" charset="0"/>
              </a:rPr>
              <a:t>well </a:t>
            </a:r>
            <a:r>
              <a:rPr lang="en-US" sz="2800" b="1" dirty="0" err="1" smtClean="0">
                <a:latin typeface="Comic Sans MS" pitchFamily="66" charset="0"/>
              </a:rPr>
              <a:t>oxgenated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blood:moves</a:t>
            </a:r>
            <a:r>
              <a:rPr lang="en-US" sz="2800" b="1" dirty="0" smtClean="0">
                <a:latin typeface="Comic Sans MS" pitchFamily="66" charset="0"/>
              </a:rPr>
              <a:t> along the medial side of inferior vena cava.</a:t>
            </a: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          -less oxygenated </a:t>
            </a:r>
            <a:r>
              <a:rPr lang="en-US" sz="2800" b="1" dirty="0" err="1" smtClean="0">
                <a:latin typeface="Comic Sans MS" pitchFamily="66" charset="0"/>
              </a:rPr>
              <a:t>blood:moves</a:t>
            </a:r>
            <a:r>
              <a:rPr lang="en-US" sz="2800" b="1" dirty="0" smtClean="0">
                <a:latin typeface="Comic Sans MS" pitchFamily="66" charset="0"/>
              </a:rPr>
              <a:t> along the lateral side of inferior vena cava.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343400" y="1371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4419600" y="5562600"/>
            <a:ext cx="4572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omic Sans MS" pitchFamily="66" charset="0"/>
              </a:rPr>
              <a:t>Once the blood is in the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right atrium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THE CRISTA DIVIDENS: </a:t>
            </a:r>
            <a:r>
              <a:rPr lang="en-US" dirty="0" smtClean="0">
                <a:latin typeface="Comic Sans MS" pitchFamily="66" charset="0"/>
              </a:rPr>
              <a:t>shunts the well oxygenated blood from the medial side of the inferior vena cava and </a:t>
            </a:r>
            <a:r>
              <a:rPr lang="en-US" dirty="0" err="1" smtClean="0">
                <a:latin typeface="Comic Sans MS" pitchFamily="66" charset="0"/>
              </a:rPr>
              <a:t>ductus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venosus</a:t>
            </a:r>
            <a:r>
              <a:rPr lang="en-US" dirty="0" smtClean="0">
                <a:latin typeface="Comic Sans MS" pitchFamily="66" charset="0"/>
              </a:rPr>
              <a:t> through the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FORAMEN OVALE</a:t>
            </a:r>
            <a:r>
              <a:rPr lang="en-US" dirty="0" smtClean="0">
                <a:latin typeface="Comic Sans MS" pitchFamily="66" charset="0"/>
              </a:rPr>
              <a:t> to the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left heart</a:t>
            </a:r>
            <a:r>
              <a:rPr lang="en-US" dirty="0" smtClean="0">
                <a:latin typeface="Comic Sans MS" pitchFamily="66" charset="0"/>
              </a:rPr>
              <a:t> and then to heart and brain.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Once the tissues extract the </a:t>
            </a:r>
            <a:r>
              <a:rPr lang="en-US" dirty="0" err="1" smtClean="0">
                <a:latin typeface="Comic Sans MS" pitchFamily="66" charset="0"/>
              </a:rPr>
              <a:t>oxygen,the</a:t>
            </a:r>
            <a:r>
              <a:rPr lang="en-US" dirty="0" smtClean="0">
                <a:latin typeface="Comic Sans MS" pitchFamily="66" charset="0"/>
              </a:rPr>
              <a:t> less oxygenated blood returns to the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 right heart </a:t>
            </a:r>
            <a:r>
              <a:rPr lang="en-US" dirty="0" smtClean="0">
                <a:latin typeface="Comic Sans MS" pitchFamily="66" charset="0"/>
              </a:rPr>
              <a:t>through the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superior vena cava.</a:t>
            </a:r>
            <a:r>
              <a:rPr lang="en-US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endParaRPr lang="en-US" dirty="0" smtClean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267200" y="3886200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519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FETAL CIRCULATION</vt:lpstr>
      <vt:lpstr>Slide 2</vt:lpstr>
      <vt:lpstr>Differences from the adult circulation</vt:lpstr>
      <vt:lpstr>BLOOD FLOW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FETAL CIRCULATION</dc:title>
  <dc:creator>DELL</dc:creator>
  <cp:lastModifiedBy>Admin</cp:lastModifiedBy>
  <cp:revision>18</cp:revision>
  <dcterms:created xsi:type="dcterms:W3CDTF">2018-07-07T12:34:59Z</dcterms:created>
  <dcterms:modified xsi:type="dcterms:W3CDTF">2019-10-03T06:28:04Z</dcterms:modified>
</cp:coreProperties>
</file>