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78" r:id="rId7"/>
    <p:sldId id="279" r:id="rId8"/>
    <p:sldId id="275" r:id="rId9"/>
    <p:sldId id="277" r:id="rId10"/>
    <p:sldId id="273" r:id="rId11"/>
    <p:sldId id="274" r:id="rId12"/>
    <p:sldId id="280" r:id="rId13"/>
    <p:sldId id="281" r:id="rId14"/>
    <p:sldId id="261" r:id="rId15"/>
    <p:sldId id="282" r:id="rId16"/>
    <p:sldId id="264" r:id="rId17"/>
    <p:sldId id="284" r:id="rId18"/>
    <p:sldId id="262" r:id="rId19"/>
    <p:sldId id="265" r:id="rId20"/>
    <p:sldId id="266" r:id="rId21"/>
    <p:sldId id="285" r:id="rId22"/>
    <p:sldId id="267" r:id="rId23"/>
    <p:sldId id="268" r:id="rId24"/>
    <p:sldId id="286" r:id="rId25"/>
    <p:sldId id="287" r:id="rId26"/>
    <p:sldId id="288" r:id="rId27"/>
    <p:sldId id="293" r:id="rId28"/>
    <p:sldId id="289" r:id="rId29"/>
    <p:sldId id="290" r:id="rId30"/>
    <p:sldId id="294" r:id="rId31"/>
    <p:sldId id="291" r:id="rId32"/>
    <p:sldId id="292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55487-BB6E-42B7-9997-04908F24C541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5BF05-68F2-45F8-A004-E616A937A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FETUS IN NORMAL PREGNANCY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029200"/>
            <a:ext cx="4572000" cy="609600"/>
          </a:xfrm>
        </p:spPr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PRESENTING PART</a:t>
            </a:r>
            <a:r>
              <a:rPr lang="en-US" dirty="0" smtClean="0">
                <a:latin typeface="Comic Sans MS" pitchFamily="66" charset="0"/>
              </a:rPr>
              <a:t>: the part of the presentation which overlies the internal </a:t>
            </a:r>
            <a:r>
              <a:rPr lang="en-US" dirty="0" err="1" smtClean="0">
                <a:latin typeface="Comic Sans MS" pitchFamily="66" charset="0"/>
              </a:rPr>
              <a:t>os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   -felt by the examining finger through the cervical </a:t>
            </a:r>
            <a:r>
              <a:rPr lang="en-US" dirty="0" err="1" smtClean="0">
                <a:latin typeface="Comic Sans MS" pitchFamily="66" charset="0"/>
              </a:rPr>
              <a:t>os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Comic Sans MS" pitchFamily="66" charset="0"/>
              </a:rPr>
              <a:t>  cephalic     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1.vertex    2.brow   3.face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Comic Sans MS" pitchFamily="66" charset="0"/>
              </a:rPr>
              <a:t> breech      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1.pelvis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Comic Sans MS" pitchFamily="66" charset="0"/>
              </a:rPr>
              <a:t> shoulder  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1.shoulder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62200"/>
            <a:ext cx="32766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VERTEX</a:t>
            </a:r>
            <a:br>
              <a:rPr lang="en-US" dirty="0" smtClean="0">
                <a:latin typeface="Comic Sans MS" pitchFamily="66" charset="0"/>
              </a:rPr>
            </a:br>
            <a:r>
              <a:rPr lang="en-US" sz="2000" dirty="0" smtClean="0">
                <a:latin typeface="Comic Sans MS" pitchFamily="66" charset="0"/>
              </a:rPr>
              <a:t>(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MOST COMMON</a:t>
            </a:r>
            <a:r>
              <a:rPr lang="en-US" sz="2400" dirty="0" smtClean="0">
                <a:latin typeface="Comic Sans MS" pitchFamily="66" charset="0"/>
              </a:rPr>
              <a:t>)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0"/>
            <a:ext cx="5715000" cy="664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BROW AND FACE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4" name="Content Placeholder 3" descr="images (2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600200"/>
            <a:ext cx="7467600" cy="47185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828800"/>
            <a:ext cx="731520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ATTITUDE</a:t>
            </a:r>
            <a:r>
              <a:rPr lang="en-US" dirty="0" smtClean="0">
                <a:latin typeface="Comic Sans MS" pitchFamily="66" charset="0"/>
              </a:rPr>
              <a:t>: it is defined as the relationship of the fetal head to the spine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-relationship of different parts of the fetus to one another 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the common attitude are-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 </a:t>
            </a:r>
            <a:r>
              <a:rPr lang="en-US" dirty="0" err="1" smtClean="0">
                <a:solidFill>
                  <a:srgbClr val="00B050"/>
                </a:solidFill>
                <a:latin typeface="Comic Sans MS" pitchFamily="66" charset="0"/>
              </a:rPr>
              <a:t>flexion,extension,deflexion</a:t>
            </a:r>
            <a:endParaRPr lang="en-US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endParaRPr lang="en-US" dirty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THE UNIVERSAL ATTITUDE IS THAT OF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UNIVERSAL FLEXION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DENOMINATOR: </a:t>
            </a:r>
            <a:r>
              <a:rPr lang="en-US" dirty="0" smtClean="0">
                <a:latin typeface="Comic Sans MS" pitchFamily="66" charset="0"/>
              </a:rPr>
              <a:t>it is an arbitrary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bony fixed point</a:t>
            </a:r>
            <a:r>
              <a:rPr lang="en-US" dirty="0" smtClean="0">
                <a:latin typeface="Comic Sans MS" pitchFamily="66" charset="0"/>
              </a:rPr>
              <a:t> on the presenting part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POSITION: </a:t>
            </a:r>
            <a:r>
              <a:rPr lang="en-US" dirty="0" smtClean="0">
                <a:latin typeface="Comic Sans MS" pitchFamily="66" charset="0"/>
              </a:rPr>
              <a:t>is the relation of an arbitrarily chosen position of the fetal presenting part to the four quadrants of the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maternal pelvis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-it is the relation of the denominator to different quadrants of the pelvis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The four quadrants in any plane of the pelvis may be divided into </a:t>
            </a:r>
            <a:r>
              <a:rPr lang="en-US" b="1" dirty="0" smtClean="0"/>
              <a:t>TWO RIGHT QUADRANTS</a:t>
            </a:r>
          </a:p>
          <a:p>
            <a:pPr>
              <a:buNone/>
            </a:pPr>
            <a:r>
              <a:rPr lang="en-US" dirty="0" smtClean="0"/>
              <a:t>    -the right anterior        </a:t>
            </a:r>
          </a:p>
          <a:p>
            <a:pPr>
              <a:buNone/>
            </a:pPr>
            <a:r>
              <a:rPr lang="en-US" dirty="0" smtClean="0"/>
              <a:t>    -right posterior 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TWO LEFT QUADRANTS</a:t>
            </a:r>
          </a:p>
          <a:p>
            <a:pPr>
              <a:buNone/>
            </a:pPr>
            <a:r>
              <a:rPr lang="en-US" dirty="0" smtClean="0"/>
              <a:t>     -the left anterior</a:t>
            </a:r>
          </a:p>
          <a:p>
            <a:pPr>
              <a:buNone/>
            </a:pPr>
            <a:r>
              <a:rPr lang="en-US" dirty="0" smtClean="0"/>
              <a:t>     - left posterior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191000" cy="9445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Comic Sans MS" pitchFamily="66" charset="0"/>
              </a:rPr>
              <a:t>Mc:left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occipitoanterior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4" name="Content Placeholder 3" descr="unnamed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143000"/>
            <a:ext cx="7467600" cy="547764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presentation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Presenting part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denominator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cephalic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vertex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occiput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cephalic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Mentum</a:t>
                      </a:r>
                      <a:r>
                        <a:rPr lang="en-US" dirty="0" smtClean="0"/>
                        <a:t>/chin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cephalic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Frontal eminence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breech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pelvis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sacrum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shoulder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shoulder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acromion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omic Sans MS" pitchFamily="66" charset="0"/>
              </a:rPr>
              <a:t>FREQUENCY OF PRESENTATIONS AND POSITIONS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Comic Sans MS" pitchFamily="66" charset="0"/>
              </a:rPr>
              <a:t>Vertex-96% of cases</a:t>
            </a:r>
          </a:p>
          <a:p>
            <a:r>
              <a:rPr lang="en-US" dirty="0" smtClean="0">
                <a:latin typeface="Comic Sans MS" pitchFamily="66" charset="0"/>
              </a:rPr>
              <a:t>Breech -3% of cases</a:t>
            </a:r>
          </a:p>
          <a:p>
            <a:r>
              <a:rPr lang="en-US" dirty="0" smtClean="0">
                <a:latin typeface="Comic Sans MS" pitchFamily="66" charset="0"/>
              </a:rPr>
              <a:t>Face -0.5% of cases</a:t>
            </a:r>
          </a:p>
          <a:p>
            <a:r>
              <a:rPr lang="en-US" dirty="0" smtClean="0">
                <a:latin typeface="Comic Sans MS" pitchFamily="66" charset="0"/>
              </a:rPr>
              <a:t>Shoulder-0.5% of cases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Among </a:t>
            </a:r>
            <a:r>
              <a:rPr lang="en-US" b="1" dirty="0" smtClean="0">
                <a:latin typeface="Comic Sans MS" pitchFamily="66" charset="0"/>
              </a:rPr>
              <a:t>VERTEX</a:t>
            </a:r>
            <a:r>
              <a:rPr lang="en-US" dirty="0" smtClean="0">
                <a:latin typeface="Comic Sans MS" pitchFamily="66" charset="0"/>
              </a:rPr>
              <a:t> :the most commonly adopted by the fetus 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LEFT OCCIPUTOANTERIOR </a:t>
            </a:r>
            <a:r>
              <a:rPr lang="en-US" dirty="0" smtClean="0">
                <a:latin typeface="Comic Sans MS" pitchFamily="66" charset="0"/>
              </a:rPr>
              <a:t>next is</a:t>
            </a:r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 RIGHT OCCIPITOANTERIOR</a:t>
            </a:r>
            <a:endParaRPr lang="en-US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fetus lies inside the uterus in a closed sac filled with liquor </a:t>
            </a:r>
            <a:r>
              <a:rPr lang="en-US" dirty="0" err="1" smtClean="0">
                <a:latin typeface="Comic Sans MS" pitchFamily="66" charset="0"/>
              </a:rPr>
              <a:t>amnii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Periodic examination is needed to know the lie, presentation ,position and attitude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The other positions are right </a:t>
            </a:r>
            <a:r>
              <a:rPr lang="en-US" dirty="0" err="1" smtClean="0">
                <a:latin typeface="Comic Sans MS" pitchFamily="66" charset="0"/>
              </a:rPr>
              <a:t>occipitoposterior</a:t>
            </a:r>
            <a:r>
              <a:rPr lang="en-US" dirty="0" smtClean="0">
                <a:latin typeface="Comic Sans MS" pitchFamily="66" charset="0"/>
              </a:rPr>
              <a:t> and left </a:t>
            </a:r>
            <a:r>
              <a:rPr lang="en-US" dirty="0" err="1" smtClean="0">
                <a:latin typeface="Comic Sans MS" pitchFamily="66" charset="0"/>
              </a:rPr>
              <a:t>occipitoposterior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etal-skull-ppt-5-6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685800"/>
            <a:ext cx="7543799" cy="5562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FETAL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FETAL SKULL</a:t>
            </a:r>
            <a:r>
              <a:rPr lang="en-US" dirty="0" smtClean="0"/>
              <a:t>: consists of </a:t>
            </a:r>
          </a:p>
          <a:p>
            <a:pPr>
              <a:buNone/>
            </a:pPr>
            <a:r>
              <a:rPr lang="en-US" dirty="0" smtClean="0"/>
              <a:t>          -vault</a:t>
            </a:r>
          </a:p>
          <a:p>
            <a:pPr>
              <a:buNone/>
            </a:pPr>
            <a:r>
              <a:rPr lang="en-US" dirty="0" smtClean="0"/>
              <a:t>          -base</a:t>
            </a:r>
          </a:p>
          <a:p>
            <a:pPr>
              <a:buNone/>
            </a:pPr>
            <a:r>
              <a:rPr lang="en-US" dirty="0" smtClean="0"/>
              <a:t>          -face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VAULT: </a:t>
            </a:r>
            <a:r>
              <a:rPr lang="en-US" dirty="0" smtClean="0"/>
              <a:t>two frontal bones two parietal bones occipital bone  two temporal bones and the wings of the sphenoid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dirty="0" smtClean="0"/>
              <a:t>In between the two bones is a thin piece of membrane ,which is called a </a:t>
            </a:r>
            <a:r>
              <a:rPr lang="en-US" b="1" dirty="0" smtClean="0"/>
              <a:t>SUTURE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When two or more sutures meet  there is a wider expanse of membrane ,which is called </a:t>
            </a:r>
            <a:r>
              <a:rPr lang="en-US" b="1" dirty="0" smtClean="0"/>
              <a:t>FONTANELLE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SUTURES:</a:t>
            </a:r>
          </a:p>
          <a:p>
            <a:pPr>
              <a:buNone/>
            </a:pPr>
            <a:r>
              <a:rPr lang="en-US" b="1" dirty="0" smtClean="0"/>
              <a:t>       -</a:t>
            </a:r>
            <a:r>
              <a:rPr lang="en-US" dirty="0" smtClean="0"/>
              <a:t>frontal      -coronal            -temporal</a:t>
            </a:r>
          </a:p>
          <a:p>
            <a:pPr>
              <a:buNone/>
            </a:pPr>
            <a:r>
              <a:rPr lang="en-US" b="1" dirty="0" smtClean="0"/>
              <a:t>       -</a:t>
            </a:r>
            <a:r>
              <a:rPr lang="en-US" dirty="0" err="1" smtClean="0"/>
              <a:t>sagittal</a:t>
            </a:r>
            <a:r>
              <a:rPr lang="en-US" b="1" dirty="0" smtClean="0"/>
              <a:t>     -</a:t>
            </a:r>
            <a:r>
              <a:rPr lang="en-US" dirty="0" err="1" smtClean="0"/>
              <a:t>lambdoidal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ELL\Desktop\images (3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43000"/>
            <a:ext cx="70104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Types of sutures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Importance of the sutures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Types of fontanels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Importance of the fontanels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0"/>
            <a:ext cx="8229600" cy="1173162"/>
          </a:xfrm>
        </p:spPr>
        <p:txBody>
          <a:bodyPr/>
          <a:lstStyle/>
          <a:p>
            <a:r>
              <a:rPr lang="en-US" dirty="0" smtClean="0"/>
              <a:t>Diameters of the skull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ELL\Desktop\images (10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09600"/>
            <a:ext cx="5943599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Bi parietal diameter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   -it extends between two parietal eminences</a:t>
            </a:r>
          </a:p>
          <a:p>
            <a:pPr>
              <a:buNone/>
            </a:pPr>
            <a:r>
              <a:rPr lang="en-US" dirty="0" smtClean="0"/>
              <a:t>       -9.5cm </a:t>
            </a:r>
          </a:p>
          <a:p>
            <a:pPr>
              <a:buNone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Super </a:t>
            </a:r>
            <a:r>
              <a:rPr lang="en-US" sz="4000" b="1" dirty="0" err="1" smtClean="0">
                <a:solidFill>
                  <a:srgbClr val="FF0000"/>
                </a:solidFill>
              </a:rPr>
              <a:t>subparietal</a:t>
            </a:r>
            <a:r>
              <a:rPr lang="en-US" sz="4000" b="1" dirty="0" smtClean="0">
                <a:solidFill>
                  <a:srgbClr val="FF0000"/>
                </a:solidFill>
              </a:rPr>
              <a:t> diameter:</a:t>
            </a:r>
          </a:p>
          <a:p>
            <a:pPr>
              <a:buNone/>
            </a:pPr>
            <a:r>
              <a:rPr lang="en-US" dirty="0" smtClean="0"/>
              <a:t>       -it extends from a point placed below one parietal eminence to a point placed above the other parietal eminence of the opposite side</a:t>
            </a:r>
          </a:p>
          <a:p>
            <a:pPr>
              <a:buNone/>
            </a:pPr>
            <a:r>
              <a:rPr lang="en-US" dirty="0" smtClean="0"/>
              <a:t>       -8.5cm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sz="4000" b="1" dirty="0" err="1" smtClean="0">
                <a:solidFill>
                  <a:srgbClr val="FF0000"/>
                </a:solidFill>
              </a:rPr>
              <a:t>Bitemporal</a:t>
            </a:r>
            <a:r>
              <a:rPr lang="en-US" sz="4000" b="1" dirty="0" smtClean="0">
                <a:solidFill>
                  <a:srgbClr val="FF0000"/>
                </a:solidFill>
              </a:rPr>
              <a:t> diameter </a:t>
            </a:r>
          </a:p>
          <a:p>
            <a:pPr>
              <a:buNone/>
            </a:pPr>
            <a:r>
              <a:rPr lang="en-US" dirty="0" smtClean="0"/>
              <a:t>           -it is the distance between the ant inferior ends of the coronal suture</a:t>
            </a:r>
          </a:p>
          <a:p>
            <a:pPr>
              <a:buNone/>
            </a:pPr>
            <a:r>
              <a:rPr lang="en-US" dirty="0" smtClean="0"/>
              <a:t>            -8cm</a:t>
            </a:r>
          </a:p>
          <a:p>
            <a:pPr>
              <a:buNone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000" b="1" dirty="0" err="1" smtClean="0">
                <a:solidFill>
                  <a:srgbClr val="FF0000"/>
                </a:solidFill>
              </a:rPr>
              <a:t>Bimastoid</a:t>
            </a:r>
            <a:r>
              <a:rPr lang="en-US" sz="4000" b="1" dirty="0" smtClean="0">
                <a:solidFill>
                  <a:srgbClr val="FF0000"/>
                </a:solidFill>
              </a:rPr>
              <a:t> diameter</a:t>
            </a:r>
          </a:p>
          <a:p>
            <a:pPr>
              <a:buNone/>
            </a:pPr>
            <a:r>
              <a:rPr lang="en-US" dirty="0" smtClean="0"/>
              <a:t>            -it is the distance between the tips of the mastoid process</a:t>
            </a:r>
          </a:p>
          <a:p>
            <a:pPr>
              <a:buNone/>
            </a:pPr>
            <a:r>
              <a:rPr lang="en-US" dirty="0" smtClean="0"/>
              <a:t>            -7.5cm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35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sz="3500" dirty="0" smtClean="0">
                <a:solidFill>
                  <a:srgbClr val="FF0000"/>
                </a:solidFill>
                <a:latin typeface="Comic Sans MS" pitchFamily="66" charset="0"/>
              </a:rPr>
              <a:t>LIE</a:t>
            </a:r>
            <a:r>
              <a:rPr lang="en-US" sz="3500" dirty="0" smtClean="0">
                <a:latin typeface="Comic Sans MS" pitchFamily="66" charset="0"/>
              </a:rPr>
              <a:t> :the lie refers to the relationship of the long axis of the fetus to the long axis of the centralized uterus. The </a:t>
            </a:r>
            <a:r>
              <a:rPr lang="en-US" sz="3500" dirty="0" err="1" smtClean="0">
                <a:latin typeface="Comic Sans MS" pitchFamily="66" charset="0"/>
              </a:rPr>
              <a:t>cephalopodalic</a:t>
            </a:r>
            <a:r>
              <a:rPr lang="en-US" sz="3500" dirty="0" smtClean="0">
                <a:latin typeface="Comic Sans MS" pitchFamily="66" charset="0"/>
              </a:rPr>
              <a:t> axis is the longitudinal axis of the fetus.</a:t>
            </a:r>
          </a:p>
          <a:p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-most common lie: longitudinal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-others :-transverse </a:t>
            </a: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        oblique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          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ELL\Desktop\images (4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69724"/>
            <a:ext cx="7696200" cy="5754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304800"/>
          <a:ext cx="91440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5240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DIAMETERS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MESUREMENTS(CM)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ATTITUDE OF HEAD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PRESENTATION</a:t>
                      </a:r>
                      <a:endParaRPr lang="en-US" sz="3200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SUBOCCIPITOBREGMATIC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 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FLEXION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VERTEX</a:t>
                      </a:r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SUBACCIPITOFRONTAL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INCOMPLETE FLEXION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VERTEX</a:t>
                      </a:r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OCCIPITOFRONTAL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11.5CM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MARKED DEFLEXION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VERTEX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6096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MENTO VERTICAL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PARTIAL EXTENSION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BROW</a:t>
                      </a:r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SUBMENTO VERTICAL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11.5CM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INCOMPLETE EXTENSION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FACE</a:t>
                      </a:r>
                      <a:endParaRPr lang="en-US" dirty="0"/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/>
                        <a:t>SUBMENTO</a:t>
                      </a:r>
                      <a:r>
                        <a:rPr lang="en-US" baseline="0" dirty="0" smtClean="0"/>
                        <a:t> BREGMATIC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9.5CM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EXTENSION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CIRCUMFERENCES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95401"/>
          <a:ext cx="9144000" cy="5181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1025887">
                <a:tc>
                  <a:txBody>
                    <a:bodyPr/>
                    <a:lstStyle/>
                    <a:p>
                      <a:r>
                        <a:rPr lang="en-US" dirty="0" smtClean="0"/>
                        <a:t>Attitude of head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Plane of engagement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circumferences</a:t>
                      </a:r>
                      <a:endParaRPr lang="en-US" dirty="0"/>
                    </a:p>
                  </a:txBody>
                  <a:tcPr/>
                </a:tc>
              </a:tr>
              <a:tr h="1043275"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flexion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Biparietal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suboccipitobregmatic</a:t>
                      </a:r>
                      <a:r>
                        <a:rPr lang="en-US" dirty="0" smtClean="0"/>
                        <a:t>(almost round shape)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27.5cm</a:t>
                      </a:r>
                      <a:endParaRPr lang="en-US" dirty="0"/>
                    </a:p>
                  </a:txBody>
                  <a:tcPr/>
                </a:tc>
              </a:tr>
              <a:tr h="1025887">
                <a:tc>
                  <a:txBody>
                    <a:bodyPr/>
                    <a:lstStyle/>
                    <a:p>
                      <a:r>
                        <a:rPr lang="en-US" dirty="0" smtClean="0"/>
                        <a:t>deflexed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Biparietal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occipitofrontal</a:t>
                      </a:r>
                      <a:r>
                        <a:rPr lang="en-US" baseline="0" dirty="0" smtClean="0"/>
                        <a:t>(oval shape)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34cm</a:t>
                      </a:r>
                      <a:endParaRPr lang="en-US" dirty="0"/>
                    </a:p>
                  </a:txBody>
                  <a:tcPr/>
                </a:tc>
              </a:tr>
              <a:tr h="1043275">
                <a:tc>
                  <a:txBody>
                    <a:bodyPr/>
                    <a:lstStyle/>
                    <a:p>
                      <a:r>
                        <a:rPr lang="en-US" dirty="0" smtClean="0"/>
                        <a:t>Incomplete </a:t>
                      </a:r>
                      <a:r>
                        <a:rPr lang="en-US" baseline="0" dirty="0" smtClean="0"/>
                        <a:t> extension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Biparietal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mentovertical</a:t>
                      </a:r>
                      <a:r>
                        <a:rPr lang="en-US" dirty="0" smtClean="0"/>
                        <a:t>(bigger</a:t>
                      </a:r>
                      <a:r>
                        <a:rPr lang="en-US" baseline="0" dirty="0" smtClean="0"/>
                        <a:t> oval shape)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37.5cm</a:t>
                      </a:r>
                      <a:endParaRPr lang="en-US" dirty="0"/>
                    </a:p>
                  </a:txBody>
                  <a:tcPr/>
                </a:tc>
              </a:tr>
              <a:tr h="1043275"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extension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Biparietal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submentobregmatic</a:t>
                      </a:r>
                      <a:r>
                        <a:rPr lang="en-US" dirty="0" smtClean="0"/>
                        <a:t>(almost round</a:t>
                      </a:r>
                      <a:r>
                        <a:rPr lang="en-US" baseline="0" dirty="0" smtClean="0"/>
                        <a:t> shape)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27.5cm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MOLDING OF FETAL HEAD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It is the alteration of the shape of the </a:t>
            </a:r>
            <a:r>
              <a:rPr lang="en-US" dirty="0" err="1" smtClean="0">
                <a:latin typeface="Comic Sans MS" pitchFamily="66" charset="0"/>
              </a:rPr>
              <a:t>forecoming</a:t>
            </a:r>
            <a:r>
              <a:rPr lang="en-US" dirty="0" smtClean="0">
                <a:latin typeface="Comic Sans MS" pitchFamily="66" charset="0"/>
              </a:rPr>
              <a:t> head while passing through the resistant birth passage during labor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-as the fetal  skull bones are united only by fibrous tissue ,they can slide and </a:t>
            </a:r>
            <a:r>
              <a:rPr lang="en-US" dirty="0" err="1" smtClean="0">
                <a:latin typeface="Comic Sans MS" pitchFamily="66" charset="0"/>
              </a:rPr>
              <a:t>overide</a:t>
            </a:r>
            <a:r>
              <a:rPr lang="en-US" dirty="0" smtClean="0">
                <a:latin typeface="Comic Sans MS" pitchFamily="66" charset="0"/>
              </a:rPr>
              <a:t> each other to accommodate to the shape and size of the maternal pelvis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During normal delivery ,an alteration of 4mm in the skull diameter</a:t>
            </a:r>
          </a:p>
          <a:p>
            <a:endParaRPr lang="en-US" b="1" dirty="0" smtClean="0">
              <a:solidFill>
                <a:srgbClr val="800080"/>
              </a:solidFill>
            </a:endParaRPr>
          </a:p>
          <a:p>
            <a:r>
              <a:rPr lang="en-US" b="1" dirty="0" smtClean="0">
                <a:solidFill>
                  <a:srgbClr val="800080"/>
                </a:solidFill>
              </a:rPr>
              <a:t>MECHANISM:</a:t>
            </a:r>
            <a:r>
              <a:rPr lang="en-US" b="1" dirty="0" smtClean="0"/>
              <a:t> </a:t>
            </a:r>
            <a:r>
              <a:rPr lang="en-US" dirty="0" smtClean="0"/>
              <a:t>there is compression of the engaging diameter of the head with corresponding elongation of the diameter at right angle to it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Moulding</a:t>
            </a:r>
            <a:r>
              <a:rPr lang="en-US" b="1" dirty="0" smtClean="0"/>
              <a:t> disappears within few hours of birth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752600"/>
            <a:ext cx="8229599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smtClean="0"/>
              <a:t>GRADING </a:t>
            </a:r>
          </a:p>
          <a:p>
            <a:pPr>
              <a:buNone/>
            </a:pPr>
            <a:r>
              <a:rPr lang="en-US" dirty="0" smtClean="0"/>
              <a:t>        -grade1:the bones touching but not overlapping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-grade2:overlapping but easily separated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-grade 3:fixed overlapping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400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IMPORTANCE</a:t>
            </a: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-it enables the head to pass more easily, through the birth canal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  -extreme molding as met in disproportion may produce severe intracranial disturbance in the form of tearing </a:t>
            </a:r>
            <a:r>
              <a:rPr lang="en-US" dirty="0" err="1" smtClean="0">
                <a:latin typeface="Comic Sans MS" pitchFamily="66" charset="0"/>
              </a:rPr>
              <a:t>tentorium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cerebelli</a:t>
            </a:r>
            <a:r>
              <a:rPr lang="en-US" dirty="0" smtClean="0">
                <a:latin typeface="Comic Sans MS" pitchFamily="66" charset="0"/>
              </a:rPr>
              <a:t> or subdural hemorrhage</a:t>
            </a:r>
          </a:p>
          <a:p>
            <a:pPr>
              <a:buNone/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      -shape of molding can be a useful information about the position of the head occupied in the pelvis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Synclitism</a:t>
            </a:r>
            <a:r>
              <a:rPr lang="en-US" dirty="0" smtClean="0"/>
              <a:t> and </a:t>
            </a:r>
            <a:r>
              <a:rPr lang="en-US" dirty="0" err="1" smtClean="0"/>
              <a:t>asynclitism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5422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1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50796"/>
            <a:ext cx="8034584" cy="67072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</a:t>
            </a:r>
            <a:r>
              <a:rPr lang="en-US" b="1" dirty="0" smtClean="0">
                <a:solidFill>
                  <a:srgbClr val="FF0000"/>
                </a:solidFill>
              </a:rPr>
              <a:t> BIPARIETAL DIAMETER</a:t>
            </a:r>
            <a:r>
              <a:rPr lang="en-US" dirty="0" smtClean="0"/>
              <a:t> of the fetal head is parallel to the planes of the </a:t>
            </a:r>
            <a:r>
              <a:rPr lang="en-US" dirty="0" err="1" smtClean="0"/>
              <a:t>pelvis,the</a:t>
            </a:r>
            <a:r>
              <a:rPr lang="en-US" dirty="0" smtClean="0"/>
              <a:t> head is in </a:t>
            </a:r>
            <a:r>
              <a:rPr lang="en-US" b="1" dirty="0" smtClean="0"/>
              <a:t>SYNCLITISM 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FF0000"/>
                </a:solidFill>
              </a:rPr>
              <a:t>SAGITTAL SUTURE</a:t>
            </a:r>
            <a:r>
              <a:rPr lang="en-US" dirty="0" smtClean="0"/>
              <a:t> is midway between the front and back of the pelvis. when this relationship does not occur the head is said to be in </a:t>
            </a:r>
            <a:r>
              <a:rPr lang="en-US" b="1" dirty="0" smtClean="0"/>
              <a:t>ASYNCLITISM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/>
              <a:t>ANTERIOR ASYNCLITISM</a:t>
            </a:r>
            <a:r>
              <a:rPr lang="en-US" dirty="0" smtClean="0"/>
              <a:t>: anterior parietal presentation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POSTERIOR ASYNCLITISM</a:t>
            </a:r>
            <a:r>
              <a:rPr lang="en-US" dirty="0" smtClean="0"/>
              <a:t>: posterior parietal presentation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9988" y="1676400"/>
            <a:ext cx="927398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/>
              <a:t>         </a:t>
            </a:r>
          </a:p>
          <a:p>
            <a:pPr>
              <a:buNone/>
            </a:pPr>
            <a:r>
              <a:rPr lang="en-US" sz="6600" dirty="0" smtClean="0"/>
              <a:t>        </a:t>
            </a:r>
          </a:p>
          <a:p>
            <a:pPr>
              <a:buNone/>
            </a:pPr>
            <a:r>
              <a:rPr lang="en-US" sz="6600" dirty="0" smtClean="0"/>
              <a:t>          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3300" dirty="0" smtClean="0">
                <a:solidFill>
                  <a:srgbClr val="FF0000"/>
                </a:solidFill>
                <a:latin typeface="Comic Sans MS" pitchFamily="66" charset="0"/>
              </a:rPr>
              <a:t>PRESENTATION:</a:t>
            </a:r>
            <a:r>
              <a:rPr lang="en-US" sz="3300" dirty="0" smtClean="0">
                <a:latin typeface="Comic Sans MS" pitchFamily="66" charset="0"/>
              </a:rPr>
              <a:t> the part of the fetus which occupies  the lower pole of the uterus and the first to engage in the pelvis when </a:t>
            </a:r>
            <a:r>
              <a:rPr lang="en-US" sz="3300" dirty="0" err="1" smtClean="0">
                <a:latin typeface="Comic Sans MS" pitchFamily="66" charset="0"/>
              </a:rPr>
              <a:t>labour</a:t>
            </a:r>
            <a:r>
              <a:rPr lang="en-US" sz="3300" dirty="0" smtClean="0">
                <a:latin typeface="Comic Sans MS" pitchFamily="66" charset="0"/>
              </a:rPr>
              <a:t> starts.</a:t>
            </a:r>
          </a:p>
          <a:p>
            <a:pPr>
              <a:buNone/>
            </a:pPr>
            <a:endParaRPr lang="en-US" sz="33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      -cephalic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      -</a:t>
            </a:r>
            <a:r>
              <a:rPr lang="en-US" sz="3300" dirty="0" err="1" smtClean="0">
                <a:latin typeface="Comic Sans MS" pitchFamily="66" charset="0"/>
              </a:rPr>
              <a:t>podalic</a:t>
            </a:r>
            <a:endParaRPr lang="en-US" sz="33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      -shoulder     </a:t>
            </a:r>
          </a:p>
          <a:p>
            <a:pPr>
              <a:buNone/>
            </a:pPr>
            <a:r>
              <a:rPr lang="en-US" sz="3300" dirty="0" smtClean="0">
                <a:latin typeface="Comic Sans MS" pitchFamily="66" charset="0"/>
              </a:rPr>
              <a:t>      -compound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971800" cy="10969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CEPHALIC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C:\Users\DELL\Desktop\images (9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676400"/>
            <a:ext cx="4571999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29000" cy="1020762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BREECH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3074" name="Picture 2" descr="C:\Users\DELL\Desktop\unname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6096000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76600" cy="10207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mic Sans MS" pitchFamily="66" charset="0"/>
              </a:rPr>
              <a:t>SHOULDER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7" name="Content Placeholder 6" descr="images (6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71600"/>
            <a:ext cx="3886201" cy="3962400"/>
          </a:xfrm>
        </p:spPr>
      </p:pic>
      <p:pic>
        <p:nvPicPr>
          <p:cNvPr id="8" name="Picture 7" descr="images (7)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143000"/>
            <a:ext cx="46482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 (8)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533400"/>
            <a:ext cx="9144000" cy="59435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887</Words>
  <Application>Microsoft Office PowerPoint</Application>
  <PresentationFormat>On-screen Show (4:3)</PresentationFormat>
  <Paragraphs>196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FETUS IN NORMAL PREGNANCY</vt:lpstr>
      <vt:lpstr>Slide 2</vt:lpstr>
      <vt:lpstr>Slide 3</vt:lpstr>
      <vt:lpstr>Slide 4</vt:lpstr>
      <vt:lpstr>Slide 5</vt:lpstr>
      <vt:lpstr>CEPHALIC</vt:lpstr>
      <vt:lpstr>BREECH</vt:lpstr>
      <vt:lpstr>SHOULDER</vt:lpstr>
      <vt:lpstr>Slide 9</vt:lpstr>
      <vt:lpstr>Slide 10</vt:lpstr>
      <vt:lpstr>VERTEX (MOST COMMON)</vt:lpstr>
      <vt:lpstr>BROW AND FACE</vt:lpstr>
      <vt:lpstr>Slide 13</vt:lpstr>
      <vt:lpstr>Slide 14</vt:lpstr>
      <vt:lpstr>Slide 15</vt:lpstr>
      <vt:lpstr>Slide 16</vt:lpstr>
      <vt:lpstr>Mc:left occipitoanterior</vt:lpstr>
      <vt:lpstr>Slide 18</vt:lpstr>
      <vt:lpstr>FREQUENCY OF PRESENTATIONS AND POSITIONS</vt:lpstr>
      <vt:lpstr>Slide 20</vt:lpstr>
      <vt:lpstr>Slide 21</vt:lpstr>
      <vt:lpstr>THE FETAL HEAD</vt:lpstr>
      <vt:lpstr>Slide 23</vt:lpstr>
      <vt:lpstr>Slide 24</vt:lpstr>
      <vt:lpstr>Slide 25</vt:lpstr>
      <vt:lpstr>Diameters of the skull</vt:lpstr>
      <vt:lpstr>Slide 27</vt:lpstr>
      <vt:lpstr>Slide 28</vt:lpstr>
      <vt:lpstr>Slide 29</vt:lpstr>
      <vt:lpstr>Slide 30</vt:lpstr>
      <vt:lpstr>Slide 31</vt:lpstr>
      <vt:lpstr>Slide 32</vt:lpstr>
      <vt:lpstr>CIRCUMFERENCES</vt:lpstr>
      <vt:lpstr>MOLDING OF FETAL HEAD</vt:lpstr>
      <vt:lpstr>Slide 35</vt:lpstr>
      <vt:lpstr>Slide 36</vt:lpstr>
      <vt:lpstr>Slide 37</vt:lpstr>
      <vt:lpstr>Slide 38</vt:lpstr>
      <vt:lpstr>Synclitism and asynclitism</vt:lpstr>
      <vt:lpstr>Slide 40</vt:lpstr>
      <vt:lpstr>Slide 41</vt:lpstr>
      <vt:lpstr>Slide 42</vt:lpstr>
      <vt:lpstr>Slide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FETUS IN NORMAL PREGNANCY</dc:title>
  <dc:creator>DELL</dc:creator>
  <cp:lastModifiedBy>Admin</cp:lastModifiedBy>
  <cp:revision>123</cp:revision>
  <dcterms:created xsi:type="dcterms:W3CDTF">2019-09-17T00:48:02Z</dcterms:created>
  <dcterms:modified xsi:type="dcterms:W3CDTF">2019-10-03T06:41:26Z</dcterms:modified>
</cp:coreProperties>
</file>