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299" r:id="rId11"/>
    <p:sldId id="264" r:id="rId12"/>
    <p:sldId id="265" r:id="rId13"/>
    <p:sldId id="266" r:id="rId14"/>
    <p:sldId id="295" r:id="rId15"/>
    <p:sldId id="267" r:id="rId16"/>
    <p:sldId id="268" r:id="rId17"/>
    <p:sldId id="296" r:id="rId18"/>
    <p:sldId id="269" r:id="rId19"/>
    <p:sldId id="270" r:id="rId20"/>
    <p:sldId id="297" r:id="rId21"/>
    <p:sldId id="272" r:id="rId22"/>
    <p:sldId id="298" r:id="rId23"/>
    <p:sldId id="273" r:id="rId24"/>
    <p:sldId id="274" r:id="rId25"/>
    <p:sldId id="275" r:id="rId26"/>
    <p:sldId id="276" r:id="rId27"/>
    <p:sldId id="305" r:id="rId28"/>
    <p:sldId id="277" r:id="rId29"/>
    <p:sldId id="306" r:id="rId30"/>
    <p:sldId id="278" r:id="rId31"/>
    <p:sldId id="279" r:id="rId32"/>
    <p:sldId id="280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300" r:id="rId43"/>
    <p:sldId id="291" r:id="rId44"/>
    <p:sldId id="301" r:id="rId45"/>
    <p:sldId id="292" r:id="rId46"/>
    <p:sldId id="293" r:id="rId47"/>
    <p:sldId id="302" r:id="rId48"/>
    <p:sldId id="294" r:id="rId49"/>
    <p:sldId id="304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IN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9C8121-4432-4D79-A8C5-5C83E1E70AF5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7807CFA-B9BA-4C5A-9144-23F5AF780B2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r>
              <a:rPr lang="en-IN" sz="4000" dirty="0" smtClean="0"/>
              <a:t>GESTATIONAL TROPHOBLASTIC DISEASE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4293097"/>
            <a:ext cx="8888288" cy="1584176"/>
          </a:xfrm>
        </p:spPr>
        <p:txBody>
          <a:bodyPr>
            <a:normAutofit/>
          </a:bodyPr>
          <a:lstStyle/>
          <a:p>
            <a:r>
              <a:rPr lang="en-IN" dirty="0" smtClean="0"/>
              <a:t>				</a:t>
            </a:r>
            <a:r>
              <a:rPr lang="en-IN" smtClean="0"/>
              <a:t>	</a:t>
            </a:r>
            <a:endParaRPr lang="en-IN" dirty="0" smtClean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20888"/>
            <a:ext cx="5652120" cy="36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oid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-1" y="1"/>
          <a:ext cx="9144000" cy="729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823744">
                <a:tc>
                  <a:txBody>
                    <a:bodyPr/>
                    <a:lstStyle/>
                    <a:p>
                      <a:r>
                        <a:rPr lang="en-IN" dirty="0" smtClean="0"/>
                        <a:t>        Features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Partial </a:t>
                      </a:r>
                      <a:r>
                        <a:rPr lang="en-IN" dirty="0" err="1" smtClean="0"/>
                        <a:t>hydatidiform</a:t>
                      </a:r>
                      <a:r>
                        <a:rPr lang="en-IN" baseline="0" dirty="0" smtClean="0"/>
                        <a:t> mole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Complete </a:t>
                      </a:r>
                      <a:r>
                        <a:rPr lang="en-IN" dirty="0" err="1" smtClean="0"/>
                        <a:t>Hydatidiform</a:t>
                      </a:r>
                      <a:r>
                        <a:rPr lang="en-IN" dirty="0" smtClean="0"/>
                        <a:t> mole</a:t>
                      </a:r>
                      <a:endParaRPr lang="en-IN" dirty="0"/>
                    </a:p>
                  </a:txBody>
                  <a:tcPr/>
                </a:tc>
              </a:tr>
              <a:tr h="1176778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Karotype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Triploid paternal and maternal origin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46,XX(90%)MOSTLY PATERNAL ORGIN,</a:t>
                      </a:r>
                    </a:p>
                    <a:p>
                      <a:r>
                        <a:rPr lang="en-IN" dirty="0" smtClean="0"/>
                        <a:t>46XY(10%)</a:t>
                      </a:r>
                      <a:endParaRPr lang="en-IN" dirty="0"/>
                    </a:p>
                  </a:txBody>
                  <a:tcPr/>
                </a:tc>
              </a:tr>
              <a:tr h="477249">
                <a:tc>
                  <a:txBody>
                    <a:bodyPr/>
                    <a:lstStyle/>
                    <a:p>
                      <a:r>
                        <a:rPr lang="en-IN" dirty="0" smtClean="0"/>
                        <a:t>PATHOLOGY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823744">
                <a:tc>
                  <a:txBody>
                    <a:bodyPr/>
                    <a:lstStyle/>
                    <a:p>
                      <a:r>
                        <a:rPr lang="en-IN" dirty="0" smtClean="0"/>
                        <a:t>FOETUS</a:t>
                      </a:r>
                      <a:r>
                        <a:rPr lang="en-IN" baseline="0" dirty="0" smtClean="0"/>
                        <a:t> /AMNION,</a:t>
                      </a:r>
                    </a:p>
                    <a:p>
                      <a:r>
                        <a:rPr lang="en-IN" baseline="0" dirty="0" smtClean="0"/>
                        <a:t>FETAL VESSELS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PRESENT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ABSENT</a:t>
                      </a:r>
                      <a:endParaRPr lang="en-IN" dirty="0"/>
                    </a:p>
                  </a:txBody>
                  <a:tcPr/>
                </a:tc>
              </a:tr>
              <a:tr h="477249">
                <a:tc>
                  <a:txBody>
                    <a:bodyPr/>
                    <a:lstStyle/>
                    <a:p>
                      <a:r>
                        <a:rPr lang="en-IN" dirty="0" smtClean="0"/>
                        <a:t>HYDROPIC</a:t>
                      </a:r>
                      <a:r>
                        <a:rPr lang="en-IN" baseline="0" dirty="0" smtClean="0"/>
                        <a:t> VILLI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Variable often focal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Pronounced,generalised</a:t>
                      </a:r>
                      <a:r>
                        <a:rPr lang="en-IN" dirty="0" smtClean="0"/>
                        <a:t>.</a:t>
                      </a:r>
                    </a:p>
                    <a:p>
                      <a:r>
                        <a:rPr lang="en-IN" dirty="0" smtClean="0"/>
                        <a:t>Diffuse and placenta not</a:t>
                      </a:r>
                      <a:r>
                        <a:rPr lang="en-IN" baseline="0" dirty="0" smtClean="0"/>
                        <a:t> present</a:t>
                      </a:r>
                      <a:endParaRPr lang="en-IN" dirty="0"/>
                    </a:p>
                  </a:txBody>
                  <a:tcPr/>
                </a:tc>
              </a:tr>
              <a:tr h="823744">
                <a:tc>
                  <a:txBody>
                    <a:bodyPr/>
                    <a:lstStyle/>
                    <a:p>
                      <a:r>
                        <a:rPr lang="en-IN" dirty="0" smtClean="0"/>
                        <a:t>TROPHOBLASTIC PROLIFERATION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MILD TO MODERATE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MARKED</a:t>
                      </a:r>
                      <a:endParaRPr lang="en-IN" dirty="0"/>
                    </a:p>
                  </a:txBody>
                  <a:tcPr/>
                </a:tc>
              </a:tr>
              <a:tr h="477249">
                <a:tc>
                  <a:txBody>
                    <a:bodyPr/>
                    <a:lstStyle/>
                    <a:p>
                      <a:r>
                        <a:rPr lang="en-IN" dirty="0" smtClean="0"/>
                        <a:t>BETA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baseline="0" dirty="0" err="1" smtClean="0"/>
                        <a:t>Hcg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Comparatively</a:t>
                      </a:r>
                      <a:r>
                        <a:rPr lang="en-IN" baseline="0" dirty="0" smtClean="0"/>
                        <a:t> 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Very high</a:t>
                      </a:r>
                      <a:endParaRPr lang="en-IN" dirty="0"/>
                    </a:p>
                  </a:txBody>
                  <a:tcPr/>
                </a:tc>
              </a:tr>
              <a:tr h="823744">
                <a:tc>
                  <a:txBody>
                    <a:bodyPr/>
                    <a:lstStyle/>
                    <a:p>
                      <a:r>
                        <a:rPr lang="en-IN" dirty="0" smtClean="0"/>
                        <a:t>MOLE CLINICAL DIAGNOSIS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RARE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COMMON</a:t>
                      </a:r>
                      <a:endParaRPr lang="en-IN" dirty="0"/>
                    </a:p>
                  </a:txBody>
                  <a:tcPr/>
                </a:tc>
              </a:tr>
              <a:tr h="477249">
                <a:tc>
                  <a:txBody>
                    <a:bodyPr/>
                    <a:lstStyle/>
                    <a:p>
                      <a:r>
                        <a:rPr lang="en-IN" dirty="0" smtClean="0"/>
                        <a:t>MALIGNANT SEQUELAE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&lt;5%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6-36%</a:t>
                      </a:r>
                      <a:endParaRPr lang="en-IN" dirty="0"/>
                    </a:p>
                  </a:txBody>
                  <a:tcPr/>
                </a:tc>
              </a:tr>
              <a:tr h="477249">
                <a:tc>
                  <a:txBody>
                    <a:bodyPr/>
                    <a:lstStyle/>
                    <a:p>
                      <a:r>
                        <a:rPr lang="en-IN" dirty="0" smtClean="0"/>
                        <a:t>UTERUS LARGE FOR DATES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RARE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30-50%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          SYMPTOMS.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VAGINAL BLEEDING: most common symptom.</a:t>
            </a:r>
          </a:p>
          <a:p>
            <a:r>
              <a:rPr lang="en-IN" dirty="0" smtClean="0"/>
              <a:t>PASSAGE OF VESICLES: </a:t>
            </a:r>
            <a:r>
              <a:rPr lang="en-IN" dirty="0" err="1" smtClean="0"/>
              <a:t>Pathognomonic</a:t>
            </a:r>
            <a:r>
              <a:rPr lang="en-IN" dirty="0" smtClean="0"/>
              <a:t> but occurs rarely.</a:t>
            </a:r>
          </a:p>
          <a:p>
            <a:r>
              <a:rPr lang="en-IN" dirty="0" smtClean="0"/>
              <a:t>ANAEMIA is due to prolonged /heavy bleeding.</a:t>
            </a:r>
          </a:p>
          <a:p>
            <a:r>
              <a:rPr lang="en-IN" dirty="0" smtClean="0"/>
              <a:t>HYPEREMESIS(30%) &amp; PRECLAMPSIA(1/3 rd)&lt;24 wks due to High levels of </a:t>
            </a:r>
            <a:r>
              <a:rPr lang="en-IN" dirty="0" err="1" smtClean="0"/>
              <a:t>hCG</a:t>
            </a:r>
            <a:endParaRPr lang="en-IN" dirty="0" smtClean="0"/>
          </a:p>
          <a:p>
            <a:r>
              <a:rPr lang="en-IN" dirty="0" err="1" smtClean="0"/>
              <a:t>hCG</a:t>
            </a:r>
            <a:r>
              <a:rPr lang="en-IN" dirty="0" smtClean="0"/>
              <a:t> stimulates the thyroid gland and cause elevation of thyroxin levels.(HYPERTHYROIDISM)</a:t>
            </a:r>
          </a:p>
          <a:p>
            <a:r>
              <a:rPr lang="en-IN" dirty="0" err="1" smtClean="0"/>
              <a:t>Trophoblastic</a:t>
            </a:r>
            <a:r>
              <a:rPr lang="en-IN" dirty="0" smtClean="0"/>
              <a:t> </a:t>
            </a:r>
            <a:r>
              <a:rPr lang="en-IN" dirty="0" err="1" smtClean="0"/>
              <a:t>embolisation</a:t>
            </a:r>
            <a:r>
              <a:rPr lang="en-IN" dirty="0" smtClean="0"/>
              <a:t> can occur after evacuation of mole.</a:t>
            </a:r>
          </a:p>
          <a:p>
            <a:r>
              <a:rPr lang="en-IN" dirty="0" smtClean="0"/>
              <a:t>Manifests as chest </a:t>
            </a:r>
            <a:r>
              <a:rPr lang="en-IN" dirty="0" err="1" smtClean="0"/>
              <a:t>pain,dyspnoea,tachypnoea</a:t>
            </a:r>
            <a:r>
              <a:rPr lang="en-IN" dirty="0" smtClean="0"/>
              <a:t>.(</a:t>
            </a:r>
            <a:r>
              <a:rPr lang="en-IN" dirty="0" err="1" smtClean="0"/>
              <a:t>Thyrotoxicosis</a:t>
            </a:r>
            <a:r>
              <a:rPr lang="en-IN" dirty="0" smtClean="0"/>
              <a:t>)</a:t>
            </a:r>
          </a:p>
          <a:p>
            <a:r>
              <a:rPr lang="en-IN" dirty="0" err="1" smtClean="0"/>
              <a:t>Rales</a:t>
            </a:r>
            <a:r>
              <a:rPr lang="en-IN" dirty="0" smtClean="0"/>
              <a:t> are heard on auscultation</a:t>
            </a:r>
          </a:p>
          <a:p>
            <a:r>
              <a:rPr lang="en-IN" dirty="0" smtClean="0"/>
              <a:t>Chest </a:t>
            </a:r>
            <a:r>
              <a:rPr lang="en-IN" dirty="0" err="1" smtClean="0"/>
              <a:t>Xray</a:t>
            </a:r>
            <a:r>
              <a:rPr lang="en-IN" dirty="0" smtClean="0"/>
              <a:t> reveals diffuse infiltration.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68012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                         Signs.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Pallor, febrile</a:t>
            </a:r>
          </a:p>
          <a:p>
            <a:r>
              <a:rPr lang="en-IN" dirty="0" smtClean="0"/>
              <a:t>Signs of </a:t>
            </a:r>
            <a:r>
              <a:rPr lang="en-IN" dirty="0" err="1" smtClean="0"/>
              <a:t>preclampsia</a:t>
            </a:r>
            <a:r>
              <a:rPr lang="en-IN" dirty="0" smtClean="0"/>
              <a:t> :Elevated Blood </a:t>
            </a:r>
            <a:r>
              <a:rPr lang="en-IN" dirty="0" err="1" smtClean="0"/>
              <a:t>Pressure,proteinuria</a:t>
            </a:r>
            <a:endParaRPr lang="en-IN" dirty="0" smtClean="0"/>
          </a:p>
          <a:p>
            <a:r>
              <a:rPr lang="en-IN" dirty="0" smtClean="0"/>
              <a:t>Signs of </a:t>
            </a:r>
            <a:r>
              <a:rPr lang="en-IN" dirty="0" err="1" smtClean="0"/>
              <a:t>hypothyroidism:Tachycardia</a:t>
            </a:r>
            <a:r>
              <a:rPr lang="en-IN" dirty="0" smtClean="0"/>
              <a:t>,</a:t>
            </a:r>
          </a:p>
          <a:p>
            <a:r>
              <a:rPr lang="en-IN" dirty="0" smtClean="0"/>
              <a:t>Tremor</a:t>
            </a:r>
          </a:p>
          <a:p>
            <a:r>
              <a:rPr lang="en-IN" dirty="0" smtClean="0"/>
              <a:t>Uterus larger than gestation in 70% of </a:t>
            </a:r>
            <a:r>
              <a:rPr lang="en-IN" dirty="0" err="1" smtClean="0"/>
              <a:t>women,corresponds</a:t>
            </a:r>
            <a:r>
              <a:rPr lang="en-IN" dirty="0" smtClean="0"/>
              <a:t> to gestation in 15% and is smaller in 20%</a:t>
            </a:r>
          </a:p>
          <a:p>
            <a:r>
              <a:rPr lang="en-IN" dirty="0" smtClean="0"/>
              <a:t>Larger uterus is </a:t>
            </a:r>
            <a:r>
              <a:rPr lang="en-IN" dirty="0" err="1" smtClean="0"/>
              <a:t>associatedwith</a:t>
            </a:r>
            <a:r>
              <a:rPr lang="en-IN" dirty="0" smtClean="0"/>
              <a:t> markedly elevated levels of </a:t>
            </a:r>
            <a:r>
              <a:rPr lang="en-IN" dirty="0" err="1" smtClean="0"/>
              <a:t>hCG</a:t>
            </a:r>
            <a:r>
              <a:rPr lang="en-IN" dirty="0" smtClean="0"/>
              <a:t>.</a:t>
            </a:r>
          </a:p>
          <a:p>
            <a:r>
              <a:rPr lang="en-IN" dirty="0" smtClean="0"/>
              <a:t>Doughy consistency.(absence of amniotic fluid)</a:t>
            </a:r>
            <a:r>
              <a:rPr lang="en-IN" dirty="0" err="1" smtClean="0"/>
              <a:t>Cx</a:t>
            </a:r>
            <a:r>
              <a:rPr lang="en-IN" dirty="0" smtClean="0"/>
              <a:t> feels soft.</a:t>
            </a:r>
          </a:p>
          <a:p>
            <a:r>
              <a:rPr lang="en-IN" dirty="0" smtClean="0"/>
              <a:t>Theca </a:t>
            </a:r>
            <a:r>
              <a:rPr lang="en-IN" dirty="0" err="1" smtClean="0"/>
              <a:t>lutein</a:t>
            </a:r>
            <a:r>
              <a:rPr lang="en-IN" dirty="0" smtClean="0"/>
              <a:t> cysts(&gt;6cm) due to stimulation of ovaries by </a:t>
            </a:r>
            <a:r>
              <a:rPr lang="en-IN" dirty="0" err="1" smtClean="0"/>
              <a:t>hCG</a:t>
            </a:r>
            <a:r>
              <a:rPr lang="en-IN" dirty="0" smtClean="0"/>
              <a:t>(B/L)</a:t>
            </a:r>
          </a:p>
          <a:p>
            <a:r>
              <a:rPr lang="en-IN" dirty="0" err="1" smtClean="0"/>
              <a:t>Hydatidiform</a:t>
            </a:r>
            <a:r>
              <a:rPr lang="en-IN" dirty="0" smtClean="0"/>
              <a:t> mole usually leads to abortion between 3</a:t>
            </a:r>
            <a:r>
              <a:rPr lang="en-IN" baseline="30000" dirty="0" smtClean="0"/>
              <a:t>rd</a:t>
            </a:r>
            <a:r>
              <a:rPr lang="en-IN" dirty="0" smtClean="0"/>
              <a:t> and 6</a:t>
            </a:r>
            <a:r>
              <a:rPr lang="en-IN" baseline="30000" dirty="0" smtClean="0"/>
              <a:t>th</a:t>
            </a:r>
            <a:r>
              <a:rPr lang="en-IN" dirty="0" smtClean="0"/>
              <a:t>  months of pregnancy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Complete Mole</a:t>
            </a:r>
            <a:endParaRPr lang="en-IN" dirty="0"/>
          </a:p>
        </p:txBody>
      </p:sp>
      <p:pic>
        <p:nvPicPr>
          <p:cNvPr id="1026" name="Picture 2" descr="C:\Users\mohan\Desktop\thB1W9RKLZ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41376"/>
            <a:ext cx="4644008" cy="5616624"/>
          </a:xfrm>
          <a:prstGeom prst="rect">
            <a:avLst/>
          </a:prstGeom>
          <a:noFill/>
        </p:spPr>
      </p:pic>
      <p:pic>
        <p:nvPicPr>
          <p:cNvPr id="5" name="Picture 4" descr="us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268760"/>
            <a:ext cx="4499992" cy="55892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Morbid Anatomy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r>
              <a:rPr lang="en-IN" dirty="0" smtClean="0"/>
              <a:t>Complete </a:t>
            </a:r>
            <a:r>
              <a:rPr lang="en-IN" dirty="0" err="1" smtClean="0"/>
              <a:t>hydatidiform</a:t>
            </a:r>
            <a:r>
              <a:rPr lang="en-IN" dirty="0" smtClean="0"/>
              <a:t> :(MACROSCOPIC)</a:t>
            </a:r>
          </a:p>
          <a:p>
            <a:r>
              <a:rPr lang="en-IN" dirty="0" smtClean="0"/>
              <a:t>Bunches of grape-like vesicles,</a:t>
            </a:r>
          </a:p>
          <a:p>
            <a:r>
              <a:rPr lang="en-IN" dirty="0" smtClean="0"/>
              <a:t>Pearly white in colour and translucent containing watery fluid.</a:t>
            </a:r>
          </a:p>
          <a:p>
            <a:r>
              <a:rPr lang="en-IN" dirty="0" smtClean="0"/>
              <a:t>Vesicles vary in size from few millimetres </a:t>
            </a:r>
            <a:r>
              <a:rPr lang="en-IN" dirty="0" err="1" smtClean="0"/>
              <a:t>upto</a:t>
            </a:r>
            <a:r>
              <a:rPr lang="en-IN" dirty="0" smtClean="0"/>
              <a:t> 2-3cm in diameter and are attached to the main stalk by thin pedicles</a:t>
            </a:r>
          </a:p>
          <a:p>
            <a:r>
              <a:rPr lang="en-IN" dirty="0" smtClean="0"/>
              <a:t>Few haemorrhagic areas seen in between the bunches.</a:t>
            </a:r>
          </a:p>
          <a:p>
            <a:r>
              <a:rPr lang="en-IN" dirty="0" smtClean="0"/>
              <a:t>Size of the mole depends on duration of pregnancy and degeneration.</a:t>
            </a:r>
          </a:p>
          <a:p>
            <a:r>
              <a:rPr lang="en-IN" dirty="0" smtClean="0"/>
              <a:t>The </a:t>
            </a:r>
            <a:r>
              <a:rPr lang="en-IN" dirty="0" err="1" smtClean="0"/>
              <a:t>fetus,amniotic</a:t>
            </a:r>
            <a:r>
              <a:rPr lang="en-IN" dirty="0" smtClean="0"/>
              <a:t> sac and the placenta are absent.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Histology.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IN" dirty="0" err="1" smtClean="0"/>
              <a:t>Hydropic</a:t>
            </a:r>
            <a:r>
              <a:rPr lang="en-IN" dirty="0" smtClean="0"/>
              <a:t> degeneration and swelling of the villous </a:t>
            </a:r>
            <a:r>
              <a:rPr lang="en-IN" dirty="0" err="1" smtClean="0"/>
              <a:t>stroma</a:t>
            </a:r>
            <a:r>
              <a:rPr lang="en-IN" dirty="0" smtClean="0"/>
              <a:t>.</a:t>
            </a:r>
          </a:p>
          <a:p>
            <a:r>
              <a:rPr lang="en-IN" dirty="0" smtClean="0"/>
              <a:t>Absence of villous blood vessels.</a:t>
            </a:r>
          </a:p>
          <a:p>
            <a:r>
              <a:rPr lang="en-IN" dirty="0" smtClean="0"/>
              <a:t>Proliferation of both epithelia to a varying degree</a:t>
            </a:r>
          </a:p>
          <a:p>
            <a:r>
              <a:rPr lang="en-IN" dirty="0" smtClean="0"/>
              <a:t>Vesicles demonstrates irregular proliferation and </a:t>
            </a:r>
            <a:r>
              <a:rPr lang="en-IN" dirty="0" err="1" smtClean="0"/>
              <a:t>pleomorphism</a:t>
            </a:r>
            <a:r>
              <a:rPr lang="en-IN" dirty="0" smtClean="0"/>
              <a:t> of epithelial cells whose nuclei are </a:t>
            </a:r>
            <a:r>
              <a:rPr lang="en-IN" dirty="0" err="1" smtClean="0"/>
              <a:t>hyperchromatic</a:t>
            </a:r>
            <a:r>
              <a:rPr lang="en-IN" dirty="0" smtClean="0"/>
              <a:t> and actively mitotic</a:t>
            </a:r>
          </a:p>
          <a:p>
            <a:r>
              <a:rPr lang="en-IN" dirty="0" smtClean="0"/>
              <a:t>Absence of </a:t>
            </a:r>
            <a:r>
              <a:rPr lang="en-IN" dirty="0" err="1" smtClean="0"/>
              <a:t>fetal</a:t>
            </a:r>
            <a:r>
              <a:rPr lang="en-IN" dirty="0" smtClean="0"/>
              <a:t> parts.</a:t>
            </a:r>
          </a:p>
          <a:p>
            <a:r>
              <a:rPr lang="en-IN" dirty="0" smtClean="0"/>
              <a:t>Villous structure is well preserved and identifiable that determines the benign nature of the </a:t>
            </a:r>
            <a:r>
              <a:rPr lang="en-IN" dirty="0" err="1" smtClean="0"/>
              <a:t>trophoblastic</a:t>
            </a:r>
            <a:r>
              <a:rPr lang="en-IN" dirty="0" smtClean="0"/>
              <a:t> disease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Histology of a complete mole.</a:t>
            </a:r>
            <a:endParaRPr lang="en-IN" dirty="0"/>
          </a:p>
        </p:txBody>
      </p:sp>
      <p:pic>
        <p:nvPicPr>
          <p:cNvPr id="4" name="Content Placeholder 3" descr="histo comp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43999" cy="5383893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PARTIAL MOLE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smtClean="0"/>
              <a:t>A PARTIAL MOLE resembles the </a:t>
            </a:r>
            <a:r>
              <a:rPr lang="en-IN" dirty="0" err="1" smtClean="0"/>
              <a:t>placenta,but</a:t>
            </a:r>
            <a:r>
              <a:rPr lang="en-IN" dirty="0" smtClean="0"/>
              <a:t> contains a few vesicles on its maternal surface.</a:t>
            </a:r>
          </a:p>
          <a:p>
            <a:r>
              <a:rPr lang="en-IN" dirty="0" smtClean="0"/>
              <a:t>A </a:t>
            </a:r>
            <a:r>
              <a:rPr lang="en-IN" dirty="0" err="1" smtClean="0"/>
              <a:t>fetus</a:t>
            </a:r>
            <a:r>
              <a:rPr lang="en-IN" dirty="0" smtClean="0"/>
              <a:t> is </a:t>
            </a:r>
            <a:r>
              <a:rPr lang="en-IN" dirty="0" err="1" smtClean="0"/>
              <a:t>identifiabe</a:t>
            </a:r>
            <a:r>
              <a:rPr lang="en-IN" dirty="0" smtClean="0"/>
              <a:t> in this case.</a:t>
            </a:r>
          </a:p>
          <a:p>
            <a:r>
              <a:rPr lang="en-IN" dirty="0" smtClean="0"/>
              <a:t>One of the twins may be a mole and  another a normal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Fetus</a:t>
            </a:r>
            <a:r>
              <a:rPr lang="en-IN" dirty="0" smtClean="0"/>
              <a:t> often shows gross </a:t>
            </a:r>
            <a:r>
              <a:rPr lang="en-IN" dirty="0" err="1" smtClean="0"/>
              <a:t>malformation,IUGR,IUD</a:t>
            </a:r>
            <a:r>
              <a:rPr lang="en-IN" dirty="0" smtClean="0"/>
              <a:t>.</a:t>
            </a:r>
          </a:p>
          <a:p>
            <a:r>
              <a:rPr lang="en-IN" dirty="0" smtClean="0"/>
              <a:t>Very few live babies are born through partial mole.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blood vessels are seen on </a:t>
            </a:r>
            <a:r>
              <a:rPr lang="en-IN" dirty="0" err="1" smtClean="0"/>
              <a:t>ulrasound</a:t>
            </a:r>
            <a:r>
              <a:rPr lang="en-IN" dirty="0" smtClean="0"/>
              <a:t>.</a:t>
            </a:r>
          </a:p>
          <a:p>
            <a:r>
              <a:rPr lang="en-IN" dirty="0" smtClean="0"/>
              <a:t>Partial mole is diagnosed is at later date than a complete mole around 24-26weeks of pregnancy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It rarely metastasizes and </a:t>
            </a:r>
            <a:r>
              <a:rPr lang="en-IN" dirty="0" err="1" smtClean="0"/>
              <a:t>doesnot</a:t>
            </a:r>
            <a:r>
              <a:rPr lang="en-IN" dirty="0" smtClean="0"/>
              <a:t> require prophylactic </a:t>
            </a:r>
            <a:r>
              <a:rPr lang="en-IN" dirty="0" err="1" smtClean="0"/>
              <a:t>chenotherapy.,as</a:t>
            </a:r>
            <a:r>
              <a:rPr lang="en-IN" dirty="0" smtClean="0"/>
              <a:t> the level of </a:t>
            </a:r>
            <a:r>
              <a:rPr lang="en-IN" dirty="0" err="1" smtClean="0"/>
              <a:t>hCG</a:t>
            </a:r>
            <a:r>
              <a:rPr lang="en-IN" dirty="0" smtClean="0"/>
              <a:t>&lt;10,000IU.</a:t>
            </a:r>
          </a:p>
          <a:p>
            <a:r>
              <a:rPr lang="en-IN" dirty="0" err="1" smtClean="0"/>
              <a:t>Followup</a:t>
            </a:r>
            <a:r>
              <a:rPr lang="en-IN" dirty="0" smtClean="0"/>
              <a:t> is </a:t>
            </a:r>
            <a:r>
              <a:rPr lang="en-IN" dirty="0" err="1" smtClean="0"/>
              <a:t>necessary,as</a:t>
            </a:r>
            <a:r>
              <a:rPr lang="en-IN" dirty="0" smtClean="0"/>
              <a:t> </a:t>
            </a:r>
            <a:r>
              <a:rPr lang="en-IN" dirty="0" err="1" smtClean="0"/>
              <a:t>choriocarcinomamay</a:t>
            </a:r>
            <a:r>
              <a:rPr lang="en-IN" dirty="0" smtClean="0"/>
              <a:t> rarely follow a partial mole.</a:t>
            </a:r>
          </a:p>
          <a:p>
            <a:r>
              <a:rPr lang="en-IN" dirty="0" smtClean="0"/>
              <a:t>The uterine wall is hypertrophied in a </a:t>
            </a:r>
            <a:r>
              <a:rPr lang="en-IN" dirty="0" err="1" smtClean="0"/>
              <a:t>hydatidiform</a:t>
            </a:r>
            <a:r>
              <a:rPr lang="en-IN" dirty="0" smtClean="0"/>
              <a:t> mole as in a pregnancy and is lined by a thick </a:t>
            </a:r>
            <a:r>
              <a:rPr lang="en-IN" dirty="0" err="1" smtClean="0"/>
              <a:t>decidua</a:t>
            </a:r>
            <a:r>
              <a:rPr lang="en-IN" dirty="0" smtClean="0"/>
              <a:t>.</a:t>
            </a:r>
          </a:p>
          <a:p>
            <a:r>
              <a:rPr lang="en-IN" dirty="0" smtClean="0"/>
              <a:t>Ovaries contain enlarged </a:t>
            </a:r>
            <a:r>
              <a:rPr lang="en-IN" dirty="0" err="1" smtClean="0"/>
              <a:t>granulosa</a:t>
            </a:r>
            <a:r>
              <a:rPr lang="en-IN" dirty="0" smtClean="0"/>
              <a:t> </a:t>
            </a:r>
            <a:r>
              <a:rPr lang="en-IN" dirty="0" err="1" smtClean="0"/>
              <a:t>lutein</a:t>
            </a:r>
            <a:r>
              <a:rPr lang="en-IN" dirty="0" smtClean="0"/>
              <a:t> cysts in 60% </a:t>
            </a:r>
            <a:r>
              <a:rPr lang="en-IN" dirty="0" err="1" smtClean="0"/>
              <a:t>cases,cyst</a:t>
            </a:r>
            <a:r>
              <a:rPr lang="en-IN" dirty="0" smtClean="0"/>
              <a:t> may grow </a:t>
            </a:r>
            <a:r>
              <a:rPr lang="en-IN" dirty="0" err="1" smtClean="0"/>
              <a:t>upto</a:t>
            </a:r>
            <a:r>
              <a:rPr lang="en-IN" dirty="0" smtClean="0"/>
              <a:t> maximum size of a </a:t>
            </a:r>
            <a:r>
              <a:rPr lang="en-IN" dirty="0" err="1" smtClean="0"/>
              <a:t>fetal</a:t>
            </a:r>
            <a:r>
              <a:rPr lang="en-IN" dirty="0" smtClean="0"/>
              <a:t> head.</a:t>
            </a:r>
          </a:p>
          <a:p>
            <a:r>
              <a:rPr lang="en-IN" dirty="0" smtClean="0"/>
              <a:t>Rare complications:</a:t>
            </a:r>
          </a:p>
          <a:p>
            <a:r>
              <a:rPr lang="en-IN" dirty="0" smtClean="0"/>
              <a:t>Torsion of this ovarian cysts</a:t>
            </a:r>
          </a:p>
          <a:p>
            <a:r>
              <a:rPr lang="en-IN" dirty="0" smtClean="0"/>
              <a:t>Haemorrhage into the cyst </a:t>
            </a:r>
            <a:r>
              <a:rPr lang="en-IN" dirty="0" err="1" smtClean="0"/>
              <a:t>necessiating</a:t>
            </a:r>
            <a:r>
              <a:rPr lang="en-IN" dirty="0" smtClean="0"/>
              <a:t> </a:t>
            </a:r>
            <a:r>
              <a:rPr lang="en-IN" dirty="0" err="1" smtClean="0"/>
              <a:t>laporotomy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IN" dirty="0" smtClean="0"/>
              <a:t>Gestational </a:t>
            </a:r>
            <a:r>
              <a:rPr lang="en-IN" dirty="0" err="1" smtClean="0"/>
              <a:t>Trophoblastic</a:t>
            </a:r>
            <a:r>
              <a:rPr lang="en-IN" dirty="0" smtClean="0"/>
              <a:t> Disease.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smtClean="0"/>
              <a:t>The term GESTATIONAL TROPHOBLASTIC DISEASE(GTD) is used to describe a group of tumours derived from </a:t>
            </a:r>
            <a:r>
              <a:rPr lang="en-IN" b="1" dirty="0" smtClean="0"/>
              <a:t>Placental </a:t>
            </a:r>
            <a:r>
              <a:rPr lang="en-IN" b="1" dirty="0" err="1" smtClean="0"/>
              <a:t>trophoblastic</a:t>
            </a:r>
            <a:r>
              <a:rPr lang="en-IN" b="1" dirty="0" smtClean="0"/>
              <a:t> tissue.</a:t>
            </a:r>
          </a:p>
          <a:p>
            <a:r>
              <a:rPr lang="en-IN" dirty="0" err="1" smtClean="0">
                <a:latin typeface="+mj-lt"/>
              </a:rPr>
              <a:t>Trophoblastic</a:t>
            </a:r>
            <a:r>
              <a:rPr lang="en-IN" dirty="0" smtClean="0">
                <a:latin typeface="+mj-lt"/>
              </a:rPr>
              <a:t> tumours may be categorised into three groups:</a:t>
            </a:r>
          </a:p>
          <a:p>
            <a:r>
              <a:rPr lang="en-IN" i="1" dirty="0" smtClean="0">
                <a:latin typeface="+mj-lt"/>
              </a:rPr>
              <a:t>Benign </a:t>
            </a:r>
            <a:r>
              <a:rPr lang="en-IN" i="1" dirty="0" err="1" smtClean="0">
                <a:latin typeface="+mj-lt"/>
              </a:rPr>
              <a:t>Hydatiform</a:t>
            </a:r>
            <a:r>
              <a:rPr lang="en-IN" i="1" dirty="0" smtClean="0">
                <a:latin typeface="+mj-lt"/>
              </a:rPr>
              <a:t> mole.</a:t>
            </a:r>
          </a:p>
          <a:p>
            <a:r>
              <a:rPr lang="en-IN" i="1" dirty="0" smtClean="0">
                <a:latin typeface="+mj-lt"/>
              </a:rPr>
              <a:t>Persistent </a:t>
            </a:r>
            <a:r>
              <a:rPr lang="en-IN" i="1" dirty="0" err="1" smtClean="0">
                <a:latin typeface="+mj-lt"/>
              </a:rPr>
              <a:t>trophoblastic</a:t>
            </a:r>
            <a:r>
              <a:rPr lang="en-IN" i="1" dirty="0" smtClean="0">
                <a:latin typeface="+mj-lt"/>
              </a:rPr>
              <a:t> disease/Residual </a:t>
            </a:r>
            <a:r>
              <a:rPr lang="en-IN" i="1" dirty="0" err="1" smtClean="0">
                <a:latin typeface="+mj-lt"/>
              </a:rPr>
              <a:t>trophoblastic</a:t>
            </a:r>
            <a:r>
              <a:rPr lang="en-IN" i="1" dirty="0" smtClean="0">
                <a:latin typeface="+mj-lt"/>
              </a:rPr>
              <a:t> disease.</a:t>
            </a:r>
          </a:p>
          <a:p>
            <a:r>
              <a:rPr lang="en-IN" i="1" dirty="0" err="1" smtClean="0">
                <a:latin typeface="+mj-lt"/>
              </a:rPr>
              <a:t>Choriocarcinoma</a:t>
            </a:r>
            <a:r>
              <a:rPr lang="en-IN" i="1" dirty="0" smtClean="0">
                <a:latin typeface="+mj-lt"/>
              </a:rPr>
              <a:t>.</a:t>
            </a:r>
            <a:endParaRPr lang="en-IN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	Partial mole</a:t>
            </a:r>
            <a:endParaRPr lang="en-IN" dirty="0"/>
          </a:p>
        </p:txBody>
      </p:sp>
      <p:pic>
        <p:nvPicPr>
          <p:cNvPr id="6" name="Content Placeholder 5" descr="partial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268760"/>
            <a:ext cx="4499991" cy="5589240"/>
          </a:xfrm>
        </p:spPr>
      </p:pic>
      <p:pic>
        <p:nvPicPr>
          <p:cNvPr id="7" name="Picture 6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268760"/>
            <a:ext cx="4644008" cy="55892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Focal </a:t>
            </a:r>
            <a:r>
              <a:rPr lang="en-IN" dirty="0" err="1" smtClean="0"/>
              <a:t>trophoblastic</a:t>
            </a:r>
            <a:r>
              <a:rPr lang="en-IN" dirty="0" smtClean="0"/>
              <a:t> proliferation,</a:t>
            </a:r>
          </a:p>
          <a:p>
            <a:r>
              <a:rPr lang="en-IN" dirty="0" smtClean="0"/>
              <a:t>Focal  </a:t>
            </a:r>
            <a:r>
              <a:rPr lang="en-IN" dirty="0" err="1" smtClean="0"/>
              <a:t>hydropic</a:t>
            </a:r>
            <a:r>
              <a:rPr lang="en-IN" dirty="0" smtClean="0"/>
              <a:t> degeneration and villous oedema,</a:t>
            </a:r>
          </a:p>
          <a:p>
            <a:r>
              <a:rPr lang="en-IN" dirty="0" smtClean="0"/>
              <a:t>Presence of foetal tissue,</a:t>
            </a:r>
          </a:p>
          <a:p>
            <a:r>
              <a:rPr lang="en-IN" dirty="0" smtClean="0"/>
              <a:t>Triploid </a:t>
            </a:r>
            <a:r>
              <a:rPr lang="en-IN" dirty="0" err="1" smtClean="0"/>
              <a:t>karotype</a:t>
            </a:r>
            <a:r>
              <a:rPr lang="en-IN" dirty="0" smtClean="0"/>
              <a:t>.</a:t>
            </a:r>
          </a:p>
          <a:p>
            <a:r>
              <a:rPr lang="en-IN" dirty="0" smtClean="0"/>
              <a:t>MOLAR PREGNANCY WITH COEXISTING FOETUS:</a:t>
            </a:r>
          </a:p>
          <a:p>
            <a:r>
              <a:rPr lang="en-IN" dirty="0" smtClean="0"/>
              <a:t>One can be a complete mole and the other , a normal foetus</a:t>
            </a:r>
          </a:p>
          <a:p>
            <a:r>
              <a:rPr lang="en-IN" dirty="0" smtClean="0"/>
              <a:t>Increased risk of</a:t>
            </a:r>
          </a:p>
          <a:p>
            <a:r>
              <a:rPr lang="en-IN" dirty="0" smtClean="0"/>
              <a:t>Spontaneous abortion,</a:t>
            </a:r>
          </a:p>
          <a:p>
            <a:r>
              <a:rPr lang="en-IN" dirty="0" smtClean="0"/>
              <a:t>Chromosomal anomalies,</a:t>
            </a:r>
          </a:p>
          <a:p>
            <a:r>
              <a:rPr lang="en-IN" dirty="0" smtClean="0"/>
              <a:t>Pre-</a:t>
            </a:r>
            <a:r>
              <a:rPr lang="en-IN" dirty="0" err="1" smtClean="0"/>
              <a:t>eclampsia</a:t>
            </a:r>
            <a:r>
              <a:rPr lang="en-IN" dirty="0" smtClean="0"/>
              <a:t>,</a:t>
            </a:r>
          </a:p>
          <a:p>
            <a:r>
              <a:rPr lang="en-IN" dirty="0" smtClean="0"/>
              <a:t>Foetal growth restriction</a:t>
            </a: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Histology. </a:t>
            </a:r>
            <a:endParaRPr lang="en-IN" dirty="0"/>
          </a:p>
        </p:txBody>
      </p:sp>
      <p:pic>
        <p:nvPicPr>
          <p:cNvPr id="4" name="Content Placeholder 3" descr="his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9"/>
            <a:ext cx="9143999" cy="551723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r>
              <a:rPr lang="en-IN" dirty="0" smtClean="0"/>
              <a:t>        Differential diagnosis.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Mistaken dates,</a:t>
            </a:r>
          </a:p>
          <a:p>
            <a:r>
              <a:rPr lang="en-IN" dirty="0" smtClean="0"/>
              <a:t>Multiple pregnancy,</a:t>
            </a:r>
          </a:p>
          <a:p>
            <a:r>
              <a:rPr lang="en-IN" dirty="0" smtClean="0"/>
              <a:t>Acute </a:t>
            </a:r>
            <a:r>
              <a:rPr lang="en-IN" dirty="0" err="1" smtClean="0"/>
              <a:t>hydraminos</a:t>
            </a:r>
            <a:r>
              <a:rPr lang="en-IN" dirty="0" smtClean="0"/>
              <a:t>,</a:t>
            </a:r>
          </a:p>
          <a:p>
            <a:r>
              <a:rPr lang="en-IN" dirty="0" smtClean="0"/>
              <a:t>A Fibroid n Pregnancy,</a:t>
            </a:r>
          </a:p>
          <a:p>
            <a:r>
              <a:rPr lang="en-IN" dirty="0" smtClean="0"/>
              <a:t>Threatened Abortion.</a:t>
            </a:r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COMPLICATIONS.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760640"/>
          </a:xfrm>
        </p:spPr>
        <p:txBody>
          <a:bodyPr/>
          <a:lstStyle/>
          <a:p>
            <a:endParaRPr lang="en-IN" dirty="0" smtClean="0"/>
          </a:p>
          <a:p>
            <a:r>
              <a:rPr lang="en-IN" dirty="0" smtClean="0"/>
              <a:t>Haemorrhage,</a:t>
            </a:r>
          </a:p>
          <a:p>
            <a:r>
              <a:rPr lang="en-IN" dirty="0" smtClean="0"/>
              <a:t>Anaemia,</a:t>
            </a:r>
          </a:p>
          <a:p>
            <a:r>
              <a:rPr lang="en-IN" dirty="0" smtClean="0"/>
              <a:t>Thyroid storm- 3%,</a:t>
            </a:r>
          </a:p>
          <a:p>
            <a:r>
              <a:rPr lang="en-IN" dirty="0" err="1" smtClean="0"/>
              <a:t>Embolization</a:t>
            </a:r>
            <a:r>
              <a:rPr lang="en-IN" dirty="0" smtClean="0"/>
              <a:t> with acute pulmonary insufficiency and coagulation failure,</a:t>
            </a:r>
          </a:p>
          <a:p>
            <a:r>
              <a:rPr lang="en-IN" dirty="0" smtClean="0"/>
              <a:t>Uterine Perforation-Spontaneous but more commonly during suction evacuation,</a:t>
            </a:r>
          </a:p>
          <a:p>
            <a:r>
              <a:rPr lang="en-IN" dirty="0" smtClean="0"/>
              <a:t>Delayed-Recurrent mole and </a:t>
            </a:r>
            <a:r>
              <a:rPr lang="en-IN" dirty="0" err="1" smtClean="0"/>
              <a:t>Choriocarcinoma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Investigations.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Doppler</a:t>
            </a:r>
          </a:p>
          <a:p>
            <a:r>
              <a:rPr lang="en-IN" dirty="0" smtClean="0"/>
              <a:t>Ultrasound,</a:t>
            </a:r>
          </a:p>
          <a:p>
            <a:r>
              <a:rPr lang="en-IN" dirty="0" smtClean="0"/>
              <a:t>Serum Beta </a:t>
            </a:r>
            <a:r>
              <a:rPr lang="en-IN" dirty="0" err="1" smtClean="0"/>
              <a:t>hCG</a:t>
            </a:r>
            <a:r>
              <a:rPr lang="en-IN" dirty="0" smtClean="0"/>
              <a:t>,</a:t>
            </a:r>
          </a:p>
          <a:p>
            <a:r>
              <a:rPr lang="en-IN" dirty="0" smtClean="0"/>
              <a:t>Radioimmunoassay,</a:t>
            </a:r>
          </a:p>
          <a:p>
            <a:r>
              <a:rPr lang="en-IN" dirty="0" smtClean="0"/>
              <a:t>Flow </a:t>
            </a:r>
            <a:r>
              <a:rPr lang="en-IN" dirty="0" err="1" smtClean="0"/>
              <a:t>Cytometry</a:t>
            </a:r>
            <a:r>
              <a:rPr lang="en-IN" dirty="0" smtClean="0"/>
              <a:t>,</a:t>
            </a:r>
          </a:p>
          <a:p>
            <a:r>
              <a:rPr lang="en-IN" dirty="0" smtClean="0"/>
              <a:t>Radiography of chest,</a:t>
            </a:r>
          </a:p>
          <a:p>
            <a:r>
              <a:rPr lang="en-IN" dirty="0" smtClean="0"/>
              <a:t>CT scan.</a:t>
            </a:r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Doppler.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endParaRPr lang="en-IN" dirty="0" smtClean="0"/>
          </a:p>
          <a:p>
            <a:r>
              <a:rPr lang="en-IN" dirty="0" smtClean="0"/>
              <a:t>The auscultation of </a:t>
            </a:r>
            <a:r>
              <a:rPr lang="en-IN" dirty="0" err="1" smtClean="0"/>
              <a:t>fetal</a:t>
            </a:r>
            <a:r>
              <a:rPr lang="en-IN" dirty="0" smtClean="0"/>
              <a:t> heart by Doppler can rule out a complete molar pregnancy.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Absence of </a:t>
            </a:r>
            <a:r>
              <a:rPr lang="en-IN" dirty="0" err="1" smtClean="0"/>
              <a:t>fetal</a:t>
            </a:r>
            <a:r>
              <a:rPr lang="en-IN" dirty="0" smtClean="0"/>
              <a:t> heart goes in favour of a molar pregnancy.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Doppler ultrasound can show abnormal </a:t>
            </a:r>
            <a:r>
              <a:rPr lang="en-IN" dirty="0" err="1" smtClean="0"/>
              <a:t>vascularization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     Ultrasound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err="1" smtClean="0"/>
              <a:t>Complex,echogenic</a:t>
            </a:r>
            <a:r>
              <a:rPr lang="en-IN" dirty="0" smtClean="0"/>
              <a:t> intrauterine contents with cystic spaces,</a:t>
            </a:r>
          </a:p>
          <a:p>
            <a:pPr>
              <a:buNone/>
            </a:pPr>
            <a:r>
              <a:rPr lang="en-IN" dirty="0" smtClean="0"/>
              <a:t>Known as SNOW STORM </a:t>
            </a:r>
            <a:r>
              <a:rPr lang="en-IN" dirty="0" err="1" smtClean="0"/>
              <a:t>Appearence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Absence of </a:t>
            </a:r>
            <a:r>
              <a:rPr lang="en-IN" dirty="0" err="1" smtClean="0"/>
              <a:t>fetal</a:t>
            </a:r>
            <a:r>
              <a:rPr lang="en-IN" dirty="0" smtClean="0"/>
              <a:t> shadow in a complete molar pregnancy.</a:t>
            </a:r>
          </a:p>
          <a:p>
            <a:pPr>
              <a:buNone/>
            </a:pPr>
            <a:r>
              <a:rPr lang="en-IN" dirty="0" smtClean="0"/>
              <a:t>In Partial mole: the </a:t>
            </a:r>
            <a:r>
              <a:rPr lang="en-IN" dirty="0" err="1" smtClean="0"/>
              <a:t>fetus</a:t>
            </a:r>
            <a:r>
              <a:rPr lang="en-IN" dirty="0" smtClean="0"/>
              <a:t> (malformed/IUGR) &amp; Placenta are visualised</a:t>
            </a:r>
          </a:p>
          <a:p>
            <a:pPr>
              <a:buNone/>
            </a:pPr>
            <a:r>
              <a:rPr lang="en-IN" dirty="0" smtClean="0"/>
              <a:t>Placenta shows scattered cysts.</a:t>
            </a:r>
          </a:p>
          <a:p>
            <a:pPr>
              <a:buNone/>
            </a:pPr>
            <a:r>
              <a:rPr lang="en-IN" dirty="0" err="1" smtClean="0"/>
              <a:t>Followup</a:t>
            </a:r>
            <a:r>
              <a:rPr lang="en-IN" dirty="0" smtClean="0"/>
              <a:t> to see if the </a:t>
            </a:r>
            <a:r>
              <a:rPr lang="en-IN" dirty="0" err="1" smtClean="0"/>
              <a:t>granulosa</a:t>
            </a:r>
            <a:r>
              <a:rPr lang="en-IN" dirty="0" smtClean="0"/>
              <a:t> </a:t>
            </a:r>
            <a:r>
              <a:rPr lang="en-IN" dirty="0" err="1" smtClean="0"/>
              <a:t>lutein</a:t>
            </a:r>
            <a:r>
              <a:rPr lang="en-IN" dirty="0" smtClean="0"/>
              <a:t> cysts diminish in size and disappear and to detect persistent </a:t>
            </a:r>
            <a:r>
              <a:rPr lang="en-IN" dirty="0" err="1" smtClean="0"/>
              <a:t>mole,invasive</a:t>
            </a:r>
            <a:r>
              <a:rPr lang="en-IN" dirty="0" smtClean="0"/>
              <a:t> </a:t>
            </a:r>
            <a:r>
              <a:rPr lang="en-IN" dirty="0" err="1" smtClean="0"/>
              <a:t>mle</a:t>
            </a:r>
            <a:r>
              <a:rPr lang="en-IN" dirty="0" smtClean="0"/>
              <a:t> and </a:t>
            </a:r>
            <a:r>
              <a:rPr lang="en-IN" dirty="0" err="1" smtClean="0"/>
              <a:t>choriocarcinoma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Metastasis in Liver can be picked up on ultrasound scan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9781416032649500331_f29-01-97814160326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844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Serum Beta </a:t>
            </a:r>
            <a:r>
              <a:rPr lang="en-IN" dirty="0" err="1" smtClean="0"/>
              <a:t>hCG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Serum beta </a:t>
            </a:r>
            <a:r>
              <a:rPr lang="en-IN" dirty="0" err="1" smtClean="0"/>
              <a:t>hCG</a:t>
            </a:r>
            <a:r>
              <a:rPr lang="en-IN" dirty="0" smtClean="0"/>
              <a:t> level is very high.</a:t>
            </a:r>
          </a:p>
          <a:p>
            <a:r>
              <a:rPr lang="en-IN" dirty="0" smtClean="0"/>
              <a:t>Level more than 40,000mIU/ml determined by RIA</a:t>
            </a:r>
          </a:p>
          <a:p>
            <a:r>
              <a:rPr lang="en-IN" dirty="0" smtClean="0"/>
              <a:t>HPL level is low in a molar pregnancy but raised </a:t>
            </a:r>
            <a:r>
              <a:rPr lang="en-IN" smtClean="0"/>
              <a:t>in pulmonary </a:t>
            </a:r>
            <a:r>
              <a:rPr lang="en-IN" dirty="0" smtClean="0"/>
              <a:t>stasis and placental site tumour</a:t>
            </a:r>
          </a:p>
          <a:p>
            <a:r>
              <a:rPr lang="en-IN" dirty="0" smtClean="0"/>
              <a:t>Radiography of chest is done to rule out lung metastasis,</a:t>
            </a:r>
          </a:p>
          <a:p>
            <a:r>
              <a:rPr lang="en-IN" dirty="0" smtClean="0"/>
              <a:t>CT scan is done for Brain and Liver metastasis.</a:t>
            </a:r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Other investigations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Determination of </a:t>
            </a:r>
            <a:r>
              <a:rPr lang="en-IN" dirty="0" err="1" smtClean="0"/>
              <a:t>ploidy</a:t>
            </a:r>
            <a:r>
              <a:rPr lang="en-IN" dirty="0" smtClean="0"/>
              <a:t> by Flow </a:t>
            </a:r>
            <a:r>
              <a:rPr lang="en-IN" dirty="0" err="1" smtClean="0"/>
              <a:t>Cytometry</a:t>
            </a:r>
            <a:r>
              <a:rPr lang="en-IN" dirty="0" smtClean="0"/>
              <a:t> is used in differentiating partial mole(Triploid) from complete </a:t>
            </a:r>
            <a:r>
              <a:rPr lang="en-IN" dirty="0" err="1" smtClean="0"/>
              <a:t>mole,which</a:t>
            </a:r>
            <a:r>
              <a:rPr lang="en-IN" dirty="0" smtClean="0"/>
              <a:t> is diploid.</a:t>
            </a:r>
          </a:p>
          <a:p>
            <a:pPr>
              <a:buNone/>
            </a:pPr>
            <a:r>
              <a:rPr lang="en-IN" dirty="0" err="1" smtClean="0"/>
              <a:t>Immunostaining</a:t>
            </a:r>
            <a:r>
              <a:rPr lang="en-IN" dirty="0" smtClean="0"/>
              <a:t> for Protein that is expressed by maternal gene also helps in the diagnosis.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Management.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Haemoglobin should be estimated and packed cells kept ready.</a:t>
            </a:r>
          </a:p>
          <a:p>
            <a:r>
              <a:rPr lang="en-IN" dirty="0" smtClean="0"/>
              <a:t>BP must be controlled and precautions taken to manage a thyroid storm.</a:t>
            </a:r>
          </a:p>
          <a:p>
            <a:r>
              <a:rPr lang="en-IN" dirty="0" smtClean="0"/>
              <a:t>Suction and </a:t>
            </a:r>
            <a:r>
              <a:rPr lang="en-IN" dirty="0" err="1" smtClean="0"/>
              <a:t>evacuvation</a:t>
            </a:r>
            <a:r>
              <a:rPr lang="en-IN" dirty="0" smtClean="0"/>
              <a:t> </a:t>
            </a:r>
            <a:r>
              <a:rPr lang="en-IN" dirty="0" err="1" smtClean="0"/>
              <a:t>ia</a:t>
            </a:r>
            <a:r>
              <a:rPr lang="en-IN" dirty="0" smtClean="0"/>
              <a:t> a method of choice.</a:t>
            </a:r>
          </a:p>
          <a:p>
            <a:r>
              <a:rPr lang="en-IN" dirty="0" smtClean="0"/>
              <a:t>Packed cells should be ready.</a:t>
            </a:r>
          </a:p>
          <a:p>
            <a:r>
              <a:rPr lang="en-IN" dirty="0" smtClean="0"/>
              <a:t>Regional/General Anaesthesia,</a:t>
            </a:r>
          </a:p>
          <a:p>
            <a:r>
              <a:rPr lang="en-IN" dirty="0" smtClean="0"/>
              <a:t>Large bore needle for IV access,</a:t>
            </a:r>
          </a:p>
          <a:p>
            <a:r>
              <a:rPr lang="en-IN" dirty="0" err="1" smtClean="0"/>
              <a:t>Cx</a:t>
            </a:r>
            <a:r>
              <a:rPr lang="en-IN" dirty="0" smtClean="0"/>
              <a:t> dilated to 10-12 mm,</a:t>
            </a:r>
          </a:p>
          <a:p>
            <a:r>
              <a:rPr lang="en-IN" dirty="0" smtClean="0"/>
              <a:t>Evacuation with suction </a:t>
            </a:r>
            <a:r>
              <a:rPr lang="en-IN" dirty="0" err="1" smtClean="0"/>
              <a:t>cannula</a:t>
            </a:r>
            <a:r>
              <a:rPr lang="en-IN" dirty="0" smtClean="0"/>
              <a:t>(No.10-12Karman </a:t>
            </a:r>
            <a:r>
              <a:rPr lang="en-IN" dirty="0" err="1" smtClean="0"/>
              <a:t>cannula</a:t>
            </a:r>
            <a:r>
              <a:rPr lang="en-IN" dirty="0" smtClean="0"/>
              <a:t>)</a:t>
            </a:r>
          </a:p>
          <a:p>
            <a:r>
              <a:rPr lang="en-IN" dirty="0" err="1" smtClean="0"/>
              <a:t>Oxytocin</a:t>
            </a:r>
            <a:r>
              <a:rPr lang="en-IN" dirty="0" smtClean="0"/>
              <a:t> infusion 20U in 1L of saline.</a:t>
            </a:r>
          </a:p>
          <a:p>
            <a:r>
              <a:rPr lang="en-IN" dirty="0" smtClean="0"/>
              <a:t>Uterine Curettage to ensure completion.</a:t>
            </a:r>
          </a:p>
          <a:p>
            <a:r>
              <a:rPr lang="en-IN" dirty="0" smtClean="0"/>
              <a:t>Digital exploration of uterine cavity will prevent perforation.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 of S&amp;E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r>
              <a:rPr lang="en-IN" dirty="0" smtClean="0"/>
              <a:t>Sudden unexplained collapse due to massive DIC.</a:t>
            </a:r>
          </a:p>
          <a:p>
            <a:r>
              <a:rPr lang="en-IN" dirty="0" smtClean="0"/>
              <a:t>Pulmonary </a:t>
            </a:r>
            <a:r>
              <a:rPr lang="en-IN" dirty="0" err="1" smtClean="0"/>
              <a:t>embolisation</a:t>
            </a:r>
            <a:r>
              <a:rPr lang="en-IN" dirty="0" smtClean="0"/>
              <a:t> leading to acute pulmonary hypertension and cardiac failure.</a:t>
            </a:r>
          </a:p>
          <a:p>
            <a:r>
              <a:rPr lang="en-IN" dirty="0" smtClean="0"/>
              <a:t>Hyperthyroidism and CCF seen in 3% cases.</a:t>
            </a:r>
          </a:p>
          <a:p>
            <a:r>
              <a:rPr lang="en-IN" dirty="0" smtClean="0"/>
              <a:t>Haemorrhage cause sudden death</a:t>
            </a:r>
          </a:p>
          <a:p>
            <a:r>
              <a:rPr lang="en-IN" dirty="0" err="1" smtClean="0"/>
              <a:t>Postabortal</a:t>
            </a:r>
            <a:r>
              <a:rPr lang="en-IN" dirty="0" smtClean="0"/>
              <a:t> anaemia and sepsis are not uncommon</a:t>
            </a:r>
          </a:p>
          <a:p>
            <a:r>
              <a:rPr lang="en-IN" dirty="0" err="1" smtClean="0"/>
              <a:t>Choriocarcinoma</a:t>
            </a:r>
            <a:r>
              <a:rPr lang="en-IN" dirty="0" smtClean="0"/>
              <a:t> develops in 2-10% of cases</a:t>
            </a:r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    </a:t>
            </a:r>
            <a:r>
              <a:rPr lang="en-IN" dirty="0" err="1" smtClean="0"/>
              <a:t>Postmolar</a:t>
            </a:r>
            <a:r>
              <a:rPr lang="en-IN" dirty="0" smtClean="0"/>
              <a:t> </a:t>
            </a:r>
            <a:r>
              <a:rPr lang="en-IN" dirty="0" err="1" smtClean="0"/>
              <a:t>followup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Serum Beta </a:t>
            </a:r>
            <a:r>
              <a:rPr lang="en-IN" dirty="0" err="1" smtClean="0"/>
              <a:t>hCG</a:t>
            </a:r>
            <a:endParaRPr lang="en-IN" dirty="0" smtClean="0"/>
          </a:p>
          <a:p>
            <a:r>
              <a:rPr lang="en-IN" dirty="0" smtClean="0"/>
              <a:t>48hours after evacuation</a:t>
            </a:r>
          </a:p>
          <a:p>
            <a:r>
              <a:rPr lang="en-IN" dirty="0" smtClean="0"/>
              <a:t>Weekly thereafter</a:t>
            </a:r>
          </a:p>
          <a:p>
            <a:r>
              <a:rPr lang="en-IN" dirty="0" smtClean="0"/>
              <a:t>Continue till levels&lt;5mIu/ml</a:t>
            </a:r>
          </a:p>
          <a:p>
            <a:r>
              <a:rPr lang="en-IN" dirty="0" smtClean="0"/>
              <a:t>Pelvic examination every 2 weeks</a:t>
            </a:r>
          </a:p>
          <a:p>
            <a:r>
              <a:rPr lang="en-IN" dirty="0" smtClean="0"/>
              <a:t>Uterine size,</a:t>
            </a:r>
          </a:p>
          <a:p>
            <a:r>
              <a:rPr lang="en-IN" dirty="0" smtClean="0"/>
              <a:t>Size of theca </a:t>
            </a:r>
            <a:r>
              <a:rPr lang="en-IN" dirty="0" err="1" smtClean="0"/>
              <a:t>lutein</a:t>
            </a:r>
            <a:r>
              <a:rPr lang="en-IN" dirty="0" smtClean="0"/>
              <a:t> cysts</a:t>
            </a:r>
          </a:p>
          <a:p>
            <a:r>
              <a:rPr lang="en-IN" dirty="0" smtClean="0"/>
              <a:t>Chest </a:t>
            </a:r>
            <a:r>
              <a:rPr lang="en-IN" dirty="0" err="1" smtClean="0"/>
              <a:t>Xray</a:t>
            </a:r>
            <a:r>
              <a:rPr lang="en-IN" dirty="0" smtClean="0"/>
              <a:t> if Beta </a:t>
            </a:r>
            <a:r>
              <a:rPr lang="en-IN" dirty="0" err="1" smtClean="0"/>
              <a:t>hCG</a:t>
            </a:r>
            <a:r>
              <a:rPr lang="en-IN" dirty="0" smtClean="0"/>
              <a:t> plateaus or rises,</a:t>
            </a:r>
          </a:p>
          <a:p>
            <a:r>
              <a:rPr lang="en-IN" dirty="0" smtClean="0"/>
              <a:t>Contraception till </a:t>
            </a:r>
            <a:r>
              <a:rPr lang="en-IN" dirty="0" err="1" smtClean="0"/>
              <a:t>hCG</a:t>
            </a:r>
            <a:r>
              <a:rPr lang="en-IN" dirty="0" smtClean="0"/>
              <a:t> levels normalise</a:t>
            </a:r>
          </a:p>
          <a:p>
            <a:r>
              <a:rPr lang="en-IN" dirty="0" smtClean="0"/>
              <a:t>Combined oral pills</a:t>
            </a:r>
          </a:p>
          <a:p>
            <a:r>
              <a:rPr lang="en-IN" dirty="0" smtClean="0"/>
              <a:t>DMPA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Followup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616624"/>
          </a:xfrm>
        </p:spPr>
        <p:txBody>
          <a:bodyPr/>
          <a:lstStyle/>
          <a:p>
            <a:r>
              <a:rPr lang="en-IN" dirty="0" err="1" smtClean="0"/>
              <a:t>Followup</a:t>
            </a:r>
            <a:r>
              <a:rPr lang="en-IN" dirty="0" smtClean="0"/>
              <a:t> for 2 years</a:t>
            </a:r>
          </a:p>
          <a:p>
            <a:r>
              <a:rPr lang="en-IN" dirty="0" smtClean="0"/>
              <a:t>Test become negative in about 6-8 weeks(</a:t>
            </a:r>
            <a:r>
              <a:rPr lang="en-IN" dirty="0" err="1" smtClean="0"/>
              <a:t>hCG</a:t>
            </a:r>
            <a:r>
              <a:rPr lang="en-IN" dirty="0" smtClean="0"/>
              <a:t> in urine &amp; Serum)</a:t>
            </a:r>
          </a:p>
          <a:p>
            <a:r>
              <a:rPr lang="en-IN" dirty="0" smtClean="0"/>
              <a:t>Pt is called for weekly intervals for this test.</a:t>
            </a:r>
          </a:p>
          <a:p>
            <a:r>
              <a:rPr lang="en-IN" dirty="0" smtClean="0"/>
              <a:t>3 months in 1</a:t>
            </a:r>
            <a:r>
              <a:rPr lang="en-IN" baseline="30000" dirty="0" smtClean="0"/>
              <a:t>st</a:t>
            </a:r>
            <a:r>
              <a:rPr lang="en-IN" dirty="0" smtClean="0"/>
              <a:t> year,</a:t>
            </a:r>
          </a:p>
          <a:p>
            <a:r>
              <a:rPr lang="en-IN" dirty="0" smtClean="0"/>
              <a:t>6 months in 2</a:t>
            </a:r>
            <a:r>
              <a:rPr lang="en-IN" baseline="30000" dirty="0" smtClean="0"/>
              <a:t>nd</a:t>
            </a:r>
            <a:r>
              <a:rPr lang="en-IN" dirty="0" smtClean="0"/>
              <a:t> year.</a:t>
            </a:r>
          </a:p>
          <a:p>
            <a:r>
              <a:rPr lang="en-IN" dirty="0" smtClean="0"/>
              <a:t>Pregnancy avoided for 1 year as pregnancy interfere with the </a:t>
            </a:r>
            <a:r>
              <a:rPr lang="en-IN" dirty="0" err="1" smtClean="0"/>
              <a:t>hCG</a:t>
            </a:r>
            <a:r>
              <a:rPr lang="en-IN" dirty="0" smtClean="0"/>
              <a:t> levels.</a:t>
            </a:r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Contraception.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Barrier methods-Safe</a:t>
            </a:r>
          </a:p>
          <a:p>
            <a:r>
              <a:rPr lang="en-IN" dirty="0" smtClean="0"/>
              <a:t>IUCD and progesterone only pills cause  irregular bleeding</a:t>
            </a:r>
          </a:p>
          <a:p>
            <a:r>
              <a:rPr lang="en-IN" dirty="0" smtClean="0"/>
              <a:t>COC can be given once beta </a:t>
            </a:r>
            <a:r>
              <a:rPr lang="en-IN" dirty="0" err="1" smtClean="0"/>
              <a:t>hCG</a:t>
            </a:r>
            <a:r>
              <a:rPr lang="en-IN" dirty="0" smtClean="0"/>
              <a:t> levels remains undetected.</a:t>
            </a:r>
          </a:p>
          <a:p>
            <a:r>
              <a:rPr lang="en-IN" dirty="0" smtClean="0"/>
              <a:t>OC pills lower LH and </a:t>
            </a:r>
            <a:r>
              <a:rPr lang="en-IN" dirty="0" err="1" smtClean="0"/>
              <a:t>hCG</a:t>
            </a:r>
            <a:r>
              <a:rPr lang="en-IN" dirty="0" smtClean="0"/>
              <a:t> level can cause misinterpretation of results.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Prophylactic chemotherapy.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r>
              <a:rPr lang="en-IN" dirty="0" smtClean="0"/>
              <a:t>High risk cases: Young women or </a:t>
            </a:r>
            <a:r>
              <a:rPr lang="en-IN" dirty="0" err="1" smtClean="0"/>
              <a:t>Perimenopausal</a:t>
            </a:r>
            <a:r>
              <a:rPr lang="en-IN" dirty="0" smtClean="0"/>
              <a:t> women&gt;40 who refuses hysterectomy.</a:t>
            </a:r>
          </a:p>
          <a:p>
            <a:r>
              <a:rPr lang="en-IN" dirty="0" smtClean="0"/>
              <a:t>Urine </a:t>
            </a:r>
            <a:r>
              <a:rPr lang="en-IN" dirty="0" err="1" smtClean="0"/>
              <a:t>hCG</a:t>
            </a:r>
            <a:r>
              <a:rPr lang="en-IN" dirty="0" smtClean="0"/>
              <a:t>:</a:t>
            </a:r>
          </a:p>
          <a:p>
            <a:r>
              <a:rPr lang="en-IN" dirty="0" smtClean="0"/>
              <a:t>6 weeks:&gt;30,000IU/24 hrs</a:t>
            </a:r>
          </a:p>
          <a:p>
            <a:r>
              <a:rPr lang="en-IN" dirty="0" smtClean="0"/>
              <a:t>10weeks:&gt;24,000IU/24 hrs</a:t>
            </a:r>
          </a:p>
          <a:p>
            <a:r>
              <a:rPr lang="en-IN" dirty="0" smtClean="0"/>
              <a:t>Serum </a:t>
            </a:r>
            <a:r>
              <a:rPr lang="en-IN" dirty="0" err="1" smtClean="0"/>
              <a:t>hCG</a:t>
            </a:r>
            <a:r>
              <a:rPr lang="en-IN" dirty="0" smtClean="0"/>
              <a:t>:</a:t>
            </a:r>
          </a:p>
          <a:p>
            <a:r>
              <a:rPr lang="en-IN" dirty="0" smtClean="0"/>
              <a:t>4weeks:&gt;20,000mIU/ml</a:t>
            </a:r>
          </a:p>
          <a:p>
            <a:r>
              <a:rPr lang="en-IN" dirty="0" smtClean="0"/>
              <a:t>Over 3 consecutive weeks.</a:t>
            </a:r>
          </a:p>
          <a:p>
            <a:r>
              <a:rPr lang="en-IN" dirty="0" smtClean="0"/>
              <a:t>This is to expected to reduce the risk of pulmonary emboli and dissemination.</a:t>
            </a:r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Prophylactic chemotherapy.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IN" dirty="0" err="1" smtClean="0"/>
              <a:t>Methotrexate</a:t>
            </a:r>
            <a:r>
              <a:rPr lang="en-IN" dirty="0" smtClean="0"/>
              <a:t> 5 mg 5times a day for 5 days.</a:t>
            </a:r>
          </a:p>
          <a:p>
            <a:r>
              <a:rPr lang="en-IN" dirty="0" smtClean="0"/>
              <a:t>3 courses repeated at the interval of 7-10 days,</a:t>
            </a:r>
          </a:p>
          <a:p>
            <a:r>
              <a:rPr lang="en-IN" dirty="0" smtClean="0"/>
              <a:t>Provided </a:t>
            </a:r>
            <a:r>
              <a:rPr lang="en-IN" dirty="0" err="1" smtClean="0"/>
              <a:t>Hb%,white</a:t>
            </a:r>
            <a:r>
              <a:rPr lang="en-IN" dirty="0" smtClean="0"/>
              <a:t> cell count.</a:t>
            </a:r>
          </a:p>
          <a:p>
            <a:r>
              <a:rPr lang="en-IN" dirty="0" err="1" smtClean="0"/>
              <a:t>Methotrexate</a:t>
            </a:r>
            <a:r>
              <a:rPr lang="en-IN" dirty="0" smtClean="0"/>
              <a:t> 15mg orally daily for 3 days prior to planned evacuation and 2 days after.</a:t>
            </a:r>
          </a:p>
          <a:p>
            <a:r>
              <a:rPr lang="en-IN" dirty="0" smtClean="0"/>
              <a:t>During evacuation 50mg </a:t>
            </a:r>
            <a:r>
              <a:rPr lang="en-IN" dirty="0" err="1" smtClean="0"/>
              <a:t>methotrexate</a:t>
            </a:r>
            <a:r>
              <a:rPr lang="en-IN" dirty="0" smtClean="0"/>
              <a:t> IV drip lasting for 3-4 hours.</a:t>
            </a:r>
          </a:p>
          <a:p>
            <a:r>
              <a:rPr lang="en-IN" dirty="0" err="1" smtClean="0"/>
              <a:t>Actinomycin</a:t>
            </a:r>
            <a:r>
              <a:rPr lang="en-IN" dirty="0" smtClean="0"/>
              <a:t>-D IV 12ug/kg daily for 3days prior to evacuation and 2 days after.</a:t>
            </a:r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Prophylactic hysterectomy.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 dirty="0" smtClean="0"/>
          </a:p>
          <a:p>
            <a:r>
              <a:rPr lang="en-IN" dirty="0" smtClean="0"/>
              <a:t>Hysterectomy is not recommended today,</a:t>
            </a:r>
          </a:p>
          <a:p>
            <a:r>
              <a:rPr lang="en-IN" dirty="0" smtClean="0"/>
              <a:t>It </a:t>
            </a:r>
            <a:r>
              <a:rPr lang="en-IN" dirty="0" err="1" smtClean="0"/>
              <a:t>doesnot</a:t>
            </a:r>
            <a:r>
              <a:rPr lang="en-IN" dirty="0" smtClean="0"/>
              <a:t> avoids </a:t>
            </a:r>
            <a:r>
              <a:rPr lang="en-IN" dirty="0" err="1" smtClean="0"/>
              <a:t>followup</a:t>
            </a:r>
            <a:r>
              <a:rPr lang="en-IN" dirty="0" smtClean="0"/>
              <a:t>,</a:t>
            </a:r>
          </a:p>
          <a:p>
            <a:r>
              <a:rPr lang="en-IN" dirty="0" smtClean="0"/>
              <a:t>It is not often required,</a:t>
            </a:r>
          </a:p>
          <a:p>
            <a:r>
              <a:rPr lang="en-IN" dirty="0" err="1" smtClean="0"/>
              <a:t>Followup</a:t>
            </a:r>
            <a:r>
              <a:rPr lang="en-IN" dirty="0" smtClean="0"/>
              <a:t> with beta </a:t>
            </a:r>
            <a:r>
              <a:rPr lang="en-IN" dirty="0" err="1" smtClean="0"/>
              <a:t>hCG</a:t>
            </a:r>
            <a:r>
              <a:rPr lang="en-IN" dirty="0" smtClean="0"/>
              <a:t> levels is effective.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Physiology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IN" dirty="0" smtClean="0">
                <a:latin typeface="+mj-lt"/>
              </a:rPr>
              <a:t>Normal </a:t>
            </a:r>
            <a:r>
              <a:rPr lang="en-IN" dirty="0" err="1" smtClean="0">
                <a:latin typeface="+mj-lt"/>
              </a:rPr>
              <a:t>trophoblast</a:t>
            </a:r>
            <a:r>
              <a:rPr lang="en-IN" dirty="0" smtClean="0">
                <a:latin typeface="+mj-lt"/>
              </a:rPr>
              <a:t> behaves in many ways like a malignant growth</a:t>
            </a:r>
          </a:p>
          <a:p>
            <a:r>
              <a:rPr lang="en-IN" dirty="0" smtClean="0">
                <a:latin typeface="+mj-lt"/>
              </a:rPr>
              <a:t>It locally invades maternal tissue and fragments of it enter the blood stream to lodge in the lungs.</a:t>
            </a:r>
          </a:p>
          <a:p>
            <a:r>
              <a:rPr lang="en-IN" dirty="0" smtClean="0">
                <a:latin typeface="+mj-lt"/>
              </a:rPr>
              <a:t>These factors are normally controlled by some maternal factor(immunological) </a:t>
            </a:r>
          </a:p>
          <a:p>
            <a:r>
              <a:rPr lang="en-IN" dirty="0" err="1" smtClean="0">
                <a:latin typeface="+mj-lt"/>
              </a:rPr>
              <a:t>So,that</a:t>
            </a:r>
            <a:r>
              <a:rPr lang="en-IN" dirty="0" smtClean="0">
                <a:latin typeface="+mj-lt"/>
              </a:rPr>
              <a:t> invasion of uterine wall is limited and any </a:t>
            </a:r>
            <a:r>
              <a:rPr lang="en-IN" dirty="0" err="1" smtClean="0">
                <a:latin typeface="+mj-lt"/>
              </a:rPr>
              <a:t>extrauterine</a:t>
            </a:r>
            <a:r>
              <a:rPr lang="en-IN" dirty="0" smtClean="0">
                <a:latin typeface="+mj-lt"/>
              </a:rPr>
              <a:t> deposits are destroyed</a:t>
            </a:r>
            <a:endParaRPr lang="en-IN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Recurrent molar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Reported in 2% cases</a:t>
            </a:r>
          </a:p>
          <a:p>
            <a:r>
              <a:rPr lang="en-IN" dirty="0" smtClean="0"/>
              <a:t>Following 2 molar </a:t>
            </a:r>
            <a:r>
              <a:rPr lang="en-IN" dirty="0" err="1" smtClean="0"/>
              <a:t>pregnancies,risk</a:t>
            </a:r>
            <a:r>
              <a:rPr lang="en-IN" dirty="0" smtClean="0"/>
              <a:t> of recurrent mole rises to 28%</a:t>
            </a:r>
          </a:p>
          <a:p>
            <a:r>
              <a:rPr lang="en-IN" dirty="0" smtClean="0"/>
              <a:t>Woman with one molar pregnancy faces 20 times the risk of suffering another molar pregnancy and </a:t>
            </a:r>
            <a:r>
              <a:rPr lang="en-IN" dirty="0" err="1" smtClean="0"/>
              <a:t>choriocarcinoma</a:t>
            </a:r>
            <a:r>
              <a:rPr lang="en-IN" dirty="0" smtClean="0"/>
              <a:t>.</a:t>
            </a:r>
          </a:p>
          <a:p>
            <a:r>
              <a:rPr lang="en-IN" dirty="0" smtClean="0"/>
              <a:t>Pregnancy with her </a:t>
            </a:r>
            <a:r>
              <a:rPr lang="en-IN" dirty="0" err="1" smtClean="0"/>
              <a:t>husbad</a:t>
            </a:r>
            <a:r>
              <a:rPr lang="en-IN" dirty="0" smtClean="0"/>
              <a:t> should be </a:t>
            </a:r>
            <a:r>
              <a:rPr lang="en-IN" dirty="0" err="1" smtClean="0"/>
              <a:t>avoide</a:t>
            </a:r>
            <a:r>
              <a:rPr lang="en-IN" dirty="0" smtClean="0"/>
              <a:t>(RMP)</a:t>
            </a:r>
          </a:p>
          <a:p>
            <a:r>
              <a:rPr lang="en-IN" dirty="0" smtClean="0"/>
              <a:t>IVF with donor sperm </a:t>
            </a:r>
            <a:r>
              <a:rPr lang="en-IN" smtClean="0"/>
              <a:t>is option.</a:t>
            </a:r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Invasive mole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smtClean="0"/>
              <a:t>It is locally invasive but </a:t>
            </a:r>
            <a:r>
              <a:rPr lang="en-IN" dirty="0" err="1" smtClean="0"/>
              <a:t>doesnot</a:t>
            </a:r>
            <a:r>
              <a:rPr lang="en-IN" dirty="0" smtClean="0"/>
              <a:t> metastasise</a:t>
            </a:r>
          </a:p>
          <a:p>
            <a:r>
              <a:rPr lang="en-IN" dirty="0" smtClean="0"/>
              <a:t>Invasive mole develops after a complete mole /partial mole.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SYMPTOMS: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Vaginal bleeding,</a:t>
            </a:r>
          </a:p>
          <a:p>
            <a:r>
              <a:rPr lang="en-IN" dirty="0" smtClean="0"/>
              <a:t>Enlarged Uterus,</a:t>
            </a:r>
          </a:p>
          <a:p>
            <a:r>
              <a:rPr lang="en-IN" dirty="0" smtClean="0"/>
              <a:t>Elevated Beta </a:t>
            </a:r>
            <a:r>
              <a:rPr lang="en-IN" dirty="0" err="1" smtClean="0"/>
              <a:t>hCG</a:t>
            </a:r>
            <a:r>
              <a:rPr lang="en-IN" dirty="0" smtClean="0"/>
              <a:t>,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Invasive mole/</a:t>
            </a:r>
            <a:r>
              <a:rPr lang="en-IN" dirty="0" err="1" smtClean="0"/>
              <a:t>Chorioadenoma</a:t>
            </a:r>
            <a:r>
              <a:rPr lang="en-IN" dirty="0" smtClean="0"/>
              <a:t> </a:t>
            </a:r>
            <a:r>
              <a:rPr lang="en-IN" dirty="0" err="1" smtClean="0"/>
              <a:t>Destruens</a:t>
            </a:r>
            <a:endParaRPr lang="en-IN" dirty="0"/>
          </a:p>
        </p:txBody>
      </p:sp>
      <p:pic>
        <p:nvPicPr>
          <p:cNvPr id="4" name="Content Placeholder 3" descr="invasiv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3999" cy="5373216"/>
          </a:xfr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err="1" smtClean="0"/>
              <a:t>Hydropic</a:t>
            </a:r>
            <a:r>
              <a:rPr lang="en-IN" dirty="0" smtClean="0"/>
              <a:t> </a:t>
            </a:r>
            <a:r>
              <a:rPr lang="en-IN" dirty="0" err="1" smtClean="0"/>
              <a:t>villi</a:t>
            </a:r>
            <a:r>
              <a:rPr lang="en-IN" dirty="0" smtClean="0"/>
              <a:t> present.</a:t>
            </a:r>
          </a:p>
          <a:p>
            <a:r>
              <a:rPr lang="en-IN" dirty="0" smtClean="0"/>
              <a:t>The proliferating </a:t>
            </a:r>
            <a:r>
              <a:rPr lang="en-IN" dirty="0" err="1" smtClean="0"/>
              <a:t>cytotrophoblasts</a:t>
            </a:r>
            <a:r>
              <a:rPr lang="en-IN" dirty="0" smtClean="0"/>
              <a:t> and </a:t>
            </a:r>
            <a:r>
              <a:rPr lang="en-IN" dirty="0" err="1" smtClean="0"/>
              <a:t>syncytiotrophoblasts</a:t>
            </a:r>
            <a:r>
              <a:rPr lang="en-IN" dirty="0" smtClean="0"/>
              <a:t> invade the</a:t>
            </a:r>
          </a:p>
          <a:p>
            <a:r>
              <a:rPr lang="en-IN" dirty="0" smtClean="0"/>
              <a:t> </a:t>
            </a:r>
            <a:r>
              <a:rPr lang="en-IN" dirty="0" err="1" smtClean="0"/>
              <a:t>myometrium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Serosa</a:t>
            </a:r>
            <a:r>
              <a:rPr lang="en-IN" dirty="0" smtClean="0"/>
              <a:t>,</a:t>
            </a:r>
          </a:p>
          <a:p>
            <a:r>
              <a:rPr lang="en-IN" dirty="0" smtClean="0"/>
              <a:t>Vaginal wall,</a:t>
            </a:r>
          </a:p>
          <a:p>
            <a:r>
              <a:rPr lang="en-IN" dirty="0" smtClean="0"/>
              <a:t>Uterine Vessels,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Uterine Perforation,</a:t>
            </a:r>
          </a:p>
          <a:p>
            <a:r>
              <a:rPr lang="en-IN" dirty="0" err="1" smtClean="0"/>
              <a:t>Intraperitoneal</a:t>
            </a:r>
            <a:r>
              <a:rPr lang="en-IN" dirty="0" smtClean="0"/>
              <a:t> Haemorrhage,</a:t>
            </a:r>
          </a:p>
          <a:p>
            <a:r>
              <a:rPr lang="en-IN" dirty="0" smtClean="0"/>
              <a:t>Profuse Vaginal Bleeding,</a:t>
            </a:r>
          </a:p>
          <a:p>
            <a:r>
              <a:rPr lang="en-IN" dirty="0" smtClean="0"/>
              <a:t>Sepsis.(Necrotic tumour tissue)</a:t>
            </a:r>
            <a:endParaRPr lang="en-IN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Placental site </a:t>
            </a:r>
            <a:r>
              <a:rPr lang="en-IN" dirty="0" err="1" smtClean="0"/>
              <a:t>Trophoblastic</a:t>
            </a:r>
            <a:r>
              <a:rPr lang="en-IN" dirty="0" smtClean="0"/>
              <a:t> tumour.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r>
              <a:rPr lang="en-IN" dirty="0" smtClean="0"/>
              <a:t>Rare tumour.</a:t>
            </a:r>
          </a:p>
          <a:p>
            <a:r>
              <a:rPr lang="en-IN" dirty="0" smtClean="0"/>
              <a:t>Develops from Intermediate </a:t>
            </a:r>
            <a:r>
              <a:rPr lang="en-IN" dirty="0" err="1" smtClean="0"/>
              <a:t>trophoblasts</a:t>
            </a:r>
            <a:r>
              <a:rPr lang="en-IN" dirty="0" smtClean="0"/>
              <a:t>,</a:t>
            </a:r>
          </a:p>
          <a:p>
            <a:r>
              <a:rPr lang="en-IN" dirty="0" smtClean="0"/>
              <a:t>Comprised principally </a:t>
            </a:r>
            <a:r>
              <a:rPr lang="en-IN" dirty="0" err="1" smtClean="0"/>
              <a:t>cytotrophoblast</a:t>
            </a:r>
            <a:endParaRPr lang="en-IN" dirty="0" smtClean="0"/>
          </a:p>
          <a:p>
            <a:r>
              <a:rPr lang="en-IN" dirty="0" smtClean="0"/>
              <a:t>It is locally invasive,</a:t>
            </a:r>
          </a:p>
          <a:p>
            <a:r>
              <a:rPr lang="en-IN" dirty="0" smtClean="0"/>
              <a:t>It can metastasise,</a:t>
            </a:r>
          </a:p>
          <a:p>
            <a:r>
              <a:rPr lang="en-IN" dirty="0" smtClean="0"/>
              <a:t>Serum </a:t>
            </a:r>
            <a:r>
              <a:rPr lang="en-IN" dirty="0" err="1" smtClean="0"/>
              <a:t>hCG</a:t>
            </a:r>
            <a:r>
              <a:rPr lang="en-IN" dirty="0" smtClean="0"/>
              <a:t> levels are not high,</a:t>
            </a:r>
          </a:p>
          <a:p>
            <a:r>
              <a:rPr lang="en-IN" dirty="0" smtClean="0"/>
              <a:t>Secretes Human Placental </a:t>
            </a:r>
            <a:r>
              <a:rPr lang="en-IN" dirty="0" err="1" smtClean="0"/>
              <a:t>Lactogen</a:t>
            </a:r>
            <a:r>
              <a:rPr lang="en-IN" dirty="0" smtClean="0"/>
              <a:t> in </a:t>
            </a:r>
            <a:r>
              <a:rPr lang="en-IN" dirty="0" err="1" smtClean="0"/>
              <a:t>relatio</a:t>
            </a:r>
            <a:r>
              <a:rPr lang="en-IN" dirty="0" smtClean="0"/>
              <a:t> to size of tumour,</a:t>
            </a:r>
          </a:p>
          <a:p>
            <a:r>
              <a:rPr lang="en-IN" dirty="0" smtClean="0"/>
              <a:t>Occurs in Reproductive Years,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stational-trophoblastic-disease-55-7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Symptoms and Treatment.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err="1" smtClean="0"/>
              <a:t>Amennorhoea</a:t>
            </a:r>
            <a:r>
              <a:rPr lang="en-IN" dirty="0" smtClean="0"/>
              <a:t>,</a:t>
            </a:r>
          </a:p>
          <a:p>
            <a:r>
              <a:rPr lang="en-IN" dirty="0" smtClean="0"/>
              <a:t>Uterine </a:t>
            </a:r>
            <a:r>
              <a:rPr lang="en-IN" dirty="0" err="1" smtClean="0"/>
              <a:t>Enlargment</a:t>
            </a:r>
            <a:r>
              <a:rPr lang="en-IN" dirty="0" smtClean="0"/>
              <a:t>,</a:t>
            </a:r>
          </a:p>
          <a:p>
            <a:r>
              <a:rPr lang="en-IN" dirty="0" smtClean="0"/>
              <a:t>Clinical Diagnosis:</a:t>
            </a:r>
          </a:p>
          <a:p>
            <a:r>
              <a:rPr lang="en-IN" dirty="0" smtClean="0"/>
              <a:t>Missed Abortion,</a:t>
            </a:r>
          </a:p>
          <a:p>
            <a:r>
              <a:rPr lang="en-IN" dirty="0" smtClean="0"/>
              <a:t>RIA for Pregnancy will be Positive.</a:t>
            </a:r>
          </a:p>
          <a:p>
            <a:r>
              <a:rPr lang="en-IN" dirty="0" smtClean="0"/>
              <a:t>Curettage leads to Uterine Perforation.</a:t>
            </a:r>
          </a:p>
          <a:p>
            <a:r>
              <a:rPr lang="en-IN" dirty="0" smtClean="0"/>
              <a:t>Hysterectomy is the treatment of choice.</a:t>
            </a:r>
          </a:p>
          <a:p>
            <a:r>
              <a:rPr lang="en-IN" dirty="0" smtClean="0"/>
              <a:t>Conservative Surgery with Excision of tumour in sporadic cases where preservation of fertility is desired.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Pathogenesis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IN" dirty="0" err="1" smtClean="0">
                <a:latin typeface="+mj-lt"/>
              </a:rPr>
              <a:t>Trophoblast</a:t>
            </a:r>
            <a:r>
              <a:rPr lang="en-IN" dirty="0" smtClean="0">
                <a:latin typeface="+mj-lt"/>
              </a:rPr>
              <a:t> is made up of tissues which are only 50% maternal.</a:t>
            </a:r>
          </a:p>
          <a:p>
            <a:pPr>
              <a:buNone/>
            </a:pPr>
            <a:endParaRPr lang="en-IN" dirty="0" smtClean="0">
              <a:latin typeface="+mj-lt"/>
            </a:endParaRPr>
          </a:p>
          <a:p>
            <a:r>
              <a:rPr lang="en-IN" dirty="0" smtClean="0">
                <a:latin typeface="+mj-lt"/>
              </a:rPr>
              <a:t>Paternal contribution is presumably foreign to the host so there must normally also be some mechanism whereby its rejection is prevented.</a:t>
            </a:r>
          </a:p>
          <a:p>
            <a:pPr>
              <a:buNone/>
            </a:pPr>
            <a:endParaRPr lang="en-IN" dirty="0" smtClean="0">
              <a:latin typeface="+mj-lt"/>
            </a:endParaRPr>
          </a:p>
          <a:p>
            <a:r>
              <a:rPr lang="en-IN" dirty="0" err="1" smtClean="0">
                <a:latin typeface="+mj-lt"/>
              </a:rPr>
              <a:t>Occurence</a:t>
            </a:r>
            <a:r>
              <a:rPr lang="en-IN" dirty="0" smtClean="0">
                <a:latin typeface="+mj-lt"/>
              </a:rPr>
              <a:t> of a </a:t>
            </a:r>
            <a:r>
              <a:rPr lang="en-IN" dirty="0" err="1" smtClean="0">
                <a:latin typeface="+mj-lt"/>
              </a:rPr>
              <a:t>trophoblastic</a:t>
            </a:r>
            <a:r>
              <a:rPr lang="en-IN" dirty="0" smtClean="0">
                <a:latin typeface="+mj-lt"/>
              </a:rPr>
              <a:t> tumour as the result of a breakdown in what must be a complicated and delicate host-invader balance</a:t>
            </a:r>
            <a:r>
              <a:rPr lang="en-IN" dirty="0" smtClean="0">
                <a:latin typeface="Arial Rounded MT Bold" pitchFamily="34" charset="0"/>
              </a:rPr>
              <a:t>.</a:t>
            </a:r>
            <a:endParaRPr lang="en-IN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Lack of ability to control </a:t>
            </a:r>
            <a:r>
              <a:rPr lang="en-IN" dirty="0" err="1" smtClean="0"/>
              <a:t>trophoblastic</a:t>
            </a:r>
            <a:r>
              <a:rPr lang="en-IN" dirty="0" smtClean="0"/>
              <a:t> activity has 2 possible bases:</a:t>
            </a:r>
          </a:p>
          <a:p>
            <a:r>
              <a:rPr lang="en-IN" dirty="0" smtClean="0"/>
              <a:t>An inherent or immunological one,</a:t>
            </a:r>
          </a:p>
          <a:p>
            <a:r>
              <a:rPr lang="en-IN" dirty="0" smtClean="0"/>
              <a:t>Malnutrition,</a:t>
            </a:r>
          </a:p>
          <a:p>
            <a:r>
              <a:rPr lang="en-IN" dirty="0" smtClean="0"/>
              <a:t>Debility.</a:t>
            </a:r>
          </a:p>
          <a:p>
            <a:r>
              <a:rPr lang="en-IN" dirty="0" smtClean="0"/>
              <a:t>Blood group A woman mated with a group A man is at least risk.</a:t>
            </a:r>
          </a:p>
          <a:p>
            <a:r>
              <a:rPr lang="en-IN" dirty="0" smtClean="0"/>
              <a:t>Blood group AB is at greatest risk.</a:t>
            </a:r>
          </a:p>
          <a:p>
            <a:r>
              <a:rPr lang="en-IN" dirty="0" smtClean="0"/>
              <a:t>GTDs secrete Human Chorionic </a:t>
            </a:r>
            <a:r>
              <a:rPr lang="en-IN" dirty="0" err="1" smtClean="0"/>
              <a:t>Gonadotrophin</a:t>
            </a:r>
            <a:r>
              <a:rPr lang="en-IN" dirty="0" smtClean="0"/>
              <a:t> (</a:t>
            </a:r>
            <a:r>
              <a:rPr lang="en-IN" dirty="0" err="1" smtClean="0"/>
              <a:t>hCG</a:t>
            </a:r>
            <a:r>
              <a:rPr lang="en-IN" dirty="0" smtClean="0"/>
              <a:t>),which serves as a reliable tumour marker</a:t>
            </a:r>
          </a:p>
          <a:p>
            <a:r>
              <a:rPr lang="en-IN" dirty="0" smtClean="0"/>
              <a:t>They have good prognosis.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RISK FACTORS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Maternal age</a:t>
            </a:r>
          </a:p>
          <a:p>
            <a:pPr>
              <a:buNone/>
            </a:pPr>
            <a:r>
              <a:rPr lang="en-IN" dirty="0" smtClean="0"/>
              <a:t>       &lt;20 years</a:t>
            </a:r>
          </a:p>
          <a:p>
            <a:pPr lvl="1">
              <a:buNone/>
            </a:pPr>
            <a:r>
              <a:rPr lang="en-IN" dirty="0" smtClean="0"/>
              <a:t>    &gt;35 years.</a:t>
            </a:r>
          </a:p>
          <a:p>
            <a:pPr lvl="1">
              <a:buNone/>
            </a:pPr>
            <a:r>
              <a:rPr lang="en-IN" dirty="0" smtClean="0"/>
              <a:t>Obstetric history</a:t>
            </a:r>
          </a:p>
          <a:p>
            <a:pPr lvl="1">
              <a:buNone/>
            </a:pPr>
            <a:r>
              <a:rPr lang="en-IN" dirty="0" smtClean="0"/>
              <a:t>Previous abortion,</a:t>
            </a:r>
          </a:p>
          <a:p>
            <a:pPr lvl="1">
              <a:buNone/>
            </a:pPr>
            <a:r>
              <a:rPr lang="en-IN" dirty="0" smtClean="0"/>
              <a:t>Previous </a:t>
            </a:r>
            <a:r>
              <a:rPr lang="en-IN" dirty="0" err="1" smtClean="0"/>
              <a:t>hydatidiform</a:t>
            </a:r>
            <a:r>
              <a:rPr lang="en-IN" dirty="0" smtClean="0"/>
              <a:t> mole.</a:t>
            </a:r>
          </a:p>
          <a:p>
            <a:pPr lvl="1">
              <a:buNone/>
            </a:pPr>
            <a:r>
              <a:rPr lang="en-IN" dirty="0" smtClean="0"/>
              <a:t>Menstrual Irregularities</a:t>
            </a:r>
          </a:p>
          <a:p>
            <a:pPr lvl="1">
              <a:buNone/>
            </a:pPr>
            <a:r>
              <a:rPr lang="en-IN" dirty="0" smtClean="0"/>
              <a:t>Race(South-east Asia)-Common in Rice eaters.</a:t>
            </a:r>
          </a:p>
          <a:p>
            <a:pPr lvl="1">
              <a:buNone/>
            </a:pPr>
            <a:r>
              <a:rPr lang="en-IN" dirty="0" smtClean="0"/>
              <a:t>(12/1000)in India</a:t>
            </a:r>
          </a:p>
          <a:p>
            <a:pPr lvl="1">
              <a:buNone/>
            </a:pPr>
            <a:r>
              <a:rPr lang="en-IN" dirty="0" smtClean="0"/>
              <a:t>Vitamin A deficiency.</a:t>
            </a:r>
          </a:p>
          <a:p>
            <a:pPr lvl="1">
              <a:buNone/>
            </a:pPr>
            <a:r>
              <a:rPr lang="en-IN" dirty="0" smtClean="0"/>
              <a:t>Use of combined oral contraceptive pills.</a:t>
            </a:r>
          </a:p>
          <a:p>
            <a:pPr lvl="1">
              <a:buNone/>
            </a:pPr>
            <a:r>
              <a:rPr lang="en-IN" dirty="0" smtClean="0"/>
              <a:t>Low socio-economic status</a:t>
            </a:r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836712"/>
          </a:xfrm>
        </p:spPr>
        <p:txBody>
          <a:bodyPr>
            <a:normAutofit/>
          </a:bodyPr>
          <a:lstStyle/>
          <a:p>
            <a:r>
              <a:rPr lang="en-IN" dirty="0" smtClean="0"/>
              <a:t>            </a:t>
            </a:r>
            <a:r>
              <a:rPr lang="en-IN" dirty="0" err="1" smtClean="0"/>
              <a:t>Hydatidiform</a:t>
            </a:r>
            <a:r>
              <a:rPr lang="en-IN" dirty="0" smtClean="0"/>
              <a:t> mole.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en-IN" dirty="0" smtClean="0"/>
              <a:t>Proliferation and </a:t>
            </a:r>
            <a:r>
              <a:rPr lang="en-IN" dirty="0" err="1" smtClean="0"/>
              <a:t>hydropic</a:t>
            </a:r>
            <a:r>
              <a:rPr lang="en-IN" dirty="0" smtClean="0"/>
              <a:t> degeneration of the chorionic </a:t>
            </a:r>
            <a:r>
              <a:rPr lang="en-IN" dirty="0" err="1" smtClean="0"/>
              <a:t>villi</a:t>
            </a:r>
            <a:r>
              <a:rPr lang="en-IN" dirty="0" smtClean="0"/>
              <a:t> give rise to the typical vesicles characteristic of </a:t>
            </a:r>
            <a:r>
              <a:rPr lang="en-IN" dirty="0" err="1" smtClean="0"/>
              <a:t>hydatidiform</a:t>
            </a:r>
            <a:r>
              <a:rPr lang="en-IN" dirty="0" smtClean="0"/>
              <a:t> mole.</a:t>
            </a:r>
          </a:p>
          <a:p>
            <a:r>
              <a:rPr lang="en-IN" dirty="0" smtClean="0"/>
              <a:t>A </a:t>
            </a:r>
            <a:r>
              <a:rPr lang="en-IN" dirty="0" err="1" smtClean="0"/>
              <a:t>hydatidiform</a:t>
            </a:r>
            <a:r>
              <a:rPr lang="en-IN" dirty="0" smtClean="0"/>
              <a:t> mole is a neoplasm of the </a:t>
            </a:r>
            <a:r>
              <a:rPr lang="en-IN" dirty="0" err="1" smtClean="0"/>
              <a:t>trophoblast</a:t>
            </a:r>
            <a:r>
              <a:rPr lang="en-IN" dirty="0" smtClean="0"/>
              <a:t> which involves both epithelial </a:t>
            </a:r>
            <a:r>
              <a:rPr lang="en-IN" dirty="0" err="1" smtClean="0"/>
              <a:t>layers,cytotrophoblast</a:t>
            </a:r>
            <a:r>
              <a:rPr lang="en-IN" dirty="0" smtClean="0"/>
              <a:t> and </a:t>
            </a:r>
            <a:r>
              <a:rPr lang="en-IN" dirty="0" err="1" smtClean="0"/>
              <a:t>syncytiotrophoblast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Syncytiotrophoblasts</a:t>
            </a:r>
            <a:r>
              <a:rPr lang="en-IN" dirty="0" smtClean="0"/>
              <a:t> are highly differentiated cells and secrete </a:t>
            </a:r>
            <a:r>
              <a:rPr lang="en-IN" dirty="0" err="1" smtClean="0"/>
              <a:t>hCG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Cytotrophoblasts</a:t>
            </a:r>
            <a:r>
              <a:rPr lang="en-IN" dirty="0" smtClean="0"/>
              <a:t> are primitive </a:t>
            </a:r>
            <a:r>
              <a:rPr lang="en-IN" dirty="0" err="1" smtClean="0"/>
              <a:t>trophblasts,polygonal</a:t>
            </a:r>
            <a:r>
              <a:rPr lang="en-IN" dirty="0" smtClean="0"/>
              <a:t> in shape with mitotic </a:t>
            </a:r>
            <a:r>
              <a:rPr lang="en-IN" dirty="0" err="1" smtClean="0"/>
              <a:t>activity,donot</a:t>
            </a:r>
            <a:r>
              <a:rPr lang="en-IN" dirty="0" smtClean="0"/>
              <a:t> secrete </a:t>
            </a:r>
            <a:r>
              <a:rPr lang="en-IN" dirty="0" err="1" smtClean="0"/>
              <a:t>hCG</a:t>
            </a:r>
            <a:r>
              <a:rPr lang="en-IN" dirty="0" smtClean="0"/>
              <a:t>.</a:t>
            </a:r>
          </a:p>
          <a:p>
            <a:r>
              <a:rPr lang="en-IN" dirty="0" smtClean="0"/>
              <a:t>Intermediate </a:t>
            </a:r>
            <a:r>
              <a:rPr lang="en-IN" dirty="0" err="1" smtClean="0"/>
              <a:t>trophoblasts</a:t>
            </a:r>
            <a:r>
              <a:rPr lang="en-IN" dirty="0" smtClean="0"/>
              <a:t> invade </a:t>
            </a:r>
            <a:r>
              <a:rPr lang="en-IN" dirty="0" err="1" smtClean="0"/>
              <a:t>decidua,myometrium</a:t>
            </a:r>
            <a:r>
              <a:rPr lang="en-IN" dirty="0" smtClean="0"/>
              <a:t> and blood </a:t>
            </a:r>
            <a:r>
              <a:rPr lang="en-IN" dirty="0" err="1" smtClean="0"/>
              <a:t>vessels,secrete</a:t>
            </a:r>
            <a:r>
              <a:rPr lang="en-IN" dirty="0" smtClean="0"/>
              <a:t> </a:t>
            </a:r>
            <a:r>
              <a:rPr lang="en-IN" dirty="0" err="1" smtClean="0"/>
              <a:t>hCG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96144"/>
          </a:xfrm>
        </p:spPr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IN" dirty="0" smtClean="0"/>
              <a:t>Patient presents with symptoms (16-18 weeks)</a:t>
            </a:r>
          </a:p>
          <a:p>
            <a:r>
              <a:rPr lang="en-IN" dirty="0" smtClean="0"/>
              <a:t>Anaemia,</a:t>
            </a:r>
          </a:p>
          <a:p>
            <a:r>
              <a:rPr lang="en-IN" dirty="0" smtClean="0"/>
              <a:t>Large uterus,</a:t>
            </a:r>
          </a:p>
          <a:p>
            <a:r>
              <a:rPr lang="en-IN" dirty="0" smtClean="0"/>
              <a:t>Larger theca </a:t>
            </a:r>
            <a:r>
              <a:rPr lang="en-IN" dirty="0" err="1" smtClean="0"/>
              <a:t>lutein</a:t>
            </a:r>
            <a:r>
              <a:rPr lang="en-IN" dirty="0" smtClean="0"/>
              <a:t> cysts,</a:t>
            </a:r>
          </a:p>
          <a:p>
            <a:r>
              <a:rPr lang="en-IN" dirty="0" smtClean="0"/>
              <a:t>Pre-</a:t>
            </a:r>
            <a:r>
              <a:rPr lang="en-IN" dirty="0" err="1" smtClean="0"/>
              <a:t>eclampsia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Hyperemesis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368</TotalTime>
  <Words>1878</Words>
  <Application>Microsoft Office PowerPoint</Application>
  <PresentationFormat>On-screen Show (4:3)</PresentationFormat>
  <Paragraphs>311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Median</vt:lpstr>
      <vt:lpstr>GESTATIONAL TROPHOBLASTIC DISEASE</vt:lpstr>
      <vt:lpstr>Gestational Trophoblastic Disease.</vt:lpstr>
      <vt:lpstr>Slide 3</vt:lpstr>
      <vt:lpstr>Physiology  </vt:lpstr>
      <vt:lpstr>Pathogenesis </vt:lpstr>
      <vt:lpstr>Slide 6</vt:lpstr>
      <vt:lpstr>RISK FACTORS</vt:lpstr>
      <vt:lpstr>            Hydatidiform mole.</vt:lpstr>
      <vt:lpstr>Clinical features</vt:lpstr>
      <vt:lpstr>Slide 10</vt:lpstr>
      <vt:lpstr>Slide 11</vt:lpstr>
      <vt:lpstr>           SYMPTOMS.</vt:lpstr>
      <vt:lpstr>                         Signs.</vt:lpstr>
      <vt:lpstr>  Complete Mole</vt:lpstr>
      <vt:lpstr>Morbid Anatomy </vt:lpstr>
      <vt:lpstr>Histology.</vt:lpstr>
      <vt:lpstr>Histology of a complete mole.</vt:lpstr>
      <vt:lpstr>  PARTIAL MOLE</vt:lpstr>
      <vt:lpstr>Slide 19</vt:lpstr>
      <vt:lpstr>   Partial mole</vt:lpstr>
      <vt:lpstr>HISTOLOGY</vt:lpstr>
      <vt:lpstr> Histology. </vt:lpstr>
      <vt:lpstr>        Differential diagnosis.</vt:lpstr>
      <vt:lpstr>      COMPLICATIONS. </vt:lpstr>
      <vt:lpstr>Investigations.</vt:lpstr>
      <vt:lpstr>  Doppler.</vt:lpstr>
      <vt:lpstr>Slide 27</vt:lpstr>
      <vt:lpstr>           Ultrasound </vt:lpstr>
      <vt:lpstr>Slide 29</vt:lpstr>
      <vt:lpstr>  Serum Beta hCG</vt:lpstr>
      <vt:lpstr> Other investigations</vt:lpstr>
      <vt:lpstr>Management. </vt:lpstr>
      <vt:lpstr>Complications of S&amp;E</vt:lpstr>
      <vt:lpstr>          Postmolar followup</vt:lpstr>
      <vt:lpstr>Followup </vt:lpstr>
      <vt:lpstr> Contraception.</vt:lpstr>
      <vt:lpstr>Prophylactic chemotherapy.</vt:lpstr>
      <vt:lpstr>Prophylactic chemotherapy. </vt:lpstr>
      <vt:lpstr>Prophylactic hysterectomy.</vt:lpstr>
      <vt:lpstr>Recurrent molar pregnancy</vt:lpstr>
      <vt:lpstr>Invasive mole</vt:lpstr>
      <vt:lpstr>Invasive mole/Chorioadenoma Destruens</vt:lpstr>
      <vt:lpstr>Histology </vt:lpstr>
      <vt:lpstr>Slide 44</vt:lpstr>
      <vt:lpstr>Complications </vt:lpstr>
      <vt:lpstr>Placental site Trophoblastic tumour.</vt:lpstr>
      <vt:lpstr>Slide 47</vt:lpstr>
      <vt:lpstr>Symptoms and Treatment.</vt:lpstr>
      <vt:lpstr>Slide 49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GESTATIONAL TROPHOBLASTIC DISEASE</dc:title>
  <dc:creator>mohan srinivasan</dc:creator>
  <cp:lastModifiedBy>Admin</cp:lastModifiedBy>
  <cp:revision>102</cp:revision>
  <dcterms:created xsi:type="dcterms:W3CDTF">2016-11-23T14:26:52Z</dcterms:created>
  <dcterms:modified xsi:type="dcterms:W3CDTF">2019-10-03T12:03:33Z</dcterms:modified>
</cp:coreProperties>
</file>