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98" r:id="rId18"/>
    <p:sldId id="272" r:id="rId19"/>
    <p:sldId id="273" r:id="rId20"/>
    <p:sldId id="274" r:id="rId21"/>
    <p:sldId id="275" r:id="rId22"/>
    <p:sldId id="299" r:id="rId23"/>
    <p:sldId id="300" r:id="rId24"/>
    <p:sldId id="301" r:id="rId25"/>
    <p:sldId id="302" r:id="rId26"/>
    <p:sldId id="304" r:id="rId27"/>
    <p:sldId id="305" r:id="rId28"/>
    <p:sldId id="306" r:id="rId29"/>
    <p:sldId id="307" r:id="rId30"/>
    <p:sldId id="308" r:id="rId31"/>
    <p:sldId id="316" r:id="rId32"/>
    <p:sldId id="310" r:id="rId33"/>
    <p:sldId id="324" r:id="rId34"/>
    <p:sldId id="311" r:id="rId35"/>
    <p:sldId id="312" r:id="rId36"/>
    <p:sldId id="325" r:id="rId37"/>
    <p:sldId id="313" r:id="rId38"/>
    <p:sldId id="326" r:id="rId39"/>
    <p:sldId id="317" r:id="rId40"/>
    <p:sldId id="318" r:id="rId41"/>
    <p:sldId id="303" r:id="rId42"/>
    <p:sldId id="278" r:id="rId43"/>
    <p:sldId id="279" r:id="rId44"/>
    <p:sldId id="280" r:id="rId45"/>
    <p:sldId id="281" r:id="rId46"/>
    <p:sldId id="282" r:id="rId47"/>
    <p:sldId id="283" r:id="rId48"/>
    <p:sldId id="284" r:id="rId49"/>
    <p:sldId id="285" r:id="rId50"/>
    <p:sldId id="286" r:id="rId51"/>
    <p:sldId id="287" r:id="rId52"/>
    <p:sldId id="288" r:id="rId53"/>
    <p:sldId id="289" r:id="rId54"/>
    <p:sldId id="290" r:id="rId55"/>
    <p:sldId id="315" r:id="rId56"/>
    <p:sldId id="319" r:id="rId57"/>
    <p:sldId id="320" r:id="rId58"/>
    <p:sldId id="321" r:id="rId59"/>
    <p:sldId id="322" r:id="rId60"/>
    <p:sldId id="323" r:id="rId61"/>
    <p:sldId id="328" r:id="rId62"/>
    <p:sldId id="329" r:id="rId63"/>
    <p:sldId id="330" r:id="rId64"/>
    <p:sldId id="331" r:id="rId65"/>
    <p:sldId id="332" r:id="rId66"/>
    <p:sldId id="291" r:id="rId67"/>
    <p:sldId id="296" r:id="rId68"/>
    <p:sldId id="297" r:id="rId69"/>
    <p:sldId id="327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5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65E5F-BD00-421C-9A46-C0FA12115289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89F92-35C1-4F13-8241-C3FE2D7F19E1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9F92-35C1-4F13-8241-C3FE2D7F19E1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AFA977E-77E4-47D4-ADF1-5A076F61BC29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A685208-1E15-44CB-96DF-D156287B210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FA977E-77E4-47D4-ADF1-5A076F61BC29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685208-1E15-44CB-96DF-D156287B210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AFA977E-77E4-47D4-ADF1-5A076F61BC29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A685208-1E15-44CB-96DF-D156287B210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FA977E-77E4-47D4-ADF1-5A076F61BC29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685208-1E15-44CB-96DF-D156287B210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AFA977E-77E4-47D4-ADF1-5A076F61BC29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A685208-1E15-44CB-96DF-D156287B210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FA977E-77E4-47D4-ADF1-5A076F61BC29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685208-1E15-44CB-96DF-D156287B210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FA977E-77E4-47D4-ADF1-5A076F61BC29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685208-1E15-44CB-96DF-D156287B210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FA977E-77E4-47D4-ADF1-5A076F61BC29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685208-1E15-44CB-96DF-D156287B210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AFA977E-77E4-47D4-ADF1-5A076F61BC29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685208-1E15-44CB-96DF-D156287B210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FA977E-77E4-47D4-ADF1-5A076F61BC29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685208-1E15-44CB-96DF-D156287B210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FA977E-77E4-47D4-ADF1-5A076F61BC29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685208-1E15-44CB-96DF-D156287B210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AFA977E-77E4-47D4-ADF1-5A076F61BC29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A685208-1E15-44CB-96DF-D156287B210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lker.com/clipart-12225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9792" y="764704"/>
            <a:ext cx="6444208" cy="1152128"/>
          </a:xfrm>
        </p:spPr>
        <p:txBody>
          <a:bodyPr/>
          <a:lstStyle/>
          <a:p>
            <a:r>
              <a:rPr lang="en-IN" sz="5400" i="1" u="sng" dirty="0" smtClean="0"/>
              <a:t>HIV IN PREGNANCY  </a:t>
            </a:r>
            <a:endParaRPr lang="en-IN" sz="5400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52120" y="3539864"/>
            <a:ext cx="3491880" cy="1257288"/>
          </a:xfrm>
        </p:spPr>
        <p:txBody>
          <a:bodyPr/>
          <a:lstStyle/>
          <a:p>
            <a:endParaRPr lang="en-IN" sz="3200" dirty="0" smtClean="0"/>
          </a:p>
        </p:txBody>
      </p:sp>
      <p:pic>
        <p:nvPicPr>
          <p:cNvPr id="4" name="Picture 7" descr="molumen pregnancy silhoue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flipH="1">
            <a:off x="-5" y="0"/>
            <a:ext cx="26997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Viral Attack on CD4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6075" indent="-346075">
              <a:lnSpc>
                <a:spcPct val="140000"/>
              </a:lnSpc>
              <a:buFont typeface="Monotype Sorts" pitchFamily="2" charset="2"/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Attachment (First Step)</a:t>
            </a:r>
          </a:p>
          <a:p>
            <a:pPr marL="346075" indent="-346075">
              <a:lnSpc>
                <a:spcPct val="140000"/>
              </a:lnSpc>
            </a:pPr>
            <a:r>
              <a:rPr lang="en-US" sz="2800" dirty="0" smtClean="0"/>
              <a:t>Surface protein on virus attaches to specific receptor (s) on cell surface</a:t>
            </a:r>
          </a:p>
          <a:p>
            <a:pPr marL="346075" indent="-346075">
              <a:lnSpc>
                <a:spcPct val="140000"/>
              </a:lnSpc>
            </a:pPr>
            <a:r>
              <a:rPr lang="en-US" sz="2800" dirty="0" smtClean="0"/>
              <a:t>Virus specific receptor is necessary but not sufficient for viruses to infect cells and complete replication cycle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334000" y="1828800"/>
            <a:ext cx="30480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3" name="Group 76"/>
          <p:cNvGrpSpPr>
            <a:grpSpLocks/>
          </p:cNvGrpSpPr>
          <p:nvPr/>
        </p:nvGrpSpPr>
        <p:grpSpPr bwMode="auto">
          <a:xfrm>
            <a:off x="1371600" y="1944688"/>
            <a:ext cx="6324600" cy="4075112"/>
            <a:chOff x="1749" y="1129"/>
            <a:chExt cx="3030" cy="2231"/>
          </a:xfrm>
        </p:grpSpPr>
        <p:sp>
          <p:nvSpPr>
            <p:cNvPr id="4" name="Oval 77"/>
            <p:cNvSpPr>
              <a:spLocks noChangeArrowheads="1"/>
            </p:cNvSpPr>
            <p:nvPr/>
          </p:nvSpPr>
          <p:spPr bwMode="auto">
            <a:xfrm>
              <a:off x="1749" y="1488"/>
              <a:ext cx="1659" cy="1872"/>
            </a:xfrm>
            <a:prstGeom prst="ellipse">
              <a:avLst/>
            </a:prstGeom>
            <a:gradFill rotWithShape="0">
              <a:gsLst>
                <a:gs pos="0">
                  <a:srgbClr val="99CCFF"/>
                </a:gs>
                <a:gs pos="100000">
                  <a:srgbClr val="99C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5" name="Rectangle 78"/>
            <p:cNvSpPr>
              <a:spLocks noChangeArrowheads="1"/>
            </p:cNvSpPr>
            <p:nvPr/>
          </p:nvSpPr>
          <p:spPr bwMode="auto">
            <a:xfrm>
              <a:off x="1877" y="1129"/>
              <a:ext cx="1323" cy="2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3663" tIns="47625" rIns="93663" bIns="47625" anchor="ctr"/>
            <a:lstStyle/>
            <a:p>
              <a:pPr algn="ctr" defTabSz="933450" eaLnBrk="0" hangingPunct="0">
                <a:spcBef>
                  <a:spcPct val="50000"/>
                </a:spcBef>
              </a:pPr>
              <a:r>
                <a:rPr lang="en-US" sz="2800">
                  <a:solidFill>
                    <a:srgbClr val="FFFFFF"/>
                  </a:solidFill>
                </a:rPr>
                <a:t>CD4 Cell</a:t>
              </a:r>
            </a:p>
          </p:txBody>
        </p:sp>
        <p:sp>
          <p:nvSpPr>
            <p:cNvPr id="6" name="AutoShape 79"/>
            <p:cNvSpPr>
              <a:spLocks noChangeArrowheads="1"/>
            </p:cNvSpPr>
            <p:nvPr/>
          </p:nvSpPr>
          <p:spPr bwMode="auto">
            <a:xfrm>
              <a:off x="4309" y="1776"/>
              <a:ext cx="256" cy="288"/>
            </a:xfrm>
            <a:prstGeom prst="sun">
              <a:avLst>
                <a:gd name="adj" fmla="val 25000"/>
              </a:avLst>
            </a:prstGeom>
            <a:solidFill>
              <a:srgbClr val="00DFCA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7" name="AutoShape 80"/>
            <p:cNvSpPr>
              <a:spLocks noChangeArrowheads="1"/>
            </p:cNvSpPr>
            <p:nvPr/>
          </p:nvSpPr>
          <p:spPr bwMode="auto">
            <a:xfrm>
              <a:off x="4096" y="2064"/>
              <a:ext cx="256" cy="288"/>
            </a:xfrm>
            <a:prstGeom prst="sun">
              <a:avLst>
                <a:gd name="adj" fmla="val 25000"/>
              </a:avLst>
            </a:prstGeom>
            <a:solidFill>
              <a:srgbClr val="00DFCA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" name="Rectangle 81"/>
            <p:cNvSpPr>
              <a:spLocks noChangeArrowheads="1"/>
            </p:cNvSpPr>
            <p:nvPr/>
          </p:nvSpPr>
          <p:spPr bwMode="auto">
            <a:xfrm>
              <a:off x="4139" y="1440"/>
              <a:ext cx="640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3663" tIns="47625" rIns="93663" bIns="47625" anchor="ctr"/>
            <a:lstStyle/>
            <a:p>
              <a:pPr algn="ctr" defTabSz="933450"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rgbClr val="FAFD00"/>
                  </a:solidFill>
                </a:rPr>
                <a:t>R5 HIV </a:t>
              </a:r>
            </a:p>
          </p:txBody>
        </p:sp>
        <p:sp>
          <p:nvSpPr>
            <p:cNvPr id="9" name="Rectangle 82"/>
            <p:cNvSpPr>
              <a:spLocks noChangeArrowheads="1"/>
            </p:cNvSpPr>
            <p:nvPr/>
          </p:nvSpPr>
          <p:spPr bwMode="auto">
            <a:xfrm>
              <a:off x="3413" y="2352"/>
              <a:ext cx="241" cy="96"/>
            </a:xfrm>
            <a:prstGeom prst="rect">
              <a:avLst/>
            </a:prstGeom>
            <a:gradFill rotWithShape="0">
              <a:gsLst>
                <a:gs pos="0">
                  <a:srgbClr val="CC99FF"/>
                </a:gs>
                <a:gs pos="50000">
                  <a:srgbClr val="CC99FF">
                    <a:gamma/>
                    <a:shade val="46275"/>
                    <a:invGamma/>
                  </a:srgbClr>
                </a:gs>
                <a:gs pos="100000">
                  <a:srgbClr val="CC99FF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" name="Rectangle 83"/>
            <p:cNvSpPr>
              <a:spLocks noChangeArrowheads="1"/>
            </p:cNvSpPr>
            <p:nvPr/>
          </p:nvSpPr>
          <p:spPr bwMode="auto">
            <a:xfrm rot="-1758816">
              <a:off x="3285" y="1872"/>
              <a:ext cx="190" cy="96"/>
            </a:xfrm>
            <a:prstGeom prst="rect">
              <a:avLst/>
            </a:prstGeom>
            <a:solidFill>
              <a:srgbClr val="FE9B03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" name="Rectangle 84"/>
            <p:cNvSpPr>
              <a:spLocks noChangeArrowheads="1"/>
            </p:cNvSpPr>
            <p:nvPr/>
          </p:nvSpPr>
          <p:spPr bwMode="invGray">
            <a:xfrm rot="1385795">
              <a:off x="3285" y="2880"/>
              <a:ext cx="190" cy="96"/>
            </a:xfrm>
            <a:prstGeom prst="rect">
              <a:avLst/>
            </a:prstGeom>
            <a:solidFill>
              <a:srgbClr val="FAFD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2" name="AutoShape 85"/>
            <p:cNvSpPr>
              <a:spLocks noChangeArrowheads="1"/>
            </p:cNvSpPr>
            <p:nvPr/>
          </p:nvSpPr>
          <p:spPr bwMode="auto">
            <a:xfrm rot="-5322259">
              <a:off x="3590" y="2250"/>
              <a:ext cx="288" cy="299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gradFill rotWithShape="0">
              <a:gsLst>
                <a:gs pos="0">
                  <a:srgbClr val="CC99FF"/>
                </a:gs>
                <a:gs pos="50000">
                  <a:srgbClr val="CC99FF">
                    <a:gamma/>
                    <a:shade val="46275"/>
                    <a:invGamma/>
                  </a:srgbClr>
                </a:gs>
                <a:gs pos="100000">
                  <a:srgbClr val="CC99FF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3" name="AutoShape 86"/>
            <p:cNvSpPr>
              <a:spLocks noChangeArrowheads="1"/>
            </p:cNvSpPr>
            <p:nvPr/>
          </p:nvSpPr>
          <p:spPr bwMode="auto">
            <a:xfrm rot="-7066209">
              <a:off x="3419" y="1653"/>
              <a:ext cx="288" cy="299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E9B03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" name="AutoShape 87"/>
            <p:cNvSpPr>
              <a:spLocks noChangeArrowheads="1"/>
            </p:cNvSpPr>
            <p:nvPr/>
          </p:nvSpPr>
          <p:spPr bwMode="invGray">
            <a:xfrm rot="-3821367">
              <a:off x="3419" y="2874"/>
              <a:ext cx="288" cy="299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" name="Rectangle 88"/>
            <p:cNvSpPr>
              <a:spLocks noChangeArrowheads="1"/>
            </p:cNvSpPr>
            <p:nvPr/>
          </p:nvSpPr>
          <p:spPr bwMode="auto">
            <a:xfrm>
              <a:off x="3072" y="1536"/>
              <a:ext cx="42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3663" tIns="47625" rIns="93663" bIns="47625" anchor="ctr"/>
            <a:lstStyle/>
            <a:p>
              <a:pPr algn="ctr" defTabSz="933450" eaLnBrk="0" hangingPunct="0">
                <a:spcBef>
                  <a:spcPct val="50000"/>
                </a:spcBef>
              </a:pPr>
              <a:r>
                <a:rPr lang="en-US" sz="1600" b="1">
                  <a:solidFill>
                    <a:srgbClr val="FFFFFF"/>
                  </a:solidFill>
                </a:rPr>
                <a:t>CCR5 </a:t>
              </a:r>
            </a:p>
          </p:txBody>
        </p:sp>
        <p:sp>
          <p:nvSpPr>
            <p:cNvPr id="16" name="Rectangle 89"/>
            <p:cNvSpPr>
              <a:spLocks noChangeArrowheads="1"/>
            </p:cNvSpPr>
            <p:nvPr/>
          </p:nvSpPr>
          <p:spPr bwMode="auto">
            <a:xfrm>
              <a:off x="3029" y="3120"/>
              <a:ext cx="555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3663" tIns="47625" rIns="93663" bIns="47625" anchor="ctr"/>
            <a:lstStyle/>
            <a:p>
              <a:pPr algn="ctr" defTabSz="933450" eaLnBrk="0" hangingPunct="0">
                <a:spcBef>
                  <a:spcPct val="50000"/>
                </a:spcBef>
              </a:pPr>
              <a:r>
                <a:rPr lang="en-US" sz="1600" b="1">
                  <a:solidFill>
                    <a:srgbClr val="FFFFFF"/>
                  </a:solidFill>
                </a:rPr>
                <a:t>CXCR4</a:t>
              </a:r>
            </a:p>
          </p:txBody>
        </p:sp>
        <p:sp>
          <p:nvSpPr>
            <p:cNvPr id="17" name="Rectangle 90"/>
            <p:cNvSpPr>
              <a:spLocks noChangeArrowheads="1"/>
            </p:cNvSpPr>
            <p:nvPr/>
          </p:nvSpPr>
          <p:spPr bwMode="auto">
            <a:xfrm>
              <a:off x="2987" y="2304"/>
              <a:ext cx="42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3663" tIns="47625" rIns="93663" bIns="47625" anchor="ctr"/>
            <a:lstStyle/>
            <a:p>
              <a:pPr algn="ctr" defTabSz="933450" eaLnBrk="0" hangingPunct="0">
                <a:spcBef>
                  <a:spcPct val="50000"/>
                </a:spcBef>
              </a:pPr>
              <a:r>
                <a:rPr lang="en-US" sz="1600" b="1">
                  <a:solidFill>
                    <a:srgbClr val="9234DB"/>
                  </a:solidFill>
                </a:rPr>
                <a:t>CD4 </a:t>
              </a:r>
            </a:p>
          </p:txBody>
        </p:sp>
        <p:sp>
          <p:nvSpPr>
            <p:cNvPr id="18" name="AutoShape 91"/>
            <p:cNvSpPr>
              <a:spLocks noChangeArrowheads="1"/>
            </p:cNvSpPr>
            <p:nvPr/>
          </p:nvSpPr>
          <p:spPr bwMode="auto">
            <a:xfrm>
              <a:off x="3712" y="2256"/>
              <a:ext cx="256" cy="288"/>
            </a:xfrm>
            <a:prstGeom prst="sun">
              <a:avLst>
                <a:gd name="adj" fmla="val 25000"/>
              </a:avLst>
            </a:prstGeom>
            <a:solidFill>
              <a:srgbClr val="00DFCA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" name="AutoShape 92"/>
            <p:cNvSpPr>
              <a:spLocks noChangeArrowheads="1"/>
            </p:cNvSpPr>
            <p:nvPr/>
          </p:nvSpPr>
          <p:spPr bwMode="auto">
            <a:xfrm rot="8808488" flipH="1">
              <a:off x="3712" y="1680"/>
              <a:ext cx="171" cy="480"/>
            </a:xfrm>
            <a:prstGeom prst="curvedLeftArrow">
              <a:avLst>
                <a:gd name="adj1" fmla="val 56140"/>
                <a:gd name="adj2" fmla="val 112281"/>
                <a:gd name="adj3" fmla="val 33333"/>
              </a:avLst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20" name="Text Box 93"/>
          <p:cNvSpPr txBox="1">
            <a:spLocks noChangeArrowheads="1"/>
          </p:cNvSpPr>
          <p:nvPr/>
        </p:nvSpPr>
        <p:spPr bwMode="auto">
          <a:xfrm>
            <a:off x="1981200" y="3810000"/>
            <a:ext cx="1676400" cy="7016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T HELPER CD4 CELL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HIV Cell Binding and Entry</a:t>
            </a:r>
            <a:endParaRPr lang="en-IN" dirty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4" name="Oval 23"/>
          <p:cNvSpPr/>
          <p:nvPr/>
        </p:nvSpPr>
        <p:spPr>
          <a:xfrm>
            <a:off x="4644008" y="5733256"/>
            <a:ext cx="122413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CXCR4</a:t>
            </a:r>
            <a:endParaRPr lang="en-IN" dirty="0"/>
          </a:p>
        </p:txBody>
      </p:sp>
      <p:sp>
        <p:nvSpPr>
          <p:cNvPr id="25" name="Rounded Rectangle 24"/>
          <p:cNvSpPr/>
          <p:nvPr/>
        </p:nvSpPr>
        <p:spPr>
          <a:xfrm>
            <a:off x="4067944" y="2492896"/>
            <a:ext cx="100811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CCR5</a:t>
            </a:r>
            <a:endParaRPr lang="en-IN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CCR5 Natural 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Ligand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Chemokines</a:t>
            </a:r>
            <a:endParaRPr lang="en-IN" dirty="0"/>
          </a:p>
        </p:txBody>
      </p:sp>
      <p:grpSp>
        <p:nvGrpSpPr>
          <p:cNvPr id="4" name="Group 93"/>
          <p:cNvGrpSpPr>
            <a:grpSpLocks noGrp="1"/>
          </p:cNvGrpSpPr>
          <p:nvPr>
            <p:ph idx="1"/>
          </p:nvPr>
        </p:nvGrpSpPr>
        <p:grpSpPr bwMode="auto">
          <a:xfrm>
            <a:off x="457200" y="1609725"/>
            <a:ext cx="7239000" cy="4846638"/>
            <a:chOff x="1749" y="1129"/>
            <a:chExt cx="3030" cy="2423"/>
          </a:xfrm>
        </p:grpSpPr>
        <p:sp>
          <p:nvSpPr>
            <p:cNvPr id="5" name="Oval 94"/>
            <p:cNvSpPr>
              <a:spLocks noChangeArrowheads="1"/>
            </p:cNvSpPr>
            <p:nvPr/>
          </p:nvSpPr>
          <p:spPr bwMode="auto">
            <a:xfrm>
              <a:off x="1749" y="1488"/>
              <a:ext cx="1659" cy="1872"/>
            </a:xfrm>
            <a:prstGeom prst="ellipse">
              <a:avLst/>
            </a:prstGeom>
            <a:gradFill rotWithShape="0">
              <a:gsLst>
                <a:gs pos="0">
                  <a:srgbClr val="99CCFF"/>
                </a:gs>
                <a:gs pos="100000">
                  <a:srgbClr val="99C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6" name="Rectangle 95"/>
            <p:cNvSpPr>
              <a:spLocks noChangeArrowheads="1"/>
            </p:cNvSpPr>
            <p:nvPr/>
          </p:nvSpPr>
          <p:spPr bwMode="auto">
            <a:xfrm>
              <a:off x="1877" y="1129"/>
              <a:ext cx="1323" cy="2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3663" tIns="47625" rIns="93663" bIns="47625" anchor="ctr"/>
            <a:lstStyle/>
            <a:p>
              <a:pPr algn="ctr" defTabSz="933450" eaLnBrk="0" hangingPunct="0">
                <a:spcBef>
                  <a:spcPct val="50000"/>
                </a:spcBef>
              </a:pPr>
              <a:r>
                <a:rPr lang="en-US" sz="2800">
                  <a:solidFill>
                    <a:srgbClr val="FFFFFF"/>
                  </a:solidFill>
                </a:rPr>
                <a:t>CD4 Cell</a:t>
              </a:r>
            </a:p>
          </p:txBody>
        </p:sp>
        <p:sp>
          <p:nvSpPr>
            <p:cNvPr id="7" name="AutoShape 96"/>
            <p:cNvSpPr>
              <a:spLocks noChangeArrowheads="1"/>
            </p:cNvSpPr>
            <p:nvPr/>
          </p:nvSpPr>
          <p:spPr bwMode="auto">
            <a:xfrm>
              <a:off x="4309" y="1776"/>
              <a:ext cx="256" cy="288"/>
            </a:xfrm>
            <a:prstGeom prst="sun">
              <a:avLst>
                <a:gd name="adj" fmla="val 25000"/>
              </a:avLst>
            </a:prstGeom>
            <a:solidFill>
              <a:srgbClr val="00DFCA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" name="AutoShape 97"/>
            <p:cNvSpPr>
              <a:spLocks noChangeArrowheads="1"/>
            </p:cNvSpPr>
            <p:nvPr/>
          </p:nvSpPr>
          <p:spPr bwMode="auto">
            <a:xfrm>
              <a:off x="4096" y="2064"/>
              <a:ext cx="256" cy="288"/>
            </a:xfrm>
            <a:prstGeom prst="sun">
              <a:avLst>
                <a:gd name="adj" fmla="val 25000"/>
              </a:avLst>
            </a:prstGeom>
            <a:solidFill>
              <a:srgbClr val="00DFCA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9" name="Rectangle 98"/>
            <p:cNvSpPr>
              <a:spLocks noChangeArrowheads="1"/>
            </p:cNvSpPr>
            <p:nvPr/>
          </p:nvSpPr>
          <p:spPr bwMode="auto">
            <a:xfrm>
              <a:off x="4139" y="1440"/>
              <a:ext cx="640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3663" tIns="47625" rIns="93663" bIns="47625" anchor="ctr"/>
            <a:lstStyle/>
            <a:p>
              <a:pPr algn="ctr" defTabSz="933450"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rgbClr val="FAFD00"/>
                  </a:solidFill>
                </a:rPr>
                <a:t>R5 HIV </a:t>
              </a:r>
            </a:p>
          </p:txBody>
        </p:sp>
        <p:sp>
          <p:nvSpPr>
            <p:cNvPr id="10" name="Rectangle 99"/>
            <p:cNvSpPr>
              <a:spLocks noChangeArrowheads="1"/>
            </p:cNvSpPr>
            <p:nvPr/>
          </p:nvSpPr>
          <p:spPr bwMode="auto">
            <a:xfrm>
              <a:off x="3413" y="2352"/>
              <a:ext cx="241" cy="96"/>
            </a:xfrm>
            <a:prstGeom prst="rect">
              <a:avLst/>
            </a:prstGeom>
            <a:gradFill rotWithShape="0">
              <a:gsLst>
                <a:gs pos="0">
                  <a:srgbClr val="CC99FF"/>
                </a:gs>
                <a:gs pos="50000">
                  <a:srgbClr val="CC99FF">
                    <a:gamma/>
                    <a:shade val="46275"/>
                    <a:invGamma/>
                  </a:srgbClr>
                </a:gs>
                <a:gs pos="100000">
                  <a:srgbClr val="CC99FF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" name="Rectangle 100"/>
            <p:cNvSpPr>
              <a:spLocks noChangeArrowheads="1"/>
            </p:cNvSpPr>
            <p:nvPr/>
          </p:nvSpPr>
          <p:spPr bwMode="auto">
            <a:xfrm rot="-1758816">
              <a:off x="3285" y="1872"/>
              <a:ext cx="190" cy="96"/>
            </a:xfrm>
            <a:prstGeom prst="rect">
              <a:avLst/>
            </a:prstGeom>
            <a:solidFill>
              <a:srgbClr val="FE9B03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2" name="Rectangle 101"/>
            <p:cNvSpPr>
              <a:spLocks noChangeArrowheads="1"/>
            </p:cNvSpPr>
            <p:nvPr/>
          </p:nvSpPr>
          <p:spPr bwMode="invGray">
            <a:xfrm rot="1385795">
              <a:off x="3285" y="2880"/>
              <a:ext cx="190" cy="96"/>
            </a:xfrm>
            <a:prstGeom prst="rect">
              <a:avLst/>
            </a:prstGeom>
            <a:solidFill>
              <a:srgbClr val="FAFD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3" name="AutoShape 102"/>
            <p:cNvSpPr>
              <a:spLocks noChangeArrowheads="1"/>
            </p:cNvSpPr>
            <p:nvPr/>
          </p:nvSpPr>
          <p:spPr bwMode="auto">
            <a:xfrm rot="-5322259">
              <a:off x="3590" y="2250"/>
              <a:ext cx="288" cy="299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gradFill rotWithShape="0">
              <a:gsLst>
                <a:gs pos="0">
                  <a:srgbClr val="CC99FF"/>
                </a:gs>
                <a:gs pos="50000">
                  <a:srgbClr val="CC99FF">
                    <a:gamma/>
                    <a:shade val="46275"/>
                    <a:invGamma/>
                  </a:srgbClr>
                </a:gs>
                <a:gs pos="100000">
                  <a:srgbClr val="CC99FF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" name="AutoShape 103"/>
            <p:cNvSpPr>
              <a:spLocks noChangeArrowheads="1"/>
            </p:cNvSpPr>
            <p:nvPr/>
          </p:nvSpPr>
          <p:spPr bwMode="auto">
            <a:xfrm rot="-7066209">
              <a:off x="3419" y="1653"/>
              <a:ext cx="288" cy="299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E9B03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" name="AutoShape 104"/>
            <p:cNvSpPr>
              <a:spLocks noChangeArrowheads="1"/>
            </p:cNvSpPr>
            <p:nvPr/>
          </p:nvSpPr>
          <p:spPr bwMode="invGray">
            <a:xfrm rot="-3821367">
              <a:off x="3419" y="2874"/>
              <a:ext cx="288" cy="299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" name="Rectangle 105"/>
            <p:cNvSpPr>
              <a:spLocks noChangeArrowheads="1"/>
            </p:cNvSpPr>
            <p:nvPr/>
          </p:nvSpPr>
          <p:spPr bwMode="auto">
            <a:xfrm>
              <a:off x="3072" y="1536"/>
              <a:ext cx="42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3663" tIns="47625" rIns="93663" bIns="47625" anchor="ctr"/>
            <a:lstStyle/>
            <a:p>
              <a:pPr algn="ctr" defTabSz="933450" eaLnBrk="0" hangingPunct="0">
                <a:spcBef>
                  <a:spcPct val="50000"/>
                </a:spcBef>
              </a:pPr>
              <a:r>
                <a:rPr lang="en-US" sz="1600" b="1">
                  <a:solidFill>
                    <a:srgbClr val="FFFFFF"/>
                  </a:solidFill>
                </a:rPr>
                <a:t>CCR5 </a:t>
              </a:r>
            </a:p>
          </p:txBody>
        </p:sp>
        <p:sp>
          <p:nvSpPr>
            <p:cNvPr id="17" name="Rectangle 106"/>
            <p:cNvSpPr>
              <a:spLocks noChangeArrowheads="1"/>
            </p:cNvSpPr>
            <p:nvPr/>
          </p:nvSpPr>
          <p:spPr bwMode="auto">
            <a:xfrm>
              <a:off x="3029" y="3120"/>
              <a:ext cx="555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3663" tIns="47625" rIns="93663" bIns="47625" anchor="ctr"/>
            <a:lstStyle/>
            <a:p>
              <a:pPr algn="ctr" defTabSz="933450" eaLnBrk="0" hangingPunct="0">
                <a:spcBef>
                  <a:spcPct val="50000"/>
                </a:spcBef>
              </a:pPr>
              <a:r>
                <a:rPr lang="en-US" sz="1600" b="1">
                  <a:solidFill>
                    <a:srgbClr val="FFFFFF"/>
                  </a:solidFill>
                </a:rPr>
                <a:t>CXCR4</a:t>
              </a:r>
            </a:p>
          </p:txBody>
        </p:sp>
        <p:sp>
          <p:nvSpPr>
            <p:cNvPr id="18" name="Rectangle 107"/>
            <p:cNvSpPr>
              <a:spLocks noChangeArrowheads="1"/>
            </p:cNvSpPr>
            <p:nvPr/>
          </p:nvSpPr>
          <p:spPr bwMode="auto">
            <a:xfrm>
              <a:off x="2987" y="2304"/>
              <a:ext cx="42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3663" tIns="47625" rIns="93663" bIns="47625" anchor="ctr"/>
            <a:lstStyle/>
            <a:p>
              <a:pPr algn="ctr" defTabSz="933450" eaLnBrk="0" hangingPunct="0">
                <a:spcBef>
                  <a:spcPct val="50000"/>
                </a:spcBef>
              </a:pPr>
              <a:r>
                <a:rPr lang="en-US" sz="1600" b="1">
                  <a:solidFill>
                    <a:srgbClr val="9234DB"/>
                  </a:solidFill>
                </a:rPr>
                <a:t>CD4 </a:t>
              </a:r>
            </a:p>
          </p:txBody>
        </p:sp>
        <p:sp>
          <p:nvSpPr>
            <p:cNvPr id="19" name="AutoShape 108"/>
            <p:cNvSpPr>
              <a:spLocks noChangeArrowheads="1"/>
            </p:cNvSpPr>
            <p:nvPr/>
          </p:nvSpPr>
          <p:spPr bwMode="auto">
            <a:xfrm>
              <a:off x="3712" y="2256"/>
              <a:ext cx="256" cy="288"/>
            </a:xfrm>
            <a:prstGeom prst="sun">
              <a:avLst>
                <a:gd name="adj" fmla="val 25000"/>
              </a:avLst>
            </a:prstGeom>
            <a:solidFill>
              <a:srgbClr val="00DFCA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1" name="AutoShape 110"/>
            <p:cNvSpPr>
              <a:spLocks noChangeArrowheads="1"/>
            </p:cNvSpPr>
            <p:nvPr/>
          </p:nvSpPr>
          <p:spPr bwMode="auto">
            <a:xfrm>
              <a:off x="4410" y="3320"/>
              <a:ext cx="42" cy="48"/>
            </a:xfrm>
            <a:prstGeom prst="roundRect">
              <a:avLst>
                <a:gd name="adj" fmla="val 16667"/>
              </a:avLst>
            </a:prstGeom>
            <a:solidFill>
              <a:srgbClr val="DC54AD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2" name="AutoShape 111"/>
            <p:cNvSpPr>
              <a:spLocks noChangeArrowheads="1"/>
            </p:cNvSpPr>
            <p:nvPr/>
          </p:nvSpPr>
          <p:spPr bwMode="auto">
            <a:xfrm>
              <a:off x="4395" y="3135"/>
              <a:ext cx="72" cy="81"/>
            </a:xfrm>
            <a:prstGeom prst="diamond">
              <a:avLst/>
            </a:prstGeom>
            <a:solidFill>
              <a:srgbClr val="60CA8E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" name="AutoShape 112"/>
            <p:cNvSpPr>
              <a:spLocks noChangeArrowheads="1"/>
            </p:cNvSpPr>
            <p:nvPr/>
          </p:nvSpPr>
          <p:spPr bwMode="auto">
            <a:xfrm>
              <a:off x="4412" y="3504"/>
              <a:ext cx="43" cy="48"/>
            </a:xfrm>
            <a:prstGeom prst="octagon">
              <a:avLst>
                <a:gd name="adj" fmla="val 29287"/>
              </a:avLst>
            </a:prstGeom>
            <a:solidFill>
              <a:srgbClr val="CCCC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4" name="AutoShape 113"/>
            <p:cNvSpPr>
              <a:spLocks noChangeArrowheads="1"/>
            </p:cNvSpPr>
            <p:nvPr/>
          </p:nvSpPr>
          <p:spPr bwMode="auto">
            <a:xfrm>
              <a:off x="3541" y="1680"/>
              <a:ext cx="72" cy="81"/>
            </a:xfrm>
            <a:prstGeom prst="diamond">
              <a:avLst/>
            </a:prstGeom>
            <a:solidFill>
              <a:srgbClr val="60CA8E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" name="AutoShape 114"/>
            <p:cNvSpPr>
              <a:spLocks noChangeArrowheads="1"/>
            </p:cNvSpPr>
            <p:nvPr/>
          </p:nvSpPr>
          <p:spPr bwMode="auto">
            <a:xfrm>
              <a:off x="3627" y="1824"/>
              <a:ext cx="42" cy="48"/>
            </a:xfrm>
            <a:prstGeom prst="roundRect">
              <a:avLst>
                <a:gd name="adj" fmla="val 16667"/>
              </a:avLst>
            </a:prstGeom>
            <a:solidFill>
              <a:srgbClr val="DC54AD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" name="AutoShape 115"/>
            <p:cNvSpPr>
              <a:spLocks noChangeArrowheads="1"/>
            </p:cNvSpPr>
            <p:nvPr/>
          </p:nvSpPr>
          <p:spPr bwMode="auto">
            <a:xfrm>
              <a:off x="3627" y="1728"/>
              <a:ext cx="42" cy="48"/>
            </a:xfrm>
            <a:prstGeom prst="octagon">
              <a:avLst>
                <a:gd name="adj" fmla="val 29287"/>
              </a:avLst>
            </a:prstGeom>
            <a:solidFill>
              <a:srgbClr val="CCCC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" name="AutoShape 116"/>
            <p:cNvSpPr>
              <a:spLocks noChangeArrowheads="1"/>
            </p:cNvSpPr>
            <p:nvPr/>
          </p:nvSpPr>
          <p:spPr bwMode="auto">
            <a:xfrm>
              <a:off x="3627" y="1488"/>
              <a:ext cx="72" cy="81"/>
            </a:xfrm>
            <a:prstGeom prst="diamond">
              <a:avLst/>
            </a:prstGeom>
            <a:solidFill>
              <a:srgbClr val="60CA8E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8" name="AutoShape 117"/>
            <p:cNvSpPr>
              <a:spLocks noChangeArrowheads="1"/>
            </p:cNvSpPr>
            <p:nvPr/>
          </p:nvSpPr>
          <p:spPr bwMode="auto">
            <a:xfrm>
              <a:off x="3712" y="1632"/>
              <a:ext cx="43" cy="48"/>
            </a:xfrm>
            <a:prstGeom prst="roundRect">
              <a:avLst>
                <a:gd name="adj" fmla="val 16667"/>
              </a:avLst>
            </a:prstGeom>
            <a:solidFill>
              <a:srgbClr val="DC54AD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9" name="AutoShape 118"/>
            <p:cNvSpPr>
              <a:spLocks noChangeArrowheads="1"/>
            </p:cNvSpPr>
            <p:nvPr/>
          </p:nvSpPr>
          <p:spPr bwMode="auto">
            <a:xfrm>
              <a:off x="3712" y="1536"/>
              <a:ext cx="43" cy="48"/>
            </a:xfrm>
            <a:prstGeom prst="octagon">
              <a:avLst>
                <a:gd name="adj" fmla="val 29287"/>
              </a:avLst>
            </a:prstGeom>
            <a:solidFill>
              <a:srgbClr val="CCCC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0" name="AutoShape 119"/>
            <p:cNvSpPr>
              <a:spLocks noChangeArrowheads="1"/>
            </p:cNvSpPr>
            <p:nvPr/>
          </p:nvSpPr>
          <p:spPr bwMode="auto">
            <a:xfrm>
              <a:off x="3712" y="1296"/>
              <a:ext cx="72" cy="81"/>
            </a:xfrm>
            <a:prstGeom prst="diamond">
              <a:avLst/>
            </a:prstGeom>
            <a:solidFill>
              <a:srgbClr val="60CA8E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1" name="AutoShape 120"/>
            <p:cNvSpPr>
              <a:spLocks noChangeArrowheads="1"/>
            </p:cNvSpPr>
            <p:nvPr/>
          </p:nvSpPr>
          <p:spPr bwMode="auto">
            <a:xfrm>
              <a:off x="3797" y="1440"/>
              <a:ext cx="43" cy="48"/>
            </a:xfrm>
            <a:prstGeom prst="roundRect">
              <a:avLst>
                <a:gd name="adj" fmla="val 16667"/>
              </a:avLst>
            </a:prstGeom>
            <a:solidFill>
              <a:srgbClr val="DC54AD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2" name="AutoShape 121"/>
            <p:cNvSpPr>
              <a:spLocks noChangeArrowheads="1"/>
            </p:cNvSpPr>
            <p:nvPr/>
          </p:nvSpPr>
          <p:spPr bwMode="auto">
            <a:xfrm>
              <a:off x="3797" y="1344"/>
              <a:ext cx="43" cy="48"/>
            </a:xfrm>
            <a:prstGeom prst="octagon">
              <a:avLst>
                <a:gd name="adj" fmla="val 29287"/>
              </a:avLst>
            </a:prstGeom>
            <a:solidFill>
              <a:srgbClr val="CCCC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3" name="AutoShape 122"/>
            <p:cNvSpPr>
              <a:spLocks noChangeArrowheads="1"/>
            </p:cNvSpPr>
            <p:nvPr/>
          </p:nvSpPr>
          <p:spPr bwMode="auto">
            <a:xfrm>
              <a:off x="3627" y="1392"/>
              <a:ext cx="42" cy="48"/>
            </a:xfrm>
            <a:prstGeom prst="roundRect">
              <a:avLst>
                <a:gd name="adj" fmla="val 16667"/>
              </a:avLst>
            </a:prstGeom>
            <a:solidFill>
              <a:srgbClr val="DC54AD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4" name="AutoShape 123"/>
            <p:cNvSpPr>
              <a:spLocks noChangeArrowheads="1"/>
            </p:cNvSpPr>
            <p:nvPr/>
          </p:nvSpPr>
          <p:spPr bwMode="auto">
            <a:xfrm>
              <a:off x="3584" y="1584"/>
              <a:ext cx="43" cy="48"/>
            </a:xfrm>
            <a:prstGeom prst="octagon">
              <a:avLst>
                <a:gd name="adj" fmla="val 29287"/>
              </a:avLst>
            </a:prstGeom>
            <a:solidFill>
              <a:srgbClr val="CCCC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5" name="AutoShape 124"/>
            <p:cNvSpPr>
              <a:spLocks noChangeArrowheads="1"/>
            </p:cNvSpPr>
            <p:nvPr/>
          </p:nvSpPr>
          <p:spPr bwMode="auto">
            <a:xfrm>
              <a:off x="3712" y="1440"/>
              <a:ext cx="43" cy="48"/>
            </a:xfrm>
            <a:prstGeom prst="octagon">
              <a:avLst>
                <a:gd name="adj" fmla="val 29287"/>
              </a:avLst>
            </a:prstGeom>
            <a:solidFill>
              <a:srgbClr val="CCCC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6" name="AutoShape 125"/>
            <p:cNvSpPr>
              <a:spLocks noChangeArrowheads="1"/>
            </p:cNvSpPr>
            <p:nvPr/>
          </p:nvSpPr>
          <p:spPr bwMode="auto">
            <a:xfrm>
              <a:off x="3853" y="1200"/>
              <a:ext cx="72" cy="81"/>
            </a:xfrm>
            <a:prstGeom prst="diamond">
              <a:avLst/>
            </a:prstGeom>
            <a:solidFill>
              <a:srgbClr val="60CA8E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7" name="AutoShape 126"/>
            <p:cNvSpPr>
              <a:spLocks noChangeArrowheads="1"/>
            </p:cNvSpPr>
            <p:nvPr/>
          </p:nvSpPr>
          <p:spPr bwMode="auto">
            <a:xfrm>
              <a:off x="3883" y="1344"/>
              <a:ext cx="42" cy="48"/>
            </a:xfrm>
            <a:prstGeom prst="octagon">
              <a:avLst>
                <a:gd name="adj" fmla="val 29287"/>
              </a:avLst>
            </a:prstGeom>
            <a:solidFill>
              <a:srgbClr val="CCCC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8" name="AutoShape 127"/>
            <p:cNvSpPr>
              <a:spLocks noChangeArrowheads="1"/>
            </p:cNvSpPr>
            <p:nvPr/>
          </p:nvSpPr>
          <p:spPr bwMode="auto">
            <a:xfrm>
              <a:off x="3755" y="1200"/>
              <a:ext cx="42" cy="48"/>
            </a:xfrm>
            <a:prstGeom prst="roundRect">
              <a:avLst>
                <a:gd name="adj" fmla="val 16667"/>
              </a:avLst>
            </a:prstGeom>
            <a:solidFill>
              <a:srgbClr val="DC54AD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6948264" y="5157192"/>
            <a:ext cx="158417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>
                <a:solidFill>
                  <a:schemeClr val="tx2"/>
                </a:solidFill>
              </a:rPr>
              <a:t>Chemokines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</a:pPr>
            <a:r>
              <a:rPr lang="en-US" dirty="0" err="1" smtClean="0"/>
              <a:t>Rantes</a:t>
            </a:r>
            <a:r>
              <a:rPr lang="en-US" dirty="0" smtClean="0"/>
              <a:t> </a:t>
            </a:r>
          </a:p>
          <a:p>
            <a:pPr>
              <a:spcBef>
                <a:spcPct val="20000"/>
              </a:spcBef>
            </a:pPr>
            <a:r>
              <a:rPr lang="en-US" dirty="0" smtClean="0"/>
              <a:t>MIP-1 Beta</a:t>
            </a:r>
          </a:p>
          <a:p>
            <a:pPr>
              <a:spcBef>
                <a:spcPct val="20000"/>
              </a:spcBef>
            </a:pPr>
            <a:r>
              <a:rPr lang="en-US" dirty="0" smtClean="0"/>
              <a:t>MIP-1 Alpha</a:t>
            </a:r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4067944" y="1772816"/>
            <a:ext cx="914400" cy="554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CCR5</a:t>
            </a:r>
            <a:endParaRPr lang="en-IN" dirty="0"/>
          </a:p>
        </p:txBody>
      </p:sp>
      <p:sp>
        <p:nvSpPr>
          <p:cNvPr id="42" name="Curved Left Arrow 41"/>
          <p:cNvSpPr/>
          <p:nvPr/>
        </p:nvSpPr>
        <p:spPr>
          <a:xfrm>
            <a:off x="5508104" y="2564904"/>
            <a:ext cx="731520" cy="115212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4499992" y="5733256"/>
            <a:ext cx="1440160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CXCR4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HIV Cell Binding and Entry</a:t>
            </a:r>
            <a:endParaRPr lang="en-IN" dirty="0"/>
          </a:p>
        </p:txBody>
      </p:sp>
      <p:grpSp>
        <p:nvGrpSpPr>
          <p:cNvPr id="6" name="Group 77"/>
          <p:cNvGrpSpPr>
            <a:grpSpLocks/>
          </p:cNvGrpSpPr>
          <p:nvPr/>
        </p:nvGrpSpPr>
        <p:grpSpPr bwMode="auto">
          <a:xfrm>
            <a:off x="1524000" y="1792288"/>
            <a:ext cx="6062663" cy="4227512"/>
            <a:chOff x="1749" y="1129"/>
            <a:chExt cx="3030" cy="2231"/>
          </a:xfrm>
        </p:grpSpPr>
        <p:sp>
          <p:nvSpPr>
            <p:cNvPr id="7" name="Oval 78"/>
            <p:cNvSpPr>
              <a:spLocks noChangeArrowheads="1"/>
            </p:cNvSpPr>
            <p:nvPr/>
          </p:nvSpPr>
          <p:spPr bwMode="auto">
            <a:xfrm>
              <a:off x="1749" y="1488"/>
              <a:ext cx="1659" cy="1872"/>
            </a:xfrm>
            <a:prstGeom prst="ellipse">
              <a:avLst/>
            </a:prstGeom>
            <a:gradFill rotWithShape="0">
              <a:gsLst>
                <a:gs pos="0">
                  <a:srgbClr val="99CCFF"/>
                </a:gs>
                <a:gs pos="100000">
                  <a:srgbClr val="99C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8" name="Rectangle 79"/>
            <p:cNvSpPr>
              <a:spLocks noChangeArrowheads="1"/>
            </p:cNvSpPr>
            <p:nvPr/>
          </p:nvSpPr>
          <p:spPr bwMode="auto">
            <a:xfrm>
              <a:off x="1877" y="1129"/>
              <a:ext cx="1323" cy="2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3663" tIns="47625" rIns="93663" bIns="47625" anchor="ctr"/>
            <a:lstStyle/>
            <a:p>
              <a:pPr algn="ctr" defTabSz="933450" eaLnBrk="0" hangingPunct="0">
                <a:spcBef>
                  <a:spcPct val="50000"/>
                </a:spcBef>
              </a:pPr>
              <a:r>
                <a:rPr lang="en-US" sz="2800" dirty="0">
                  <a:solidFill>
                    <a:srgbClr val="FFFFFF"/>
                  </a:solidFill>
                </a:rPr>
                <a:t>CD4 Cell</a:t>
              </a:r>
            </a:p>
          </p:txBody>
        </p:sp>
        <p:sp>
          <p:nvSpPr>
            <p:cNvPr id="9" name="AutoShape 80"/>
            <p:cNvSpPr>
              <a:spLocks noChangeArrowheads="1"/>
            </p:cNvSpPr>
            <p:nvPr/>
          </p:nvSpPr>
          <p:spPr bwMode="auto">
            <a:xfrm>
              <a:off x="4309" y="1776"/>
              <a:ext cx="256" cy="288"/>
            </a:xfrm>
            <a:prstGeom prst="sun">
              <a:avLst>
                <a:gd name="adj" fmla="val 25000"/>
              </a:avLst>
            </a:prstGeom>
            <a:solidFill>
              <a:srgbClr val="FF66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" name="AutoShape 81"/>
            <p:cNvSpPr>
              <a:spLocks noChangeArrowheads="1"/>
            </p:cNvSpPr>
            <p:nvPr/>
          </p:nvSpPr>
          <p:spPr bwMode="auto">
            <a:xfrm>
              <a:off x="4096" y="2064"/>
              <a:ext cx="256" cy="288"/>
            </a:xfrm>
            <a:prstGeom prst="sun">
              <a:avLst>
                <a:gd name="adj" fmla="val 25000"/>
              </a:avLst>
            </a:prstGeom>
            <a:solidFill>
              <a:srgbClr val="FF66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" name="Rectangle 82"/>
            <p:cNvSpPr>
              <a:spLocks noChangeArrowheads="1"/>
            </p:cNvSpPr>
            <p:nvPr/>
          </p:nvSpPr>
          <p:spPr bwMode="auto">
            <a:xfrm>
              <a:off x="4139" y="1440"/>
              <a:ext cx="640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3663" tIns="47625" rIns="93663" bIns="47625" anchor="ctr"/>
            <a:lstStyle/>
            <a:p>
              <a:pPr algn="ctr" defTabSz="933450"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rgbClr val="FAFD00"/>
                  </a:solidFill>
                </a:rPr>
                <a:t>R4 HIV </a:t>
              </a:r>
            </a:p>
          </p:txBody>
        </p:sp>
        <p:sp>
          <p:nvSpPr>
            <p:cNvPr id="12" name="Rectangle 83"/>
            <p:cNvSpPr>
              <a:spLocks noChangeArrowheads="1"/>
            </p:cNvSpPr>
            <p:nvPr/>
          </p:nvSpPr>
          <p:spPr bwMode="auto">
            <a:xfrm>
              <a:off x="3413" y="2352"/>
              <a:ext cx="241" cy="96"/>
            </a:xfrm>
            <a:prstGeom prst="rect">
              <a:avLst/>
            </a:prstGeom>
            <a:gradFill rotWithShape="0">
              <a:gsLst>
                <a:gs pos="0">
                  <a:srgbClr val="CC99FF"/>
                </a:gs>
                <a:gs pos="50000">
                  <a:srgbClr val="CC99FF">
                    <a:gamma/>
                    <a:shade val="46275"/>
                    <a:invGamma/>
                  </a:srgbClr>
                </a:gs>
                <a:gs pos="100000">
                  <a:srgbClr val="CC99FF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3" name="Rectangle 84"/>
            <p:cNvSpPr>
              <a:spLocks noChangeArrowheads="1"/>
            </p:cNvSpPr>
            <p:nvPr/>
          </p:nvSpPr>
          <p:spPr bwMode="auto">
            <a:xfrm rot="-1758816">
              <a:off x="3285" y="1872"/>
              <a:ext cx="190" cy="96"/>
            </a:xfrm>
            <a:prstGeom prst="rect">
              <a:avLst/>
            </a:prstGeom>
            <a:solidFill>
              <a:srgbClr val="FE9B03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" name="Rectangle 85"/>
            <p:cNvSpPr>
              <a:spLocks noChangeArrowheads="1"/>
            </p:cNvSpPr>
            <p:nvPr/>
          </p:nvSpPr>
          <p:spPr bwMode="invGray">
            <a:xfrm rot="1385795">
              <a:off x="3285" y="2880"/>
              <a:ext cx="190" cy="96"/>
            </a:xfrm>
            <a:prstGeom prst="rect">
              <a:avLst/>
            </a:prstGeom>
            <a:solidFill>
              <a:srgbClr val="FAFD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" name="AutoShape 86"/>
            <p:cNvSpPr>
              <a:spLocks noChangeArrowheads="1"/>
            </p:cNvSpPr>
            <p:nvPr/>
          </p:nvSpPr>
          <p:spPr bwMode="auto">
            <a:xfrm rot="-5322259">
              <a:off x="3590" y="2250"/>
              <a:ext cx="288" cy="299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gradFill rotWithShape="0">
              <a:gsLst>
                <a:gs pos="0">
                  <a:srgbClr val="CC99FF"/>
                </a:gs>
                <a:gs pos="50000">
                  <a:srgbClr val="CC99FF">
                    <a:gamma/>
                    <a:shade val="46275"/>
                    <a:invGamma/>
                  </a:srgbClr>
                </a:gs>
                <a:gs pos="100000">
                  <a:srgbClr val="CC99FF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" name="AutoShape 87"/>
            <p:cNvSpPr>
              <a:spLocks noChangeArrowheads="1"/>
            </p:cNvSpPr>
            <p:nvPr/>
          </p:nvSpPr>
          <p:spPr bwMode="auto">
            <a:xfrm rot="-7066209">
              <a:off x="3419" y="1653"/>
              <a:ext cx="288" cy="299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E9B03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" name="AutoShape 88"/>
            <p:cNvSpPr>
              <a:spLocks noChangeArrowheads="1"/>
            </p:cNvSpPr>
            <p:nvPr/>
          </p:nvSpPr>
          <p:spPr bwMode="invGray">
            <a:xfrm rot="-3821367">
              <a:off x="3419" y="2874"/>
              <a:ext cx="288" cy="299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" name="Rectangle 89"/>
            <p:cNvSpPr>
              <a:spLocks noChangeArrowheads="1"/>
            </p:cNvSpPr>
            <p:nvPr/>
          </p:nvSpPr>
          <p:spPr bwMode="auto">
            <a:xfrm>
              <a:off x="3072" y="1536"/>
              <a:ext cx="42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3663" tIns="47625" rIns="93663" bIns="47625" anchor="ctr"/>
            <a:lstStyle/>
            <a:p>
              <a:pPr algn="ctr" defTabSz="933450" eaLnBrk="0" hangingPunct="0">
                <a:spcBef>
                  <a:spcPct val="50000"/>
                </a:spcBef>
              </a:pPr>
              <a:r>
                <a:rPr lang="en-US" sz="1600" b="1" dirty="0" smtClean="0">
                  <a:solidFill>
                    <a:srgbClr val="FFFFFF"/>
                  </a:solidFill>
                </a:rPr>
                <a:t>CCRCCC5 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19" name="Rectangle 90"/>
            <p:cNvSpPr>
              <a:spLocks noChangeArrowheads="1"/>
            </p:cNvSpPr>
            <p:nvPr/>
          </p:nvSpPr>
          <p:spPr bwMode="auto">
            <a:xfrm>
              <a:off x="3029" y="3120"/>
              <a:ext cx="555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3663" tIns="47625" rIns="93663" bIns="47625" anchor="ctr"/>
            <a:lstStyle/>
            <a:p>
              <a:pPr algn="ctr" defTabSz="933450" eaLnBrk="0" hangingPunct="0">
                <a:spcBef>
                  <a:spcPct val="50000"/>
                </a:spcBef>
              </a:pPr>
              <a:r>
                <a:rPr lang="en-US" sz="1600" b="1">
                  <a:solidFill>
                    <a:srgbClr val="FFFFFF"/>
                  </a:solidFill>
                </a:rPr>
                <a:t>CXCR4</a:t>
              </a:r>
            </a:p>
          </p:txBody>
        </p:sp>
        <p:sp>
          <p:nvSpPr>
            <p:cNvPr id="20" name="Rectangle 91"/>
            <p:cNvSpPr>
              <a:spLocks noChangeArrowheads="1"/>
            </p:cNvSpPr>
            <p:nvPr/>
          </p:nvSpPr>
          <p:spPr bwMode="auto">
            <a:xfrm>
              <a:off x="2987" y="2304"/>
              <a:ext cx="42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3663" tIns="47625" rIns="93663" bIns="47625" anchor="ctr"/>
            <a:lstStyle/>
            <a:p>
              <a:pPr algn="ctr" defTabSz="933450" eaLnBrk="0" hangingPunct="0">
                <a:spcBef>
                  <a:spcPct val="50000"/>
                </a:spcBef>
              </a:pPr>
              <a:r>
                <a:rPr lang="en-US" sz="1600" b="1">
                  <a:solidFill>
                    <a:srgbClr val="9234DB"/>
                  </a:solidFill>
                </a:rPr>
                <a:t>CD4 </a:t>
              </a:r>
            </a:p>
          </p:txBody>
        </p:sp>
        <p:sp>
          <p:nvSpPr>
            <p:cNvPr id="21" name="AutoShape 92"/>
            <p:cNvSpPr>
              <a:spLocks noChangeArrowheads="1"/>
            </p:cNvSpPr>
            <p:nvPr/>
          </p:nvSpPr>
          <p:spPr bwMode="auto">
            <a:xfrm>
              <a:off x="3712" y="2256"/>
              <a:ext cx="256" cy="288"/>
            </a:xfrm>
            <a:prstGeom prst="sun">
              <a:avLst>
                <a:gd name="adj" fmla="val 25000"/>
              </a:avLst>
            </a:prstGeom>
            <a:solidFill>
              <a:srgbClr val="FF66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2" name="AutoShape 93"/>
            <p:cNvSpPr>
              <a:spLocks noChangeArrowheads="1"/>
            </p:cNvSpPr>
            <p:nvPr/>
          </p:nvSpPr>
          <p:spPr bwMode="auto">
            <a:xfrm rot="1027025">
              <a:off x="3755" y="2592"/>
              <a:ext cx="170" cy="480"/>
            </a:xfrm>
            <a:prstGeom prst="curvedLeftArrow">
              <a:avLst>
                <a:gd name="adj1" fmla="val 56471"/>
                <a:gd name="adj2" fmla="val 112941"/>
                <a:gd name="adj3" fmla="val 33333"/>
              </a:avLst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4572000" y="2348880"/>
            <a:ext cx="864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CCR5</a:t>
            </a:r>
            <a:endParaRPr lang="en-IN" dirty="0"/>
          </a:p>
        </p:txBody>
      </p:sp>
      <p:sp>
        <p:nvSpPr>
          <p:cNvPr id="26" name="Curved Left Arrow 25"/>
          <p:cNvSpPr/>
          <p:nvPr/>
        </p:nvSpPr>
        <p:spPr>
          <a:xfrm>
            <a:off x="5436096" y="4653136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67944" y="6021288"/>
            <a:ext cx="136815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CXCR4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7239000" cy="1475656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Retro-viral attachment to              CCR5</a:t>
            </a:r>
            <a:b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IN" dirty="0"/>
          </a:p>
        </p:txBody>
      </p:sp>
      <p:pic>
        <p:nvPicPr>
          <p:cNvPr id="4" name="Picture 2" descr="Replication Prin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413" t="18593" r="937" b="5121"/>
          <a:stretch>
            <a:fillRect/>
          </a:stretch>
        </p:blipFill>
        <p:spPr bwMode="auto">
          <a:xfrm>
            <a:off x="457200" y="1775126"/>
            <a:ext cx="7239000" cy="4515836"/>
          </a:xfrm>
          <a:prstGeom prst="rect">
            <a:avLst/>
          </a:prstGeom>
          <a:noFill/>
          <a:ln w="28575" algn="ctr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HIV virus </a:t>
            </a:r>
            <a:r>
              <a:rPr lang="en-IN" smtClean="0"/>
              <a:t>in circulation.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2627784" y="69269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IN" dirty="0"/>
          </a:p>
        </p:txBody>
      </p:sp>
      <p:pic>
        <p:nvPicPr>
          <p:cNvPr id="7" name="Content Placeholder 6" descr="3360645400000578-3550690-A_71_year_old_man_has_become_the_first_HIV_positive_individual_t-a-39_14611874881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66094"/>
            <a:ext cx="7992887" cy="50919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Viral Replication</a:t>
            </a:r>
            <a:endParaRPr lang="en-IN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 lnSpcReduction="10000"/>
          </a:bodyPr>
          <a:lstStyle/>
          <a:p>
            <a:pPr marL="346075" indent="-346075">
              <a:lnSpc>
                <a:spcPct val="119000"/>
              </a:lnSpc>
              <a:buFont typeface="Monotype Sorts" pitchFamily="2" charset="2"/>
              <a:buNone/>
            </a:pPr>
            <a:r>
              <a:rPr lang="en-US" sz="3000" b="1" dirty="0">
                <a:solidFill>
                  <a:schemeClr val="tx2"/>
                </a:solidFill>
              </a:rPr>
              <a:t>Penetration (Second Step)</a:t>
            </a:r>
          </a:p>
          <a:p>
            <a:pPr marL="346075" indent="-346075">
              <a:lnSpc>
                <a:spcPct val="119000"/>
              </a:lnSpc>
            </a:pPr>
            <a:r>
              <a:rPr lang="en-US" sz="2600" dirty="0"/>
              <a:t>Enveloped viruses penetrate cells through fusion of viral envelope with host cell membrane</a:t>
            </a:r>
          </a:p>
          <a:p>
            <a:pPr marL="346075" indent="-346075">
              <a:lnSpc>
                <a:spcPct val="119000"/>
              </a:lnSpc>
            </a:pPr>
            <a:r>
              <a:rPr lang="en-US" sz="2600" dirty="0"/>
              <a:t>May or may not involve receptor mediated </a:t>
            </a:r>
            <a:r>
              <a:rPr lang="en-US" sz="2600" dirty="0" err="1"/>
              <a:t>endocytosis</a:t>
            </a:r>
            <a:endParaRPr lang="en-US" sz="2600" dirty="0"/>
          </a:p>
          <a:p>
            <a:pPr marL="346075" indent="-346075">
              <a:lnSpc>
                <a:spcPct val="119000"/>
              </a:lnSpc>
            </a:pPr>
            <a:r>
              <a:rPr lang="en-US" sz="2600" dirty="0"/>
              <a:t>Non enveloped viruses penetrate by - Receptor mediated </a:t>
            </a:r>
            <a:r>
              <a:rPr lang="en-US" sz="2600" dirty="0" err="1"/>
              <a:t>endocytosis</a:t>
            </a:r>
            <a:endParaRPr lang="en-US" sz="2600" dirty="0"/>
          </a:p>
          <a:p>
            <a:pPr marL="346075" indent="-346075">
              <a:lnSpc>
                <a:spcPct val="119000"/>
              </a:lnSpc>
            </a:pPr>
            <a:r>
              <a:rPr lang="en-US" sz="2600" dirty="0"/>
              <a:t>Translocation of the </a:t>
            </a:r>
            <a:r>
              <a:rPr lang="en-US" sz="2600" dirty="0" err="1"/>
              <a:t>virion</a:t>
            </a:r>
            <a:r>
              <a:rPr lang="en-US" sz="2600" dirty="0"/>
              <a:t> across the host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Viral Replication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6075" indent="-346075">
              <a:buFont typeface="Monotype Sorts" pitchFamily="2" charset="2"/>
              <a:buNone/>
            </a:pPr>
            <a:r>
              <a:rPr lang="en-US" sz="3000" b="1" dirty="0" smtClean="0">
                <a:solidFill>
                  <a:schemeClr val="tx2"/>
                </a:solidFill>
              </a:rPr>
              <a:t>Multiplication (Third Step)</a:t>
            </a:r>
          </a:p>
          <a:p>
            <a:pPr marL="346075" indent="-346075"/>
            <a:r>
              <a:rPr lang="en-US" dirty="0" smtClean="0"/>
              <a:t>Replication of viral RNA occurs</a:t>
            </a:r>
          </a:p>
          <a:p>
            <a:pPr marL="346075" indent="-346075"/>
            <a:r>
              <a:rPr lang="en-US" dirty="0" smtClean="0"/>
              <a:t>This utilizes the DNA of host nucleus</a:t>
            </a:r>
          </a:p>
          <a:p>
            <a:pPr marL="346075" indent="-346075"/>
            <a:r>
              <a:rPr lang="en-US" dirty="0" smtClean="0"/>
              <a:t>Invaded CD4 cells genome is altered</a:t>
            </a:r>
          </a:p>
          <a:p>
            <a:pPr marL="346075" indent="-346075"/>
            <a:r>
              <a:rPr lang="en-US" dirty="0" smtClean="0"/>
              <a:t>They produce thousands of copies of HIV- RNA</a:t>
            </a:r>
          </a:p>
          <a:p>
            <a:r>
              <a:rPr lang="en-IN" dirty="0" smtClean="0"/>
              <a:t>Approximately 100 billion new viral particles are produced every day</a:t>
            </a:r>
          </a:p>
          <a:p>
            <a:r>
              <a:rPr lang="en-IN" dirty="0" smtClean="0"/>
              <a:t>1-2 billion CD4+T cells die each day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Viral Replication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6075" indent="-346075">
              <a:buFont typeface="Monotype Sorts" pitchFamily="2" charset="2"/>
              <a:buNone/>
            </a:pPr>
            <a:r>
              <a:rPr lang="en-US" sz="3000" b="1" dirty="0" smtClean="0">
                <a:solidFill>
                  <a:schemeClr val="tx2"/>
                </a:solidFill>
              </a:rPr>
              <a:t>Destruction (Fourth Step)</a:t>
            </a:r>
          </a:p>
          <a:p>
            <a:pPr marL="346075" indent="-346075"/>
            <a:r>
              <a:rPr lang="en-US" dirty="0" smtClean="0"/>
              <a:t>CD4 cells are over powered and destroyed</a:t>
            </a:r>
          </a:p>
          <a:p>
            <a:pPr marL="346075" indent="-346075"/>
            <a:r>
              <a:rPr lang="en-US" dirty="0" smtClean="0"/>
              <a:t>Instead of being defense machinery they</a:t>
            </a:r>
          </a:p>
          <a:p>
            <a:pPr marL="346075" indent="-346075"/>
            <a:r>
              <a:rPr lang="en-US" dirty="0" smtClean="0"/>
              <a:t>Are the seat of HIV replication</a:t>
            </a:r>
          </a:p>
          <a:p>
            <a:pPr marL="346075" indent="-346075"/>
            <a:r>
              <a:rPr lang="en-US" dirty="0" smtClean="0"/>
              <a:t>CD4 cells are destroyed – cytolysis</a:t>
            </a:r>
          </a:p>
          <a:p>
            <a:pPr marL="346075" indent="-346075"/>
            <a:r>
              <a:rPr lang="en-US" dirty="0" smtClean="0"/>
              <a:t>HIV copies are released to attack more CD4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New HIV Budding from CD4</a:t>
            </a:r>
          </a:p>
        </p:txBody>
      </p:sp>
      <p:pic>
        <p:nvPicPr>
          <p:cNvPr id="5" name="Content Placeholder 4" descr="New budding HIV partcl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" y="2085181"/>
            <a:ext cx="6753225" cy="3895725"/>
          </a:xfrm>
          <a:prstGeom prst="rect">
            <a:avLst/>
          </a:prstGeom>
          <a:noFill/>
          <a:ln w="28575" algn="ctr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HUMAN IMMUNODEFICENCY VIRUS(HIV) is a </a:t>
            </a:r>
            <a:r>
              <a:rPr lang="en-IN" i="1" dirty="0" smtClean="0">
                <a:solidFill>
                  <a:schemeClr val="accent5"/>
                </a:solidFill>
              </a:rPr>
              <a:t>DNA retrovirus </a:t>
            </a:r>
            <a:r>
              <a:rPr lang="en-IN" dirty="0" smtClean="0"/>
              <a:t>belonging to the subfamily of LENTIVIRUS.</a:t>
            </a:r>
          </a:p>
          <a:p>
            <a:r>
              <a:rPr lang="en-IN" dirty="0" smtClean="0"/>
              <a:t>INCIDENCE:</a:t>
            </a:r>
          </a:p>
          <a:p>
            <a:pPr lvl="4"/>
            <a:r>
              <a:rPr lang="en-IN" sz="2400" dirty="0" smtClean="0"/>
              <a:t>According to WHO (2010):</a:t>
            </a:r>
          </a:p>
          <a:p>
            <a:pPr lvl="4"/>
            <a:r>
              <a:rPr lang="en-IN" sz="2400" dirty="0" smtClean="0"/>
              <a:t>World wide:34 million HIV infected people</a:t>
            </a:r>
          </a:p>
          <a:p>
            <a:pPr lvl="4"/>
            <a:r>
              <a:rPr lang="en-IN" sz="2400" dirty="0" smtClean="0"/>
              <a:t>16.8 million were women.</a:t>
            </a:r>
          </a:p>
          <a:p>
            <a:pPr lvl="4"/>
            <a:r>
              <a:rPr lang="en-IN" sz="2400" dirty="0" smtClean="0"/>
              <a:t>3.4 million were children</a:t>
            </a:r>
          </a:p>
          <a:p>
            <a:pPr lvl="4"/>
            <a:r>
              <a:rPr lang="en-IN" sz="2400" dirty="0" smtClean="0"/>
              <a:t>2.7 million new cases</a:t>
            </a:r>
          </a:p>
          <a:p>
            <a:pPr lvl="4"/>
            <a:r>
              <a:rPr lang="en-IN" sz="2400" dirty="0" smtClean="0"/>
              <a:t>1.8 million HIV related deaths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CD4 Cell Destruction</a:t>
            </a:r>
            <a:endParaRPr lang="en-IN" dirty="0"/>
          </a:p>
        </p:txBody>
      </p:sp>
      <p:pic>
        <p:nvPicPr>
          <p:cNvPr id="4" name="Picture 6" descr="HIV bursting open T Helper cel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7608" y="1609725"/>
            <a:ext cx="6158183" cy="4846638"/>
          </a:xfrm>
          <a:prstGeom prst="rect">
            <a:avLst/>
          </a:prstGeom>
          <a:noFill/>
          <a:ln w="28575" algn="ctr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HIV Life Cycle in CD4 Cell</a:t>
            </a:r>
            <a:endParaRPr lang="en-IN" dirty="0"/>
          </a:p>
        </p:txBody>
      </p:sp>
      <p:pic>
        <p:nvPicPr>
          <p:cNvPr id="4" name="Content Placeholder 3" descr="hiv-virus-life-cyc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8244408" cy="53012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HIV Life Cycle (IN BRIEF)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2800" dirty="0" smtClean="0">
                <a:solidFill>
                  <a:srgbClr val="FFFFFF"/>
                </a:solidFill>
                <a:cs typeface="Times New Roman" pitchFamily="18" charset="0"/>
              </a:rPr>
              <a:t>din</a:t>
            </a:r>
            <a:r>
              <a:rPr lang="en-IN" sz="2800" dirty="0" smtClean="0"/>
              <a:t>HIV enters the blood stream</a:t>
            </a:r>
          </a:p>
          <a:p>
            <a:pPr algn="ctr">
              <a:buNone/>
            </a:pPr>
            <a:endParaRPr lang="en-IN" sz="2800" dirty="0" smtClean="0"/>
          </a:p>
          <a:p>
            <a:pPr algn="ctr">
              <a:buNone/>
            </a:pPr>
            <a:endParaRPr lang="en-IN" sz="2800" dirty="0" smtClean="0"/>
          </a:p>
          <a:p>
            <a:pPr algn="ctr">
              <a:buNone/>
            </a:pPr>
            <a:r>
              <a:rPr lang="en-IN" sz="2800" dirty="0" smtClean="0"/>
              <a:t>Comes in contact with CD4 lymphocytes</a:t>
            </a:r>
          </a:p>
          <a:p>
            <a:pPr algn="ctr">
              <a:buNone/>
            </a:pPr>
            <a:endParaRPr lang="en-IN" sz="2800" dirty="0" smtClean="0"/>
          </a:p>
          <a:p>
            <a:pPr algn="ctr">
              <a:buNone/>
            </a:pPr>
            <a:r>
              <a:rPr lang="en-IN" sz="2800" dirty="0" smtClean="0"/>
              <a:t>RNA transcribed by reverse transcriptase to DNA inside the host cell</a:t>
            </a:r>
          </a:p>
          <a:p>
            <a:pPr algn="ctr">
              <a:buNone/>
            </a:pPr>
            <a:endParaRPr lang="en-IN" sz="2800" dirty="0" smtClean="0"/>
          </a:p>
          <a:p>
            <a:pPr algn="ctr">
              <a:buNone/>
            </a:pPr>
            <a:r>
              <a:rPr lang="en-IN" sz="2800" dirty="0" smtClean="0"/>
              <a:t>Integration of provirus(latent infection)</a:t>
            </a:r>
          </a:p>
          <a:p>
            <a:pPr algn="ctr">
              <a:buNone/>
            </a:pPr>
            <a:endParaRPr lang="en-IN" sz="2800" dirty="0" smtClean="0"/>
          </a:p>
          <a:p>
            <a:pPr algn="ctr">
              <a:buNone/>
            </a:pPr>
            <a:r>
              <a:rPr lang="en-IN" sz="2800" dirty="0" smtClean="0"/>
              <a:t>Release of progeny </a:t>
            </a:r>
            <a:r>
              <a:rPr lang="en-IN" sz="2800" dirty="0" err="1" smtClean="0"/>
              <a:t>virions</a:t>
            </a:r>
            <a:r>
              <a:rPr lang="en-IN" sz="2800" dirty="0" smtClean="0"/>
              <a:t> to infect other cells</a:t>
            </a:r>
            <a:r>
              <a:rPr lang="en-US" sz="2800" dirty="0" smtClean="0">
                <a:solidFill>
                  <a:srgbClr val="FFFFFF"/>
                </a:solidFill>
                <a:cs typeface="Times New Roman" pitchFamily="18" charset="0"/>
              </a:rPr>
              <a:t> entry, reverse transcription, replication, budding, and </a:t>
            </a:r>
            <a:r>
              <a:rPr lang="en-US" sz="2800" dirty="0" err="1" smtClean="0">
                <a:solidFill>
                  <a:srgbClr val="FFFFFF"/>
                </a:solidFill>
                <a:cs typeface="Times New Roman" pitchFamily="18" charset="0"/>
              </a:rPr>
              <a:t>maturatiodinnd</a:t>
            </a:r>
            <a:r>
              <a:rPr lang="en-US" sz="2800" dirty="0" smtClean="0">
                <a:solidFill>
                  <a:srgbClr val="FFFFFF"/>
                </a:solidFill>
                <a:cs typeface="Times New Roman" pitchFamily="18" charset="0"/>
              </a:rPr>
              <a:t> entry, reverse transcription, replication, budding, and maturation</a:t>
            </a:r>
          </a:p>
          <a:p>
            <a:endParaRPr lang="en-IN" dirty="0"/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533400" y="1624013"/>
            <a:ext cx="754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0188" indent="-230188">
              <a:spcAft>
                <a:spcPct val="40000"/>
              </a:spcAft>
              <a:buClr>
                <a:srgbClr val="FFFF73"/>
              </a:buClr>
              <a:buFont typeface="Wingdings" pitchFamily="2" charset="2"/>
              <a:buChar char="§"/>
            </a:pPr>
            <a:endParaRPr lang="en-US" sz="2400" dirty="0">
              <a:cs typeface="Times New Roman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995936" y="2060848"/>
            <a:ext cx="7200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Down Arrow 6"/>
          <p:cNvSpPr/>
          <p:nvPr/>
        </p:nvSpPr>
        <p:spPr>
          <a:xfrm>
            <a:off x="3995936" y="2996952"/>
            <a:ext cx="45719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Down Arrow 7"/>
          <p:cNvSpPr/>
          <p:nvPr/>
        </p:nvSpPr>
        <p:spPr>
          <a:xfrm>
            <a:off x="3995936" y="3933056"/>
            <a:ext cx="7200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Down Arrow 8"/>
          <p:cNvSpPr/>
          <p:nvPr/>
        </p:nvSpPr>
        <p:spPr>
          <a:xfrm>
            <a:off x="3995936" y="4581128"/>
            <a:ext cx="7200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Portal of Transmission of HIV </a:t>
            </a:r>
            <a:r>
              <a:rPr lang="en-US" sz="4000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6075" indent="-346075">
              <a:lnSpc>
                <a:spcPct val="119000"/>
              </a:lnSpc>
              <a:buFont typeface="Monotype Sorts" pitchFamily="2" charset="2"/>
              <a:buNone/>
            </a:pPr>
            <a:r>
              <a:rPr lang="en-GB" b="1" dirty="0" smtClean="0">
                <a:solidFill>
                  <a:schemeClr val="tx2"/>
                </a:solidFill>
              </a:rPr>
              <a:t>HIV is transmitted by</a:t>
            </a:r>
          </a:p>
          <a:p>
            <a:pPr marL="346075" indent="-346075">
              <a:lnSpc>
                <a:spcPct val="119000"/>
              </a:lnSpc>
            </a:pPr>
            <a:r>
              <a:rPr lang="en-GB" b="1" dirty="0" smtClean="0"/>
              <a:t>Direct contact with infected blood.</a:t>
            </a:r>
          </a:p>
          <a:p>
            <a:pPr marL="346075" indent="-346075">
              <a:lnSpc>
                <a:spcPct val="119000"/>
              </a:lnSpc>
            </a:pPr>
            <a:r>
              <a:rPr lang="en-GB" b="1" dirty="0" smtClean="0"/>
              <a:t>Sexual contact – oral, anal or vaginal.</a:t>
            </a:r>
          </a:p>
          <a:p>
            <a:pPr marL="346075" indent="-346075">
              <a:lnSpc>
                <a:spcPct val="119000"/>
              </a:lnSpc>
            </a:pPr>
            <a:r>
              <a:rPr lang="en-GB" b="1" dirty="0" smtClean="0"/>
              <a:t>Direct contact with semen or vaginal and</a:t>
            </a:r>
            <a:br>
              <a:rPr lang="en-GB" b="1" dirty="0" smtClean="0"/>
            </a:br>
            <a:r>
              <a:rPr lang="en-GB" b="1" dirty="0" smtClean="0"/>
              <a:t>cervical secretions.</a:t>
            </a:r>
          </a:p>
          <a:p>
            <a:pPr marL="346075" indent="-346075">
              <a:lnSpc>
                <a:spcPct val="119000"/>
              </a:lnSpc>
            </a:pPr>
            <a:r>
              <a:rPr lang="en-GB" b="1" dirty="0" smtClean="0"/>
              <a:t>Mothers infected with HIV to infants during</a:t>
            </a:r>
            <a:br>
              <a:rPr lang="en-GB" b="1" dirty="0" smtClean="0"/>
            </a:br>
            <a:r>
              <a:rPr lang="en-GB" b="1" dirty="0" smtClean="0"/>
              <a:t>pregnancy, delivery and breastfeeding.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Infectivity depends on the portal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9416"/>
            <a:ext cx="8172400" cy="5248584"/>
          </a:xfrm>
        </p:spPr>
        <p:txBody>
          <a:bodyPr/>
          <a:lstStyle/>
          <a:p>
            <a:r>
              <a:rPr lang="en-US" b="1" dirty="0" smtClean="0"/>
              <a:t>BBP (Blood and Blood Products) – Nearly 100%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IDU (Intravenous drug users) – 80%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Sexual intercourse – 60% (depends on sex Practices)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MTCT ( Mother To Child Transmission) – 30% 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Portal of Entry of HIV - India</a:t>
            </a:r>
            <a:endParaRPr lang="en-IN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184" t="18915" r="9184" b="4344"/>
          <a:stretch>
            <a:fillRect/>
          </a:stretch>
        </p:blipFill>
        <p:spPr bwMode="auto">
          <a:xfrm>
            <a:off x="0" y="1628800"/>
            <a:ext cx="8172400" cy="5229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Perinatal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Transmission of HIV – 30%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6075" indent="-346075"/>
            <a:r>
              <a:rPr lang="en-IN" sz="2800" i="1" dirty="0" smtClean="0">
                <a:latin typeface="Arial" pitchFamily="34" charset="0"/>
                <a:cs typeface="Arial" pitchFamily="34" charset="0"/>
              </a:rPr>
              <a:t>HIV infection in pregnancy is an important implication for foetus because of risk of</a:t>
            </a:r>
            <a:r>
              <a:rPr lang="en-IN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800" i="1" dirty="0" smtClean="0">
                <a:solidFill>
                  <a:srgbClr val="0D289B"/>
                </a:solidFill>
                <a:latin typeface="Arial" pitchFamily="34" charset="0"/>
                <a:cs typeface="Arial" pitchFamily="34" charset="0"/>
              </a:rPr>
              <a:t>vertical transmission</a:t>
            </a:r>
          </a:p>
          <a:p>
            <a:pPr marL="346075" indent="-346075"/>
            <a:endParaRPr lang="en-US" sz="2800" b="1" dirty="0" smtClean="0"/>
          </a:p>
          <a:p>
            <a:pPr marL="346075" indent="-346075"/>
            <a:r>
              <a:rPr lang="en-US" sz="2800" b="1" i="1" u="sng" dirty="0" err="1" smtClean="0"/>
              <a:t>Antepartum</a:t>
            </a:r>
            <a:r>
              <a:rPr lang="en-US" sz="2800" b="1" i="1" u="sng" dirty="0" smtClean="0"/>
              <a:t> </a:t>
            </a:r>
            <a:r>
              <a:rPr lang="en-US" sz="2800" b="1" i="1" u="sng" dirty="0" smtClean="0">
                <a:solidFill>
                  <a:schemeClr val="accent1"/>
                </a:solidFill>
              </a:rPr>
              <a:t>5-15%</a:t>
            </a:r>
          </a:p>
          <a:p>
            <a:pPr marL="346075" indent="-346075" algn="just">
              <a:buFont typeface="Monotype Sorts" pitchFamily="2" charset="2"/>
              <a:buNone/>
            </a:pPr>
            <a:r>
              <a:rPr lang="en-US" sz="2800" b="1" dirty="0" smtClean="0">
                <a:latin typeface="Bell MT" pitchFamily="18" charset="0"/>
              </a:rPr>
              <a:t>       HIV in Mothers with high viral load &amp; Low      CD4 count.</a:t>
            </a:r>
          </a:p>
          <a:p>
            <a:pPr marL="346075" indent="-346075" algn="just">
              <a:buFont typeface="Monotype Sorts" pitchFamily="2" charset="2"/>
              <a:buNone/>
            </a:pPr>
            <a:r>
              <a:rPr lang="en-US" sz="2800" b="1" dirty="0" smtClean="0">
                <a:latin typeface="Bell MT" pitchFamily="18" charset="0"/>
              </a:rPr>
              <a:t>       </a:t>
            </a:r>
            <a:r>
              <a:rPr lang="en-US" sz="2800" b="1" dirty="0" err="1" smtClean="0">
                <a:latin typeface="Bell MT" pitchFamily="18" charset="0"/>
              </a:rPr>
              <a:t>Inutero</a:t>
            </a:r>
            <a:r>
              <a:rPr lang="en-US" sz="2800" b="1" dirty="0" smtClean="0">
                <a:latin typeface="Bell MT" pitchFamily="18" charset="0"/>
              </a:rPr>
              <a:t> by </a:t>
            </a:r>
            <a:r>
              <a:rPr lang="en-US" sz="2800" b="1" dirty="0" err="1" smtClean="0">
                <a:latin typeface="Bell MT" pitchFamily="18" charset="0"/>
              </a:rPr>
              <a:t>transplacental</a:t>
            </a:r>
            <a:r>
              <a:rPr lang="en-US" sz="2800" b="1" dirty="0" smtClean="0">
                <a:latin typeface="Bell MT" pitchFamily="18" charset="0"/>
              </a:rPr>
              <a:t> spread.</a:t>
            </a:r>
          </a:p>
          <a:p>
            <a:pPr marL="346075" indent="-346075"/>
            <a:r>
              <a:rPr lang="en-US" sz="2800" b="1" i="1" u="sng" dirty="0" err="1" smtClean="0"/>
              <a:t>Intrapartum</a:t>
            </a:r>
            <a:r>
              <a:rPr lang="en-US" sz="2800" b="1" i="1" u="sng" dirty="0" smtClean="0"/>
              <a:t> </a:t>
            </a:r>
            <a:r>
              <a:rPr lang="en-US" sz="2800" b="1" i="1" u="sng" dirty="0" smtClean="0">
                <a:solidFill>
                  <a:schemeClr val="accent1"/>
                </a:solidFill>
              </a:rPr>
              <a:t>50-80%</a:t>
            </a:r>
          </a:p>
          <a:p>
            <a:pPr marL="346075" indent="-346075">
              <a:buFont typeface="Monotype Sorts" pitchFamily="2" charset="2"/>
              <a:buNone/>
            </a:pPr>
            <a:r>
              <a:rPr lang="en-US" sz="2800" b="1" dirty="0" smtClean="0">
                <a:latin typeface="Bell MT" pitchFamily="18" charset="0"/>
              </a:rPr>
              <a:t>       Exposure to </a:t>
            </a:r>
            <a:r>
              <a:rPr lang="en-US" sz="2800" b="1" dirty="0" err="1" smtClean="0">
                <a:latin typeface="Bell MT" pitchFamily="18" charset="0"/>
              </a:rPr>
              <a:t>Cervico</a:t>
            </a:r>
            <a:r>
              <a:rPr lang="en-US" sz="2800" b="1" dirty="0" smtClean="0">
                <a:latin typeface="Bell MT" pitchFamily="18" charset="0"/>
              </a:rPr>
              <a:t> Vaginal secretions </a:t>
            </a:r>
          </a:p>
          <a:p>
            <a:pPr marL="346075" indent="-346075">
              <a:buFont typeface="Monotype Sorts" pitchFamily="2" charset="2"/>
              <a:buNone/>
            </a:pPr>
            <a:r>
              <a:rPr lang="en-US" sz="2800" b="1" dirty="0" smtClean="0">
                <a:latin typeface="Bell MT" pitchFamily="18" charset="0"/>
              </a:rPr>
              <a:t>       (Infected birth canal)</a:t>
            </a:r>
          </a:p>
          <a:p>
            <a:pPr marL="346075" indent="-346075"/>
            <a:r>
              <a:rPr lang="en-US" sz="2800" b="1" i="1" u="sng" dirty="0" smtClean="0"/>
              <a:t>Postpartum </a:t>
            </a:r>
            <a:r>
              <a:rPr lang="en-US" sz="2800" b="1" i="1" u="sng" dirty="0" smtClean="0">
                <a:solidFill>
                  <a:schemeClr val="accent1"/>
                </a:solidFill>
              </a:rPr>
              <a:t>15-20%</a:t>
            </a:r>
          </a:p>
          <a:p>
            <a:pPr marL="346075" indent="-346075">
              <a:buFont typeface="Monotype Sorts" pitchFamily="2" charset="2"/>
              <a:buNone/>
            </a:pPr>
            <a:r>
              <a:rPr lang="en-US" sz="2800" b="1" dirty="0" smtClean="0">
                <a:latin typeface="Bell MT" pitchFamily="18" charset="0"/>
              </a:rPr>
              <a:t>       Via Breastfeeding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Sexual mode of Transmission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No of sex partners </a:t>
            </a:r>
          </a:p>
          <a:p>
            <a:r>
              <a:rPr lang="en-US" b="1" dirty="0" smtClean="0"/>
              <a:t>Sex without condom </a:t>
            </a:r>
          </a:p>
          <a:p>
            <a:r>
              <a:rPr lang="en-US" b="1" dirty="0" smtClean="0"/>
              <a:t>Co existing STI or ulcerative lesions</a:t>
            </a:r>
          </a:p>
          <a:p>
            <a:r>
              <a:rPr lang="en-US" b="1" dirty="0" smtClean="0"/>
              <a:t>Vaginal v/s Anal or Oral sex </a:t>
            </a:r>
          </a:p>
          <a:p>
            <a:r>
              <a:rPr lang="en-US" b="1" dirty="0" smtClean="0"/>
              <a:t>Ejaculatory v/s non ejaculatory</a:t>
            </a:r>
          </a:p>
          <a:p>
            <a:r>
              <a:rPr lang="en-US" b="1" dirty="0" smtClean="0"/>
              <a:t>Receiving partner</a:t>
            </a:r>
          </a:p>
          <a:p>
            <a:r>
              <a:rPr lang="en-US" b="1" dirty="0" smtClean="0"/>
              <a:t>Viral load of the infected person</a:t>
            </a:r>
          </a:p>
          <a:p>
            <a:r>
              <a:rPr lang="en-US" b="1" dirty="0" smtClean="0"/>
              <a:t>Homosexual/Heterosexual transmission</a:t>
            </a:r>
          </a:p>
          <a:p>
            <a:r>
              <a:rPr lang="en-US" b="1" dirty="0" smtClean="0"/>
              <a:t>Female to Male transmission is increasing in </a:t>
            </a:r>
          </a:p>
          <a:p>
            <a:pPr>
              <a:buNone/>
            </a:pPr>
            <a:r>
              <a:rPr lang="en-US" b="1" dirty="0" smtClean="0"/>
              <a:t>    ASIA and AFRICA.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PARENTERAL TRANSMISSION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239000" cy="5114968"/>
          </a:xfrm>
        </p:spPr>
        <p:txBody>
          <a:bodyPr/>
          <a:lstStyle/>
          <a:p>
            <a:r>
              <a:rPr lang="en-IN" dirty="0" smtClean="0"/>
              <a:t>INTRAVENOUS DRUG ABUSERS</a:t>
            </a:r>
          </a:p>
          <a:p>
            <a:r>
              <a:rPr lang="en-IN" dirty="0" smtClean="0"/>
              <a:t> HAEMOPHILIACS.(FACTOR 8 &amp; 9)</a:t>
            </a:r>
          </a:p>
          <a:p>
            <a:r>
              <a:rPr lang="en-IN" dirty="0" smtClean="0"/>
              <a:t>RANDOM RECIPIENTS OF BLOOD TRANSFUSION,</a:t>
            </a:r>
          </a:p>
          <a:p>
            <a:r>
              <a:rPr lang="en-IN" dirty="0" smtClean="0"/>
              <a:t>TRANSMISSION OF HIV INFECTION TO HEALTH CARE WORKERS</a:t>
            </a:r>
          </a:p>
          <a:p>
            <a:pPr lvl="1"/>
            <a:r>
              <a:rPr lang="en-IN" dirty="0" smtClean="0"/>
              <a:t>ACCIDENTAL NEEDLE STICK INJURY</a:t>
            </a:r>
            <a:r>
              <a:rPr lang="en-IN" dirty="0" smtClean="0">
                <a:solidFill>
                  <a:srgbClr val="FF0000"/>
                </a:solidFill>
              </a:rPr>
              <a:t>(SEROCONVERSION IS 0.3%)</a:t>
            </a:r>
          </a:p>
          <a:p>
            <a:pPr lvl="1"/>
            <a:r>
              <a:rPr lang="en-IN" dirty="0" smtClean="0"/>
              <a:t>EXPOSURE OF NONINTACT SKIN TO INFECTED BLOOD IN LAB ACCIDENTS.</a:t>
            </a:r>
          </a:p>
          <a:p>
            <a:pPr lvl="1"/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 can’t be transmitted by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346075" indent="-346075"/>
            <a:r>
              <a:rPr lang="en-GB" sz="4400" dirty="0" smtClean="0"/>
              <a:t> </a:t>
            </a:r>
            <a:r>
              <a:rPr lang="en-GB" sz="4400" b="1" i="1" dirty="0" smtClean="0"/>
              <a:t>Coughing, </a:t>
            </a:r>
          </a:p>
          <a:p>
            <a:pPr marL="346075" indent="-346075"/>
            <a:r>
              <a:rPr lang="en-GB" sz="4400" b="1" i="1" dirty="0" smtClean="0"/>
              <a:t> Sneezing,</a:t>
            </a:r>
          </a:p>
          <a:p>
            <a:pPr marL="346075" indent="-346075"/>
            <a:r>
              <a:rPr lang="en-GB" sz="4400" b="1" i="1" dirty="0" smtClean="0"/>
              <a:t> Insect bites,</a:t>
            </a:r>
          </a:p>
          <a:p>
            <a:pPr marL="346075" indent="-346075"/>
            <a:r>
              <a:rPr lang="en-GB" sz="4400" b="1" i="1" dirty="0" smtClean="0"/>
              <a:t> Touching, hugging</a:t>
            </a:r>
          </a:p>
          <a:p>
            <a:pPr marL="346075" indent="-346075"/>
            <a:r>
              <a:rPr lang="en-GB" sz="4400" b="1" i="1" dirty="0" smtClean="0"/>
              <a:t> Water, food</a:t>
            </a:r>
          </a:p>
          <a:p>
            <a:pPr marL="346075" indent="-346075">
              <a:lnSpc>
                <a:spcPct val="129000"/>
              </a:lnSpc>
              <a:spcBef>
                <a:spcPct val="30000"/>
              </a:spcBef>
              <a:buClr>
                <a:srgbClr val="FC0128"/>
              </a:buClr>
              <a:buSzPct val="69000"/>
              <a:buFont typeface="Monotype Sorts" pitchFamily="2" charset="2"/>
              <a:buChar char="l"/>
            </a:pPr>
            <a:r>
              <a:rPr lang="en-GB" sz="4400" b="1" i="1" dirty="0" smtClean="0"/>
              <a:t> </a:t>
            </a:r>
            <a:r>
              <a:rPr lang="en-US" sz="4400" b="1" i="1" dirty="0" smtClean="0"/>
              <a:t>Public baths</a:t>
            </a:r>
          </a:p>
          <a:p>
            <a:pPr marL="346075" indent="-346075">
              <a:lnSpc>
                <a:spcPct val="129000"/>
              </a:lnSpc>
              <a:spcBef>
                <a:spcPct val="30000"/>
              </a:spcBef>
              <a:buClr>
                <a:srgbClr val="FC0128"/>
              </a:buClr>
              <a:buSzPct val="69000"/>
              <a:buFont typeface="Monotype Sorts" pitchFamily="2" charset="2"/>
              <a:buChar char="l"/>
            </a:pPr>
            <a:r>
              <a:rPr lang="en-US" sz="4400" b="1" i="1" dirty="0" smtClean="0"/>
              <a:t> Handshakes</a:t>
            </a:r>
          </a:p>
          <a:p>
            <a:pPr marL="346075" indent="-346075">
              <a:lnSpc>
                <a:spcPct val="129000"/>
              </a:lnSpc>
              <a:spcBef>
                <a:spcPct val="30000"/>
              </a:spcBef>
              <a:buClr>
                <a:srgbClr val="FC0128"/>
              </a:buClr>
              <a:buSzPct val="69000"/>
              <a:buFont typeface="Monotype Sorts" pitchFamily="2" charset="2"/>
              <a:buChar char="l"/>
            </a:pPr>
            <a:r>
              <a:rPr lang="en-US" sz="4400" b="1" i="1" dirty="0" smtClean="0"/>
              <a:t> Work or school contact</a:t>
            </a:r>
          </a:p>
          <a:p>
            <a:pPr marL="346075" indent="-346075">
              <a:lnSpc>
                <a:spcPct val="129000"/>
              </a:lnSpc>
              <a:spcBef>
                <a:spcPct val="30000"/>
              </a:spcBef>
              <a:buClr>
                <a:srgbClr val="FC0128"/>
              </a:buClr>
              <a:buSzPct val="69000"/>
              <a:buFont typeface="Monotype Sorts" pitchFamily="2" charset="2"/>
              <a:buChar char="l"/>
            </a:pPr>
            <a:r>
              <a:rPr lang="en-US" sz="4400" b="1" i="1" dirty="0" smtClean="0"/>
              <a:t> Using telephones</a:t>
            </a:r>
          </a:p>
          <a:p>
            <a:pPr marL="346075" indent="-346075">
              <a:lnSpc>
                <a:spcPct val="129000"/>
              </a:lnSpc>
              <a:spcBef>
                <a:spcPct val="30000"/>
              </a:spcBef>
              <a:buClr>
                <a:srgbClr val="FC0128"/>
              </a:buClr>
              <a:buSzPct val="69000"/>
              <a:buFont typeface="Monotype Sorts" pitchFamily="2" charset="2"/>
              <a:buChar char="l"/>
            </a:pPr>
            <a:r>
              <a:rPr lang="en-US" sz="4400" b="1" i="1" dirty="0" smtClean="0"/>
              <a:t> Sharing cups, glasses, plates, or other   utensils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Hiv</a:t>
            </a:r>
            <a:r>
              <a:rPr lang="en-IN" dirty="0" smtClean="0"/>
              <a:t> prevalence in </a:t>
            </a:r>
            <a:r>
              <a:rPr lang="en-IN" dirty="0" err="1" smtClean="0"/>
              <a:t>india</a:t>
            </a:r>
            <a:r>
              <a:rPr lang="en-IN" dirty="0" smtClean="0"/>
              <a:t>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In Antenatal population :</a:t>
            </a: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Low &lt;1%</a:t>
            </a:r>
            <a:r>
              <a:rPr lang="en-IN" dirty="0" smtClean="0"/>
              <a:t> in most states</a:t>
            </a: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&gt;3% Prevalence </a:t>
            </a:r>
            <a:r>
              <a:rPr lang="en-IN" dirty="0" smtClean="0"/>
              <a:t>in </a:t>
            </a:r>
            <a:r>
              <a:rPr lang="en-IN" dirty="0" err="1" smtClean="0"/>
              <a:t>Andra</a:t>
            </a:r>
            <a:r>
              <a:rPr lang="en-IN" dirty="0" smtClean="0"/>
              <a:t> </a:t>
            </a:r>
            <a:r>
              <a:rPr lang="en-IN" dirty="0" err="1" smtClean="0"/>
              <a:t>pradesh</a:t>
            </a:r>
            <a:r>
              <a:rPr lang="en-IN" dirty="0" smtClean="0"/>
              <a:t>, </a:t>
            </a:r>
            <a:r>
              <a:rPr lang="en-IN" dirty="0" err="1" smtClean="0"/>
              <a:t>karnataka</a:t>
            </a:r>
            <a:r>
              <a:rPr lang="en-IN" dirty="0" smtClean="0"/>
              <a:t>, </a:t>
            </a:r>
            <a:r>
              <a:rPr lang="en-IN" dirty="0" err="1" smtClean="0"/>
              <a:t>Tamilnadu,Maharashtra,Manipur</a:t>
            </a:r>
            <a:r>
              <a:rPr lang="en-IN" dirty="0" smtClean="0"/>
              <a:t>, </a:t>
            </a:r>
            <a:r>
              <a:rPr lang="en-IN" dirty="0" err="1" smtClean="0"/>
              <a:t>Nagaland,Orissa</a:t>
            </a:r>
            <a:r>
              <a:rPr lang="en-IN" dirty="0" smtClean="0"/>
              <a:t>, Rajasthan.</a:t>
            </a:r>
            <a:endParaRPr lang="en-IN" dirty="0"/>
          </a:p>
        </p:txBody>
      </p:sp>
      <p:pic>
        <p:nvPicPr>
          <p:cNvPr id="4" name="Picture 3" descr="hiv india inciden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45024"/>
            <a:ext cx="8172400" cy="3212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Natural History of HIV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u="sng" dirty="0" smtClean="0"/>
              <a:t>PHASES OF  INFECTION:</a:t>
            </a:r>
          </a:p>
          <a:p>
            <a:r>
              <a:rPr lang="en-IN" dirty="0" smtClean="0"/>
              <a:t>PRIMARY INFECTION/VIRUS DISSEMINATION/ACUTE RETROVIRAL SYNDROME.</a:t>
            </a:r>
          </a:p>
          <a:p>
            <a:r>
              <a:rPr lang="en-IN" dirty="0" smtClean="0"/>
              <a:t>MIDDLE CHRONIC PHASE(Asymptomatic)</a:t>
            </a:r>
          </a:p>
          <a:p>
            <a:r>
              <a:rPr lang="en-IN" dirty="0" smtClean="0"/>
              <a:t>CLINICAL </a:t>
            </a:r>
            <a:r>
              <a:rPr lang="en-IN" dirty="0" smtClean="0">
                <a:solidFill>
                  <a:srgbClr val="FF0000"/>
                </a:solidFill>
              </a:rPr>
              <a:t>AIDS.</a:t>
            </a:r>
            <a:endParaRPr lang="en-IN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CLINICAL FEATURES.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N" b="1" dirty="0" smtClean="0"/>
          </a:p>
          <a:p>
            <a:endParaRPr lang="en-IN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1628800"/>
          <a:ext cx="8172400" cy="52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7944"/>
                <a:gridCol w="4104456"/>
              </a:tblGrid>
              <a:tr h="1145016"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bg1"/>
                          </a:solidFill>
                          <a:latin typeface="Bauhaus 93" pitchFamily="82" charset="0"/>
                        </a:rPr>
                        <a:t>GROUP</a:t>
                      </a:r>
                      <a:r>
                        <a:rPr lang="en-IN" baseline="0" dirty="0" smtClean="0">
                          <a:solidFill>
                            <a:schemeClr val="bg1"/>
                          </a:solidFill>
                          <a:latin typeface="Bauhaus 93" pitchFamily="82" charset="0"/>
                        </a:rPr>
                        <a:t> 1</a:t>
                      </a:r>
                      <a:endParaRPr lang="en-IN" dirty="0">
                        <a:solidFill>
                          <a:schemeClr val="bg1"/>
                        </a:solidFill>
                        <a:latin typeface="Bauhaus 93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i="1" dirty="0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ACUTE</a:t>
                      </a:r>
                      <a:r>
                        <a:rPr lang="en-IN" i="1" baseline="0" dirty="0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    HIV    INFECTION.</a:t>
                      </a:r>
                      <a:endParaRPr lang="en-IN" i="1" dirty="0">
                        <a:solidFill>
                          <a:schemeClr val="bg1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  <a:tr h="899656"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bg1"/>
                          </a:solidFill>
                          <a:latin typeface="Bauhaus 93" pitchFamily="82" charset="0"/>
                        </a:rPr>
                        <a:t>GROUP 2</a:t>
                      </a:r>
                      <a:endParaRPr lang="en-IN" dirty="0">
                        <a:solidFill>
                          <a:schemeClr val="bg1"/>
                        </a:solidFill>
                        <a:latin typeface="Bauhaus 93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0" i="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</a:rPr>
                        <a:t>ASYMPTOMATIC  INFECTION</a:t>
                      </a:r>
                      <a:endParaRPr lang="en-IN" b="0" i="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  <a:tr h="899656"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bg1"/>
                          </a:solidFill>
                          <a:latin typeface="Bauhaus 93" pitchFamily="82" charset="0"/>
                        </a:rPr>
                        <a:t>GROUP 3</a:t>
                      </a:r>
                      <a:endParaRPr lang="en-IN" dirty="0">
                        <a:solidFill>
                          <a:schemeClr val="bg1"/>
                        </a:solidFill>
                        <a:latin typeface="Bauhaus 93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Arial Rounded MT Bold" pitchFamily="34" charset="0"/>
                        </a:rPr>
                        <a:t>PERSISTENT GENERALISED LYMPHADENOPATHY</a:t>
                      </a:r>
                      <a:endParaRPr lang="en-IN" dirty="0"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  <a:tr h="2284872"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bg1"/>
                          </a:solidFill>
                          <a:latin typeface="Bauhaus 93" pitchFamily="82" charset="0"/>
                        </a:rPr>
                        <a:t>GROUP 4</a:t>
                      </a:r>
                    </a:p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  <a:latin typeface="Bauhaus 93" pitchFamily="82" charset="0"/>
                        </a:rPr>
                        <a:t>SUBGROUP</a:t>
                      </a:r>
                      <a:r>
                        <a:rPr lang="en-IN" baseline="0" dirty="0" smtClean="0">
                          <a:solidFill>
                            <a:schemeClr val="tx1"/>
                          </a:solidFill>
                          <a:latin typeface="Bauhaus 93" pitchFamily="82" charset="0"/>
                        </a:rPr>
                        <a:t> A</a:t>
                      </a:r>
                    </a:p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  <a:latin typeface="Bauhaus 93" pitchFamily="82" charset="0"/>
                        </a:rPr>
                        <a:t>                    B</a:t>
                      </a:r>
                    </a:p>
                    <a:p>
                      <a:r>
                        <a:rPr lang="en-IN" baseline="0" dirty="0" smtClean="0">
                          <a:solidFill>
                            <a:schemeClr val="tx1"/>
                          </a:solidFill>
                          <a:latin typeface="Bauhaus 93" pitchFamily="82" charset="0"/>
                        </a:rPr>
                        <a:t>                    C</a:t>
                      </a:r>
                    </a:p>
                    <a:p>
                      <a:r>
                        <a:rPr lang="en-IN" baseline="0" dirty="0" smtClean="0">
                          <a:solidFill>
                            <a:schemeClr val="tx1"/>
                          </a:solidFill>
                          <a:latin typeface="Bauhaus 93" pitchFamily="82" charset="0"/>
                        </a:rPr>
                        <a:t>                    D</a:t>
                      </a:r>
                    </a:p>
                    <a:p>
                      <a:r>
                        <a:rPr lang="en-IN" baseline="0" dirty="0" smtClean="0">
                          <a:solidFill>
                            <a:schemeClr val="tx1"/>
                          </a:solidFill>
                          <a:latin typeface="Bauhaus 93" pitchFamily="82" charset="0"/>
                        </a:rPr>
                        <a:t>                    E</a:t>
                      </a:r>
                      <a:endParaRPr lang="en-IN" dirty="0">
                        <a:solidFill>
                          <a:schemeClr val="tx1"/>
                        </a:solidFill>
                        <a:latin typeface="Bauhaus 93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 smtClean="0">
                        <a:latin typeface="Arial Rounded MT Bold" pitchFamily="34" charset="0"/>
                      </a:endParaRPr>
                    </a:p>
                    <a:p>
                      <a:r>
                        <a:rPr lang="en-IN" dirty="0" smtClean="0">
                          <a:latin typeface="Arial Rounded MT Bold" pitchFamily="34" charset="0"/>
                        </a:rPr>
                        <a:t>CONSITUTIONAL DISEASE</a:t>
                      </a:r>
                    </a:p>
                    <a:p>
                      <a:r>
                        <a:rPr lang="en-IN" dirty="0" smtClean="0">
                          <a:latin typeface="Arial Rounded MT Bold" pitchFamily="34" charset="0"/>
                        </a:rPr>
                        <a:t>NEUROLOGICAL DISEASE</a:t>
                      </a:r>
                    </a:p>
                    <a:p>
                      <a:r>
                        <a:rPr lang="en-IN" dirty="0" smtClean="0">
                          <a:latin typeface="Arial Rounded MT Bold" pitchFamily="34" charset="0"/>
                        </a:rPr>
                        <a:t>SECONDARY INFECTIONS</a:t>
                      </a:r>
                    </a:p>
                    <a:p>
                      <a:r>
                        <a:rPr lang="en-IN" dirty="0" smtClean="0">
                          <a:latin typeface="Arial Rounded MT Bold" pitchFamily="34" charset="0"/>
                        </a:rPr>
                        <a:t>SECONDARY CANCERS</a:t>
                      </a:r>
                    </a:p>
                    <a:p>
                      <a:r>
                        <a:rPr lang="en-IN" dirty="0" smtClean="0">
                          <a:latin typeface="Arial Rounded MT Bold" pitchFamily="34" charset="0"/>
                        </a:rPr>
                        <a:t>OTHERS</a:t>
                      </a:r>
                      <a:r>
                        <a:rPr lang="en-IN" dirty="0" smtClean="0"/>
                        <a:t>.</a:t>
                      </a:r>
                    </a:p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PRIMARY INFECTION.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6075" indent="-346075">
              <a:buFont typeface="Monotype Sorts" pitchFamily="2" charset="2"/>
              <a:buNone/>
            </a:pPr>
            <a:r>
              <a:rPr lang="en-US" b="1" u="sng" dirty="0" smtClean="0"/>
              <a:t>Clinical Features</a:t>
            </a:r>
          </a:p>
          <a:p>
            <a:pPr marL="346075" indent="-346075"/>
            <a:r>
              <a:rPr lang="en-US" b="1" dirty="0" smtClean="0"/>
              <a:t>On first exposure, there is a 2-4 week period of intense viral replication before the onset of an immune response and clinical illness.</a:t>
            </a:r>
          </a:p>
          <a:p>
            <a:pPr marL="346075" indent="-346075">
              <a:buNone/>
            </a:pPr>
            <a:endParaRPr lang="en-US" b="1" dirty="0" smtClean="0"/>
          </a:p>
          <a:p>
            <a:pPr marL="346075" indent="-346075"/>
            <a:r>
              <a:rPr lang="en-US" b="1" dirty="0" smtClean="0"/>
              <a:t>Acute illness lasts from 1-2 weeks and occurs in 53% to 93% of cases.</a:t>
            </a:r>
          </a:p>
          <a:p>
            <a:pPr marL="346075" indent="-346075">
              <a:buNone/>
            </a:pPr>
            <a:endParaRPr lang="en-US" b="1" dirty="0" smtClean="0"/>
          </a:p>
          <a:p>
            <a:pPr marL="346075" indent="-346075"/>
            <a:r>
              <a:rPr lang="en-US" b="1" dirty="0" smtClean="0"/>
              <a:t>Clinical manifestations resolve as antibodies to the virus become detectable in patient serum.</a:t>
            </a:r>
          </a:p>
          <a:p>
            <a:pPr marL="346075" indent="-346075">
              <a:buNone/>
            </a:pPr>
            <a:endParaRPr lang="en-US" b="1" dirty="0" smtClean="0"/>
          </a:p>
          <a:p>
            <a:pPr marL="346075" indent="-346075"/>
            <a:r>
              <a:rPr lang="en-US" b="1" dirty="0" smtClean="0"/>
              <a:t>Patients then enter a stage of asymptomatic infection lasting months to years.</a:t>
            </a:r>
          </a:p>
          <a:p>
            <a:pPr marL="346075" indent="-346075"/>
            <a:endParaRPr lang="en-US" b="1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Early disease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419584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IN" sz="3200" dirty="0" smtClean="0"/>
              <a:t>Time since exposure: Months to years.</a:t>
            </a:r>
          </a:p>
          <a:p>
            <a:pPr>
              <a:buFont typeface="Wingdings" pitchFamily="2" charset="2"/>
              <a:buChar char="Ø"/>
            </a:pPr>
            <a:endParaRPr lang="en-IN" sz="3200" dirty="0" smtClean="0"/>
          </a:p>
          <a:p>
            <a:pPr>
              <a:buFont typeface="Wingdings" pitchFamily="2" charset="2"/>
              <a:buChar char="Ø"/>
            </a:pPr>
            <a:r>
              <a:rPr lang="en-IN" sz="3200" dirty="0" smtClean="0"/>
              <a:t>CD4 counts :350-500.</a:t>
            </a:r>
          </a:p>
          <a:p>
            <a:pPr>
              <a:buFont typeface="Wingdings" pitchFamily="2" charset="2"/>
              <a:buChar char="Ø"/>
            </a:pPr>
            <a:endParaRPr lang="en-IN" sz="3200" dirty="0" smtClean="0"/>
          </a:p>
          <a:p>
            <a:pPr>
              <a:buFont typeface="Wingdings" pitchFamily="2" charset="2"/>
              <a:buChar char="Ø"/>
            </a:pPr>
            <a:r>
              <a:rPr lang="en-IN" sz="3200" dirty="0" smtClean="0"/>
              <a:t>HIV RNA: Varies</a:t>
            </a:r>
          </a:p>
          <a:p>
            <a:pPr>
              <a:buFont typeface="Wingdings" pitchFamily="2" charset="2"/>
              <a:buChar char="Ø"/>
            </a:pPr>
            <a:endParaRPr lang="en-IN" sz="3200" dirty="0" smtClean="0"/>
          </a:p>
          <a:p>
            <a:pPr>
              <a:buFont typeface="Wingdings" pitchFamily="2" charset="2"/>
              <a:buChar char="Ø"/>
            </a:pPr>
            <a:r>
              <a:rPr lang="en-IN" sz="3200" dirty="0" smtClean="0"/>
              <a:t>Often asymptomatic.</a:t>
            </a:r>
          </a:p>
          <a:p>
            <a:pPr>
              <a:buFont typeface="Wingdings" pitchFamily="2" charset="2"/>
              <a:buChar char="Ø"/>
            </a:pPr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Acute retroviral syndrome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6075" indent="-346075"/>
            <a:r>
              <a:rPr lang="en-US" b="1" dirty="0" smtClean="0"/>
              <a:t>Manifests as a </a:t>
            </a:r>
            <a:r>
              <a:rPr lang="en-US" b="1" u="sng" dirty="0" smtClean="0">
                <a:solidFill>
                  <a:schemeClr val="accent1"/>
                </a:solidFill>
              </a:rPr>
              <a:t>flu-like syndrome </a:t>
            </a:r>
            <a:r>
              <a:rPr lang="en-US" b="1" dirty="0" smtClean="0"/>
              <a:t>: Fever, </a:t>
            </a:r>
            <a:r>
              <a:rPr lang="en-US" b="1" dirty="0" err="1" smtClean="0"/>
              <a:t>myalgia</a:t>
            </a:r>
            <a:r>
              <a:rPr lang="en-US" b="1" dirty="0" smtClean="0"/>
              <a:t>, weight loss, fatigue, cervical </a:t>
            </a:r>
            <a:r>
              <a:rPr lang="en-US" b="1" dirty="0" err="1" smtClean="0"/>
              <a:t>adenopathy</a:t>
            </a:r>
            <a:r>
              <a:rPr lang="en-US" b="1" dirty="0" smtClean="0"/>
              <a:t>, </a:t>
            </a:r>
            <a:r>
              <a:rPr lang="en-US" b="1" dirty="0" err="1" smtClean="0"/>
              <a:t>diarrhoea</a:t>
            </a:r>
            <a:r>
              <a:rPr lang="en-US" b="1" dirty="0" smtClean="0"/>
              <a:t> ,vomiting.</a:t>
            </a:r>
          </a:p>
          <a:p>
            <a:pPr marL="346075" indent="-346075"/>
            <a:r>
              <a:rPr lang="en-US" b="1" u="sng" dirty="0" smtClean="0">
                <a:solidFill>
                  <a:schemeClr val="accent1"/>
                </a:solidFill>
              </a:rPr>
              <a:t>Neurological symptoms </a:t>
            </a:r>
          </a:p>
          <a:p>
            <a:pPr marL="346075" indent="-346075">
              <a:buFont typeface="Monotype Sorts" pitchFamily="2" charset="2"/>
              <a:buNone/>
            </a:pPr>
            <a:r>
              <a:rPr lang="en-US" b="1" dirty="0" smtClean="0"/>
              <a:t>      HIV in CSF, aseptic </a:t>
            </a:r>
            <a:r>
              <a:rPr lang="en-US" b="1" dirty="0" err="1" smtClean="0"/>
              <a:t>meningo</a:t>
            </a:r>
            <a:r>
              <a:rPr lang="en-US" b="1" dirty="0" smtClean="0"/>
              <a:t>-encephalitis</a:t>
            </a:r>
          </a:p>
          <a:p>
            <a:pPr marL="346075" indent="-346075"/>
            <a:r>
              <a:rPr lang="en-US" b="1" u="sng" dirty="0" smtClean="0">
                <a:solidFill>
                  <a:schemeClr val="accent1"/>
                </a:solidFill>
              </a:rPr>
              <a:t>Gastrointestinal symptoms</a:t>
            </a:r>
          </a:p>
          <a:p>
            <a:pPr marL="346075" indent="-346075">
              <a:buFont typeface="Monotype Sorts" pitchFamily="2" charset="2"/>
              <a:buNone/>
            </a:pPr>
            <a:r>
              <a:rPr lang="en-US" b="1" dirty="0" smtClean="0"/>
              <a:t>          </a:t>
            </a:r>
            <a:r>
              <a:rPr lang="en-US" b="1" dirty="0" err="1" smtClean="0"/>
              <a:t>Mucocutaneous</a:t>
            </a:r>
            <a:r>
              <a:rPr lang="en-US" b="1" dirty="0" smtClean="0"/>
              <a:t> ulceration, pharyngeal edema </a:t>
            </a:r>
          </a:p>
          <a:p>
            <a:pPr marL="346075" indent="-346075"/>
            <a:r>
              <a:rPr lang="en-US" b="1" u="sng" dirty="0" smtClean="0">
                <a:solidFill>
                  <a:schemeClr val="accent1"/>
                </a:solidFill>
              </a:rPr>
              <a:t>Dermatological symptoms </a:t>
            </a:r>
            <a:r>
              <a:rPr lang="en-US" b="1" dirty="0" smtClean="0"/>
              <a:t>: rash, </a:t>
            </a:r>
            <a:r>
              <a:rPr lang="en-US" b="1" dirty="0" err="1" smtClean="0"/>
              <a:t>urticaria</a:t>
            </a:r>
            <a:r>
              <a:rPr lang="en-US" b="1" dirty="0" smtClean="0"/>
              <a:t>, etc..,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Chronic </a:t>
            </a:r>
            <a:r>
              <a:rPr lang="en-IN" dirty="0" err="1" smtClean="0"/>
              <a:t>infection:phase</a:t>
            </a:r>
            <a:r>
              <a:rPr lang="en-IN" dirty="0" smtClean="0"/>
              <a:t> of clinical latency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9416"/>
            <a:ext cx="8172400" cy="5248584"/>
          </a:xfrm>
        </p:spPr>
        <p:txBody>
          <a:bodyPr/>
          <a:lstStyle/>
          <a:p>
            <a:r>
              <a:rPr lang="en-IN" dirty="0" smtClean="0"/>
              <a:t>Lymph nodes &amp; spleen are sites of </a:t>
            </a:r>
            <a:r>
              <a:rPr lang="en-IN" dirty="0" err="1" smtClean="0"/>
              <a:t>continous</a:t>
            </a:r>
            <a:r>
              <a:rPr lang="en-IN" dirty="0" smtClean="0"/>
              <a:t> HIV replication and cell destruction.</a:t>
            </a:r>
          </a:p>
          <a:p>
            <a:r>
              <a:rPr lang="en-IN" dirty="0" smtClean="0"/>
              <a:t>Destruction of CD4 cells occur</a:t>
            </a:r>
          </a:p>
          <a:p>
            <a:pPr>
              <a:buNone/>
            </a:pPr>
            <a:r>
              <a:rPr lang="en-IN" dirty="0" smtClean="0"/>
              <a:t>(1-2*109 CD4 T cells per day)</a:t>
            </a:r>
          </a:p>
          <a:p>
            <a:r>
              <a:rPr lang="en-IN" dirty="0" smtClean="0"/>
              <a:t>In this phase virus may solely shift from CD4 receptor to CXCR4 and CCR5 </a:t>
            </a:r>
            <a:r>
              <a:rPr lang="en-IN" dirty="0" err="1" smtClean="0"/>
              <a:t>coreceptors</a:t>
            </a:r>
            <a:endParaRPr lang="en-IN" dirty="0" smtClean="0"/>
          </a:p>
          <a:p>
            <a:r>
              <a:rPr lang="en-IN" dirty="0" smtClean="0"/>
              <a:t>Patients are asymptomatic or develop minor opportunistic infections</a:t>
            </a:r>
          </a:p>
          <a:p>
            <a:pPr lvl="1"/>
            <a:r>
              <a:rPr lang="en-IN" dirty="0" smtClean="0"/>
              <a:t>Oral </a:t>
            </a:r>
            <a:r>
              <a:rPr lang="en-IN" dirty="0" err="1" smtClean="0"/>
              <a:t>candidiasis</a:t>
            </a:r>
            <a:r>
              <a:rPr lang="en-IN" dirty="0" smtClean="0"/>
              <a:t>,</a:t>
            </a:r>
          </a:p>
          <a:p>
            <a:pPr lvl="1"/>
            <a:r>
              <a:rPr lang="en-IN" dirty="0" smtClean="0"/>
              <a:t>Herpes zoster,</a:t>
            </a:r>
          </a:p>
          <a:p>
            <a:pPr lvl="1"/>
            <a:r>
              <a:rPr lang="en-IN" dirty="0" err="1" smtClean="0"/>
              <a:t>Mycobacterial</a:t>
            </a:r>
            <a:r>
              <a:rPr lang="en-IN" dirty="0" smtClean="0"/>
              <a:t> tuberculosis,</a:t>
            </a:r>
          </a:p>
          <a:p>
            <a:pPr lvl="1"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Midrange disease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3200" dirty="0" smtClean="0"/>
              <a:t>Time since exposure: Years.</a:t>
            </a:r>
          </a:p>
          <a:p>
            <a:pPr>
              <a:buFont typeface="Wingdings" pitchFamily="2" charset="2"/>
              <a:buChar char="Ø"/>
            </a:pPr>
            <a:endParaRPr lang="en-IN" sz="3200" dirty="0" smtClean="0"/>
          </a:p>
          <a:p>
            <a:pPr>
              <a:buFont typeface="Wingdings" pitchFamily="2" charset="2"/>
              <a:buChar char="Ø"/>
            </a:pPr>
            <a:r>
              <a:rPr lang="en-IN" sz="3200" dirty="0" smtClean="0"/>
              <a:t>CD4 counts: 200-350</a:t>
            </a:r>
          </a:p>
          <a:p>
            <a:pPr>
              <a:buFont typeface="Wingdings" pitchFamily="2" charset="2"/>
              <a:buChar char="Ø"/>
            </a:pPr>
            <a:endParaRPr lang="en-IN" sz="3200" dirty="0" smtClean="0"/>
          </a:p>
          <a:p>
            <a:pPr>
              <a:buFont typeface="Wingdings" pitchFamily="2" charset="2"/>
              <a:buChar char="Ø"/>
            </a:pPr>
            <a:r>
              <a:rPr lang="en-IN" sz="3200" dirty="0" smtClean="0"/>
              <a:t>HIV RNA : Varies.</a:t>
            </a:r>
          </a:p>
          <a:p>
            <a:pPr>
              <a:buFont typeface="Wingdings" pitchFamily="2" charset="2"/>
              <a:buChar char="Ø"/>
            </a:pPr>
            <a:endParaRPr lang="en-IN" sz="3200" dirty="0" smtClean="0"/>
          </a:p>
          <a:p>
            <a:pPr>
              <a:buFont typeface="Wingdings" pitchFamily="2" charset="2"/>
              <a:buChar char="Ø"/>
            </a:pPr>
            <a:r>
              <a:rPr lang="en-IN" sz="3200" dirty="0" smtClean="0"/>
              <a:t>Presents with weight loss, </a:t>
            </a:r>
            <a:r>
              <a:rPr lang="en-IN" sz="3200" dirty="0" err="1" smtClean="0"/>
              <a:t>lymphadenopathy</a:t>
            </a:r>
            <a:r>
              <a:rPr lang="en-IN" sz="3200" dirty="0" smtClean="0"/>
              <a:t>, oral thrush, night sweats, diarrhoea.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r>
              <a:rPr lang="en-IN" dirty="0" smtClean="0"/>
              <a:t>Clinical</a:t>
            </a:r>
            <a:r>
              <a:rPr lang="en-IN" dirty="0" smtClean="0">
                <a:solidFill>
                  <a:srgbClr val="FF0000"/>
                </a:solidFill>
              </a:rPr>
              <a:t> aids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7228656" cy="540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   AIDS in an adult is defined by existence of                      </a:t>
            </a:r>
            <a:r>
              <a:rPr lang="en-IN" dirty="0" err="1" smtClean="0"/>
              <a:t>atleast</a:t>
            </a:r>
            <a:r>
              <a:rPr lang="en-IN" dirty="0" smtClean="0"/>
              <a:t> 2 major signs </a:t>
            </a:r>
            <a:r>
              <a:rPr lang="en-IN" dirty="0" err="1" smtClean="0"/>
              <a:t>assocaited</a:t>
            </a:r>
            <a:r>
              <a:rPr lang="en-IN" dirty="0" smtClean="0"/>
              <a:t> with </a:t>
            </a:r>
            <a:r>
              <a:rPr lang="en-IN" dirty="0" err="1" smtClean="0"/>
              <a:t>atleast</a:t>
            </a:r>
            <a:r>
              <a:rPr lang="en-IN" dirty="0" smtClean="0"/>
              <a:t> 1 minor sign, in the absence of known causes of </a:t>
            </a:r>
            <a:r>
              <a:rPr lang="en-IN" dirty="0" err="1" smtClean="0"/>
              <a:t>immunosuppression</a:t>
            </a:r>
            <a:r>
              <a:rPr lang="en-IN" dirty="0" smtClean="0"/>
              <a:t> such as cancer or severe malnutrition or other recognised aetiologies.</a:t>
            </a:r>
          </a:p>
          <a:p>
            <a:pPr>
              <a:buNone/>
            </a:pPr>
            <a:r>
              <a:rPr lang="en-IN" b="1" u="sng" dirty="0" smtClean="0"/>
              <a:t>Major signs: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Weight loss of &gt; 10% for &gt; 1 month.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Chronic diarrhoea for &gt; 1 month.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Prolonged fever for &gt; 1 month  (intermittent or constant)</a:t>
            </a:r>
          </a:p>
          <a:p>
            <a:pPr marL="514350" indent="-514350">
              <a:buNone/>
            </a:pPr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76672"/>
            <a:ext cx="7239000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b="1" u="sng" dirty="0" smtClean="0"/>
              <a:t> Minor signs: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Persistent cough for &gt; 1 month.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Generalised </a:t>
            </a:r>
            <a:r>
              <a:rPr lang="en-IN" dirty="0" err="1" smtClean="0"/>
              <a:t>pruritic</a:t>
            </a:r>
            <a:r>
              <a:rPr lang="en-IN" dirty="0" smtClean="0"/>
              <a:t> dermatitis.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Recurrent herpes zoster.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err="1" smtClean="0"/>
              <a:t>Oropharyngeal</a:t>
            </a:r>
            <a:r>
              <a:rPr lang="en-IN" dirty="0" smtClean="0"/>
              <a:t> </a:t>
            </a:r>
            <a:r>
              <a:rPr lang="en-IN" dirty="0" err="1" smtClean="0"/>
              <a:t>candidiasis</a:t>
            </a:r>
            <a:r>
              <a:rPr lang="en-IN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Chronic progressive and disseminated herpes simplex infection.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Generalised </a:t>
            </a:r>
            <a:r>
              <a:rPr lang="en-IN" dirty="0" err="1" smtClean="0"/>
              <a:t>lymphadeopathy</a:t>
            </a:r>
            <a:r>
              <a:rPr lang="en-IN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IN" dirty="0" smtClean="0"/>
          </a:p>
          <a:p>
            <a:pPr marL="514350" indent="-514350">
              <a:buFont typeface="Wingdings" pitchFamily="2" charset="2"/>
              <a:buChar char="q"/>
            </a:pPr>
            <a:r>
              <a:rPr lang="en-IN" sz="2800" dirty="0" smtClean="0"/>
              <a:t>Presence of Kaposi’s sarcoma or </a:t>
            </a:r>
            <a:r>
              <a:rPr lang="en-IN" sz="2800" dirty="0" err="1" smtClean="0"/>
              <a:t>Cryptococcal</a:t>
            </a:r>
            <a:r>
              <a:rPr lang="en-IN" sz="2800" dirty="0" smtClean="0"/>
              <a:t> meningitis is sufficient by themselves for the diagnosis of AIDS. </a:t>
            </a:r>
          </a:p>
          <a:p>
            <a:pPr marL="514350" indent="-514350">
              <a:buFont typeface="Wingdings" pitchFamily="2" charset="2"/>
              <a:buChar char="q"/>
            </a:pPr>
            <a:endParaRPr lang="en-IN" dirty="0" smtClean="0"/>
          </a:p>
          <a:p>
            <a:pPr marL="514350" indent="-514350">
              <a:buFont typeface="+mj-lt"/>
              <a:buAutoNum type="arabicPeriod"/>
            </a:pPr>
            <a:endParaRPr lang="en-IN" dirty="0" smtClean="0"/>
          </a:p>
          <a:p>
            <a:pPr marL="514350" indent="-514350">
              <a:buNone/>
            </a:pPr>
            <a:endParaRPr lang="en-IN" dirty="0" smtClean="0"/>
          </a:p>
          <a:p>
            <a:pPr marL="514350" indent="-514350">
              <a:buFont typeface="+mj-lt"/>
              <a:buAutoNum type="arabicPeriod"/>
            </a:pPr>
            <a:endParaRPr lang="en-IN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44408" cy="68580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Tamil </a:t>
            </a:r>
            <a:r>
              <a:rPr lang="en-IN" dirty="0" err="1" smtClean="0"/>
              <a:t>nadu</a:t>
            </a:r>
            <a:r>
              <a:rPr lang="en-IN" dirty="0" smtClean="0"/>
              <a:t> incidence.</a:t>
            </a:r>
            <a:endParaRPr lang="en-IN" dirty="0"/>
          </a:p>
        </p:txBody>
      </p:sp>
      <p:pic>
        <p:nvPicPr>
          <p:cNvPr id="4" name="Content Placeholder 3" descr="tamil nad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8172400" cy="54452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r>
              <a:rPr lang="en-IN" dirty="0" smtClean="0"/>
              <a:t>Opportunistic infections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052739"/>
          <a:ext cx="8172400" cy="5805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3100"/>
                <a:gridCol w="2043100"/>
                <a:gridCol w="2043100"/>
                <a:gridCol w="2043100"/>
              </a:tblGrid>
              <a:tr h="963856">
                <a:tc>
                  <a:txBody>
                    <a:bodyPr/>
                    <a:lstStyle/>
                    <a:p>
                      <a:r>
                        <a:rPr lang="en-IN" dirty="0" smtClean="0"/>
                        <a:t>PROTOZOAL &amp;</a:t>
                      </a:r>
                    </a:p>
                    <a:p>
                      <a:r>
                        <a:rPr lang="en-IN" dirty="0" smtClean="0"/>
                        <a:t>HELMINTHIC INFECTIONS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FUNGAL</a:t>
                      </a:r>
                      <a:r>
                        <a:rPr lang="en-IN" baseline="0" dirty="0" smtClean="0"/>
                        <a:t> INFECTIONS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BACTERIAL INFECTIONS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VIRAL</a:t>
                      </a:r>
                      <a:r>
                        <a:rPr lang="en-IN" baseline="0" dirty="0" smtClean="0"/>
                        <a:t> INFECTIONS</a:t>
                      </a:r>
                      <a:endParaRPr lang="en-IN" dirty="0"/>
                    </a:p>
                  </a:txBody>
                  <a:tcPr/>
                </a:tc>
              </a:tr>
              <a:tr h="1663641"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Cryptosporidosis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Pneumocystosis</a:t>
                      </a:r>
                      <a:endParaRPr lang="en-IN" dirty="0" smtClean="0"/>
                    </a:p>
                    <a:p>
                      <a:r>
                        <a:rPr lang="en-IN" dirty="0" smtClean="0"/>
                        <a:t>(Pneumonia/ disseminated infection)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Mycobacteriosis</a:t>
                      </a:r>
                      <a:r>
                        <a:rPr lang="en-IN" dirty="0" smtClean="0"/>
                        <a:t>   ( atypical MAI)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Cytomegalovirus(</a:t>
                      </a:r>
                      <a:r>
                        <a:rPr lang="en-IN" dirty="0" err="1" smtClean="0"/>
                        <a:t>Pulmonary,intesinal,retinitis,CNS</a:t>
                      </a:r>
                      <a:r>
                        <a:rPr lang="en-IN" baseline="0" dirty="0" smtClean="0"/>
                        <a:t> infections)</a:t>
                      </a:r>
                      <a:endParaRPr lang="en-IN" dirty="0"/>
                    </a:p>
                  </a:txBody>
                  <a:tcPr/>
                </a:tc>
              </a:tr>
              <a:tr h="1250054"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Isosporidosis</a:t>
                      </a:r>
                      <a:endParaRPr lang="en-IN" dirty="0" smtClean="0"/>
                    </a:p>
                    <a:p>
                      <a:r>
                        <a:rPr lang="en-IN" dirty="0" smtClean="0"/>
                        <a:t>(Enteritis)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Candidiasis</a:t>
                      </a:r>
                      <a:r>
                        <a:rPr lang="en-IN" dirty="0" smtClean="0"/>
                        <a:t>(</a:t>
                      </a:r>
                      <a:r>
                        <a:rPr lang="en-IN" dirty="0" err="1" smtClean="0"/>
                        <a:t>Esophageal,tracheal</a:t>
                      </a:r>
                      <a:r>
                        <a:rPr lang="en-IN" dirty="0" smtClean="0"/>
                        <a:t>, pulmonary)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Nocardiosis</a:t>
                      </a:r>
                      <a:r>
                        <a:rPr lang="en-IN" dirty="0" smtClean="0"/>
                        <a:t>           (Pneumonia,</a:t>
                      </a:r>
                    </a:p>
                    <a:p>
                      <a:r>
                        <a:rPr lang="en-IN" dirty="0" err="1" smtClean="0"/>
                        <a:t>meningitis,disseminated</a:t>
                      </a:r>
                      <a:r>
                        <a:rPr lang="en-IN" dirty="0" smtClean="0"/>
                        <a:t>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Herpes</a:t>
                      </a:r>
                      <a:r>
                        <a:rPr lang="en-IN" baseline="0" dirty="0" smtClean="0"/>
                        <a:t> Simplex virus</a:t>
                      </a:r>
                      <a:endParaRPr lang="en-IN" dirty="0"/>
                    </a:p>
                  </a:txBody>
                  <a:tcPr/>
                </a:tc>
              </a:tr>
              <a:tr h="963856">
                <a:tc>
                  <a:txBody>
                    <a:bodyPr/>
                    <a:lstStyle/>
                    <a:p>
                      <a:r>
                        <a:rPr lang="en-IN" dirty="0" smtClean="0"/>
                        <a:t>Toxoplasmosis (Pneumonia/CNS</a:t>
                      </a:r>
                      <a:r>
                        <a:rPr lang="en-IN" baseline="0" dirty="0" smtClean="0"/>
                        <a:t> infection)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Cryptococcosis</a:t>
                      </a:r>
                      <a:r>
                        <a:rPr lang="en-IN" dirty="0" smtClean="0"/>
                        <a:t> (CNS infection)</a:t>
                      </a:r>
                    </a:p>
                    <a:p>
                      <a:r>
                        <a:rPr lang="en-IN" dirty="0" err="1" smtClean="0"/>
                        <a:t>Coccidiomycosis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Salmonella</a:t>
                      </a:r>
                      <a:r>
                        <a:rPr lang="en-IN" baseline="0" dirty="0" smtClean="0"/>
                        <a:t> </a:t>
                      </a:r>
                      <a:r>
                        <a:rPr lang="en-IN" baseline="0" dirty="0" err="1" smtClean="0"/>
                        <a:t>infetions</a:t>
                      </a:r>
                      <a:r>
                        <a:rPr lang="en-IN" baseline="0" dirty="0" smtClean="0"/>
                        <a:t>,</a:t>
                      </a:r>
                    </a:p>
                    <a:p>
                      <a:r>
                        <a:rPr lang="en-IN" baseline="0" dirty="0" smtClean="0"/>
                        <a:t>disseminated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Varicella</a:t>
                      </a:r>
                      <a:r>
                        <a:rPr lang="en-IN" dirty="0" smtClean="0"/>
                        <a:t> zoster virus</a:t>
                      </a:r>
                      <a:endParaRPr lang="en-IN" dirty="0"/>
                    </a:p>
                  </a:txBody>
                  <a:tcPr/>
                </a:tc>
              </a:tr>
              <a:tr h="963856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Histoplasmosis</a:t>
                      </a:r>
                      <a:r>
                        <a:rPr lang="en-IN" dirty="0" smtClean="0"/>
                        <a:t>     (disseminated)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Progressive multifocal</a:t>
                      </a:r>
                      <a:r>
                        <a:rPr lang="en-IN" baseline="0" dirty="0" smtClean="0"/>
                        <a:t> </a:t>
                      </a:r>
                      <a:r>
                        <a:rPr lang="en-IN" baseline="0" dirty="0" err="1" smtClean="0"/>
                        <a:t>leuko</a:t>
                      </a:r>
                      <a:r>
                        <a:rPr lang="en-IN" baseline="0" dirty="0" smtClean="0"/>
                        <a:t> encephalopathy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Intimate Friends of HIV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6075" indent="-346075"/>
            <a:r>
              <a:rPr lang="en-US" sz="2800" b="1" dirty="0" smtClean="0"/>
              <a:t>HBV, HBC infections</a:t>
            </a:r>
          </a:p>
          <a:p>
            <a:pPr marL="346075" indent="-346075"/>
            <a:r>
              <a:rPr lang="en-US" sz="2800" b="1" dirty="0" smtClean="0"/>
              <a:t>GBV-C infections</a:t>
            </a:r>
          </a:p>
          <a:p>
            <a:pPr marL="346075" indent="-346075"/>
            <a:r>
              <a:rPr lang="en-US" sz="2800" b="1" dirty="0" smtClean="0"/>
              <a:t>HHV-6 Infections</a:t>
            </a:r>
          </a:p>
          <a:p>
            <a:pPr marL="346075" indent="-346075"/>
            <a:r>
              <a:rPr lang="en-US" sz="2800" b="1" dirty="0" smtClean="0"/>
              <a:t>CMV Infection</a:t>
            </a:r>
          </a:p>
          <a:p>
            <a:pPr marL="346075" indent="-346075"/>
            <a:r>
              <a:rPr lang="en-US" sz="2800" b="1" dirty="0" smtClean="0"/>
              <a:t>Herpes Simplex Virus infections</a:t>
            </a:r>
          </a:p>
          <a:p>
            <a:pPr marL="346075" indent="-346075"/>
            <a:r>
              <a:rPr lang="en-US" sz="2800" b="1" dirty="0" smtClean="0"/>
              <a:t>STI of any kind.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hlink"/>
                </a:solidFill>
              </a:rPr>
              <a:t>Pregnancy</a:t>
            </a:r>
            <a:r>
              <a:rPr lang="en-US" dirty="0" smtClean="0"/>
              <a:t> on HIV infection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Pregnancy :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smtClean="0"/>
              <a:t>Slightly Immunosuppressive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smtClean="0"/>
              <a:t>Minimal effect on CD4 count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smtClean="0"/>
              <a:t>Minimal effect on HIV RNA level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dirty="0" err="1" smtClean="0"/>
              <a:t>Doesnot</a:t>
            </a:r>
            <a:r>
              <a:rPr lang="en-US" sz="2800" dirty="0" smtClean="0"/>
              <a:t> have significant effect on the clinical or immunological course of </a:t>
            </a:r>
            <a:r>
              <a:rPr lang="en-US" sz="2800" dirty="0" err="1" smtClean="0"/>
              <a:t>hiv</a:t>
            </a:r>
            <a:r>
              <a:rPr lang="en-US" sz="2800" dirty="0" smtClean="0"/>
              <a:t> infection</a:t>
            </a:r>
          </a:p>
          <a:p>
            <a:pPr>
              <a:lnSpc>
                <a:spcPct val="80000"/>
              </a:lnSpc>
              <a:buNone/>
            </a:pPr>
            <a:endParaRPr lang="en-US" sz="2800" dirty="0" smtClean="0"/>
          </a:p>
          <a:p>
            <a:pPr marL="514350" indent="-514350">
              <a:lnSpc>
                <a:spcPct val="80000"/>
              </a:lnSpc>
              <a:buNone/>
            </a:pPr>
            <a:r>
              <a:rPr lang="en-US" sz="2800" dirty="0" smtClean="0"/>
              <a:t>	</a:t>
            </a:r>
          </a:p>
          <a:p>
            <a:pPr marL="514350" indent="-514350">
              <a:lnSpc>
                <a:spcPct val="80000"/>
              </a:lnSpc>
              <a:buNone/>
            </a:pPr>
            <a:r>
              <a:rPr lang="en-US" sz="2800" dirty="0" smtClean="0"/>
              <a:t>Maternal morbidity and mortality not increased </a:t>
            </a:r>
            <a:endParaRPr lang="th-TH" sz="2800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HIV infection on pregnancy</a:t>
            </a:r>
            <a:r>
              <a:rPr lang="th-TH" dirty="0" smtClean="0"/>
              <a:t/>
            </a:r>
            <a:br>
              <a:rPr lang="th-TH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 smtClean="0"/>
              <a:t> Slightly increase rate 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 smtClean="0"/>
              <a:t> preterm birth(3.7% risk)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 smtClean="0"/>
              <a:t> IUGR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 smtClean="0"/>
              <a:t> PROM(15-25% if ROM&gt;4 hours)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 smtClean="0"/>
              <a:t> Fetal and neonatal infection</a:t>
            </a:r>
          </a:p>
          <a:p>
            <a:pPr>
              <a:spcBef>
                <a:spcPct val="50000"/>
              </a:spcBef>
            </a:pPr>
            <a:r>
              <a:rPr lang="en-US" sz="2800" dirty="0" smtClean="0"/>
              <a:t>  varies from 25-40 percent</a:t>
            </a:r>
            <a:endParaRPr lang="th-TH" sz="2800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7776864" cy="45719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8100392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0196"/>
                <a:gridCol w="4050196"/>
              </a:tblGrid>
              <a:tr h="7742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Pregnancy Outcome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Relationship to HIV Infection</a:t>
                      </a:r>
                    </a:p>
                    <a:p>
                      <a:endParaRPr lang="en-IN" dirty="0"/>
                    </a:p>
                  </a:txBody>
                  <a:tcPr/>
                </a:tc>
              </a:tr>
              <a:tr h="1106129">
                <a:tc>
                  <a:txBody>
                    <a:bodyPr/>
                    <a:lstStyle/>
                    <a:p>
                      <a:endParaRPr lang="en-IN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Spontaneous abortion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Limited data, but evidence of possible increased risk</a:t>
                      </a:r>
                    </a:p>
                    <a:p>
                      <a:endParaRPr lang="en-IN" dirty="0"/>
                    </a:p>
                  </a:txBody>
                  <a:tcPr/>
                </a:tc>
              </a:tr>
              <a:tr h="17698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Stillbirth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No association noted in developed countries; evidence of increased risk in developing countries</a:t>
                      </a:r>
                    </a:p>
                    <a:p>
                      <a:endParaRPr lang="en-IN" dirty="0"/>
                    </a:p>
                  </a:txBody>
                  <a:tcPr/>
                </a:tc>
              </a:tr>
              <a:tr h="17698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Perinatal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 mortality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No association noted in developed countries, but data limited; evidence of increased risk in developing countries</a:t>
                      </a:r>
                    </a:p>
                    <a:p>
                      <a:endParaRPr lang="en-IN" dirty="0"/>
                    </a:p>
                  </a:txBody>
                  <a:tcPr/>
                </a:tc>
              </a:tr>
              <a:tr h="14379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Newborn mortality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Limited data in developed countries; evidence of increased risk in developing countries</a:t>
                      </a:r>
                    </a:p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-256032"/>
          <a:ext cx="8172400" cy="7114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315"/>
                <a:gridCol w="4096085"/>
              </a:tblGrid>
              <a:tr h="7003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Pregnancy Outcome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Relationship to HIV Infection</a:t>
                      </a:r>
                    </a:p>
                    <a:p>
                      <a:endParaRPr lang="en-IN" dirty="0"/>
                    </a:p>
                  </a:txBody>
                  <a:tcPr/>
                </a:tc>
              </a:tr>
              <a:tr h="10004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Intra-uterine growth retardation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Evidence of possible increased risk</a:t>
                      </a:r>
                    </a:p>
                    <a:p>
                      <a:endParaRPr lang="en-IN" dirty="0"/>
                    </a:p>
                  </a:txBody>
                  <a:tcPr/>
                </a:tc>
              </a:tr>
              <a:tr h="10004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Low birth weight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Evidence of possible increased risk</a:t>
                      </a:r>
                    </a:p>
                    <a:p>
                      <a:endParaRPr lang="en-IN" dirty="0"/>
                    </a:p>
                  </a:txBody>
                  <a:tcPr/>
                </a:tc>
              </a:tr>
              <a:tr h="10004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Preterm delivery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Evidence of possible increased risk, especially w/ more advanced disease</a:t>
                      </a:r>
                      <a:endParaRPr lang="en-IN" dirty="0"/>
                    </a:p>
                  </a:txBody>
                  <a:tcPr/>
                </a:tc>
              </a:tr>
              <a:tr h="7003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Preclampsia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ngsana New" pitchFamily="18" charset="-34"/>
                      </a:endParaRP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No data</a:t>
                      </a:r>
                    </a:p>
                    <a:p>
                      <a:endParaRPr lang="en-IN" dirty="0"/>
                    </a:p>
                  </a:txBody>
                  <a:tcPr/>
                </a:tc>
              </a:tr>
              <a:tr h="7003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Gestational diabetes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No data</a:t>
                      </a:r>
                    </a:p>
                    <a:p>
                      <a:endParaRPr lang="en-IN" dirty="0"/>
                    </a:p>
                  </a:txBody>
                  <a:tcPr/>
                </a:tc>
              </a:tr>
              <a:tr h="17556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Amnionitis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ngsana New" pitchFamily="18" charset="-34"/>
                      </a:endParaRP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Limited data; more recent studies do not suggest an increased risk; some earlier studies found increased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histologic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 placental inflammation, particularly in those with preterm deliveries</a:t>
                      </a:r>
                    </a:p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8064896" cy="1740808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BBBCF7"/>
                </a:solidFill>
                <a:cs typeface="Tahoma" pitchFamily="34" charset="0"/>
              </a:rPr>
              <a:t>Adverse Pregnancy Outcomes and Relationship to HIV Infection (continued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2564904"/>
          <a:ext cx="7850560" cy="2224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5280"/>
                <a:gridCol w="3925280"/>
              </a:tblGrid>
              <a:tr h="9939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Pregnancy Outcome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Relationship to HIV Infection</a:t>
                      </a:r>
                    </a:p>
                    <a:p>
                      <a:endParaRPr lang="en-IN" dirty="0"/>
                    </a:p>
                  </a:txBody>
                  <a:tcPr/>
                </a:tc>
              </a:tr>
              <a:tr h="615328">
                <a:tc>
                  <a:txBody>
                    <a:bodyPr/>
                    <a:lstStyle/>
                    <a:p>
                      <a:pPr marL="0" marR="0" lvl="0" indent="0" algn="l" defTabSz="885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Oligohydramnios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ngsana New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85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Minimal data</a:t>
                      </a:r>
                    </a:p>
                  </a:txBody>
                  <a:tcPr horzOverflow="overflow"/>
                </a:tc>
              </a:tr>
              <a:tr h="615328">
                <a:tc>
                  <a:txBody>
                    <a:bodyPr/>
                    <a:lstStyle/>
                    <a:p>
                      <a:pPr marL="0" marR="0" lvl="0" indent="0" algn="l" defTabSz="885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Fetal malformation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858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ngsana New" pitchFamily="18" charset="-34"/>
                        </a:rPr>
                        <a:t>No evidence of increased risk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DYNAMICS OF PERINATAL  HIV TRANSMISSION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Mother to Child transmission is the most common cause of paediatric HIV infections.</a:t>
            </a:r>
          </a:p>
          <a:p>
            <a:r>
              <a:rPr lang="en-IN" dirty="0" smtClean="0"/>
              <a:t>15-40% neonates born to non-breast </a:t>
            </a:r>
            <a:r>
              <a:rPr lang="en-IN" dirty="0" err="1" smtClean="0"/>
              <a:t>feeding,untreated,HIV</a:t>
            </a:r>
            <a:r>
              <a:rPr lang="en-IN" dirty="0" smtClean="0"/>
              <a:t> infected </a:t>
            </a:r>
            <a:r>
              <a:rPr lang="en-IN" dirty="0" err="1" smtClean="0"/>
              <a:t>mothers,gets</a:t>
            </a:r>
            <a:r>
              <a:rPr lang="en-IN" dirty="0" smtClean="0"/>
              <a:t> infected.</a:t>
            </a:r>
          </a:p>
          <a:p>
            <a:r>
              <a:rPr lang="en-IN" dirty="0" smtClean="0"/>
              <a:t>TRANSMISSION		GESTATIONAL AGE</a:t>
            </a:r>
          </a:p>
          <a:p>
            <a:r>
              <a:rPr lang="en-IN" dirty="0" smtClean="0"/>
              <a:t>20%					36Weeks</a:t>
            </a:r>
          </a:p>
          <a:p>
            <a:r>
              <a:rPr lang="en-IN" dirty="0" smtClean="0"/>
              <a:t>50%					Near Term</a:t>
            </a:r>
          </a:p>
          <a:p>
            <a:r>
              <a:rPr lang="en-IN" dirty="0" smtClean="0"/>
              <a:t>30%					</a:t>
            </a:r>
            <a:r>
              <a:rPr lang="en-IN" dirty="0" err="1" smtClean="0"/>
              <a:t>Intrapartrum</a:t>
            </a:r>
            <a:endParaRPr lang="en-IN" dirty="0" smtClean="0"/>
          </a:p>
          <a:p>
            <a:r>
              <a:rPr lang="en-IN" dirty="0" smtClean="0"/>
              <a:t>30-50%				Breast feeding.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Risk factors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Immunologically /clinically advanced HIV disease in mother,</a:t>
            </a:r>
          </a:p>
          <a:p>
            <a:r>
              <a:rPr lang="en-IN" dirty="0" smtClean="0"/>
              <a:t>High Plasma Viral Load,</a:t>
            </a:r>
          </a:p>
          <a:p>
            <a:r>
              <a:rPr lang="en-IN" dirty="0" smtClean="0"/>
              <a:t>Maternal </a:t>
            </a:r>
            <a:r>
              <a:rPr lang="en-IN" dirty="0" err="1" smtClean="0"/>
              <a:t>injectable</a:t>
            </a:r>
            <a:r>
              <a:rPr lang="en-IN" dirty="0" smtClean="0"/>
              <a:t> drug use during Pregnancy,</a:t>
            </a:r>
          </a:p>
          <a:p>
            <a:r>
              <a:rPr lang="en-IN" dirty="0" smtClean="0"/>
              <a:t>Preterm delivery( 4 fold increase in Risk)</a:t>
            </a:r>
          </a:p>
          <a:p>
            <a:r>
              <a:rPr lang="en-IN" dirty="0" smtClean="0"/>
              <a:t>Failure to receive ART therapy,</a:t>
            </a:r>
          </a:p>
          <a:p>
            <a:r>
              <a:rPr lang="en-IN" dirty="0" smtClean="0"/>
              <a:t>Prolonged Rupture of membranes,</a:t>
            </a:r>
          </a:p>
          <a:p>
            <a:r>
              <a:rPr lang="en-IN" dirty="0" smtClean="0"/>
              <a:t>Breast Feeding.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Obstetric  risk factors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248584"/>
          </a:xfrm>
        </p:spPr>
        <p:txBody>
          <a:bodyPr/>
          <a:lstStyle/>
          <a:p>
            <a:r>
              <a:rPr lang="en-IN" dirty="0" smtClean="0"/>
              <a:t>Risk increases with every hour after membranes </a:t>
            </a:r>
            <a:r>
              <a:rPr lang="en-IN" dirty="0" err="1" smtClean="0"/>
              <a:t>rupture,independent</a:t>
            </a:r>
            <a:r>
              <a:rPr lang="en-IN" dirty="0" smtClean="0"/>
              <a:t> of other risk factors.</a:t>
            </a:r>
          </a:p>
          <a:p>
            <a:r>
              <a:rPr lang="en-IN" dirty="0" smtClean="0"/>
              <a:t>Co-infection with another STI during </a:t>
            </a:r>
            <a:r>
              <a:rPr lang="en-IN" dirty="0" err="1" smtClean="0"/>
              <a:t>pregnanacy</a:t>
            </a:r>
            <a:r>
              <a:rPr lang="en-IN" dirty="0" smtClean="0"/>
              <a:t>.</a:t>
            </a:r>
          </a:p>
          <a:p>
            <a:r>
              <a:rPr lang="en-IN" dirty="0" err="1" smtClean="0"/>
              <a:t>Chorioamnionitis</a:t>
            </a:r>
            <a:r>
              <a:rPr lang="en-IN" dirty="0" smtClean="0"/>
              <a:t>.</a:t>
            </a:r>
          </a:p>
          <a:p>
            <a:r>
              <a:rPr lang="en-IN" dirty="0" smtClean="0"/>
              <a:t>Obstetric Procedures:</a:t>
            </a:r>
          </a:p>
          <a:p>
            <a:pPr lvl="1"/>
            <a:r>
              <a:rPr lang="en-IN" dirty="0" smtClean="0"/>
              <a:t>Chorionic </a:t>
            </a:r>
            <a:r>
              <a:rPr lang="en-IN" dirty="0" err="1" smtClean="0"/>
              <a:t>villus</a:t>
            </a:r>
            <a:r>
              <a:rPr lang="en-IN" dirty="0" smtClean="0"/>
              <a:t> sampling,</a:t>
            </a:r>
          </a:p>
          <a:p>
            <a:pPr lvl="1"/>
            <a:r>
              <a:rPr lang="en-IN" dirty="0" smtClean="0"/>
              <a:t>Amniocentesis,</a:t>
            </a:r>
          </a:p>
          <a:p>
            <a:pPr lvl="1"/>
            <a:r>
              <a:rPr lang="en-IN" dirty="0" smtClean="0"/>
              <a:t>ARM</a:t>
            </a:r>
          </a:p>
          <a:p>
            <a:pPr lvl="1"/>
            <a:r>
              <a:rPr lang="en-IN" dirty="0" smtClean="0"/>
              <a:t>Invasive </a:t>
            </a:r>
            <a:r>
              <a:rPr lang="en-IN" dirty="0" err="1" smtClean="0"/>
              <a:t>fetal</a:t>
            </a:r>
            <a:r>
              <a:rPr lang="en-IN" dirty="0" smtClean="0"/>
              <a:t> </a:t>
            </a:r>
            <a:r>
              <a:rPr lang="en-IN" dirty="0" err="1" smtClean="0"/>
              <a:t>intrapartrum</a:t>
            </a:r>
            <a:r>
              <a:rPr lang="en-IN" dirty="0" smtClean="0"/>
              <a:t> monitoring.(</a:t>
            </a:r>
            <a:r>
              <a:rPr lang="en-IN" dirty="0" err="1" smtClean="0"/>
              <a:t>fetal</a:t>
            </a:r>
            <a:r>
              <a:rPr lang="en-IN" dirty="0" smtClean="0"/>
              <a:t> scalp ph monitoring)</a:t>
            </a:r>
          </a:p>
          <a:p>
            <a:pPr lvl="1"/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Hiv</a:t>
            </a:r>
            <a:r>
              <a:rPr lang="en-IN" dirty="0" smtClean="0"/>
              <a:t> prevalence rate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Among pregnant women is 0.3%</a:t>
            </a:r>
          </a:p>
          <a:p>
            <a:r>
              <a:rPr lang="en-IN" dirty="0" smtClean="0"/>
              <a:t>Vertical Transmission rate to </a:t>
            </a:r>
            <a:r>
              <a:rPr lang="en-IN" dirty="0" err="1" smtClean="0"/>
              <a:t>fetus</a:t>
            </a:r>
            <a:r>
              <a:rPr lang="en-IN" dirty="0" smtClean="0"/>
              <a:t> is around 30%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67544" y="2940908"/>
            <a:ext cx="1008062" cy="36933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&lt;14 wk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051050" y="2943702"/>
            <a:ext cx="1225550" cy="36933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14-36 wk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779838" y="2780928"/>
            <a:ext cx="936625" cy="646331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36 wk-labor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292725" y="2941082"/>
            <a:ext cx="1439863" cy="36933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chemeClr val="bg1"/>
                </a:solidFill>
              </a:rPr>
              <a:t>Intrapartum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1619672" y="314096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3419872" y="3068960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4788024" y="306896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 flipV="1">
            <a:off x="971550" y="3429000"/>
            <a:ext cx="50" cy="7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2555776" y="3356992"/>
            <a:ext cx="0" cy="8640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 flipV="1">
            <a:off x="4211638" y="3429000"/>
            <a:ext cx="322" cy="100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V="1">
            <a:off x="5940152" y="3357562"/>
            <a:ext cx="273" cy="9355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467545" y="4309506"/>
            <a:ext cx="9361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  </a:t>
            </a:r>
            <a:endParaRPr lang="th-TH" dirty="0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3924300" y="4309506"/>
            <a:ext cx="863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</a:t>
            </a:r>
            <a:endParaRPr lang="th-TH" dirty="0"/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6588224" y="3284984"/>
            <a:ext cx="1584175" cy="861774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</a:rPr>
              <a:t>75 %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</a:rPr>
              <a:t>uninfected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6732241" y="4848830"/>
            <a:ext cx="1440159" cy="861774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</a:rPr>
              <a:t>25 %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</a:rPr>
              <a:t>infected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95536" y="5013176"/>
            <a:ext cx="74888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 4%           </a:t>
            </a:r>
            <a:r>
              <a:rPr lang="en-US" dirty="0" smtClean="0"/>
              <a:t>         </a:t>
            </a:r>
            <a:r>
              <a:rPr lang="en-US" dirty="0"/>
              <a:t>16%           </a:t>
            </a:r>
            <a:r>
              <a:rPr lang="en-US" dirty="0" smtClean="0"/>
              <a:t>        </a:t>
            </a:r>
            <a:r>
              <a:rPr lang="en-US" dirty="0"/>
              <a:t>50%              </a:t>
            </a:r>
            <a:r>
              <a:rPr lang="en-US" dirty="0" smtClean="0"/>
              <a:t>        </a:t>
            </a:r>
            <a:r>
              <a:rPr lang="en-US" dirty="0"/>
              <a:t>30%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Maternal plasma </a:t>
            </a:r>
            <a:r>
              <a:rPr lang="en-IN" dirty="0" err="1" smtClean="0"/>
              <a:t>hiv</a:t>
            </a:r>
            <a:r>
              <a:rPr lang="en-IN" dirty="0" smtClean="0"/>
              <a:t> </a:t>
            </a:r>
            <a:r>
              <a:rPr lang="en-IN" dirty="0" err="1" smtClean="0"/>
              <a:t>rna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 smtClean="0"/>
              <a:t>Perinatal</a:t>
            </a:r>
            <a:r>
              <a:rPr lang="en-IN" dirty="0" smtClean="0"/>
              <a:t> HIV transmission is correlated with maternal plasma HIV RNA burden.</a:t>
            </a:r>
          </a:p>
          <a:p>
            <a:pPr>
              <a:buNone/>
            </a:pPr>
            <a:endParaRPr lang="en-IN" dirty="0" smtClean="0"/>
          </a:p>
          <a:p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1560" y="2780928"/>
          <a:ext cx="6696744" cy="3240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8372"/>
                <a:gridCol w="3348372"/>
              </a:tblGrid>
              <a:tr h="540442">
                <a:tc>
                  <a:txBody>
                    <a:bodyPr/>
                    <a:lstStyle/>
                    <a:p>
                      <a:r>
                        <a:rPr lang="en-IN" dirty="0" smtClean="0"/>
                        <a:t>TRANSMISSION RATE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VIRAL</a:t>
                      </a:r>
                      <a:r>
                        <a:rPr lang="en-IN" baseline="0" dirty="0" smtClean="0"/>
                        <a:t> COPIES/ML</a:t>
                      </a:r>
                      <a:endParaRPr lang="en-IN" dirty="0"/>
                    </a:p>
                  </a:txBody>
                  <a:tcPr/>
                </a:tc>
              </a:tr>
              <a:tr h="899973">
                <a:tc>
                  <a:txBody>
                    <a:bodyPr/>
                    <a:lstStyle/>
                    <a:p>
                      <a:r>
                        <a:rPr lang="en-IN" sz="2000" b="1" dirty="0" smtClean="0">
                          <a:solidFill>
                            <a:schemeClr val="tx1"/>
                          </a:solidFill>
                        </a:rPr>
                        <a:t>2%</a:t>
                      </a:r>
                      <a:endParaRPr lang="en-IN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1,000</a:t>
                      </a:r>
                    </a:p>
                    <a:p>
                      <a:endParaRPr lang="en-IN" dirty="0"/>
                    </a:p>
                  </a:txBody>
                  <a:tcPr/>
                </a:tc>
              </a:tr>
              <a:tr h="899973">
                <a:tc>
                  <a:txBody>
                    <a:bodyPr/>
                    <a:lstStyle/>
                    <a:p>
                      <a:r>
                        <a:rPr lang="en-IN" sz="2000" b="1" dirty="0" smtClean="0">
                          <a:solidFill>
                            <a:schemeClr val="tx1"/>
                          </a:solidFill>
                        </a:rPr>
                        <a:t>11%</a:t>
                      </a:r>
                      <a:endParaRPr lang="en-IN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10,000</a:t>
                      </a:r>
                      <a:endParaRPr lang="en-IN" b="1" dirty="0"/>
                    </a:p>
                  </a:txBody>
                  <a:tcPr/>
                </a:tc>
              </a:tr>
              <a:tr h="899973">
                <a:tc>
                  <a:txBody>
                    <a:bodyPr/>
                    <a:lstStyle/>
                    <a:p>
                      <a:r>
                        <a:rPr lang="en-IN" sz="2000" b="1" dirty="0" smtClean="0">
                          <a:solidFill>
                            <a:schemeClr val="tx1"/>
                          </a:solidFill>
                        </a:rPr>
                        <a:t>40%</a:t>
                      </a:r>
                      <a:endParaRPr lang="en-IN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1,00,000</a:t>
                      </a:r>
                      <a:endParaRPr lang="en-IN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. Maternal plasma HIV RNA level</a:t>
            </a:r>
            <a:endParaRPr lang="en-IN" dirty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idx="1"/>
          </p:nvPr>
        </p:nvGraphicFramePr>
        <p:xfrm>
          <a:off x="395536" y="1556792"/>
          <a:ext cx="6096000" cy="4067175"/>
        </p:xfrm>
        <a:graphic>
          <a:graphicData uri="http://schemas.openxmlformats.org/presentationml/2006/ole">
            <p:oleObj spid="_x0000_s38914" name="Chart" r:id="rId3" imgW="6095951" imgH="4067100" progId="MSGraph.Chart.8">
              <p:embed followColorScheme="full"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323528" y="5517232"/>
            <a:ext cx="6534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Most important factor, 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HIV RNA viral load &gt; 100000 copies/ml : risk &gt; 30 %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HIV RNA viral load &lt; 400 copies/ml       : risk 1 %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172400" cy="6858000"/>
          </a:xfrm>
        </p:spPr>
        <p:txBody>
          <a:bodyPr/>
          <a:lstStyle/>
          <a:p>
            <a:r>
              <a:rPr lang="en-IN" dirty="0" smtClean="0"/>
              <a:t>However transmission has been observed at all HIV RNA levels including those that were undetectable.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This is due to discordance between viral load in plasma and genital secretions.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Viral load not only determinant to decide need of ART therapy.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NO ASSOCIATION:								Maternal Age,						Race,								Ethnicity,							H/O previously infected child.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Intrapartrum</a:t>
            </a:r>
            <a:r>
              <a:rPr lang="en-IN" dirty="0" smtClean="0"/>
              <a:t> transmission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Occur during Labour through maternal-</a:t>
            </a:r>
            <a:r>
              <a:rPr lang="en-IN" dirty="0" err="1" smtClean="0"/>
              <a:t>fetal</a:t>
            </a:r>
            <a:r>
              <a:rPr lang="en-IN" dirty="0" smtClean="0"/>
              <a:t> exchange of blood or by contact of the infant’s skin/mucous membrane with maternal blood /secretions during delivery.</a:t>
            </a:r>
          </a:p>
          <a:p>
            <a:pPr marL="406400" indent="-406400">
              <a:lnSpc>
                <a:spcPct val="120000"/>
              </a:lnSpc>
              <a:buClr>
                <a:schemeClr val="hlink"/>
              </a:buClr>
            </a:pPr>
            <a:r>
              <a:rPr lang="en-GB" b="1" dirty="0" smtClean="0"/>
              <a:t>HIV-1 and HIV-2</a:t>
            </a:r>
          </a:p>
          <a:p>
            <a:pPr marL="793750" lvl="1" indent="-273050">
              <a:lnSpc>
                <a:spcPct val="120000"/>
              </a:lnSpc>
              <a:buClr>
                <a:schemeClr val="hlink"/>
              </a:buClr>
            </a:pPr>
            <a:r>
              <a:rPr lang="en-GB" sz="2600" b="1" dirty="0" smtClean="0"/>
              <a:t>Transmitted through the same routes</a:t>
            </a:r>
          </a:p>
          <a:p>
            <a:pPr marL="793750" lvl="1" indent="-273050">
              <a:lnSpc>
                <a:spcPct val="120000"/>
              </a:lnSpc>
              <a:buClr>
                <a:schemeClr val="hlink"/>
              </a:buClr>
            </a:pPr>
            <a:r>
              <a:rPr lang="en-GB" sz="2600" b="1" dirty="0" smtClean="0"/>
              <a:t>Associated with similar opportunistic infections</a:t>
            </a:r>
          </a:p>
          <a:p>
            <a:pPr marL="406400" indent="-406400">
              <a:lnSpc>
                <a:spcPct val="120000"/>
              </a:lnSpc>
              <a:buClr>
                <a:schemeClr val="hlink"/>
              </a:buClr>
            </a:pPr>
            <a:r>
              <a:rPr lang="en-GB" b="1" dirty="0" smtClean="0"/>
              <a:t>HIV-1 is more common worldwide</a:t>
            </a:r>
          </a:p>
          <a:p>
            <a:pPr marL="406400" indent="-406400">
              <a:lnSpc>
                <a:spcPct val="120000"/>
              </a:lnSpc>
              <a:buClr>
                <a:schemeClr val="hlink"/>
              </a:buClr>
            </a:pPr>
            <a:r>
              <a:rPr lang="en-GB" b="1" dirty="0" smtClean="0"/>
              <a:t>HIV-2 is found primarily in  </a:t>
            </a:r>
            <a:r>
              <a:rPr lang="en-GB" b="1" dirty="0" err="1" smtClean="0"/>
              <a:t>INDIA,West</a:t>
            </a:r>
            <a:r>
              <a:rPr lang="en-GB" b="1" dirty="0" smtClean="0"/>
              <a:t> Africa, Mozambique and Angola.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172400" cy="6858000"/>
          </a:xfrm>
        </p:spPr>
        <p:txBody>
          <a:bodyPr/>
          <a:lstStyle/>
          <a:p>
            <a:pPr marL="346075" indent="-346075">
              <a:buFont typeface="Monotype Sorts" pitchFamily="2" charset="2"/>
              <a:buNone/>
            </a:pPr>
            <a:r>
              <a:rPr lang="en-GB" sz="2900" b="1" i="1" u="sng" dirty="0" smtClean="0"/>
              <a:t>Differences between HIV-1 and HIV-2</a:t>
            </a:r>
          </a:p>
          <a:p>
            <a:pPr marL="346075" indent="-346075">
              <a:lnSpc>
                <a:spcPct val="140000"/>
              </a:lnSpc>
            </a:pPr>
            <a:r>
              <a:rPr lang="en-GB" dirty="0" smtClean="0"/>
              <a:t>HIV-2 is less easily transmitted.</a:t>
            </a:r>
          </a:p>
          <a:p>
            <a:pPr marL="346075" indent="-346075">
              <a:lnSpc>
                <a:spcPct val="140000"/>
              </a:lnSpc>
            </a:pPr>
            <a:r>
              <a:rPr lang="en-GB" dirty="0" smtClean="0"/>
              <a:t>HIV-2 </a:t>
            </a:r>
            <a:r>
              <a:rPr lang="en-US" dirty="0" smtClean="0"/>
              <a:t>develops more slowly.</a:t>
            </a:r>
          </a:p>
          <a:p>
            <a:pPr marL="346075" indent="-346075">
              <a:lnSpc>
                <a:spcPct val="140000"/>
              </a:lnSpc>
            </a:pPr>
            <a:r>
              <a:rPr lang="en-GB" dirty="0" smtClean="0"/>
              <a:t>HIV-2 cause less severe illness</a:t>
            </a:r>
          </a:p>
          <a:p>
            <a:pPr marL="346075" indent="-346075">
              <a:lnSpc>
                <a:spcPct val="140000"/>
              </a:lnSpc>
            </a:pPr>
            <a:r>
              <a:rPr lang="en-GB" dirty="0" smtClean="0"/>
              <a:t>MTCT is relatively rare with HIV-2.</a:t>
            </a:r>
          </a:p>
          <a:p>
            <a:pPr marL="346075" indent="-346075">
              <a:lnSpc>
                <a:spcPct val="140000"/>
              </a:lnSpc>
            </a:pPr>
            <a:r>
              <a:rPr lang="en-GB" dirty="0" smtClean="0"/>
              <a:t>HHV-6 does not cause AIDS – Helper virus</a:t>
            </a:r>
          </a:p>
          <a:p>
            <a:r>
              <a:rPr lang="en-IN" dirty="0" smtClean="0"/>
              <a:t>Women with maternal HSV-2 Antibody have significant 50% increased risk of </a:t>
            </a:r>
            <a:r>
              <a:rPr lang="en-IN" dirty="0" err="1" smtClean="0"/>
              <a:t>intrapartrum</a:t>
            </a:r>
            <a:r>
              <a:rPr lang="en-IN" dirty="0" smtClean="0"/>
              <a:t> HIV-1 MTCT.</a:t>
            </a:r>
          </a:p>
          <a:p>
            <a:r>
              <a:rPr lang="en-IN" dirty="0" smtClean="0"/>
              <a:t>25% vertical transmission to maternal HSV-2 Co-infection.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PRECONCEPTIONAL COUNSELING.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IN" dirty="0" smtClean="0"/>
              <a:t>Effective contraception should be discussed if pregnancy is undesired.</a:t>
            </a:r>
          </a:p>
          <a:p>
            <a:pPr>
              <a:buNone/>
            </a:pPr>
            <a:endParaRPr lang="en-IN" dirty="0" smtClean="0"/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Educate about decreasing high risk sexual behaviours to prevent transmission and to decrease acquisition of other STIs.</a:t>
            </a:r>
          </a:p>
          <a:p>
            <a:pPr>
              <a:buNone/>
            </a:pPr>
            <a:endParaRPr lang="en-IN" dirty="0" smtClean="0"/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Educate about avoidance of drugs that has high </a:t>
            </a:r>
            <a:r>
              <a:rPr lang="en-IN" dirty="0" err="1" smtClean="0"/>
              <a:t>teratogenicity</a:t>
            </a:r>
            <a:r>
              <a:rPr lang="en-IN" dirty="0" smtClean="0"/>
              <a:t> (</a:t>
            </a:r>
            <a:r>
              <a:rPr lang="en-IN" dirty="0" err="1" smtClean="0"/>
              <a:t>efavirenz</a:t>
            </a:r>
            <a:r>
              <a:rPr lang="en-IN" dirty="0" smtClean="0"/>
              <a:t>).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7300664" cy="561902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IN" dirty="0" smtClean="0"/>
              <a:t>Regime of ART has to be altered based on the </a:t>
            </a:r>
            <a:r>
              <a:rPr lang="en-IN" dirty="0" err="1" smtClean="0"/>
              <a:t>teratogenicity</a:t>
            </a:r>
            <a:r>
              <a:rPr lang="en-IN" dirty="0" smtClean="0"/>
              <a:t> risks.</a:t>
            </a:r>
          </a:p>
          <a:p>
            <a:pPr>
              <a:buFont typeface="Wingdings" pitchFamily="2" charset="2"/>
              <a:buChar char="Ø"/>
            </a:pPr>
            <a:endParaRPr lang="en-IN" dirty="0" smtClean="0"/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Maximal suppression of maternal viral load before conception is aimed in women who wish to conceive.</a:t>
            </a:r>
          </a:p>
          <a:p>
            <a:pPr>
              <a:buFont typeface="Wingdings" pitchFamily="2" charset="2"/>
              <a:buChar char="Ø"/>
            </a:pPr>
            <a:endParaRPr lang="en-IN" dirty="0" smtClean="0"/>
          </a:p>
          <a:p>
            <a:pPr>
              <a:buFont typeface="Wingdings" pitchFamily="2" charset="2"/>
              <a:buChar char="Ø"/>
            </a:pPr>
            <a:r>
              <a:rPr lang="en-IN" dirty="0" err="1" smtClean="0"/>
              <a:t>Propylaxis</a:t>
            </a:r>
            <a:r>
              <a:rPr lang="en-IN" dirty="0" smtClean="0"/>
              <a:t> for </a:t>
            </a:r>
            <a:r>
              <a:rPr lang="en-IN" dirty="0" err="1" smtClean="0"/>
              <a:t>oppurtunistic</a:t>
            </a:r>
            <a:r>
              <a:rPr lang="en-IN" dirty="0" smtClean="0"/>
              <a:t> infections is provided.</a:t>
            </a:r>
          </a:p>
          <a:p>
            <a:pPr>
              <a:buFont typeface="Wingdings" pitchFamily="2" charset="2"/>
              <a:buChar char="Ø"/>
            </a:pPr>
            <a:endParaRPr lang="en-IN" dirty="0" smtClean="0"/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Immunisation is instituted.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IN" dirty="0" smtClean="0"/>
              <a:t>Folic acid is administered in higher dose (5mg) in women on </a:t>
            </a:r>
            <a:r>
              <a:rPr lang="en-IN" dirty="0" err="1" smtClean="0"/>
              <a:t>cotrimoxazole</a:t>
            </a:r>
            <a:r>
              <a:rPr lang="en-IN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en-IN" dirty="0" smtClean="0"/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Partner testing and counselling for HIV is done.</a:t>
            </a:r>
          </a:p>
          <a:p>
            <a:pPr>
              <a:buFont typeface="Wingdings" pitchFamily="2" charset="2"/>
              <a:buChar char="Ø"/>
            </a:pPr>
            <a:endParaRPr lang="en-IN" dirty="0" smtClean="0"/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Discordant couples are counselled and managed accordingly.</a:t>
            </a:r>
          </a:p>
          <a:p>
            <a:pPr>
              <a:buFont typeface="Wingdings" pitchFamily="2" charset="2"/>
              <a:buChar char="Ø"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History Taking in </a:t>
            </a:r>
            <a:r>
              <a:rPr lang="en-IN" dirty="0" err="1" smtClean="0"/>
              <a:t>Hiv</a:t>
            </a:r>
            <a:r>
              <a:rPr lang="en-IN" dirty="0" smtClean="0"/>
              <a:t> in pregnancy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462789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IN" dirty="0" smtClean="0"/>
              <a:t> Antiretroviral drugs</a:t>
            </a:r>
          </a:p>
          <a:p>
            <a:pPr>
              <a:buFont typeface="Wingdings" pitchFamily="2" charset="2"/>
              <a:buChar char="Ø"/>
            </a:pPr>
            <a:endParaRPr lang="en-IN" dirty="0" smtClean="0"/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Antiretroviral adherence history</a:t>
            </a:r>
          </a:p>
          <a:p>
            <a:pPr>
              <a:buFont typeface="Wingdings" pitchFamily="2" charset="2"/>
              <a:buChar char="Ø"/>
            </a:pPr>
            <a:endParaRPr lang="en-IN" dirty="0" smtClean="0"/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Drug </a:t>
            </a:r>
            <a:r>
              <a:rPr lang="en-IN" dirty="0" err="1" smtClean="0"/>
              <a:t>resistence</a:t>
            </a:r>
            <a:r>
              <a:rPr lang="en-IN" dirty="0" smtClean="0"/>
              <a:t> testing</a:t>
            </a:r>
          </a:p>
          <a:p>
            <a:pPr>
              <a:buFont typeface="Wingdings" pitchFamily="2" charset="2"/>
              <a:buChar char="Ø"/>
            </a:pPr>
            <a:endParaRPr lang="en-IN" dirty="0" smtClean="0"/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History of </a:t>
            </a:r>
            <a:r>
              <a:rPr lang="en-IN" dirty="0" err="1" smtClean="0"/>
              <a:t>oppurtunistic</a:t>
            </a:r>
            <a:r>
              <a:rPr lang="en-IN" dirty="0" smtClean="0"/>
              <a:t> infection</a:t>
            </a:r>
          </a:p>
          <a:p>
            <a:pPr>
              <a:buFont typeface="Wingdings" pitchFamily="2" charset="2"/>
              <a:buChar char="Ø"/>
            </a:pPr>
            <a:endParaRPr lang="en-IN" dirty="0" smtClean="0"/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Immunization history (hepatitis A,      hepatitis </a:t>
            </a:r>
            <a:r>
              <a:rPr lang="en-IN" dirty="0" err="1" smtClean="0"/>
              <a:t>B,Influenza,Pneumococcus</a:t>
            </a:r>
            <a:r>
              <a:rPr lang="en-IN" dirty="0" smtClean="0"/>
              <a:t>)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PHYSICAL </a:t>
            </a:r>
            <a:r>
              <a:rPr lang="en-IN" dirty="0" err="1" smtClean="0"/>
              <a:t>EXAMINation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Lymph node enlargement</a:t>
            </a:r>
          </a:p>
          <a:p>
            <a:r>
              <a:rPr lang="en-IN" dirty="0" smtClean="0"/>
              <a:t>Oral </a:t>
            </a:r>
            <a:r>
              <a:rPr lang="en-IN" dirty="0" err="1" smtClean="0"/>
              <a:t>candidiasis</a:t>
            </a:r>
            <a:endParaRPr lang="en-IN" dirty="0" smtClean="0"/>
          </a:p>
          <a:p>
            <a:r>
              <a:rPr lang="en-IN" dirty="0" err="1" smtClean="0"/>
              <a:t>Hepatomegaly</a:t>
            </a:r>
            <a:r>
              <a:rPr lang="en-IN" dirty="0" smtClean="0"/>
              <a:t> </a:t>
            </a:r>
          </a:p>
          <a:p>
            <a:r>
              <a:rPr lang="en-IN" dirty="0" err="1" smtClean="0"/>
              <a:t>Splenomegaly</a:t>
            </a:r>
            <a:endParaRPr lang="en-IN" dirty="0" smtClean="0"/>
          </a:p>
          <a:p>
            <a:r>
              <a:rPr lang="en-IN" dirty="0" smtClean="0"/>
              <a:t>Stigmata of concurrent STI ( </a:t>
            </a:r>
            <a:r>
              <a:rPr lang="en-IN" dirty="0" err="1" smtClean="0"/>
              <a:t>syphillis</a:t>
            </a:r>
            <a:r>
              <a:rPr lang="en-IN" dirty="0" smtClean="0"/>
              <a:t>, gonorrhoea, </a:t>
            </a:r>
            <a:r>
              <a:rPr lang="en-IN" dirty="0" err="1" smtClean="0"/>
              <a:t>chlamydia</a:t>
            </a:r>
            <a:r>
              <a:rPr lang="en-IN" dirty="0" smtClean="0"/>
              <a:t>, etc.)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Structure of </a:t>
            </a:r>
            <a:r>
              <a:rPr lang="en-IN" dirty="0" err="1" smtClean="0"/>
              <a:t>hiv</a:t>
            </a:r>
            <a:r>
              <a:rPr lang="en-IN" dirty="0" smtClean="0"/>
              <a:t> virus.</a:t>
            </a:r>
            <a:endParaRPr lang="en-IN" dirty="0"/>
          </a:p>
        </p:txBody>
      </p:sp>
      <p:pic>
        <p:nvPicPr>
          <p:cNvPr id="6" name="Content Placeholder 5" descr="structure-hiv-236170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09724"/>
            <a:ext cx="8172400" cy="5248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Laboratory evaluation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CD4 T cell count , percentage.</a:t>
            </a:r>
          </a:p>
          <a:p>
            <a:r>
              <a:rPr lang="en-IN" dirty="0" smtClean="0"/>
              <a:t>Plasma HIV RNA PCR</a:t>
            </a:r>
          </a:p>
          <a:p>
            <a:r>
              <a:rPr lang="en-IN" dirty="0" smtClean="0"/>
              <a:t>Complete blood count</a:t>
            </a:r>
          </a:p>
          <a:p>
            <a:r>
              <a:rPr lang="en-IN" dirty="0" smtClean="0"/>
              <a:t>Serum </a:t>
            </a:r>
            <a:r>
              <a:rPr lang="en-IN" dirty="0" err="1" smtClean="0"/>
              <a:t>creatinine</a:t>
            </a:r>
            <a:endParaRPr lang="en-IN" dirty="0" smtClean="0"/>
          </a:p>
          <a:p>
            <a:r>
              <a:rPr lang="en-IN" dirty="0" smtClean="0"/>
              <a:t>Liver function tests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Evaluation of </a:t>
            </a:r>
            <a:r>
              <a:rPr lang="en-IN" dirty="0" err="1" smtClean="0"/>
              <a:t>comorbid</a:t>
            </a:r>
            <a:r>
              <a:rPr lang="en-IN" dirty="0" smtClean="0"/>
              <a:t> STD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Screening for </a:t>
            </a:r>
            <a:r>
              <a:rPr lang="en-IN" dirty="0" err="1" smtClean="0"/>
              <a:t>Syphillis</a:t>
            </a:r>
            <a:r>
              <a:rPr lang="en-IN" dirty="0" smtClean="0"/>
              <a:t>.</a:t>
            </a:r>
          </a:p>
          <a:p>
            <a:endParaRPr lang="en-IN" dirty="0" smtClean="0"/>
          </a:p>
          <a:p>
            <a:r>
              <a:rPr lang="en-IN" dirty="0" smtClean="0"/>
              <a:t>Screening for HSV .</a:t>
            </a:r>
          </a:p>
          <a:p>
            <a:endParaRPr lang="en-IN" dirty="0" smtClean="0"/>
          </a:p>
          <a:p>
            <a:r>
              <a:rPr lang="en-IN" dirty="0" smtClean="0"/>
              <a:t>Screening for Gonorrhoea and Chlamydia.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Evaluation of need for prophylaxis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 smtClean="0"/>
              <a:t>Pneumocystis</a:t>
            </a:r>
            <a:r>
              <a:rPr lang="en-IN" dirty="0" smtClean="0"/>
              <a:t> </a:t>
            </a:r>
            <a:r>
              <a:rPr lang="en-IN" dirty="0" err="1" smtClean="0"/>
              <a:t>carinii</a:t>
            </a:r>
            <a:r>
              <a:rPr lang="en-IN" dirty="0" smtClean="0"/>
              <a:t> (CD4&lt; 200)</a:t>
            </a:r>
          </a:p>
          <a:p>
            <a:endParaRPr lang="en-IN" dirty="0" smtClean="0"/>
          </a:p>
          <a:p>
            <a:r>
              <a:rPr lang="en-IN" dirty="0" smtClean="0"/>
              <a:t>Mycobacterium </a:t>
            </a:r>
            <a:r>
              <a:rPr lang="en-IN" dirty="0" err="1" smtClean="0"/>
              <a:t>avium</a:t>
            </a:r>
            <a:r>
              <a:rPr lang="en-IN" dirty="0" smtClean="0"/>
              <a:t> (CD4 &lt; 50)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EVALUATION OF NEED FOR IMMUNISATION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Hepatitis (A&amp;B).</a:t>
            </a:r>
          </a:p>
          <a:p>
            <a:endParaRPr lang="en-IN" dirty="0" smtClean="0"/>
          </a:p>
          <a:p>
            <a:r>
              <a:rPr lang="en-IN" dirty="0" smtClean="0"/>
              <a:t>Influenza</a:t>
            </a:r>
          </a:p>
          <a:p>
            <a:endParaRPr lang="en-IN" dirty="0" smtClean="0"/>
          </a:p>
          <a:p>
            <a:r>
              <a:rPr lang="en-IN" dirty="0" err="1" smtClean="0"/>
              <a:t>Pneumococcus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Others as per ACOG guidelines.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239000" cy="1380768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What are the factors that increase mother to child transmission of </a:t>
            </a:r>
            <a:r>
              <a:rPr lang="en-IN" dirty="0" err="1" smtClean="0"/>
              <a:t>Hiv</a:t>
            </a:r>
            <a:r>
              <a:rPr lang="en-IN" dirty="0" smtClean="0"/>
              <a:t>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7239000" cy="42508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IN" dirty="0" smtClean="0"/>
              <a:t> High HIV RNA PCR viral load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Lower CD4 counts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Unprotected sex with multiple sexual partners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Genital tract infections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Substance abuse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Mode of delivery( vaginal </a:t>
            </a:r>
            <a:r>
              <a:rPr lang="en-IN" dirty="0" err="1" smtClean="0"/>
              <a:t>vs</a:t>
            </a:r>
            <a:r>
              <a:rPr lang="en-IN" dirty="0" smtClean="0"/>
              <a:t> caesarean)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IN" dirty="0" smtClean="0"/>
              <a:t>Longer duration of rupture of membranes</a:t>
            </a:r>
          </a:p>
          <a:p>
            <a:pPr>
              <a:buFont typeface="Wingdings" pitchFamily="2" charset="2"/>
              <a:buChar char="q"/>
            </a:pPr>
            <a:endParaRPr lang="en-IN" dirty="0" smtClean="0"/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Obstetric interventions( </a:t>
            </a:r>
            <a:r>
              <a:rPr lang="en-IN" dirty="0" err="1" smtClean="0"/>
              <a:t>fetal</a:t>
            </a:r>
            <a:r>
              <a:rPr lang="en-IN" dirty="0" smtClean="0"/>
              <a:t> scalp monitoring , </a:t>
            </a:r>
            <a:r>
              <a:rPr lang="en-IN" dirty="0" err="1" smtClean="0"/>
              <a:t>instrumetal</a:t>
            </a:r>
            <a:r>
              <a:rPr lang="en-IN" dirty="0" smtClean="0"/>
              <a:t> deliveries, episiotomy).</a:t>
            </a:r>
          </a:p>
          <a:p>
            <a:pPr>
              <a:buFont typeface="Wingdings" pitchFamily="2" charset="2"/>
              <a:buChar char="q"/>
            </a:pPr>
            <a:endParaRPr lang="en-IN" dirty="0" smtClean="0"/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Low birth weight baby.</a:t>
            </a:r>
          </a:p>
          <a:p>
            <a:pPr>
              <a:buNone/>
            </a:pPr>
            <a:endParaRPr lang="en-IN" dirty="0" smtClean="0"/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Breast feeding.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PRENATAL HIV SCREENING.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CDC &amp; ACOG recommends HIV screening using an </a:t>
            </a:r>
            <a:r>
              <a:rPr lang="en-IN" i="1" u="sng" dirty="0" smtClean="0"/>
              <a:t>Opt-out </a:t>
            </a:r>
            <a:r>
              <a:rPr lang="en-IN" i="1" dirty="0" smtClean="0"/>
              <a:t>approach.</a:t>
            </a:r>
            <a:endParaRPr lang="en-IN" dirty="0" smtClean="0"/>
          </a:p>
          <a:p>
            <a:r>
              <a:rPr lang="en-IN" dirty="0" smtClean="0"/>
              <a:t>In areas where incidence is </a:t>
            </a:r>
            <a:r>
              <a:rPr lang="en-IN" i="1" dirty="0" smtClean="0"/>
              <a:t> 1 per 1000 person years or greater,</a:t>
            </a:r>
          </a:p>
          <a:p>
            <a:r>
              <a:rPr lang="en-IN" i="1" dirty="0" smtClean="0"/>
              <a:t>Women are at high risk for acquiring HIV(LAST 3 MONTHS)</a:t>
            </a:r>
          </a:p>
          <a:p>
            <a:pPr lvl="1"/>
            <a:r>
              <a:rPr lang="en-IN" i="1" dirty="0" smtClean="0"/>
              <a:t>Injection drug use,</a:t>
            </a:r>
          </a:p>
          <a:p>
            <a:pPr lvl="1"/>
            <a:r>
              <a:rPr lang="en-IN" i="1" dirty="0" smtClean="0"/>
              <a:t>Multiple sexual partners,</a:t>
            </a:r>
          </a:p>
          <a:p>
            <a:pPr lvl="1"/>
            <a:r>
              <a:rPr lang="en-IN" i="1" dirty="0" smtClean="0"/>
              <a:t>Diagnosis of another STI,</a:t>
            </a:r>
          </a:p>
          <a:p>
            <a:pPr lvl="1"/>
            <a:r>
              <a:rPr lang="en-IN" i="1" dirty="0" smtClean="0"/>
              <a:t>A suspected/known HIV-infected sexual partner.</a:t>
            </a:r>
          </a:p>
          <a:p>
            <a:r>
              <a:rPr lang="en-IN" dirty="0" smtClean="0">
                <a:solidFill>
                  <a:srgbClr val="FF0000"/>
                </a:solidFill>
              </a:rPr>
              <a:t>Need repeat testing at 3</a:t>
            </a:r>
            <a:r>
              <a:rPr lang="en-IN" baseline="30000" dirty="0" smtClean="0">
                <a:solidFill>
                  <a:srgbClr val="FF0000"/>
                </a:solidFill>
              </a:rPr>
              <a:t>rd</a:t>
            </a:r>
            <a:r>
              <a:rPr lang="en-IN" dirty="0" smtClean="0">
                <a:solidFill>
                  <a:srgbClr val="FF0000"/>
                </a:solidFill>
              </a:rPr>
              <a:t> Trimester/at delivery.</a:t>
            </a:r>
            <a:endParaRPr lang="en-IN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References: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MUDALIAR.</a:t>
            </a:r>
          </a:p>
          <a:p>
            <a:r>
              <a:rPr lang="en-IN" dirty="0" smtClean="0"/>
              <a:t>IAN DONALD,</a:t>
            </a:r>
          </a:p>
          <a:p>
            <a:r>
              <a:rPr lang="en-IN" dirty="0" smtClean="0"/>
              <a:t>WILLIAMS OBSTETERICS,</a:t>
            </a:r>
          </a:p>
          <a:p>
            <a:r>
              <a:rPr lang="en-IN" dirty="0" smtClean="0"/>
              <a:t>ROBINNS PATHOLOGY,</a:t>
            </a:r>
          </a:p>
          <a:p>
            <a:r>
              <a:rPr lang="en-IN" dirty="0" smtClean="0"/>
              <a:t>BAVEJA MICROBIOLOGY.</a:t>
            </a:r>
          </a:p>
          <a:p>
            <a:pPr>
              <a:buNone/>
            </a:pP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ank you c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Screening is performed using  ELISA test with a sensitivity of &gt; 99.9%</a:t>
            </a:r>
          </a:p>
          <a:p>
            <a:endParaRPr lang="en-IN" dirty="0" smtClean="0"/>
          </a:p>
          <a:p>
            <a:r>
              <a:rPr lang="en-IN" dirty="0" smtClean="0"/>
              <a:t>A positive ELISA test is confirmed by either Western blot or IFA test.</a:t>
            </a:r>
          </a:p>
          <a:p>
            <a:endParaRPr lang="en-IN" dirty="0" smtClean="0"/>
          </a:p>
          <a:p>
            <a:r>
              <a:rPr lang="en-IN" dirty="0" smtClean="0"/>
              <a:t>For acute primary HIV infections, identification of p24 core antigen or viral RNA/DNA is possible.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r>
              <a:rPr lang="en-IN" dirty="0" smtClean="0"/>
              <a:t>            Morphology.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HIV is a Spherical enveloped virus about 90-120nm in diameter.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 err="1" smtClean="0"/>
              <a:t>nucleocapsid</a:t>
            </a:r>
            <a:r>
              <a:rPr lang="en-IN" dirty="0" smtClean="0"/>
              <a:t> has an outer </a:t>
            </a:r>
            <a:r>
              <a:rPr lang="en-IN" dirty="0" err="1" smtClean="0"/>
              <a:t>icosahedral</a:t>
            </a:r>
            <a:r>
              <a:rPr lang="en-IN" dirty="0" smtClean="0"/>
              <a:t> shell and an inner cone shaped core enclosing the </a:t>
            </a:r>
            <a:r>
              <a:rPr lang="en-IN" dirty="0" err="1" smtClean="0"/>
              <a:t>ribonucleoproteins</a:t>
            </a:r>
            <a:r>
              <a:rPr lang="en-IN" dirty="0" smtClean="0"/>
              <a:t>.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Genome is diploid contains 2 identical copies of single </a:t>
            </a:r>
            <a:r>
              <a:rPr lang="en-IN" dirty="0" err="1" smtClean="0"/>
              <a:t>stranded,positive</a:t>
            </a:r>
            <a:r>
              <a:rPr lang="en-IN" dirty="0" smtClean="0"/>
              <a:t> sense RNA genome.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In association with viral RNA is REVERSE TRANSCRIPTASE Enzyme.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9540552" y="320040"/>
            <a:ext cx="1872208" cy="152478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100392" cy="6858000"/>
          </a:xfrm>
        </p:spPr>
        <p:txBody>
          <a:bodyPr/>
          <a:lstStyle/>
          <a:p>
            <a:r>
              <a:rPr lang="en-IN" dirty="0" smtClean="0"/>
              <a:t>When  virus infects a cell, viral RNA is transcribed into </a:t>
            </a:r>
            <a:r>
              <a:rPr lang="en-IN" dirty="0" err="1" smtClean="0"/>
              <a:t>sDNAa</a:t>
            </a:r>
            <a:r>
              <a:rPr lang="en-IN" dirty="0" smtClean="0"/>
              <a:t> and then into </a:t>
            </a:r>
            <a:r>
              <a:rPr lang="en-IN" dirty="0" err="1" smtClean="0"/>
              <a:t>dDNA</a:t>
            </a:r>
            <a:r>
              <a:rPr lang="en-IN" dirty="0" smtClean="0"/>
              <a:t>(provirus) which is integrated into host cell chromosome</a:t>
            </a:r>
          </a:p>
          <a:p>
            <a:endParaRPr lang="en-IN" dirty="0"/>
          </a:p>
        </p:txBody>
      </p:sp>
      <p:pic>
        <p:nvPicPr>
          <p:cNvPr id="4" name="Picture 3" descr="469306a-f1.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8172400" cy="544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9972600" y="320040"/>
            <a:ext cx="1872208" cy="11430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100392" cy="6858000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The provirus remain latent for long periods though it influences host cell function.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During viral replication, when the naked virus buds out through host cell </a:t>
            </a:r>
            <a:r>
              <a:rPr lang="en-IN" dirty="0" err="1" smtClean="0"/>
              <a:t>membrane,it</a:t>
            </a:r>
            <a:r>
              <a:rPr lang="en-IN" dirty="0" smtClean="0"/>
              <a:t> acquires a lipoprotein </a:t>
            </a:r>
            <a:r>
              <a:rPr lang="en-IN" dirty="0" err="1" smtClean="0"/>
              <a:t>envelope,which</a:t>
            </a:r>
            <a:r>
              <a:rPr lang="en-IN" dirty="0" smtClean="0"/>
              <a:t> consists of lipid derived from host cell membrane &amp; </a:t>
            </a:r>
            <a:r>
              <a:rPr lang="en-IN" dirty="0" err="1" smtClean="0"/>
              <a:t>glycoproteins</a:t>
            </a:r>
            <a:r>
              <a:rPr lang="en-IN" dirty="0" smtClean="0"/>
              <a:t> which are virus coded.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Virus coded envelope are projecting knoblike spikes on the surface and anchoring </a:t>
            </a:r>
            <a:r>
              <a:rPr lang="en-IN" dirty="0" err="1" smtClean="0"/>
              <a:t>transmembrane</a:t>
            </a:r>
            <a:r>
              <a:rPr lang="en-IN" dirty="0" smtClean="0"/>
              <a:t> pedicles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Spikes bind to the CD4 receptors on susceptible host cells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err="1" smtClean="0"/>
              <a:t>Transmembrane</a:t>
            </a:r>
            <a:r>
              <a:rPr lang="en-IN" dirty="0" smtClean="0"/>
              <a:t> pedicles cause cell fusion.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553</TotalTime>
  <Words>2433</Words>
  <Application>Microsoft Office PowerPoint</Application>
  <PresentationFormat>On-screen Show (4:3)</PresentationFormat>
  <Paragraphs>489</Paragraphs>
  <Slides>69</Slides>
  <Notes>1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1" baseType="lpstr">
      <vt:lpstr>Opulent</vt:lpstr>
      <vt:lpstr>Chart</vt:lpstr>
      <vt:lpstr>HIV IN PREGNANCY  </vt:lpstr>
      <vt:lpstr>INTRODUCTION</vt:lpstr>
      <vt:lpstr>Hiv prevalence in india.</vt:lpstr>
      <vt:lpstr>Tamil nadu incidence.</vt:lpstr>
      <vt:lpstr>Hiv prevalence rate</vt:lpstr>
      <vt:lpstr>Structure of hiv virus.</vt:lpstr>
      <vt:lpstr>            Morphology.</vt:lpstr>
      <vt:lpstr>Slide 8</vt:lpstr>
      <vt:lpstr>Slide 9</vt:lpstr>
      <vt:lpstr>Viral Attack on CD4</vt:lpstr>
      <vt:lpstr>HIV Cell Binding and Entry</vt:lpstr>
      <vt:lpstr>CCR5 Natural Ligand - Chemokines</vt:lpstr>
      <vt:lpstr>HIV Cell Binding and Entry</vt:lpstr>
      <vt:lpstr>   Retro-viral attachment to              CCR5 </vt:lpstr>
      <vt:lpstr>HIV virus in circulation.</vt:lpstr>
      <vt:lpstr>Viral Replication</vt:lpstr>
      <vt:lpstr>Viral Replication</vt:lpstr>
      <vt:lpstr>Viral Replication</vt:lpstr>
      <vt:lpstr>New HIV Budding from CD4</vt:lpstr>
      <vt:lpstr>CD4 Cell Destruction</vt:lpstr>
      <vt:lpstr>HIV Life Cycle in CD4 Cell</vt:lpstr>
      <vt:lpstr>HIV Life Cycle (IN BRIEF)</vt:lpstr>
      <vt:lpstr>Portal of Transmission of HIV  </vt:lpstr>
      <vt:lpstr>Infectivity depends on the portal</vt:lpstr>
      <vt:lpstr>Portal of Entry of HIV - India</vt:lpstr>
      <vt:lpstr>Perinatal Transmission of HIV – 30%</vt:lpstr>
      <vt:lpstr>Sexual mode of Transmission</vt:lpstr>
      <vt:lpstr>PARENTERAL TRANSMISSION</vt:lpstr>
      <vt:lpstr>HIV can’t be transmitted by </vt:lpstr>
      <vt:lpstr>Natural History of HIV </vt:lpstr>
      <vt:lpstr>CLINICAL FEATURES.</vt:lpstr>
      <vt:lpstr>PRIMARY INFECTION.</vt:lpstr>
      <vt:lpstr>Early disease</vt:lpstr>
      <vt:lpstr>Acute retroviral syndrome</vt:lpstr>
      <vt:lpstr>Chronic infection:phase of clinical latency</vt:lpstr>
      <vt:lpstr>Midrange disease</vt:lpstr>
      <vt:lpstr>Clinical aids</vt:lpstr>
      <vt:lpstr>Slide 38</vt:lpstr>
      <vt:lpstr>Slide 39</vt:lpstr>
      <vt:lpstr>Opportunistic infections</vt:lpstr>
      <vt:lpstr>Intimate Friends of HIV</vt:lpstr>
      <vt:lpstr>Pregnancy on HIV infection</vt:lpstr>
      <vt:lpstr>HIV infection on pregnancy </vt:lpstr>
      <vt:lpstr>Slide 44</vt:lpstr>
      <vt:lpstr>Slide 45</vt:lpstr>
      <vt:lpstr>Adverse Pregnancy Outcomes and Relationship to HIV Infection (continued</vt:lpstr>
      <vt:lpstr>DYNAMICS OF PERINATAL  HIV TRANSMISSION</vt:lpstr>
      <vt:lpstr>Risk factors</vt:lpstr>
      <vt:lpstr>Obstetric  risk factors</vt:lpstr>
      <vt:lpstr>Maternal plasma hiv rna</vt:lpstr>
      <vt:lpstr>. Maternal plasma HIV RNA level</vt:lpstr>
      <vt:lpstr>Slide 52</vt:lpstr>
      <vt:lpstr>Intrapartrum transmission</vt:lpstr>
      <vt:lpstr>Slide 54</vt:lpstr>
      <vt:lpstr>PRECONCEPTIONAL COUNSELING.</vt:lpstr>
      <vt:lpstr>Slide 56</vt:lpstr>
      <vt:lpstr>Slide 57</vt:lpstr>
      <vt:lpstr>History Taking in Hiv in pregnancy</vt:lpstr>
      <vt:lpstr>PHYSICAL EXAMINation</vt:lpstr>
      <vt:lpstr>Laboratory evaluation</vt:lpstr>
      <vt:lpstr>Evaluation of comorbid STD</vt:lpstr>
      <vt:lpstr>Evaluation of need for prophylaxis </vt:lpstr>
      <vt:lpstr>EVALUATION OF NEED FOR IMMUNISATION</vt:lpstr>
      <vt:lpstr>What are the factors that increase mother to child transmission of Hiv?</vt:lpstr>
      <vt:lpstr>Slide 65</vt:lpstr>
      <vt:lpstr>PRENATAL HIV SCREENING.</vt:lpstr>
      <vt:lpstr>References:</vt:lpstr>
      <vt:lpstr>Slide 68</vt:lpstr>
      <vt:lpstr>Slide 69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mohan srinivasan</dc:creator>
  <cp:lastModifiedBy>Admin</cp:lastModifiedBy>
  <cp:revision>105</cp:revision>
  <dcterms:created xsi:type="dcterms:W3CDTF">2016-07-17T13:21:26Z</dcterms:created>
  <dcterms:modified xsi:type="dcterms:W3CDTF">2019-10-03T12:03:45Z</dcterms:modified>
</cp:coreProperties>
</file>