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</p:sldIdLst>
  <p:sldSz cx="13004800" cy="97536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2286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4572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6858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9144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11430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13716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16002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18288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</p:showPr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lumOff val="-13575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114395"/>
              <a:lumOff val="-24975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E1E0DA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362282"/>
              <a:satOff val="31803"/>
              <a:lumOff val="-18242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Light"/>
          <a:ea typeface="Helvetica Neue Light"/>
          <a:cs typeface="Helvetica Neue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rgbClr val="EDEADD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DADBDA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46070"/>
              <a:satOff val="-10048"/>
              <a:lumOff val="-30626"/>
            </a:schemeClr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5B5C1"/>
          </a:solidFill>
        </a:fill>
      </a:tcStyle>
    </a:wholeTbl>
    <a:band2H>
      <a:tcTxStyle/>
      <a:tcStyle>
        <a:tcBdr/>
        <a:fill>
          <a:solidFill>
            <a:srgbClr val="9A9AA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28" d="100"/>
          <a:sy n="28" d="100"/>
        </p:scale>
        <p:origin x="-468" y="-78"/>
      </p:cViewPr>
      <p:guideLst>
        <p:guide orient="horz" pos="3072"/>
        <p:guide pos="4096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Shape 116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17" name="Shape 117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>
            <a:spLocks noGrp="1"/>
          </p:cNvSpPr>
          <p:nvPr>
            <p:ph type="title"/>
          </p:nvPr>
        </p:nvSpPr>
        <p:spPr>
          <a:xfrm>
            <a:off x="1270000" y="1638300"/>
            <a:ext cx="10464800" cy="33020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1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270000" y="5041900"/>
            <a:ext cx="10464800" cy="11303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700"/>
            </a:lvl1pPr>
            <a:lvl2pPr marL="0" indent="228600" algn="ctr">
              <a:spcBef>
                <a:spcPts val="0"/>
              </a:spcBef>
              <a:buSzTx/>
              <a:buNone/>
              <a:defRPr sz="3700"/>
            </a:lvl2pPr>
            <a:lvl3pPr marL="0" indent="457200" algn="ctr">
              <a:spcBef>
                <a:spcPts val="0"/>
              </a:spcBef>
              <a:buSzTx/>
              <a:buNone/>
              <a:defRPr sz="3700"/>
            </a:lvl3pPr>
            <a:lvl4pPr marL="0" indent="685800" algn="ctr">
              <a:spcBef>
                <a:spcPts val="0"/>
              </a:spcBef>
              <a:buSzTx/>
              <a:buNone/>
              <a:defRPr sz="3700"/>
            </a:lvl4pPr>
            <a:lvl5pPr marL="0" indent="914400" algn="ctr">
              <a:spcBef>
                <a:spcPts val="0"/>
              </a:spcBef>
              <a:buSzTx/>
              <a:buNone/>
              <a:defRPr sz="37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latin typeface="Helvetica Neue Thin"/>
                <a:ea typeface="Helvetica Neue Thin"/>
                <a:cs typeface="Helvetica Neue Thin"/>
                <a:sym typeface="Helvetica Neue Thin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–Johnny Appleseed"/>
          <p:cNvSpPr txBox="1">
            <a:spLocks noGrp="1"/>
          </p:cNvSpPr>
          <p:nvPr>
            <p:ph type="body" sz="quarter" idx="13"/>
          </p:nvPr>
        </p:nvSpPr>
        <p:spPr>
          <a:xfrm>
            <a:off x="1270000" y="6362700"/>
            <a:ext cx="10464800" cy="461366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2400" i="1"/>
            </a:lvl1pPr>
          </a:lstStyle>
          <a:p>
            <a:r>
              <a:t>–Johnny Appleseed</a:t>
            </a:r>
          </a:p>
        </p:txBody>
      </p:sp>
      <p:sp>
        <p:nvSpPr>
          <p:cNvPr id="94" name="“Type a quote here.”"/>
          <p:cNvSpPr txBox="1">
            <a:spLocks noGrp="1"/>
          </p:cNvSpPr>
          <p:nvPr>
            <p:ph type="body" sz="quarter" idx="14"/>
          </p:nvPr>
        </p:nvSpPr>
        <p:spPr>
          <a:xfrm>
            <a:off x="1270000" y="4267112"/>
            <a:ext cx="10464800" cy="609776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3400"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r>
              <a:t>“Type a quote here.” </a:t>
            </a:r>
          </a:p>
        </p:txBody>
      </p:sp>
      <p:sp>
        <p:nvSpPr>
          <p:cNvPr id="9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Image"/>
          <p:cNvSpPr>
            <a:spLocks noGrp="1"/>
          </p:cNvSpPr>
          <p:nvPr>
            <p:ph type="pic" idx="13"/>
          </p:nvPr>
        </p:nvSpPr>
        <p:spPr>
          <a:xfrm>
            <a:off x="0" y="0"/>
            <a:ext cx="13004800" cy="97536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0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Image"/>
          <p:cNvSpPr>
            <a:spLocks noGrp="1"/>
          </p:cNvSpPr>
          <p:nvPr>
            <p:ph type="pic" idx="13"/>
          </p:nvPr>
        </p:nvSpPr>
        <p:spPr>
          <a:xfrm>
            <a:off x="1625600" y="673100"/>
            <a:ext cx="9753600" cy="59055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21" name="Title Text"/>
          <p:cNvSpPr txBox="1">
            <a:spLocks noGrp="1"/>
          </p:cNvSpPr>
          <p:nvPr>
            <p:ph type="title"/>
          </p:nvPr>
        </p:nvSpPr>
        <p:spPr>
          <a:xfrm>
            <a:off x="1270000" y="6718300"/>
            <a:ext cx="10464800" cy="14224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2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270000" y="8153400"/>
            <a:ext cx="10464800" cy="11303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700"/>
            </a:lvl1pPr>
            <a:lvl2pPr marL="0" indent="228600" algn="ctr">
              <a:spcBef>
                <a:spcPts val="0"/>
              </a:spcBef>
              <a:buSzTx/>
              <a:buNone/>
              <a:defRPr sz="3700"/>
            </a:lvl2pPr>
            <a:lvl3pPr marL="0" indent="457200" algn="ctr">
              <a:spcBef>
                <a:spcPts val="0"/>
              </a:spcBef>
              <a:buSzTx/>
              <a:buNone/>
              <a:defRPr sz="3700"/>
            </a:lvl3pPr>
            <a:lvl4pPr marL="0" indent="685800" algn="ctr">
              <a:spcBef>
                <a:spcPts val="0"/>
              </a:spcBef>
              <a:buSzTx/>
              <a:buNone/>
              <a:defRPr sz="3700"/>
            </a:lvl4pPr>
            <a:lvl5pPr marL="0" indent="914400" algn="ctr">
              <a:spcBef>
                <a:spcPts val="0"/>
              </a:spcBef>
              <a:buSzTx/>
              <a:buNone/>
              <a:defRPr sz="37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Cen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Text"/>
          <p:cNvSpPr txBox="1">
            <a:spLocks noGrp="1"/>
          </p:cNvSpPr>
          <p:nvPr>
            <p:ph type="title"/>
          </p:nvPr>
        </p:nvSpPr>
        <p:spPr>
          <a:xfrm>
            <a:off x="1270000" y="3225800"/>
            <a:ext cx="10464800" cy="3302000"/>
          </a:xfrm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3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Image"/>
          <p:cNvSpPr>
            <a:spLocks noGrp="1"/>
          </p:cNvSpPr>
          <p:nvPr>
            <p:ph type="pic" sz="half" idx="13"/>
          </p:nvPr>
        </p:nvSpPr>
        <p:spPr>
          <a:xfrm>
            <a:off x="6718300" y="635000"/>
            <a:ext cx="5334000" cy="82169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39" name="Title Text"/>
          <p:cNvSpPr txBox="1">
            <a:spLocks noGrp="1"/>
          </p:cNvSpPr>
          <p:nvPr>
            <p:ph type="title"/>
          </p:nvPr>
        </p:nvSpPr>
        <p:spPr>
          <a:xfrm>
            <a:off x="952500" y="635000"/>
            <a:ext cx="5334000" cy="3987800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t>Title Text</a:t>
            </a:r>
          </a:p>
        </p:txBody>
      </p:sp>
      <p:sp>
        <p:nvSpPr>
          <p:cNvPr id="40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952500" y="4724400"/>
            <a:ext cx="5334000" cy="41148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700"/>
            </a:lvl1pPr>
            <a:lvl2pPr marL="0" indent="228600" algn="ctr">
              <a:spcBef>
                <a:spcPts val="0"/>
              </a:spcBef>
              <a:buSzTx/>
              <a:buNone/>
              <a:defRPr sz="3700"/>
            </a:lvl2pPr>
            <a:lvl3pPr marL="0" indent="457200" algn="ctr">
              <a:spcBef>
                <a:spcPts val="0"/>
              </a:spcBef>
              <a:buSzTx/>
              <a:buNone/>
              <a:defRPr sz="3700"/>
            </a:lvl3pPr>
            <a:lvl4pPr marL="0" indent="685800" algn="ctr">
              <a:spcBef>
                <a:spcPts val="0"/>
              </a:spcBef>
              <a:buSzTx/>
              <a:buNone/>
              <a:defRPr sz="3700"/>
            </a:lvl4pPr>
            <a:lvl5pPr marL="0" indent="914400" algn="ctr">
              <a:spcBef>
                <a:spcPts val="0"/>
              </a:spcBef>
              <a:buSzTx/>
              <a:buNone/>
              <a:defRPr sz="37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4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57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Image"/>
          <p:cNvSpPr>
            <a:spLocks noGrp="1"/>
          </p:cNvSpPr>
          <p:nvPr>
            <p:ph type="pic" sz="half" idx="13"/>
          </p:nvPr>
        </p:nvSpPr>
        <p:spPr>
          <a:xfrm>
            <a:off x="6718300" y="2590800"/>
            <a:ext cx="5334000" cy="62865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6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67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952500" y="2590800"/>
            <a:ext cx="5334000" cy="6286500"/>
          </a:xfrm>
          <a:prstGeom prst="rect">
            <a:avLst/>
          </a:prstGeom>
        </p:spPr>
        <p:txBody>
          <a:bodyPr/>
          <a:lstStyle>
            <a:lvl1pPr marL="342900" indent="-342900">
              <a:spcBef>
                <a:spcPts val="3200"/>
              </a:spcBef>
              <a:defRPr sz="2800"/>
            </a:lvl1pPr>
            <a:lvl2pPr marL="685800" indent="-342900">
              <a:spcBef>
                <a:spcPts val="3200"/>
              </a:spcBef>
              <a:defRPr sz="2800"/>
            </a:lvl2pPr>
            <a:lvl3pPr marL="1028700" indent="-342900">
              <a:spcBef>
                <a:spcPts val="3200"/>
              </a:spcBef>
              <a:defRPr sz="2800"/>
            </a:lvl3pPr>
            <a:lvl4pPr marL="1371600" indent="-342900">
              <a:spcBef>
                <a:spcPts val="3200"/>
              </a:spcBef>
              <a:defRPr sz="2800"/>
            </a:lvl4pPr>
            <a:lvl5pPr marL="1714500" indent="-342900">
              <a:spcBef>
                <a:spcPts val="3200"/>
              </a:spcBef>
              <a:defRPr sz="2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8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6328884" y="9296400"/>
            <a:ext cx="340259" cy="342900"/>
          </a:xfrm>
          <a:prstGeom prst="rect">
            <a:avLst/>
          </a:prstGeom>
        </p:spPr>
        <p:txBody>
          <a:bodyPr/>
          <a:lstStyle>
            <a:lvl1pPr>
              <a:defRPr>
                <a:latin typeface="Helvetica Light"/>
                <a:ea typeface="Helvetica Light"/>
                <a:cs typeface="Helvetica Light"/>
                <a:sym typeface="Helvetica Light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Body Level One…"/>
          <p:cNvSpPr txBox="1">
            <a:spLocks noGrp="1"/>
          </p:cNvSpPr>
          <p:nvPr>
            <p:ph type="body" idx="1"/>
          </p:nvPr>
        </p:nvSpPr>
        <p:spPr>
          <a:xfrm>
            <a:off x="952500" y="1270000"/>
            <a:ext cx="11099800" cy="7213600"/>
          </a:xfrm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Image"/>
          <p:cNvSpPr>
            <a:spLocks noGrp="1"/>
          </p:cNvSpPr>
          <p:nvPr>
            <p:ph type="pic" sz="quarter" idx="13"/>
          </p:nvPr>
        </p:nvSpPr>
        <p:spPr>
          <a:xfrm>
            <a:off x="6718300" y="5092700"/>
            <a:ext cx="5334000" cy="37719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4" name="Image"/>
          <p:cNvSpPr>
            <a:spLocks noGrp="1"/>
          </p:cNvSpPr>
          <p:nvPr>
            <p:ph type="pic" sz="quarter" idx="14"/>
          </p:nvPr>
        </p:nvSpPr>
        <p:spPr>
          <a:xfrm>
            <a:off x="6718300" y="889000"/>
            <a:ext cx="5334000" cy="37719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5" name="Image"/>
          <p:cNvSpPr>
            <a:spLocks noGrp="1"/>
          </p:cNvSpPr>
          <p:nvPr>
            <p:ph type="pic" sz="half" idx="15"/>
          </p:nvPr>
        </p:nvSpPr>
        <p:spPr>
          <a:xfrm>
            <a:off x="952500" y="889000"/>
            <a:ext cx="5334000" cy="79756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>
            <a:spLocks noGrp="1"/>
          </p:cNvSpPr>
          <p:nvPr>
            <p:ph type="title"/>
          </p:nvPr>
        </p:nvSpPr>
        <p:spPr>
          <a:xfrm>
            <a:off x="952500" y="254000"/>
            <a:ext cx="11099800" cy="2159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Title Text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952500" y="2590800"/>
            <a:ext cx="11099800" cy="62865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6328884" y="9296400"/>
            <a:ext cx="340259" cy="324306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1600" b="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ransition spd="med"/>
  <p:txStyles>
    <p:titleStyle>
      <a:lvl1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1pPr>
      <a:lvl2pPr marL="0" marR="0" indent="228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2pPr>
      <a:lvl3pPr marL="0" marR="0" indent="457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3pPr>
      <a:lvl4pPr marL="0" marR="0" indent="6858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4pPr>
      <a:lvl5pPr marL="0" marR="0" indent="9144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5pPr>
      <a:lvl6pPr marL="0" marR="0" indent="11430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6pPr>
      <a:lvl7pPr marL="0" marR="0" indent="1371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7pPr>
      <a:lvl8pPr marL="0" marR="0" indent="1600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8pPr>
      <a:lvl9pPr marL="0" marR="0" indent="18288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9pPr>
    </p:titleStyle>
    <p:bodyStyle>
      <a:lvl1pPr marL="444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sz="32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889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sz="32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1333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sz="32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1778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sz="32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2222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sz="32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2667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sz="32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3111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sz="32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3556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sz="32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4000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sz="32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6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228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6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457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6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6858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6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9144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6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11430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6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1371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6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1600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6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18288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6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HYPERTENSIVE DISORDERS IN PREGNANCY"/>
          <p:cNvSpPr txBox="1">
            <a:spLocks noGrp="1"/>
          </p:cNvSpPr>
          <p:nvPr>
            <p:ph type="ctrTitle"/>
          </p:nvPr>
        </p:nvSpPr>
        <p:spPr>
          <a:prstGeom prst="rect">
            <a:avLst/>
          </a:prstGeom>
        </p:spPr>
        <p:txBody>
          <a:bodyPr/>
          <a:lstStyle>
            <a:lvl1pPr defTabSz="502412">
              <a:defRPr sz="6880"/>
            </a:lvl1pPr>
          </a:lstStyle>
          <a:p>
            <a:r>
              <a:t>HYPERTENSIVE DISORDERS IN PREGNANCY</a:t>
            </a:r>
          </a:p>
        </p:txBody>
      </p:sp>
      <p:sp>
        <p:nvSpPr>
          <p:cNvPr id="120" name="DR.K.BHUVANESHWARI…"/>
          <p:cNvSpPr txBox="1">
            <a:spLocks noGrp="1"/>
          </p:cNvSpPr>
          <p:nvPr>
            <p:ph type="subTitle" sz="quarter" idx="1"/>
          </p:nvPr>
        </p:nvSpPr>
        <p:spPr>
          <a:prstGeom prst="rect">
            <a:avLst/>
          </a:prstGeom>
        </p:spPr>
        <p:txBody>
          <a:bodyPr>
            <a:normAutofit/>
          </a:bodyPr>
          <a:lstStyle/>
          <a:p>
            <a:pPr defTabSz="537463">
              <a:defRPr sz="3404"/>
            </a:pPr>
            <a:endParaRPr/>
          </a:p>
        </p:txBody>
      </p:sp>
    </p:spTree>
  </p:cSld>
  <p:clrMapOvr>
    <a:masterClrMapping/>
  </p:clrMapOvr>
  <p:transition spd="med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Text"/>
          <p:cNvSpPr txBox="1"/>
          <p:nvPr/>
        </p:nvSpPr>
        <p:spPr>
          <a:xfrm>
            <a:off x="4203700" y="4432299"/>
            <a:ext cx="127000" cy="457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algn="l" defTabSz="457200">
              <a:lnSpc>
                <a:spcPts val="2800"/>
              </a:lnSpc>
              <a:defRPr sz="1200" b="0">
                <a:latin typeface="Times"/>
                <a:ea typeface="Times"/>
                <a:cs typeface="Times"/>
                <a:sym typeface="Times"/>
              </a:defRPr>
            </a:pPr>
            <a:endParaRPr/>
          </a:p>
        </p:txBody>
      </p:sp>
      <p:sp>
        <p:nvSpPr>
          <p:cNvPr id="145" name="Text"/>
          <p:cNvSpPr txBox="1"/>
          <p:nvPr/>
        </p:nvSpPr>
        <p:spPr>
          <a:xfrm>
            <a:off x="3632200" y="3676649"/>
            <a:ext cx="190500" cy="457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 defTabSz="457200">
              <a:lnSpc>
                <a:spcPts val="2800"/>
              </a:lnSpc>
              <a:defRPr sz="1200" b="0">
                <a:latin typeface="Times"/>
                <a:ea typeface="Times"/>
                <a:cs typeface="Times"/>
                <a:sym typeface="Times"/>
              </a:defRPr>
            </a:lvl1pPr>
          </a:lstStyle>
          <a:p>
            <a:r>
              <a:t> </a:t>
            </a:r>
          </a:p>
        </p:txBody>
      </p:sp>
      <p:pic>
        <p:nvPicPr>
          <p:cNvPr id="146" name="Untitled.png" descr="Untitled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3492146" y="649440"/>
            <a:ext cx="7493956" cy="8454720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HYPERTENSION IN PREGNANCY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defTabSz="484886">
              <a:defRPr sz="6640"/>
            </a:lvl1pPr>
          </a:lstStyle>
          <a:p>
            <a:r>
              <a:t>HYPERTENSION IN PREGNANCY</a:t>
            </a:r>
          </a:p>
        </p:txBody>
      </p:sp>
      <p:sp>
        <p:nvSpPr>
          <p:cNvPr id="149" name="Immunological factors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anchor="t">
            <a:normAutofit fontScale="47500" lnSpcReduction="20000"/>
          </a:bodyPr>
          <a:lstStyle/>
          <a:p>
            <a:pPr marL="0" indent="0" defTabSz="457200">
              <a:lnSpc>
                <a:spcPts val="6500"/>
              </a:lnSpc>
              <a:spcBef>
                <a:spcPts val="1200"/>
              </a:spcBef>
              <a:buSzTx/>
              <a:buNone/>
              <a:defRPr sz="3100" b="1">
                <a:latin typeface="Times"/>
                <a:ea typeface="Times"/>
                <a:cs typeface="Times"/>
                <a:sym typeface="Times"/>
              </a:defRPr>
            </a:pPr>
            <a:r>
              <a:t>Immunological factors </a:t>
            </a:r>
            <a:endParaRPr b="0"/>
          </a:p>
          <a:p>
            <a:pPr marL="0" indent="0" defTabSz="457200">
              <a:lnSpc>
                <a:spcPts val="6500"/>
              </a:lnSpc>
              <a:spcBef>
                <a:spcPts val="1200"/>
              </a:spcBef>
              <a:buSzTx/>
              <a:buNone/>
              <a:defRPr sz="3100">
                <a:latin typeface="Times"/>
                <a:ea typeface="Times"/>
                <a:cs typeface="Times"/>
                <a:sym typeface="Times"/>
              </a:defRPr>
            </a:pPr>
            <a:r>
              <a:rPr b="1"/>
              <a:t>-</a:t>
            </a:r>
            <a:r>
              <a:t>Presence of HLA(Human Leukocyte Antigen) on surface of trophoblastic cells activates uterine NK cells—diffuse activation of maternal leukocytes. Circulating activated leukocytes—endothelial dysfuction </a:t>
            </a:r>
          </a:p>
          <a:p>
            <a:pPr marL="0" indent="0" defTabSz="457200">
              <a:lnSpc>
                <a:spcPts val="6500"/>
              </a:lnSpc>
              <a:spcBef>
                <a:spcPts val="1200"/>
              </a:spcBef>
              <a:buSzTx/>
              <a:buNone/>
              <a:defRPr sz="3100" b="1">
                <a:latin typeface="Times"/>
                <a:ea typeface="Times"/>
                <a:cs typeface="Times"/>
                <a:sym typeface="Times"/>
              </a:defRPr>
            </a:pPr>
            <a:r>
              <a:t>Endothelial dysfunction and vasospasms </a:t>
            </a:r>
            <a:endParaRPr b="0"/>
          </a:p>
          <a:p>
            <a:pPr marL="0" indent="0" defTabSz="457200">
              <a:lnSpc>
                <a:spcPts val="6500"/>
              </a:lnSpc>
              <a:spcBef>
                <a:spcPts val="1200"/>
              </a:spcBef>
              <a:buSzTx/>
              <a:buNone/>
              <a:defRPr sz="3100">
                <a:latin typeface="Times"/>
                <a:ea typeface="Times"/>
                <a:cs typeface="Times"/>
                <a:sym typeface="Times"/>
              </a:defRPr>
            </a:pPr>
            <a:r>
              <a:rPr b="1"/>
              <a:t>-</a:t>
            </a:r>
            <a:r>
              <a:t>Activated leukocytes release IL-6, TNF alpha that brings about oxidative stress, endothelial damage, increased capillary permeability, coagulation and vasospasms due to low NO and PGEI</a:t>
            </a:r>
            <a:r>
              <a:rPr baseline="-22580"/>
              <a:t>2 </a:t>
            </a:r>
            <a:r>
              <a:t>formation and release of TXA</a:t>
            </a:r>
            <a:r>
              <a:rPr baseline="-22580"/>
              <a:t>2 </a:t>
            </a:r>
            <a:r>
              <a:t>from aggregating platelets </a:t>
            </a:r>
          </a:p>
        </p:txBody>
      </p:sp>
    </p:spTree>
  </p:cSld>
  <p:clrMapOvr>
    <a:masterClrMapping/>
  </p:clrMapOvr>
  <p:transition spd="med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HYPERTENSION IN PREGNANCY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defTabSz="484886">
              <a:defRPr sz="6640"/>
            </a:lvl1pPr>
          </a:lstStyle>
          <a:p>
            <a:r>
              <a:t>HYPERTENSION IN PREGNANCY</a:t>
            </a:r>
          </a:p>
        </p:txBody>
      </p:sp>
      <p:sp>
        <p:nvSpPr>
          <p:cNvPr id="152" name="Dietary factors…"/>
          <p:cNvSpPr txBox="1">
            <a:spLocks noGrp="1"/>
          </p:cNvSpPr>
          <p:nvPr>
            <p:ph type="body" idx="1"/>
          </p:nvPr>
        </p:nvSpPr>
        <p:spPr>
          <a:xfrm>
            <a:off x="1117600" y="1733550"/>
            <a:ext cx="11099800" cy="6286500"/>
          </a:xfrm>
          <a:prstGeom prst="rect">
            <a:avLst/>
          </a:prstGeom>
        </p:spPr>
        <p:txBody>
          <a:bodyPr/>
          <a:lstStyle/>
          <a:p>
            <a:pPr marL="0" indent="0" defTabSz="457200">
              <a:lnSpc>
                <a:spcPts val="6400"/>
              </a:lnSpc>
              <a:spcBef>
                <a:spcPts val="1200"/>
              </a:spcBef>
              <a:buSzTx/>
              <a:buNone/>
              <a:defRPr sz="3000" b="1">
                <a:latin typeface="Times"/>
                <a:ea typeface="Times"/>
                <a:cs typeface="Times"/>
                <a:sym typeface="Times"/>
              </a:defRPr>
            </a:pPr>
            <a:r>
              <a:t>Dietary factors </a:t>
            </a:r>
            <a:endParaRPr b="0"/>
          </a:p>
          <a:p>
            <a:pPr marL="0" indent="0" defTabSz="457200">
              <a:lnSpc>
                <a:spcPts val="6400"/>
              </a:lnSpc>
              <a:spcBef>
                <a:spcPts val="1200"/>
              </a:spcBef>
              <a:buSzTx/>
              <a:buNone/>
              <a:defRPr sz="3000">
                <a:latin typeface="Times"/>
                <a:ea typeface="Times"/>
                <a:cs typeface="Times"/>
                <a:sym typeface="Times"/>
              </a:defRPr>
            </a:pPr>
            <a:r>
              <a:t>-Lack of Calcium, Zinc and Magnesium</a:t>
            </a:r>
          </a:p>
          <a:p>
            <a:pPr marL="0" indent="0" defTabSz="457200">
              <a:lnSpc>
                <a:spcPts val="6400"/>
              </a:lnSpc>
              <a:spcBef>
                <a:spcPts val="1200"/>
              </a:spcBef>
              <a:buSzTx/>
              <a:buNone/>
              <a:defRPr sz="3000" b="1">
                <a:latin typeface="Times"/>
                <a:ea typeface="Times"/>
                <a:cs typeface="Times"/>
                <a:sym typeface="Times"/>
              </a:defRPr>
            </a:pPr>
            <a:r>
              <a:t>Genetic factors </a:t>
            </a:r>
            <a:endParaRPr b="0"/>
          </a:p>
          <a:p>
            <a:pPr marL="0" indent="0" defTabSz="457200">
              <a:lnSpc>
                <a:spcPts val="6400"/>
              </a:lnSpc>
              <a:spcBef>
                <a:spcPts val="1200"/>
              </a:spcBef>
              <a:buSzTx/>
              <a:buNone/>
              <a:defRPr sz="3000">
                <a:latin typeface="Times"/>
                <a:ea typeface="Times"/>
                <a:cs typeface="Times"/>
                <a:sym typeface="Times"/>
              </a:defRPr>
            </a:pPr>
            <a:r>
              <a:rPr b="1"/>
              <a:t>-</a:t>
            </a:r>
            <a:r>
              <a:t> 1</a:t>
            </a:r>
            <a:r>
              <a:rPr baseline="21666"/>
              <a:t>st </a:t>
            </a:r>
            <a:r>
              <a:t>degree relative history of pre-eclampsia are at risk of the disease </a:t>
            </a:r>
          </a:p>
        </p:txBody>
      </p:sp>
    </p:spTree>
  </p:cSld>
  <p:clrMapOvr>
    <a:masterClrMapping/>
  </p:clrMapOvr>
  <p:transition spd="med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HYPERTENSION IN PREGNANCY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defTabSz="484886">
              <a:defRPr sz="6640"/>
            </a:lvl1pPr>
          </a:lstStyle>
          <a:p>
            <a:r>
              <a:t>HYPERTENSION IN PREGNANCY</a:t>
            </a:r>
          </a:p>
        </p:txBody>
      </p:sp>
      <p:sp>
        <p:nvSpPr>
          <p:cNvPr id="155" name="Risk factors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anchor="t"/>
          <a:lstStyle/>
          <a:p>
            <a:pPr marL="0" indent="0" defTabSz="411479">
              <a:lnSpc>
                <a:spcPts val="7900"/>
              </a:lnSpc>
              <a:spcBef>
                <a:spcPts val="1000"/>
              </a:spcBef>
              <a:buSzTx/>
              <a:buNone/>
              <a:defRPr sz="3359" b="1">
                <a:solidFill>
                  <a:srgbClr val="572314"/>
                </a:solidFill>
                <a:latin typeface="Times"/>
                <a:ea typeface="Times"/>
                <a:cs typeface="Times"/>
                <a:sym typeface="Times"/>
              </a:defRPr>
            </a:pPr>
            <a:r>
              <a:t> Risk factors </a:t>
            </a:r>
          </a:p>
          <a:p>
            <a:pPr marL="0" indent="0" defTabSz="411479">
              <a:lnSpc>
                <a:spcPts val="6000"/>
              </a:lnSpc>
              <a:spcBef>
                <a:spcPts val="1000"/>
              </a:spcBef>
              <a:buSzTx/>
              <a:buNone/>
              <a:defRPr sz="3330">
                <a:latin typeface="Times"/>
                <a:ea typeface="Times"/>
                <a:cs typeface="Times"/>
                <a:sym typeface="Times"/>
              </a:defRPr>
            </a:pPr>
            <a:r>
              <a:rPr b="1"/>
              <a:t>Maternal personal risk factors</a:t>
            </a:r>
            <a:br>
              <a:rPr b="1"/>
            </a:br>
            <a:r>
              <a:t>-Age less than 18 or above 35 years</a:t>
            </a:r>
            <a:br/>
            <a:r>
              <a:t>-Black race</a:t>
            </a:r>
            <a:br/>
            <a:r>
              <a:t>-Null parity</a:t>
            </a:r>
            <a:br/>
            <a:r>
              <a:t>-New paternity</a:t>
            </a:r>
            <a:br/>
            <a:r>
              <a:t>-Inter pregnancy interval less than 2 years or more than 10 years</a:t>
            </a:r>
          </a:p>
          <a:p>
            <a:pPr marL="0" indent="0" defTabSz="411479">
              <a:lnSpc>
                <a:spcPts val="6000"/>
              </a:lnSpc>
              <a:spcBef>
                <a:spcPts val="1000"/>
              </a:spcBef>
              <a:buSzTx/>
              <a:buNone/>
              <a:defRPr sz="3330">
                <a:latin typeface="Times"/>
                <a:ea typeface="Times"/>
                <a:cs typeface="Times"/>
                <a:sym typeface="Times"/>
              </a:defRPr>
            </a:pPr>
            <a:r>
              <a:t>-Family history of pre-eclampsia (1</a:t>
            </a:r>
            <a:r>
              <a:rPr baseline="19519"/>
              <a:t>st </a:t>
            </a:r>
            <a:r>
              <a:t>degree relative)</a:t>
            </a:r>
            <a:br/>
            <a:r>
              <a:t>-Previous history of pre-eclampsia</a:t>
            </a:r>
            <a:br/>
            <a:r>
              <a:t>-BMI more than 30</a:t>
            </a:r>
            <a:br/>
            <a:endParaRPr/>
          </a:p>
        </p:txBody>
      </p:sp>
    </p:spTree>
  </p:cSld>
  <p:clrMapOvr>
    <a:masterClrMapping/>
  </p:clrMapOvr>
  <p:transition spd="med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HYPERTENSION IN PREGNANCY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defTabSz="484886">
              <a:defRPr sz="6640"/>
            </a:lvl1pPr>
          </a:lstStyle>
          <a:p>
            <a:r>
              <a:t>HYPERTENSION IN PREGNANCY</a:t>
            </a:r>
          </a:p>
        </p:txBody>
      </p:sp>
      <p:sp>
        <p:nvSpPr>
          <p:cNvPr id="158" name="Maternal medical risk factors -Chronic hypertension -Renal diseases -DM -Obesity -SL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anchor="t"/>
          <a:lstStyle/>
          <a:p>
            <a:pPr marL="0" indent="0" defTabSz="393192">
              <a:lnSpc>
                <a:spcPts val="7500"/>
              </a:lnSpc>
              <a:spcBef>
                <a:spcPts val="1000"/>
              </a:spcBef>
              <a:buSzTx/>
              <a:buNone/>
              <a:defRPr sz="3210">
                <a:solidFill>
                  <a:srgbClr val="572314"/>
                </a:solidFill>
                <a:latin typeface="Times"/>
                <a:ea typeface="Times"/>
                <a:cs typeface="Times"/>
                <a:sym typeface="Times"/>
              </a:defRPr>
            </a:pPr>
            <a:r>
              <a:t>  </a:t>
            </a:r>
            <a:endParaRPr sz="1032">
              <a:solidFill>
                <a:srgbClr val="000000"/>
              </a:solidFill>
            </a:endParaRPr>
          </a:p>
          <a:p>
            <a:pPr marL="0" indent="0" defTabSz="393192">
              <a:lnSpc>
                <a:spcPts val="5700"/>
              </a:lnSpc>
              <a:spcBef>
                <a:spcPts val="1000"/>
              </a:spcBef>
              <a:buSzTx/>
              <a:buNone/>
              <a:defRPr sz="3182">
                <a:latin typeface="Times"/>
                <a:ea typeface="Times"/>
                <a:cs typeface="Times"/>
                <a:sym typeface="Times"/>
              </a:defRPr>
            </a:pPr>
            <a:r>
              <a:rPr b="1"/>
              <a:t>Maternal medical risk factors</a:t>
            </a:r>
            <a:br>
              <a:rPr b="1"/>
            </a:br>
            <a:r>
              <a:t>-Chronic hypertension</a:t>
            </a:r>
            <a:br/>
            <a:r>
              <a:t>-Renal diseases</a:t>
            </a:r>
            <a:br/>
            <a:r>
              <a:t>-DM</a:t>
            </a:r>
            <a:br/>
            <a:r>
              <a:t>-Obesity</a:t>
            </a:r>
            <a:br/>
            <a:r>
              <a:t>-SLE </a:t>
            </a:r>
          </a:p>
          <a:p>
            <a:pPr marL="0" indent="0" defTabSz="393192">
              <a:lnSpc>
                <a:spcPts val="5700"/>
              </a:lnSpc>
              <a:spcBef>
                <a:spcPts val="1000"/>
              </a:spcBef>
              <a:buSzTx/>
              <a:buNone/>
              <a:defRPr sz="3182" i="1">
                <a:latin typeface="Times"/>
                <a:ea typeface="Times"/>
                <a:cs typeface="Times"/>
                <a:sym typeface="Times"/>
              </a:defRPr>
            </a:pPr>
            <a:r>
              <a:rPr i="0"/>
              <a:t>-Antiphospholipid syndrome</a:t>
            </a:r>
          </a:p>
          <a:p>
            <a:pPr marL="0" indent="0" defTabSz="393192">
              <a:lnSpc>
                <a:spcPts val="5700"/>
              </a:lnSpc>
              <a:spcBef>
                <a:spcPts val="1000"/>
              </a:spcBef>
              <a:buSzTx/>
              <a:buNone/>
              <a:defRPr sz="3182">
                <a:latin typeface="Times"/>
                <a:ea typeface="Times"/>
                <a:cs typeface="Times"/>
                <a:sym typeface="Times"/>
              </a:defRPr>
            </a:pPr>
            <a:r>
              <a:rPr b="1"/>
              <a:t>Fetal or placenta risk factors</a:t>
            </a:r>
            <a:br>
              <a:rPr b="1"/>
            </a:br>
            <a:r>
              <a:t>-Multiple gestation</a:t>
            </a:r>
            <a:br/>
            <a:r>
              <a:t>-Trophoblastic gestation disease</a:t>
            </a:r>
            <a:br/>
            <a:endParaRPr/>
          </a:p>
        </p:txBody>
      </p:sp>
    </p:spTree>
  </p:cSld>
  <p:clrMapOvr>
    <a:masterClrMapping/>
  </p:clrMapOvr>
  <p:transition spd="med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HYPERTENSION IN PREGNANCY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defTabSz="484886">
              <a:defRPr sz="6640"/>
            </a:lvl1pPr>
          </a:lstStyle>
          <a:p>
            <a:r>
              <a:t>HYPERTENSION IN PREGNANCY</a:t>
            </a:r>
          </a:p>
        </p:txBody>
      </p:sp>
      <p:sp>
        <p:nvSpPr>
          <p:cNvPr id="161" name="Pathophysiology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anchor="t"/>
          <a:lstStyle/>
          <a:p>
            <a:pPr marL="0" indent="0" defTabSz="457200">
              <a:lnSpc>
                <a:spcPts val="10000"/>
              </a:lnSpc>
              <a:spcBef>
                <a:spcPts val="1200"/>
              </a:spcBef>
              <a:buSzTx/>
              <a:buNone/>
              <a:defRPr sz="4266">
                <a:latin typeface="Times"/>
                <a:ea typeface="Times"/>
                <a:cs typeface="Times"/>
                <a:sym typeface="Times"/>
              </a:defRPr>
            </a:pPr>
            <a:r>
              <a:t>Pathophysiology </a:t>
            </a:r>
            <a:endParaRPr sz="1200"/>
          </a:p>
          <a:p>
            <a:pPr marL="0" indent="0" defTabSz="457200">
              <a:lnSpc>
                <a:spcPts val="5000"/>
              </a:lnSpc>
              <a:spcBef>
                <a:spcPts val="1200"/>
              </a:spcBef>
              <a:buSzTx/>
              <a:buNone/>
              <a:defRPr sz="2400">
                <a:latin typeface="Times"/>
                <a:ea typeface="Times"/>
                <a:cs typeface="Times"/>
                <a:sym typeface="Times"/>
              </a:defRPr>
            </a:pPr>
            <a:r>
              <a:rPr sz="1200"/>
              <a:t>                                                      </a:t>
            </a:r>
            <a:r>
              <a:t>Pre-eclampsia is a multisystem disorder therefore multiple body systems are affected </a:t>
            </a:r>
            <a:endParaRPr sz="1200"/>
          </a:p>
          <a:p>
            <a:pPr marL="0" indent="0" defTabSz="457200">
              <a:lnSpc>
                <a:spcPts val="6100"/>
              </a:lnSpc>
              <a:spcBef>
                <a:spcPts val="1200"/>
              </a:spcBef>
              <a:buSzTx/>
              <a:buNone/>
              <a:defRPr sz="2400">
                <a:latin typeface="Times"/>
                <a:ea typeface="Times"/>
                <a:cs typeface="Times"/>
                <a:sym typeface="Times"/>
              </a:defRPr>
            </a:pPr>
            <a:r>
              <a:rPr sz="2800" b="1"/>
              <a:t>Central Nervous System</a:t>
            </a:r>
            <a:br>
              <a:rPr sz="2800" b="1"/>
            </a:br>
            <a:r>
              <a:rPr b="1"/>
              <a:t>                          </a:t>
            </a:r>
          </a:p>
          <a:p>
            <a:pPr marL="0" indent="0" defTabSz="457200">
              <a:lnSpc>
                <a:spcPts val="5600"/>
              </a:lnSpc>
              <a:spcBef>
                <a:spcPts val="1200"/>
              </a:spcBef>
              <a:buSzTx/>
              <a:buNone/>
              <a:defRPr sz="2400">
                <a:latin typeface="Times"/>
                <a:ea typeface="Times"/>
                <a:cs typeface="Times"/>
                <a:sym typeface="Times"/>
              </a:defRPr>
            </a:pPr>
            <a:r>
              <a:rPr b="1"/>
              <a:t>                          </a:t>
            </a:r>
            <a:r>
              <a:t>-Cerebral edema, capillary thrombosis, infarction and intraventricular or </a:t>
            </a:r>
            <a:endParaRPr sz="1200"/>
          </a:p>
          <a:p>
            <a:pPr marL="0" indent="0" defTabSz="457200">
              <a:lnSpc>
                <a:spcPts val="5600"/>
              </a:lnSpc>
              <a:spcBef>
                <a:spcPts val="1200"/>
              </a:spcBef>
              <a:buSzTx/>
              <a:buNone/>
              <a:defRPr sz="2400">
                <a:latin typeface="Times"/>
                <a:ea typeface="Times"/>
                <a:cs typeface="Times"/>
                <a:sym typeface="Times"/>
              </a:defRPr>
            </a:pPr>
            <a:r>
              <a:t>parenchyma hemorrhage may occur</a:t>
            </a:r>
          </a:p>
          <a:p>
            <a:pPr marL="0" indent="0" defTabSz="457200">
              <a:lnSpc>
                <a:spcPts val="5600"/>
              </a:lnSpc>
              <a:spcBef>
                <a:spcPts val="1200"/>
              </a:spcBef>
              <a:buSzTx/>
              <a:buNone/>
              <a:defRPr sz="2400">
                <a:latin typeface="Times"/>
                <a:ea typeface="Times"/>
                <a:cs typeface="Times"/>
                <a:sym typeface="Times"/>
              </a:defRPr>
            </a:pPr>
            <a:r>
              <a:t> </a:t>
            </a:r>
            <a:endParaRPr sz="1200"/>
          </a:p>
          <a:p>
            <a:pPr marL="0" indent="0" defTabSz="457200">
              <a:lnSpc>
                <a:spcPts val="5600"/>
              </a:lnSpc>
              <a:spcBef>
                <a:spcPts val="1200"/>
              </a:spcBef>
              <a:buSzTx/>
              <a:buNone/>
              <a:defRPr sz="2400">
                <a:latin typeface="Times"/>
                <a:ea typeface="Times"/>
                <a:cs typeface="Times"/>
                <a:sym typeface="Times"/>
              </a:defRPr>
            </a:pPr>
            <a:r>
              <a:rPr sz="1200"/>
              <a:t>                                                   </a:t>
            </a:r>
            <a:r>
              <a:t>-Clinically: Headache, blurred vision (edema), blindness (ischemia, edema of occipital lobe), convulsions </a:t>
            </a:r>
            <a:endParaRPr sz="1200"/>
          </a:p>
        </p:txBody>
      </p:sp>
    </p:spTree>
  </p:cSld>
  <p:clrMapOvr>
    <a:masterClrMapping/>
  </p:clrMapOvr>
  <p:transition spd="med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HYPERTENSION IN PREGNANCY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defTabSz="484886">
              <a:defRPr sz="6640"/>
            </a:lvl1pPr>
          </a:lstStyle>
          <a:p>
            <a:r>
              <a:t>HYPERTENSION IN PREGNANCY</a:t>
            </a:r>
          </a:p>
        </p:txBody>
      </p:sp>
      <p:sp>
        <p:nvSpPr>
          <p:cNvPr id="164" name="Cardiovascular system -Increased after load due to vasospasms…"/>
          <p:cNvSpPr txBox="1">
            <a:spLocks noGrp="1"/>
          </p:cNvSpPr>
          <p:nvPr>
            <p:ph type="body" idx="1"/>
          </p:nvPr>
        </p:nvSpPr>
        <p:spPr>
          <a:xfrm>
            <a:off x="952500" y="1638300"/>
            <a:ext cx="11099800" cy="6286500"/>
          </a:xfrm>
          <a:prstGeom prst="rect">
            <a:avLst/>
          </a:prstGeom>
        </p:spPr>
        <p:txBody>
          <a:bodyPr/>
          <a:lstStyle/>
          <a:p>
            <a:pPr marL="0" indent="0" defTabSz="457200">
              <a:lnSpc>
                <a:spcPts val="5600"/>
              </a:lnSpc>
              <a:spcBef>
                <a:spcPts val="1200"/>
              </a:spcBef>
              <a:buSzTx/>
              <a:buNone/>
              <a:defRPr sz="2400">
                <a:latin typeface="Times"/>
                <a:ea typeface="Times"/>
                <a:cs typeface="Times"/>
                <a:sym typeface="Times"/>
              </a:defRPr>
            </a:pPr>
            <a:r>
              <a:rPr b="1"/>
              <a:t>Cardiovascular system</a:t>
            </a:r>
            <a:r>
              <a:t/>
            </a:r>
            <a:br/>
            <a:r>
              <a:t>-Increased after load due to vasospasms </a:t>
            </a:r>
            <a:endParaRPr sz="1200"/>
          </a:p>
          <a:p>
            <a:pPr marL="0" indent="0" defTabSz="457200">
              <a:lnSpc>
                <a:spcPts val="5600"/>
              </a:lnSpc>
              <a:spcBef>
                <a:spcPts val="1200"/>
              </a:spcBef>
              <a:buSzTx/>
              <a:buNone/>
              <a:defRPr sz="2400">
                <a:latin typeface="Times"/>
                <a:ea typeface="Times"/>
                <a:cs typeface="Times"/>
                <a:sym typeface="Times"/>
              </a:defRPr>
            </a:pPr>
            <a:r>
              <a:t>-Capillary leakage due to endothelial dysfunction and low oncotic pressure </a:t>
            </a:r>
            <a:endParaRPr sz="1200"/>
          </a:p>
          <a:p>
            <a:pPr marL="0" indent="0" defTabSz="457200">
              <a:lnSpc>
                <a:spcPts val="5600"/>
              </a:lnSpc>
              <a:spcBef>
                <a:spcPts val="1200"/>
              </a:spcBef>
              <a:buSzTx/>
              <a:buNone/>
              <a:defRPr sz="2400">
                <a:latin typeface="Times"/>
                <a:ea typeface="Times"/>
                <a:cs typeface="Times"/>
                <a:sym typeface="Times"/>
              </a:defRPr>
            </a:pPr>
            <a:r>
              <a:t>-Clinically: features of heart failure due to L V failure</a:t>
            </a:r>
          </a:p>
          <a:p>
            <a:pPr marL="0" indent="0" defTabSz="457200">
              <a:lnSpc>
                <a:spcPts val="5600"/>
              </a:lnSpc>
              <a:spcBef>
                <a:spcPts val="1200"/>
              </a:spcBef>
              <a:buSzTx/>
              <a:buNone/>
              <a:defRPr sz="2400">
                <a:latin typeface="Times"/>
                <a:ea typeface="Times"/>
                <a:cs typeface="Times"/>
                <a:sym typeface="Times"/>
              </a:defRPr>
            </a:pPr>
            <a:r>
              <a:t> </a:t>
            </a:r>
          </a:p>
          <a:p>
            <a:pPr marL="0" indent="0" defTabSz="457200">
              <a:lnSpc>
                <a:spcPts val="5600"/>
              </a:lnSpc>
              <a:spcBef>
                <a:spcPts val="1200"/>
              </a:spcBef>
              <a:buSzTx/>
              <a:buNone/>
              <a:defRPr sz="2400">
                <a:latin typeface="Times"/>
                <a:ea typeface="Times"/>
                <a:cs typeface="Times"/>
                <a:sym typeface="Times"/>
              </a:defRPr>
            </a:pPr>
            <a:r>
              <a:rPr b="1"/>
              <a:t>Respiratory sytem </a:t>
            </a:r>
            <a:endParaRPr sz="1200" b="1"/>
          </a:p>
          <a:p>
            <a:pPr marL="0" indent="0" defTabSz="457200">
              <a:lnSpc>
                <a:spcPts val="5600"/>
              </a:lnSpc>
              <a:spcBef>
                <a:spcPts val="1200"/>
              </a:spcBef>
              <a:buSzTx/>
              <a:buNone/>
              <a:defRPr sz="2400">
                <a:latin typeface="Times"/>
                <a:ea typeface="Times"/>
                <a:cs typeface="Times"/>
                <a:sym typeface="Times"/>
              </a:defRPr>
            </a:pPr>
            <a:r>
              <a:t>-Pulmonary edema</a:t>
            </a:r>
          </a:p>
        </p:txBody>
      </p:sp>
    </p:spTree>
  </p:cSld>
  <p:clrMapOvr>
    <a:masterClrMapping/>
  </p:clrMapOvr>
  <p:transition spd="med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HYPERTENSION IN PREGNANCY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defTabSz="484886">
              <a:defRPr sz="6640"/>
            </a:lvl1pPr>
          </a:lstStyle>
          <a:p>
            <a:r>
              <a:t>HYPERTENSION IN PREGNANCY</a:t>
            </a:r>
          </a:p>
        </p:txBody>
      </p:sp>
      <p:sp>
        <p:nvSpPr>
          <p:cNvPr id="167" name="Gatrointestinal system: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anchor="t"/>
          <a:lstStyle/>
          <a:p>
            <a:pPr marL="0" indent="0" defTabSz="457200">
              <a:lnSpc>
                <a:spcPts val="5600"/>
              </a:lnSpc>
              <a:spcBef>
                <a:spcPts val="1200"/>
              </a:spcBef>
              <a:buSzTx/>
              <a:buNone/>
              <a:defRPr sz="2400" b="1">
                <a:latin typeface="Times"/>
                <a:ea typeface="Times"/>
                <a:cs typeface="Times"/>
                <a:sym typeface="Times"/>
              </a:defRPr>
            </a:pPr>
            <a:r>
              <a:t>Gatrointestinal system:</a:t>
            </a:r>
          </a:p>
          <a:p>
            <a:pPr marL="0" indent="0" defTabSz="457200">
              <a:lnSpc>
                <a:spcPts val="5600"/>
              </a:lnSpc>
              <a:spcBef>
                <a:spcPts val="1200"/>
              </a:spcBef>
              <a:buSzTx/>
              <a:buNone/>
              <a:defRPr sz="2400">
                <a:latin typeface="Times"/>
                <a:ea typeface="Times"/>
                <a:cs typeface="Times"/>
                <a:sym typeface="Times"/>
              </a:defRPr>
            </a:pPr>
            <a:r>
              <a:t>                   Subcapsular hematoma in the liver due to periportal hemorrhage -Injury to hepatic cells due to ischemia occurs—elevated liver enzymes -Clinically: RUQ pain or epigastric pain </a:t>
            </a:r>
            <a:endParaRPr sz="1200"/>
          </a:p>
          <a:p>
            <a:pPr marL="0" indent="0" defTabSz="457200">
              <a:lnSpc>
                <a:spcPts val="5600"/>
              </a:lnSpc>
              <a:spcBef>
                <a:spcPts val="1200"/>
              </a:spcBef>
              <a:buSzTx/>
              <a:buNone/>
              <a:defRPr sz="2400">
                <a:latin typeface="Times"/>
                <a:ea typeface="Times"/>
                <a:cs typeface="Times"/>
                <a:sym typeface="Times"/>
              </a:defRPr>
            </a:pPr>
            <a:r>
              <a:rPr b="1"/>
              <a:t>Genital urinary system</a:t>
            </a:r>
            <a:br>
              <a:rPr b="1"/>
            </a:br>
            <a:r>
              <a:rPr b="1"/>
              <a:t>                   </a:t>
            </a:r>
            <a:r>
              <a:t>-Decreased GFR due to renal artery vasospasms, ATN -Clinically: Oliguria </a:t>
            </a:r>
            <a:endParaRPr sz="1200"/>
          </a:p>
          <a:p>
            <a:pPr marL="0" indent="0" defTabSz="457200">
              <a:lnSpc>
                <a:spcPts val="5600"/>
              </a:lnSpc>
              <a:spcBef>
                <a:spcPts val="1200"/>
              </a:spcBef>
              <a:buSzTx/>
              <a:buNone/>
              <a:defRPr sz="2400">
                <a:latin typeface="Times"/>
                <a:ea typeface="Times"/>
                <a:cs typeface="Times"/>
                <a:sym typeface="Times"/>
              </a:defRPr>
            </a:pPr>
            <a:r>
              <a:rPr b="1"/>
              <a:t>Hematopoiteic system</a:t>
            </a:r>
            <a:r>
              <a:t/>
            </a:r>
            <a:br/>
            <a:r>
              <a:t>                     -Hemoconcentration due to fluid extravasation into tissues -Coagulation—platelets activation </a:t>
            </a:r>
            <a:endParaRPr sz="1200"/>
          </a:p>
          <a:p>
            <a:pPr marL="0" indent="0" defTabSz="457200">
              <a:lnSpc>
                <a:spcPts val="5600"/>
              </a:lnSpc>
              <a:spcBef>
                <a:spcPts val="1200"/>
              </a:spcBef>
              <a:buSzTx/>
              <a:buNone/>
              <a:defRPr sz="2400">
                <a:latin typeface="Times"/>
                <a:ea typeface="Times"/>
                <a:cs typeface="Times"/>
                <a:sym typeface="Times"/>
              </a:defRPr>
            </a:pPr>
            <a:r>
              <a:rPr sz="1200"/>
              <a:t>                                      </a:t>
            </a:r>
            <a:r>
              <a:t>-Erythrocyte destruction that may lead into hemoglobinemia and hemoglobinuria </a:t>
            </a:r>
          </a:p>
        </p:txBody>
      </p:sp>
    </p:spTree>
  </p:cSld>
  <p:clrMapOvr>
    <a:masterClrMapping/>
  </p:clrMapOvr>
  <p:transition spd="med"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HYPERTENSION IN PREGNANCY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defTabSz="484886">
              <a:defRPr sz="6640"/>
            </a:lvl1pPr>
          </a:lstStyle>
          <a:p>
            <a:r>
              <a:t>HYPERTENSION IN PREGNANCY</a:t>
            </a:r>
          </a:p>
        </p:txBody>
      </p:sp>
      <p:sp>
        <p:nvSpPr>
          <p:cNvPr id="170" name="Classification of pre-eclampsia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anchor="t"/>
          <a:lstStyle/>
          <a:p>
            <a:pPr marL="0" indent="0" defTabSz="457200">
              <a:lnSpc>
                <a:spcPts val="10000"/>
              </a:lnSpc>
              <a:spcBef>
                <a:spcPts val="1200"/>
              </a:spcBef>
              <a:buSzTx/>
              <a:buNone/>
              <a:defRPr sz="4266">
                <a:latin typeface="Times"/>
                <a:ea typeface="Times"/>
                <a:cs typeface="Times"/>
                <a:sym typeface="Times"/>
              </a:defRPr>
            </a:pPr>
            <a:r>
              <a:rPr b="1"/>
              <a:t>Classification of pre-eclampsia</a:t>
            </a:r>
            <a:r>
              <a:t> </a:t>
            </a:r>
          </a:p>
          <a:p>
            <a:pPr marL="0" indent="0" defTabSz="457200">
              <a:lnSpc>
                <a:spcPts val="7600"/>
              </a:lnSpc>
              <a:spcBef>
                <a:spcPts val="1200"/>
              </a:spcBef>
              <a:buSzTx/>
              <a:buNone/>
              <a:defRPr sz="4266">
                <a:latin typeface="Times"/>
                <a:ea typeface="Times"/>
                <a:cs typeface="Times"/>
                <a:sym typeface="Times"/>
              </a:defRPr>
            </a:pPr>
            <a:r>
              <a:rPr sz="2266"/>
              <a:t>Two clinical types exists </a:t>
            </a:r>
            <a:endParaRPr sz="1200"/>
          </a:p>
          <a:p>
            <a:pPr marL="0" indent="0" defTabSz="457200">
              <a:lnSpc>
                <a:spcPts val="6100"/>
              </a:lnSpc>
              <a:spcBef>
                <a:spcPts val="1200"/>
              </a:spcBef>
              <a:buSzTx/>
              <a:buNone/>
              <a:defRPr sz="2966">
                <a:latin typeface="Times"/>
                <a:ea typeface="Times"/>
                <a:cs typeface="Times"/>
                <a:sym typeface="Times"/>
              </a:defRPr>
            </a:pPr>
            <a:r>
              <a:rPr b="1"/>
              <a:t>Mild pre-eclampsia</a:t>
            </a:r>
            <a:br>
              <a:rPr b="1"/>
            </a:br>
            <a:r>
              <a:t>-BP SBP more than 140-160 or DBP more than 90-110 </a:t>
            </a:r>
          </a:p>
          <a:p>
            <a:pPr marL="0" indent="0" defTabSz="457200">
              <a:lnSpc>
                <a:spcPts val="6100"/>
              </a:lnSpc>
              <a:spcBef>
                <a:spcPts val="1200"/>
              </a:spcBef>
              <a:buSzTx/>
              <a:buNone/>
              <a:defRPr sz="2966">
                <a:latin typeface="Times"/>
                <a:ea typeface="Times"/>
                <a:cs typeface="Times"/>
                <a:sym typeface="Times"/>
              </a:defRPr>
            </a:pPr>
            <a:r>
              <a:t>-Proteinuria more than 0.3gm per 24hours urine collection or</a:t>
            </a:r>
          </a:p>
          <a:p>
            <a:pPr marL="0" indent="0" defTabSz="457200">
              <a:lnSpc>
                <a:spcPts val="6100"/>
              </a:lnSpc>
              <a:spcBef>
                <a:spcPts val="1200"/>
              </a:spcBef>
              <a:buSzTx/>
              <a:buNone/>
              <a:defRPr sz="2966">
                <a:latin typeface="Times"/>
                <a:ea typeface="Times"/>
                <a:cs typeface="Times"/>
                <a:sym typeface="Times"/>
              </a:defRPr>
            </a:pPr>
            <a:r>
              <a:t>- Deep stick 1+ </a:t>
            </a:r>
          </a:p>
        </p:txBody>
      </p:sp>
    </p:spTree>
  </p:cSld>
  <p:clrMapOvr>
    <a:masterClrMapping/>
  </p:clrMapOvr>
  <p:transition spd="med"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HYPERTENSION IN PREGNANCY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defTabSz="484886">
              <a:defRPr sz="6640"/>
            </a:lvl1pPr>
          </a:lstStyle>
          <a:p>
            <a:r>
              <a:t>HYPERTENSION IN PREGNANCY</a:t>
            </a:r>
          </a:p>
        </p:txBody>
      </p:sp>
      <p:sp>
        <p:nvSpPr>
          <p:cNvPr id="173" name="Severe pre-eclampsia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 defTabSz="457200">
              <a:lnSpc>
                <a:spcPts val="5300"/>
              </a:lnSpc>
              <a:spcBef>
                <a:spcPts val="1200"/>
              </a:spcBef>
              <a:buSzTx/>
              <a:buNone/>
              <a:defRPr sz="2266" b="1">
                <a:latin typeface="Times"/>
                <a:ea typeface="Times"/>
                <a:cs typeface="Times"/>
                <a:sym typeface="Times"/>
              </a:defRPr>
            </a:pPr>
            <a:r>
              <a:t>Severe pre-eclampsia </a:t>
            </a:r>
            <a:endParaRPr sz="1200"/>
          </a:p>
          <a:p>
            <a:pPr marL="0" indent="0" defTabSz="457200">
              <a:lnSpc>
                <a:spcPts val="4700"/>
              </a:lnSpc>
              <a:spcBef>
                <a:spcPts val="1200"/>
              </a:spcBef>
              <a:buSzTx/>
              <a:buNone/>
              <a:defRPr sz="2266">
                <a:latin typeface="Times"/>
                <a:ea typeface="Times"/>
                <a:cs typeface="Times"/>
                <a:sym typeface="Times"/>
              </a:defRPr>
            </a:pPr>
            <a:r>
              <a:rPr sz="1733"/>
              <a:t>-</a:t>
            </a:r>
            <a:r>
              <a:t>BP SBP more than 160 or DBP more than 110 </a:t>
            </a:r>
            <a:endParaRPr sz="1200"/>
          </a:p>
          <a:p>
            <a:pPr marL="0" indent="0" defTabSz="457200">
              <a:lnSpc>
                <a:spcPts val="5300"/>
              </a:lnSpc>
              <a:spcBef>
                <a:spcPts val="1200"/>
              </a:spcBef>
              <a:buSzTx/>
              <a:buNone/>
              <a:defRPr sz="2266">
                <a:latin typeface="Times"/>
                <a:ea typeface="Times"/>
                <a:cs typeface="Times"/>
                <a:sym typeface="Times"/>
              </a:defRPr>
            </a:pPr>
            <a:r>
              <a:t>-Proteinuria more than 5gm per 24hours urine sample or Deep stick 3+ </a:t>
            </a:r>
            <a:endParaRPr sz="1200"/>
          </a:p>
          <a:p>
            <a:pPr marL="0" indent="0" defTabSz="457200">
              <a:lnSpc>
                <a:spcPts val="5300"/>
              </a:lnSpc>
              <a:spcBef>
                <a:spcPts val="1200"/>
              </a:spcBef>
              <a:buSzTx/>
              <a:buNone/>
              <a:defRPr sz="2266">
                <a:latin typeface="Times"/>
                <a:ea typeface="Times"/>
                <a:cs typeface="Times"/>
                <a:sym typeface="Times"/>
              </a:defRPr>
            </a:pPr>
            <a:r>
              <a:t>-Headache </a:t>
            </a:r>
            <a:endParaRPr sz="1200"/>
          </a:p>
          <a:p>
            <a:pPr marL="0" indent="0" defTabSz="457200">
              <a:lnSpc>
                <a:spcPts val="5300"/>
              </a:lnSpc>
              <a:spcBef>
                <a:spcPts val="1200"/>
              </a:spcBef>
              <a:buSzTx/>
              <a:buNone/>
              <a:defRPr sz="2266">
                <a:latin typeface="Times"/>
                <a:ea typeface="Times"/>
                <a:cs typeface="Times"/>
                <a:sym typeface="Times"/>
              </a:defRPr>
            </a:pPr>
            <a:r>
              <a:t>-Blurred vision </a:t>
            </a:r>
            <a:endParaRPr sz="1200"/>
          </a:p>
          <a:p>
            <a:pPr marL="0" indent="0" defTabSz="457200">
              <a:lnSpc>
                <a:spcPts val="5300"/>
              </a:lnSpc>
              <a:spcBef>
                <a:spcPts val="1200"/>
              </a:spcBef>
              <a:buSzTx/>
              <a:buNone/>
              <a:defRPr sz="2266">
                <a:latin typeface="Times"/>
                <a:ea typeface="Times"/>
                <a:cs typeface="Times"/>
                <a:sym typeface="Times"/>
              </a:defRPr>
            </a:pPr>
            <a:r>
              <a:t>-Epigastric or RUQ pain </a:t>
            </a:r>
            <a:endParaRPr sz="1200"/>
          </a:p>
          <a:p>
            <a:pPr marL="0" indent="0" defTabSz="457200">
              <a:lnSpc>
                <a:spcPts val="5300"/>
              </a:lnSpc>
              <a:spcBef>
                <a:spcPts val="1200"/>
              </a:spcBef>
              <a:buSzTx/>
              <a:buNone/>
              <a:defRPr sz="2266">
                <a:latin typeface="Times"/>
                <a:ea typeface="Times"/>
                <a:cs typeface="Times"/>
                <a:sym typeface="Times"/>
              </a:defRPr>
            </a:pPr>
            <a:r>
              <a:t>-PE and cyanosis </a:t>
            </a:r>
            <a:endParaRPr sz="1200"/>
          </a:p>
          <a:p>
            <a:pPr marL="0" indent="0" defTabSz="457200">
              <a:lnSpc>
                <a:spcPts val="5300"/>
              </a:lnSpc>
              <a:spcBef>
                <a:spcPts val="1200"/>
              </a:spcBef>
              <a:buSzTx/>
              <a:buNone/>
              <a:defRPr sz="2266">
                <a:latin typeface="Times"/>
                <a:ea typeface="Times"/>
                <a:cs typeface="Times"/>
                <a:sym typeface="Times"/>
              </a:defRPr>
            </a:pPr>
            <a:r>
              <a:t>-Oliguria (urine output less than 500ml per 24hours) or anuria less than 50ml per 24hours </a:t>
            </a:r>
            <a:endParaRPr sz="1200"/>
          </a:p>
          <a:p>
            <a:pPr marL="0" indent="0" defTabSz="457200">
              <a:lnSpc>
                <a:spcPts val="5300"/>
              </a:lnSpc>
              <a:spcBef>
                <a:spcPts val="1200"/>
              </a:spcBef>
              <a:buSzTx/>
              <a:buNone/>
              <a:defRPr sz="2266">
                <a:latin typeface="Times"/>
                <a:ea typeface="Times"/>
                <a:cs typeface="Times"/>
                <a:sym typeface="Times"/>
              </a:defRPr>
            </a:pPr>
            <a:r>
              <a:t>-Elevated liver enzymes</a:t>
            </a:r>
            <a:br/>
            <a:r>
              <a:t>-Thromocytopenia less than 10,000per mm</a:t>
            </a:r>
            <a:r>
              <a:rPr sz="1066" baseline="60935"/>
              <a:t>3 </a:t>
            </a:r>
          </a:p>
          <a:p>
            <a:pPr marL="0" indent="0" defTabSz="457200">
              <a:lnSpc>
                <a:spcPts val="5300"/>
              </a:lnSpc>
              <a:spcBef>
                <a:spcPts val="1200"/>
              </a:spcBef>
              <a:buSzTx/>
              <a:buNone/>
              <a:defRPr sz="2266">
                <a:latin typeface="Times"/>
                <a:ea typeface="Times"/>
                <a:cs typeface="Times"/>
                <a:sym typeface="Times"/>
              </a:defRPr>
            </a:pPr>
            <a:r>
              <a:rPr sz="1733"/>
              <a:t>-</a:t>
            </a:r>
            <a:r>
              <a:t>Oligohydromnios</a:t>
            </a:r>
            <a:br/>
            <a:r>
              <a:t>-IUGR </a:t>
            </a:r>
          </a:p>
        </p:txBody>
      </p:sp>
    </p:spTree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" name="Untitled.jpg" descr="Untitled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-362099" y="892427"/>
            <a:ext cx="13004801" cy="7968746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HYPERTENSION IN PREGNANCY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defTabSz="484886">
              <a:defRPr sz="6640"/>
            </a:lvl1pPr>
          </a:lstStyle>
          <a:p>
            <a:r>
              <a:t>HYPERTENSION IN PREGNANCY</a:t>
            </a:r>
          </a:p>
        </p:txBody>
      </p:sp>
      <p:sp>
        <p:nvSpPr>
          <p:cNvPr id="176" name="Investigations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anchor="t"/>
          <a:lstStyle/>
          <a:p>
            <a:pPr marL="0" indent="0" defTabSz="457200">
              <a:lnSpc>
                <a:spcPts val="10000"/>
              </a:lnSpc>
              <a:spcBef>
                <a:spcPts val="1200"/>
              </a:spcBef>
              <a:buSzTx/>
              <a:buNone/>
              <a:defRPr sz="4266" b="1">
                <a:latin typeface="Times"/>
                <a:ea typeface="Times"/>
                <a:cs typeface="Times"/>
                <a:sym typeface="Times"/>
              </a:defRPr>
            </a:pPr>
            <a:r>
              <a:t>Investigations </a:t>
            </a:r>
            <a:endParaRPr sz="1200"/>
          </a:p>
          <a:p>
            <a:pPr marL="0" lvl="8" indent="1828800" algn="just" defTabSz="457200">
              <a:lnSpc>
                <a:spcPts val="5000"/>
              </a:lnSpc>
              <a:spcBef>
                <a:spcPts val="1200"/>
              </a:spcBef>
              <a:buSzTx/>
              <a:buNone/>
              <a:defRPr sz="2400">
                <a:latin typeface="Times"/>
                <a:ea typeface="Times"/>
                <a:cs typeface="Times"/>
                <a:sym typeface="Times"/>
              </a:defRPr>
            </a:pPr>
            <a:endParaRPr sz="1200"/>
          </a:p>
          <a:p>
            <a:pPr marL="0" lvl="8" indent="1828800" algn="just" defTabSz="457200">
              <a:lnSpc>
                <a:spcPts val="5800"/>
              </a:lnSpc>
              <a:spcBef>
                <a:spcPts val="1200"/>
              </a:spcBef>
              <a:buSzTx/>
              <a:buNone/>
              <a:defRPr sz="3000">
                <a:latin typeface="Times"/>
                <a:ea typeface="Times"/>
                <a:cs typeface="Times"/>
                <a:sym typeface="Times"/>
              </a:defRPr>
            </a:pPr>
            <a:r>
              <a:t>Total Blood Count </a:t>
            </a:r>
          </a:p>
          <a:p>
            <a:pPr marL="0" lvl="8" indent="1828800" algn="just" defTabSz="457200">
              <a:lnSpc>
                <a:spcPts val="6400"/>
              </a:lnSpc>
              <a:spcBef>
                <a:spcPts val="1200"/>
              </a:spcBef>
              <a:buSzTx/>
              <a:buNone/>
              <a:defRPr sz="3000">
                <a:latin typeface="Times"/>
                <a:ea typeface="Times"/>
                <a:cs typeface="Times"/>
                <a:sym typeface="Times"/>
              </a:defRPr>
            </a:pPr>
            <a:r>
              <a:t>Hematocrit</a:t>
            </a:r>
            <a:br/>
            <a:r>
              <a:t>Platelet- reduced</a:t>
            </a:r>
          </a:p>
          <a:p>
            <a:pPr marL="0" lvl="8" indent="1828800" defTabSz="457200">
              <a:lnSpc>
                <a:spcPts val="6400"/>
              </a:lnSpc>
              <a:spcBef>
                <a:spcPts val="1200"/>
              </a:spcBef>
              <a:buSzTx/>
              <a:buNone/>
              <a:defRPr sz="3000">
                <a:latin typeface="Times"/>
                <a:ea typeface="Times"/>
                <a:cs typeface="Times"/>
                <a:sym typeface="Times"/>
              </a:defRPr>
            </a:pPr>
            <a:r>
              <a:t>Coagulation profile (PT, aPTT)</a:t>
            </a:r>
            <a:br/>
            <a:r>
              <a:t>WBC may increase due to liver damage </a:t>
            </a:r>
          </a:p>
          <a:p>
            <a:pPr marL="0" lvl="8" indent="1828800" algn="just" defTabSz="457200">
              <a:lnSpc>
                <a:spcPts val="5800"/>
              </a:lnSpc>
              <a:spcBef>
                <a:spcPts val="1200"/>
              </a:spcBef>
              <a:buSzTx/>
              <a:buNone/>
              <a:defRPr sz="3000">
                <a:latin typeface="Times"/>
                <a:ea typeface="Times"/>
                <a:cs typeface="Times"/>
                <a:sym typeface="Times"/>
              </a:defRPr>
            </a:pPr>
            <a:r>
              <a:t>LFT and RFT </a:t>
            </a:r>
          </a:p>
          <a:p>
            <a:pPr marL="0" lvl="8" indent="1828800" algn="just" defTabSz="457200">
              <a:lnSpc>
                <a:spcPts val="5800"/>
              </a:lnSpc>
              <a:spcBef>
                <a:spcPts val="1200"/>
              </a:spcBef>
              <a:buSzTx/>
              <a:buNone/>
              <a:defRPr sz="2400">
                <a:latin typeface="Times"/>
                <a:ea typeface="Times"/>
                <a:cs typeface="Times"/>
                <a:sym typeface="Times"/>
              </a:defRPr>
            </a:pPr>
            <a:r>
              <a:rPr sz="3000"/>
              <a:t>Increased uric acid and creatinine</a:t>
            </a:r>
            <a:r>
              <a:t> </a:t>
            </a:r>
            <a:endParaRPr sz="1200"/>
          </a:p>
        </p:txBody>
      </p:sp>
    </p:spTree>
  </p:cSld>
  <p:clrMapOvr>
    <a:masterClrMapping/>
  </p:clrMapOvr>
  <p:transition spd="med"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HYPERTENSION IN PREGNANCY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defTabSz="484886">
              <a:defRPr sz="6640"/>
            </a:lvl1pPr>
          </a:lstStyle>
          <a:p>
            <a:r>
              <a:t>HYPERTENSION IN PREGNANCY</a:t>
            </a:r>
          </a:p>
        </p:txBody>
      </p:sp>
      <p:sp>
        <p:nvSpPr>
          <p:cNvPr id="179" name="INVESTIGATION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anchor="t"/>
          <a:lstStyle/>
          <a:p>
            <a:pPr marL="0" indent="0" algn="just" defTabSz="457200">
              <a:lnSpc>
                <a:spcPts val="5600"/>
              </a:lnSpc>
              <a:spcBef>
                <a:spcPts val="1200"/>
              </a:spcBef>
              <a:buSzTx/>
              <a:buNone/>
              <a:defRPr sz="2400">
                <a:latin typeface="Times"/>
                <a:ea typeface="Times"/>
                <a:cs typeface="Times"/>
                <a:sym typeface="Times"/>
              </a:defRPr>
            </a:pPr>
            <a:r>
              <a:rPr b="1"/>
              <a:t>INVESTIGATION</a:t>
            </a:r>
          </a:p>
          <a:p>
            <a:pPr marL="0" lvl="8" indent="1828800" algn="just" defTabSz="457200">
              <a:lnSpc>
                <a:spcPts val="5600"/>
              </a:lnSpc>
              <a:spcBef>
                <a:spcPts val="1200"/>
              </a:spcBef>
              <a:buSzTx/>
              <a:buNone/>
              <a:defRPr sz="2400">
                <a:latin typeface="Times"/>
                <a:ea typeface="Times"/>
                <a:cs typeface="Times"/>
                <a:sym typeface="Times"/>
              </a:defRPr>
            </a:pPr>
            <a:r>
              <a:t>Raised ALAT and ASAT </a:t>
            </a:r>
            <a:endParaRPr sz="1866" baseline="21428">
              <a:solidFill>
                <a:srgbClr val="3891A7"/>
              </a:solidFill>
            </a:endParaRPr>
          </a:p>
          <a:p>
            <a:pPr marL="0" lvl="8" indent="1828800" algn="just" defTabSz="457200">
              <a:lnSpc>
                <a:spcPts val="5600"/>
              </a:lnSpc>
              <a:spcBef>
                <a:spcPts val="1200"/>
              </a:spcBef>
              <a:buSzTx/>
              <a:buNone/>
              <a:defRPr sz="2400">
                <a:latin typeface="Times"/>
                <a:ea typeface="Times"/>
                <a:cs typeface="Times"/>
                <a:sym typeface="Times"/>
              </a:defRPr>
            </a:pPr>
            <a:r>
              <a:rPr sz="1866" baseline="21428">
                <a:solidFill>
                  <a:srgbClr val="3891A7"/>
                </a:solidFill>
              </a:rPr>
              <a:t> </a:t>
            </a:r>
            <a:r>
              <a:t>24hrs urine for proteins </a:t>
            </a:r>
            <a:endParaRPr sz="1200"/>
          </a:p>
          <a:p>
            <a:pPr marL="0" lvl="8" indent="1828800" algn="just" defTabSz="457200">
              <a:lnSpc>
                <a:spcPts val="5000"/>
              </a:lnSpc>
              <a:spcBef>
                <a:spcPts val="1200"/>
              </a:spcBef>
              <a:buSzTx/>
              <a:buNone/>
              <a:defRPr sz="2400">
                <a:latin typeface="Times"/>
                <a:ea typeface="Times"/>
                <a:cs typeface="Times"/>
                <a:sym typeface="Times"/>
              </a:defRPr>
            </a:pPr>
            <a:r>
              <a:t>Serum lactate dehydrogenase(LDH) </a:t>
            </a:r>
            <a:endParaRPr sz="1200"/>
          </a:p>
          <a:p>
            <a:pPr marL="0" lvl="8" indent="1828800" algn="just" defTabSz="457200">
              <a:lnSpc>
                <a:spcPts val="5000"/>
              </a:lnSpc>
              <a:spcBef>
                <a:spcPts val="1200"/>
              </a:spcBef>
              <a:buSzTx/>
              <a:buNone/>
              <a:defRPr sz="2400">
                <a:latin typeface="Times"/>
                <a:ea typeface="Times"/>
                <a:cs typeface="Times"/>
                <a:sym typeface="Times"/>
              </a:defRPr>
            </a:pPr>
            <a:r>
              <a:t>Biophysical test- </a:t>
            </a:r>
            <a:endParaRPr sz="1200"/>
          </a:p>
          <a:p>
            <a:pPr marL="0" lvl="8" indent="1828800" algn="just" defTabSz="457200">
              <a:lnSpc>
                <a:spcPts val="5600"/>
              </a:lnSpc>
              <a:spcBef>
                <a:spcPts val="1200"/>
              </a:spcBef>
              <a:buSzTx/>
              <a:buNone/>
              <a:defRPr sz="2400">
                <a:latin typeface="Times"/>
                <a:ea typeface="Times"/>
                <a:cs typeface="Times"/>
                <a:sym typeface="Times"/>
              </a:defRPr>
            </a:pPr>
            <a:r>
              <a:t>Poor placental perfusion Oligohydramnios</a:t>
            </a:r>
            <a:br/>
            <a:r>
              <a:t>Fetal movement</a:t>
            </a:r>
            <a:br/>
            <a:r>
              <a:t>CTG with deceleration </a:t>
            </a:r>
            <a:endParaRPr sz="1200"/>
          </a:p>
          <a:p>
            <a:pPr marL="0" lvl="8" indent="1828800" algn="just" defTabSz="457200">
              <a:lnSpc>
                <a:spcPts val="5000"/>
              </a:lnSpc>
              <a:spcBef>
                <a:spcPts val="1200"/>
              </a:spcBef>
              <a:buSzTx/>
              <a:buNone/>
              <a:defRPr sz="2400">
                <a:latin typeface="Times"/>
                <a:ea typeface="Times"/>
                <a:cs typeface="Times"/>
                <a:sym typeface="Times"/>
              </a:defRPr>
            </a:pPr>
            <a:r>
              <a:rPr sz="1866" baseline="21428">
                <a:solidFill>
                  <a:srgbClr val="3891A7"/>
                </a:solidFill>
              </a:rPr>
              <a:t> </a:t>
            </a:r>
            <a:r>
              <a:t>Obstetric USS (R/O IUGR) </a:t>
            </a:r>
          </a:p>
        </p:txBody>
      </p:sp>
    </p:spTree>
  </p:cSld>
  <p:clrMapOvr>
    <a:masterClrMapping/>
  </p:clrMapOvr>
  <p:transition spd="med"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HYPERTENSION IN PREGNANCY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defTabSz="484886">
              <a:defRPr sz="6640"/>
            </a:lvl1pPr>
          </a:lstStyle>
          <a:p>
            <a:r>
              <a:t>HYPERTENSION IN PREGNANCY</a:t>
            </a:r>
          </a:p>
        </p:txBody>
      </p:sp>
      <p:sp>
        <p:nvSpPr>
          <p:cNvPr id="182" name="Management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anchor="t"/>
          <a:lstStyle/>
          <a:p>
            <a:pPr marL="0" indent="0" defTabSz="429768">
              <a:lnSpc>
                <a:spcPts val="2600"/>
              </a:lnSpc>
              <a:spcBef>
                <a:spcPts val="0"/>
              </a:spcBef>
              <a:buSzTx/>
              <a:buNone/>
              <a:defRPr sz="1128">
                <a:latin typeface="Times"/>
                <a:ea typeface="Times"/>
                <a:cs typeface="Times"/>
                <a:sym typeface="Times"/>
              </a:defRPr>
            </a:pPr>
            <a:endParaRPr/>
          </a:p>
          <a:p>
            <a:pPr marL="0" indent="0" defTabSz="429768">
              <a:lnSpc>
                <a:spcPts val="9400"/>
              </a:lnSpc>
              <a:spcBef>
                <a:spcPts val="1100"/>
              </a:spcBef>
              <a:buSzTx/>
              <a:buNone/>
              <a:defRPr sz="4010">
                <a:latin typeface="Times"/>
                <a:ea typeface="Times"/>
                <a:cs typeface="Times"/>
                <a:sym typeface="Times"/>
              </a:defRPr>
            </a:pPr>
            <a:r>
              <a:rPr b="1"/>
              <a:t>Management</a:t>
            </a:r>
            <a:r>
              <a:t> </a:t>
            </a:r>
            <a:endParaRPr sz="1128"/>
          </a:p>
          <a:p>
            <a:pPr marL="0" indent="0" defTabSz="429768">
              <a:lnSpc>
                <a:spcPts val="2600"/>
              </a:lnSpc>
              <a:spcBef>
                <a:spcPts val="0"/>
              </a:spcBef>
              <a:buSzTx/>
              <a:buNone/>
              <a:defRPr sz="1128">
                <a:latin typeface="Times"/>
                <a:ea typeface="Times"/>
                <a:cs typeface="Times"/>
                <a:sym typeface="Times"/>
              </a:defRPr>
            </a:pPr>
            <a:endParaRPr/>
          </a:p>
          <a:p>
            <a:pPr marL="429768" indent="-429768" defTabSz="429768">
              <a:lnSpc>
                <a:spcPts val="4700"/>
              </a:lnSpc>
              <a:spcBef>
                <a:spcPts val="1100"/>
              </a:spcBef>
              <a:buSzTx/>
              <a:buNone/>
              <a:tabLst>
                <a:tab pos="127000" algn="l"/>
                <a:tab pos="419100" algn="l"/>
              </a:tabLst>
              <a:defRPr sz="2256">
                <a:latin typeface="Times"/>
                <a:ea typeface="Times"/>
                <a:cs typeface="Times"/>
                <a:sym typeface="Times"/>
              </a:defRPr>
            </a:pPr>
            <a:r>
              <a:rPr sz="1754">
                <a:solidFill>
                  <a:srgbClr val="3891A7"/>
                </a:solidFill>
              </a:rPr>
              <a:t>		</a:t>
            </a:r>
            <a:r>
              <a:t>Depends on maternal and fetal condition, GA and severity of pre-eclampsia </a:t>
            </a:r>
            <a:r>
              <a:rPr sz="1128"/>
              <a:t/>
            </a:r>
            <a:br>
              <a:rPr sz="1128"/>
            </a:br>
            <a:endParaRPr sz="1128"/>
          </a:p>
          <a:p>
            <a:pPr marL="429768" indent="-429768" defTabSz="429768">
              <a:lnSpc>
                <a:spcPts val="4700"/>
              </a:lnSpc>
              <a:spcBef>
                <a:spcPts val="1100"/>
              </a:spcBef>
              <a:buSzTx/>
              <a:buNone/>
              <a:tabLst>
                <a:tab pos="127000" algn="l"/>
                <a:tab pos="419100" algn="l"/>
              </a:tabLst>
              <a:defRPr sz="2256">
                <a:latin typeface="Times"/>
                <a:ea typeface="Times"/>
                <a:cs typeface="Times"/>
                <a:sym typeface="Times"/>
              </a:defRPr>
            </a:pPr>
            <a:r>
              <a:rPr sz="1754">
                <a:solidFill>
                  <a:srgbClr val="3891A7"/>
                </a:solidFill>
              </a:rPr>
              <a:t>		</a:t>
            </a:r>
            <a:r>
              <a:rPr sz="1754" baseline="22795">
                <a:solidFill>
                  <a:srgbClr val="3891A7"/>
                </a:solidFill>
              </a:rPr>
              <a:t> </a:t>
            </a:r>
            <a:r>
              <a:t>Definitive management is delivery of the fetus and placenta </a:t>
            </a:r>
            <a:r>
              <a:rPr sz="1128"/>
              <a:t/>
            </a:r>
            <a:br>
              <a:rPr sz="1128"/>
            </a:br>
            <a:endParaRPr sz="1128"/>
          </a:p>
          <a:p>
            <a:pPr marL="429768" indent="-429768" defTabSz="429768">
              <a:lnSpc>
                <a:spcPts val="4700"/>
              </a:lnSpc>
              <a:spcBef>
                <a:spcPts val="1100"/>
              </a:spcBef>
              <a:buSzTx/>
              <a:buNone/>
              <a:tabLst>
                <a:tab pos="127000" algn="l"/>
                <a:tab pos="419100" algn="l"/>
              </a:tabLst>
              <a:defRPr sz="2256">
                <a:latin typeface="Times"/>
                <a:ea typeface="Times"/>
                <a:cs typeface="Times"/>
                <a:sym typeface="Times"/>
              </a:defRPr>
            </a:pPr>
            <a:r>
              <a:rPr sz="1754">
                <a:solidFill>
                  <a:srgbClr val="3891A7"/>
                </a:solidFill>
              </a:rPr>
              <a:t>		</a:t>
            </a:r>
            <a:r>
              <a:rPr sz="1754" b="1" baseline="22795">
                <a:solidFill>
                  <a:srgbClr val="3891A7"/>
                </a:solidFill>
              </a:rPr>
              <a:t> </a:t>
            </a:r>
            <a:r>
              <a:rPr b="1"/>
              <a:t>Mild pre eclampsia </a:t>
            </a:r>
            <a:r>
              <a:rPr sz="1128" b="1"/>
              <a:t/>
            </a:r>
            <a:br>
              <a:rPr sz="1128" b="1"/>
            </a:br>
            <a:r>
              <a:t>-If GA less than 37w allows pregnancy to continue with close monitoring </a:t>
            </a:r>
            <a:r>
              <a:rPr sz="1128"/>
              <a:t/>
            </a:r>
            <a:br>
              <a:rPr sz="1128"/>
            </a:br>
            <a:r>
              <a:t>of symptom worsening, weekly or 2x BPP, daily assessment of fetal kicks </a:t>
            </a:r>
            <a:r>
              <a:rPr sz="1128"/>
              <a:t/>
            </a:r>
            <a:br>
              <a:rPr sz="1128"/>
            </a:br>
            <a:endParaRPr sz="1128"/>
          </a:p>
          <a:p>
            <a:pPr marL="429768" indent="-429768" defTabSz="429768">
              <a:lnSpc>
                <a:spcPts val="4700"/>
              </a:lnSpc>
              <a:spcBef>
                <a:spcPts val="1100"/>
              </a:spcBef>
              <a:buSzTx/>
              <a:buNone/>
              <a:tabLst>
                <a:tab pos="127000" algn="l"/>
                <a:tab pos="419100" algn="l"/>
              </a:tabLst>
              <a:defRPr sz="2256">
                <a:latin typeface="Times"/>
                <a:ea typeface="Times"/>
                <a:cs typeface="Times"/>
                <a:sym typeface="Times"/>
              </a:defRPr>
            </a:pPr>
            <a:r>
              <a:rPr sz="1754">
                <a:solidFill>
                  <a:srgbClr val="3891A7"/>
                </a:solidFill>
              </a:rPr>
              <a:t>        </a:t>
            </a:r>
            <a:r>
              <a:rPr sz="1754" b="1">
                <a:solidFill>
                  <a:srgbClr val="3891A7"/>
                </a:solidFill>
              </a:rPr>
              <a:t>  </a:t>
            </a:r>
            <a:r>
              <a:rPr b="1"/>
              <a:t>Severe pre-eclampsia </a:t>
            </a:r>
            <a:r>
              <a:rPr sz="1128" b="1"/>
              <a:t/>
            </a:r>
            <a:br>
              <a:rPr sz="1128" b="1"/>
            </a:br>
            <a:r>
              <a:t>-Delivery indicated regardless of GA</a:t>
            </a:r>
            <a:br/>
            <a:r>
              <a:t>-For GA less than 34w: dexamethasone 6mg IM 12hourly for 48hours -Prophylaxis for eclampsia should be given </a:t>
            </a:r>
            <a:r>
              <a:rPr sz="1128"/>
              <a:t/>
            </a:r>
            <a:br>
              <a:rPr sz="1128"/>
            </a:br>
            <a:endParaRPr sz="1128"/>
          </a:p>
          <a:p>
            <a:pPr marL="429768" indent="-429768" defTabSz="429768">
              <a:lnSpc>
                <a:spcPts val="4100"/>
              </a:lnSpc>
              <a:spcBef>
                <a:spcPts val="1100"/>
              </a:spcBef>
              <a:buSzTx/>
              <a:buNone/>
              <a:tabLst>
                <a:tab pos="127000" algn="l"/>
                <a:tab pos="419100" algn="l"/>
              </a:tabLst>
              <a:defRPr sz="2256">
                <a:latin typeface="Times"/>
                <a:ea typeface="Times"/>
                <a:cs typeface="Times"/>
                <a:sym typeface="Times"/>
              </a:defRPr>
            </a:pPr>
            <a:r>
              <a:rPr sz="1754">
                <a:solidFill>
                  <a:srgbClr val="3891A7"/>
                </a:solidFill>
              </a:rPr>
              <a:t>		</a:t>
            </a:r>
          </a:p>
        </p:txBody>
      </p:sp>
    </p:spTree>
  </p:cSld>
  <p:clrMapOvr>
    <a:masterClrMapping/>
  </p:clrMapOvr>
  <p:transition spd="med"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HYPERTENSION IN PREGNANCY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defTabSz="484886">
              <a:defRPr sz="6640"/>
            </a:lvl1pPr>
          </a:lstStyle>
          <a:p>
            <a:r>
              <a:t>HYPERTENSION IN PREGNANCY</a:t>
            </a:r>
          </a:p>
        </p:txBody>
      </p:sp>
      <p:sp>
        <p:nvSpPr>
          <p:cNvPr id="185" name="Loading dose 13g -4g IV with 200mls NS or RL (10-15mins) -4.5g (9mls of 50% solution) IM each buttock with 2% lignocaine 1ml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marL="457200" indent="-457200" defTabSz="457200">
              <a:lnSpc>
                <a:spcPts val="5000"/>
              </a:lnSpc>
              <a:spcBef>
                <a:spcPts val="1200"/>
              </a:spcBef>
              <a:buSzTx/>
              <a:buNone/>
              <a:tabLst>
                <a:tab pos="139700" algn="l"/>
                <a:tab pos="457200" algn="l"/>
              </a:tabLst>
              <a:defRPr sz="2400">
                <a:latin typeface="Times"/>
                <a:ea typeface="Times"/>
                <a:cs typeface="Times"/>
                <a:sym typeface="Times"/>
              </a:defRPr>
            </a:pPr>
            <a:r>
              <a:rPr sz="1866" b="1" baseline="21428">
                <a:solidFill>
                  <a:srgbClr val="3891A7"/>
                </a:solidFill>
              </a:rPr>
              <a:t> </a:t>
            </a:r>
            <a:r>
              <a:rPr b="1"/>
              <a:t>Loading dose</a:t>
            </a:r>
            <a:r>
              <a:t> 13g</a:t>
            </a:r>
            <a:br/>
            <a:r>
              <a:t>-4g IV with 200mls NS or RL (10-15mins)</a:t>
            </a:r>
            <a:br/>
            <a:r>
              <a:t>-4.5g (9mls of 50% solution) IM each buttock with 2% lignocaine 1ml </a:t>
            </a:r>
            <a:r>
              <a:rPr sz="1200"/>
              <a:t/>
            </a:r>
            <a:br>
              <a:rPr sz="1200"/>
            </a:br>
            <a:endParaRPr sz="1200"/>
          </a:p>
          <a:p>
            <a:pPr marL="457200" indent="-457200" defTabSz="457200">
              <a:lnSpc>
                <a:spcPts val="5000"/>
              </a:lnSpc>
              <a:spcBef>
                <a:spcPts val="1200"/>
              </a:spcBef>
              <a:buSzTx/>
              <a:buNone/>
              <a:tabLst>
                <a:tab pos="139700" algn="l"/>
                <a:tab pos="457200" algn="l"/>
              </a:tabLst>
              <a:defRPr sz="2400">
                <a:latin typeface="Times"/>
                <a:ea typeface="Times"/>
                <a:cs typeface="Times"/>
                <a:sym typeface="Times"/>
              </a:defRPr>
            </a:pPr>
            <a:r>
              <a:rPr sz="1866">
                <a:solidFill>
                  <a:srgbClr val="3891A7"/>
                </a:solidFill>
              </a:rPr>
              <a:t>		</a:t>
            </a:r>
            <a:r>
              <a:rPr sz="1866" baseline="21428">
                <a:solidFill>
                  <a:srgbClr val="3891A7"/>
                </a:solidFill>
              </a:rPr>
              <a:t> </a:t>
            </a:r>
            <a:r>
              <a:t>Maintanance 4.5g </a:t>
            </a:r>
            <a:r>
              <a:rPr>
                <a:latin typeface="Arial"/>
                <a:ea typeface="Arial"/>
                <a:cs typeface="Arial"/>
                <a:sym typeface="Arial"/>
              </a:rPr>
              <a:t>with 2% lignocaine 1ml </a:t>
            </a:r>
            <a:r>
              <a:t>alternate buttocks until 24hours postpartum </a:t>
            </a:r>
            <a:r>
              <a:rPr sz="1200"/>
              <a:t/>
            </a:r>
            <a:br>
              <a:rPr sz="1200"/>
            </a:br>
            <a:endParaRPr sz="1200"/>
          </a:p>
          <a:p>
            <a:pPr marL="457200" indent="-457200" defTabSz="457200">
              <a:lnSpc>
                <a:spcPts val="5000"/>
              </a:lnSpc>
              <a:spcBef>
                <a:spcPts val="1200"/>
              </a:spcBef>
              <a:buSzTx/>
              <a:buNone/>
              <a:tabLst>
                <a:tab pos="139700" algn="l"/>
                <a:tab pos="457200" algn="l"/>
              </a:tabLst>
              <a:defRPr sz="2400">
                <a:latin typeface="Times"/>
                <a:ea typeface="Times"/>
                <a:cs typeface="Times"/>
                <a:sym typeface="Times"/>
              </a:defRPr>
            </a:pPr>
            <a:r>
              <a:rPr sz="1866">
                <a:solidFill>
                  <a:srgbClr val="3891A7"/>
                </a:solidFill>
              </a:rPr>
              <a:t>		</a:t>
            </a:r>
            <a:r>
              <a:rPr sz="1866" baseline="21428">
                <a:solidFill>
                  <a:srgbClr val="3891A7"/>
                </a:solidFill>
              </a:rPr>
              <a:t> </a:t>
            </a:r>
            <a:r>
              <a:t>Before a loading dose check RR should be above 16bpm, reflex and urine output (acceptable above 30ml per hour) </a:t>
            </a:r>
            <a:r>
              <a:rPr sz="1200"/>
              <a:t/>
            </a:r>
            <a:br>
              <a:rPr sz="1200"/>
            </a:br>
            <a:endParaRPr sz="1200"/>
          </a:p>
          <a:p>
            <a:pPr marL="457200" indent="-457200" defTabSz="457200">
              <a:lnSpc>
                <a:spcPts val="5000"/>
              </a:lnSpc>
              <a:spcBef>
                <a:spcPts val="1200"/>
              </a:spcBef>
              <a:buSzTx/>
              <a:buNone/>
              <a:tabLst>
                <a:tab pos="139700" algn="l"/>
                <a:tab pos="457200" algn="l"/>
              </a:tabLst>
              <a:defRPr sz="2400">
                <a:latin typeface="Times"/>
                <a:ea typeface="Times"/>
                <a:cs typeface="Times"/>
                <a:sym typeface="Times"/>
              </a:defRPr>
            </a:pPr>
            <a:r>
              <a:rPr sz="1866">
                <a:solidFill>
                  <a:srgbClr val="3891A7"/>
                </a:solidFill>
              </a:rPr>
              <a:t>		</a:t>
            </a:r>
            <a:r>
              <a:rPr sz="1866" baseline="21428">
                <a:solidFill>
                  <a:srgbClr val="3891A7"/>
                </a:solidFill>
              </a:rPr>
              <a:t>  </a:t>
            </a:r>
            <a:r>
              <a:t>Incase of toxicity, calcium gluconate 1g IV slowly (10mls of 10% calcium gluconate) </a:t>
            </a:r>
            <a:r>
              <a:rPr sz="1200"/>
              <a:t/>
            </a:r>
            <a:br>
              <a:rPr sz="1200"/>
            </a:br>
            <a:endParaRPr sz="1200"/>
          </a:p>
        </p:txBody>
      </p:sp>
    </p:spTree>
  </p:cSld>
  <p:clrMapOvr>
    <a:masterClrMapping/>
  </p:clrMapOvr>
  <p:transition spd="med"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HYPERTENSION IN PREGNANCY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defTabSz="484886">
              <a:defRPr sz="6640"/>
            </a:lvl1pPr>
          </a:lstStyle>
          <a:p>
            <a:r>
              <a:t>HYPERTENSION IN PREGNANCY</a:t>
            </a:r>
          </a:p>
        </p:txBody>
      </p:sp>
      <p:sp>
        <p:nvSpPr>
          <p:cNvPr id="188" name="Management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anchor="t"/>
          <a:lstStyle/>
          <a:p>
            <a:pPr marL="0" indent="0" defTabSz="457200">
              <a:lnSpc>
                <a:spcPts val="10000"/>
              </a:lnSpc>
              <a:spcBef>
                <a:spcPts val="1200"/>
              </a:spcBef>
              <a:buSzTx/>
              <a:buNone/>
              <a:defRPr sz="2400">
                <a:latin typeface="Times"/>
                <a:ea typeface="Times"/>
                <a:cs typeface="Times"/>
                <a:sym typeface="Times"/>
              </a:defRPr>
            </a:pPr>
            <a:r>
              <a:rPr sz="4266"/>
              <a:t>Management  </a:t>
            </a:r>
          </a:p>
          <a:p>
            <a:pPr marL="0" indent="0" defTabSz="457200">
              <a:lnSpc>
                <a:spcPts val="7700"/>
              </a:lnSpc>
              <a:spcBef>
                <a:spcPts val="1200"/>
              </a:spcBef>
              <a:buSzTx/>
              <a:buNone/>
              <a:defRPr sz="2400">
                <a:latin typeface="Times"/>
                <a:ea typeface="Times"/>
                <a:cs typeface="Times"/>
                <a:sym typeface="Times"/>
              </a:defRPr>
            </a:pPr>
            <a:r>
              <a:rPr sz="1866" baseline="21428">
                <a:solidFill>
                  <a:srgbClr val="3891A7"/>
                </a:solidFill>
              </a:rPr>
              <a:t> </a:t>
            </a:r>
            <a:r>
              <a:t>Hypertension </a:t>
            </a:r>
            <a:endParaRPr sz="1200"/>
          </a:p>
          <a:p>
            <a:pPr marL="0" indent="0" defTabSz="457200">
              <a:lnSpc>
                <a:spcPts val="5000"/>
              </a:lnSpc>
              <a:spcBef>
                <a:spcPts val="1200"/>
              </a:spcBef>
              <a:buSzTx/>
              <a:buNone/>
              <a:defRPr sz="2400">
                <a:latin typeface="Times"/>
                <a:ea typeface="Times"/>
                <a:cs typeface="Times"/>
                <a:sym typeface="Times"/>
              </a:defRPr>
            </a:pPr>
            <a:r>
              <a:rPr sz="1866"/>
              <a:t>-</a:t>
            </a:r>
            <a:r>
              <a:rPr sz="2066"/>
              <a:t>ALPHA METHYL DOPA</a:t>
            </a:r>
            <a:r>
              <a:rPr sz="1866"/>
              <a:t> </a:t>
            </a:r>
            <a:r>
              <a:t>250-500mg BD-TDS </a:t>
            </a:r>
            <a:endParaRPr sz="1200"/>
          </a:p>
          <a:p>
            <a:pPr marL="0" indent="0" defTabSz="457200">
              <a:lnSpc>
                <a:spcPts val="5600"/>
              </a:lnSpc>
              <a:spcBef>
                <a:spcPts val="1200"/>
              </a:spcBef>
              <a:buSzTx/>
              <a:buNone/>
              <a:defRPr sz="2400">
                <a:latin typeface="Times"/>
                <a:ea typeface="Times"/>
                <a:cs typeface="Times"/>
                <a:sym typeface="Times"/>
              </a:defRPr>
            </a:pPr>
            <a:r>
              <a:t>-Nifedipine 10-20mg BD </a:t>
            </a:r>
            <a:endParaRPr sz="1200"/>
          </a:p>
          <a:p>
            <a:pPr marL="0" indent="0" defTabSz="457200">
              <a:lnSpc>
                <a:spcPts val="5600"/>
              </a:lnSpc>
              <a:spcBef>
                <a:spcPts val="1200"/>
              </a:spcBef>
              <a:buSzTx/>
              <a:buNone/>
              <a:defRPr sz="2400">
                <a:latin typeface="Times"/>
                <a:ea typeface="Times"/>
                <a:cs typeface="Times"/>
                <a:sym typeface="Times"/>
              </a:defRPr>
            </a:pPr>
            <a:r>
              <a:t>-For severe pre-eclampsia give hydralazine 40mg in 500mls of RL slowly 8hourly or </a:t>
            </a:r>
            <a:endParaRPr sz="1200"/>
          </a:p>
          <a:p>
            <a:pPr marL="0" indent="0" defTabSz="457200">
              <a:lnSpc>
                <a:spcPts val="5600"/>
              </a:lnSpc>
              <a:spcBef>
                <a:spcPts val="1200"/>
              </a:spcBef>
              <a:buSzTx/>
              <a:buNone/>
              <a:defRPr sz="2400">
                <a:latin typeface="Times"/>
                <a:ea typeface="Times"/>
                <a:cs typeface="Times"/>
                <a:sym typeface="Times"/>
              </a:defRPr>
            </a:pPr>
            <a:r>
              <a:t>-Labetolol 10mg IV STAT if no lowering in BP in 10minutes give 20mg STAT </a:t>
            </a:r>
            <a:endParaRPr sz="1200"/>
          </a:p>
          <a:p>
            <a:pPr marL="0" indent="0" defTabSz="457200">
              <a:lnSpc>
                <a:spcPts val="5600"/>
              </a:lnSpc>
              <a:spcBef>
                <a:spcPts val="1200"/>
              </a:spcBef>
              <a:buSzTx/>
              <a:buNone/>
              <a:defRPr sz="2400">
                <a:latin typeface="Times"/>
                <a:ea typeface="Times"/>
                <a:cs typeface="Times"/>
                <a:sym typeface="Times"/>
              </a:defRPr>
            </a:pPr>
            <a:r>
              <a:t>-Monitor BP 4hourly </a:t>
            </a:r>
          </a:p>
        </p:txBody>
      </p:sp>
    </p:spTree>
  </p:cSld>
  <p:clrMapOvr>
    <a:masterClrMapping/>
  </p:clrMapOvr>
  <p:transition spd="med"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HYPERTENSION IN PREGNANCY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defTabSz="484886">
              <a:defRPr sz="6640"/>
            </a:lvl1pPr>
          </a:lstStyle>
          <a:p>
            <a:r>
              <a:t>HYPERTENSION IN PREGNANCY</a:t>
            </a:r>
          </a:p>
        </p:txBody>
      </p:sp>
      <p:sp>
        <p:nvSpPr>
          <p:cNvPr id="191" name="Eclampsia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anchor="t"/>
          <a:lstStyle/>
          <a:p>
            <a:pPr marL="0" indent="0" defTabSz="338327">
              <a:lnSpc>
                <a:spcPts val="7400"/>
              </a:lnSpc>
              <a:spcBef>
                <a:spcPts val="800"/>
              </a:spcBef>
              <a:buSzTx/>
              <a:buNone/>
              <a:defRPr sz="3157">
                <a:latin typeface="Times"/>
                <a:ea typeface="Times"/>
                <a:cs typeface="Times"/>
                <a:sym typeface="Times"/>
              </a:defRPr>
            </a:pPr>
            <a:r>
              <a:rPr b="1"/>
              <a:t>Eclampsia</a:t>
            </a:r>
            <a:r>
              <a:t> </a:t>
            </a:r>
            <a:endParaRPr sz="888"/>
          </a:p>
          <a:p>
            <a:pPr marL="0" indent="0" defTabSz="338327">
              <a:lnSpc>
                <a:spcPts val="3700"/>
              </a:lnSpc>
              <a:spcBef>
                <a:spcPts val="800"/>
              </a:spcBef>
              <a:buSzTx/>
              <a:buNone/>
              <a:defRPr sz="1776" b="1">
                <a:latin typeface="Times"/>
                <a:ea typeface="Times"/>
                <a:cs typeface="Times"/>
                <a:sym typeface="Times"/>
              </a:defRPr>
            </a:pPr>
            <a:r>
              <a:rPr sz="1381" baseline="28957">
                <a:solidFill>
                  <a:srgbClr val="3891A7"/>
                </a:solidFill>
              </a:rPr>
              <a:t> </a:t>
            </a:r>
            <a:r>
              <a:t>Generalised tonic-clonic convulsion in a pre-eclamptic woman without any other attributable cause </a:t>
            </a:r>
            <a:r>
              <a:rPr sz="888"/>
              <a:t>..</a:t>
            </a:r>
            <a:r>
              <a:t/>
            </a:r>
            <a:br/>
            <a:r>
              <a:t>-The exact mechanism unknown </a:t>
            </a:r>
            <a:r>
              <a:rPr sz="888"/>
              <a:t/>
            </a:r>
            <a:br>
              <a:rPr sz="888"/>
            </a:br>
            <a:r>
              <a:t>-But it has been related to cerebral irritation as a result of brain hypoxia and edema </a:t>
            </a:r>
            <a:r>
              <a:rPr sz="888"/>
              <a:t/>
            </a:r>
            <a:br>
              <a:rPr sz="888"/>
            </a:br>
            <a:endParaRPr sz="888"/>
          </a:p>
          <a:p>
            <a:pPr marL="338327" indent="-338327" defTabSz="338327">
              <a:lnSpc>
                <a:spcPts val="3700"/>
              </a:lnSpc>
              <a:spcBef>
                <a:spcPts val="800"/>
              </a:spcBef>
              <a:buSzTx/>
              <a:buNone/>
              <a:tabLst>
                <a:tab pos="101600" algn="l"/>
                <a:tab pos="330200" algn="l"/>
              </a:tabLst>
              <a:defRPr sz="1776">
                <a:latin typeface="Times"/>
                <a:ea typeface="Times"/>
                <a:cs typeface="Times"/>
                <a:sym typeface="Times"/>
              </a:defRPr>
            </a:pPr>
            <a:r>
              <a:rPr sz="1381">
                <a:solidFill>
                  <a:srgbClr val="3891A7"/>
                </a:solidFill>
              </a:rPr>
              <a:t>		</a:t>
            </a:r>
            <a:r>
              <a:t>Eclamptic fits have 4 stages </a:t>
            </a:r>
            <a:endParaRPr sz="888"/>
          </a:p>
          <a:p>
            <a:pPr marL="676655" indent="-676655" defTabSz="338327">
              <a:lnSpc>
                <a:spcPts val="4200"/>
              </a:lnSpc>
              <a:spcBef>
                <a:spcPts val="1700"/>
              </a:spcBef>
              <a:buSzTx/>
              <a:buNone/>
              <a:tabLst>
                <a:tab pos="431800" algn="l"/>
                <a:tab pos="673100" algn="l"/>
              </a:tabLst>
              <a:defRPr sz="1776">
                <a:solidFill>
                  <a:srgbClr val="3891A7"/>
                </a:solidFill>
                <a:latin typeface="Times"/>
                <a:ea typeface="Times"/>
                <a:cs typeface="Times"/>
                <a:sym typeface="Times"/>
              </a:defRPr>
            </a:pPr>
            <a:r>
              <a:t>	◦	Premonitory phase </a:t>
            </a:r>
            <a:r>
              <a:rPr>
                <a:latin typeface="Verdana"/>
                <a:ea typeface="Verdana"/>
                <a:cs typeface="Verdana"/>
                <a:sym typeface="Verdana"/>
              </a:rPr>
              <a:t/>
            </a:r>
            <a:br>
              <a:rPr>
                <a:latin typeface="Verdana"/>
                <a:ea typeface="Verdana"/>
                <a:cs typeface="Verdana"/>
                <a:sym typeface="Verdana"/>
              </a:rPr>
            </a:br>
            <a:r>
              <a:t>-Loss of consciousness </a:t>
            </a:r>
            <a:r>
              <a:rPr>
                <a:latin typeface="Verdana"/>
                <a:ea typeface="Verdana"/>
                <a:cs typeface="Verdana"/>
                <a:sym typeface="Verdana"/>
              </a:rPr>
              <a:t/>
            </a:r>
            <a:br>
              <a:rPr>
                <a:latin typeface="Verdana"/>
                <a:ea typeface="Verdana"/>
                <a:cs typeface="Verdana"/>
                <a:sym typeface="Verdana"/>
              </a:rPr>
            </a:br>
            <a:r>
              <a:t>-Twitching of facial, tongue and limb </a:t>
            </a:r>
            <a:r>
              <a:rPr>
                <a:latin typeface="Verdana"/>
                <a:ea typeface="Verdana"/>
                <a:cs typeface="Verdana"/>
                <a:sym typeface="Verdana"/>
              </a:rPr>
              <a:t/>
            </a:r>
            <a:br>
              <a:rPr>
                <a:latin typeface="Verdana"/>
                <a:ea typeface="Verdana"/>
                <a:cs typeface="Verdana"/>
                <a:sym typeface="Verdana"/>
              </a:rPr>
            </a:br>
            <a:endParaRPr>
              <a:latin typeface="Verdana"/>
              <a:ea typeface="Verdana"/>
              <a:cs typeface="Verdana"/>
              <a:sym typeface="Verdana"/>
            </a:endParaRPr>
          </a:p>
          <a:p>
            <a:pPr marL="676655" indent="-676655" defTabSz="338327">
              <a:lnSpc>
                <a:spcPts val="4200"/>
              </a:lnSpc>
              <a:spcBef>
                <a:spcPts val="1700"/>
              </a:spcBef>
              <a:buSzTx/>
              <a:buNone/>
              <a:tabLst>
                <a:tab pos="431800" algn="l"/>
                <a:tab pos="673100" algn="l"/>
              </a:tabLst>
              <a:defRPr sz="1776">
                <a:solidFill>
                  <a:srgbClr val="3891A7"/>
                </a:solidFill>
                <a:latin typeface="Times"/>
                <a:ea typeface="Times"/>
                <a:cs typeface="Times"/>
                <a:sym typeface="Times"/>
              </a:defRPr>
            </a:pPr>
            <a:r>
              <a:t>	◦	Tonicphase </a:t>
            </a:r>
            <a:r>
              <a:rPr>
                <a:latin typeface="Verdana"/>
                <a:ea typeface="Verdana"/>
                <a:cs typeface="Verdana"/>
                <a:sym typeface="Verdana"/>
              </a:rPr>
              <a:t/>
            </a:r>
            <a:br>
              <a:rPr>
                <a:latin typeface="Verdana"/>
                <a:ea typeface="Verdana"/>
                <a:cs typeface="Verdana"/>
                <a:sym typeface="Verdana"/>
              </a:rPr>
            </a:br>
            <a:r>
              <a:t>-tonic spasms; opisthotonus, limbs flexed, clenched fist, cessation of respiration </a:t>
            </a:r>
            <a:r>
              <a:rPr>
                <a:latin typeface="Verdana"/>
                <a:ea typeface="Verdana"/>
                <a:cs typeface="Verdana"/>
                <a:sym typeface="Verdana"/>
              </a:rPr>
              <a:t/>
            </a:r>
            <a:br>
              <a:rPr>
                <a:latin typeface="Verdana"/>
                <a:ea typeface="Verdana"/>
                <a:cs typeface="Verdana"/>
                <a:sym typeface="Verdana"/>
              </a:rPr>
            </a:br>
            <a:endParaRPr>
              <a:latin typeface="Verdana"/>
              <a:ea typeface="Verdana"/>
              <a:cs typeface="Verdana"/>
              <a:sym typeface="Verdana"/>
            </a:endParaRPr>
          </a:p>
          <a:p>
            <a:pPr marL="676655" indent="-676655" defTabSz="338327">
              <a:lnSpc>
                <a:spcPts val="4200"/>
              </a:lnSpc>
              <a:spcBef>
                <a:spcPts val="1700"/>
              </a:spcBef>
              <a:buSzTx/>
              <a:buNone/>
              <a:tabLst>
                <a:tab pos="431800" algn="l"/>
                <a:tab pos="673100" algn="l"/>
              </a:tabLst>
              <a:defRPr sz="1776">
                <a:solidFill>
                  <a:srgbClr val="3891A7"/>
                </a:solidFill>
                <a:latin typeface="Times"/>
                <a:ea typeface="Times"/>
                <a:cs typeface="Times"/>
                <a:sym typeface="Times"/>
              </a:defRPr>
            </a:pPr>
            <a:r>
              <a:t>	◦	Clonic phase</a:t>
            </a:r>
            <a:br/>
            <a:r>
              <a:t>-Repititive contraction and relaxation of voluntary muscles, tongue bite </a:t>
            </a:r>
            <a:r>
              <a:rPr>
                <a:latin typeface="Verdana"/>
                <a:ea typeface="Verdana"/>
                <a:cs typeface="Verdana"/>
                <a:sym typeface="Verdana"/>
              </a:rPr>
              <a:t/>
            </a:r>
            <a:br>
              <a:rPr>
                <a:latin typeface="Verdana"/>
                <a:ea typeface="Verdana"/>
                <a:cs typeface="Verdana"/>
                <a:sym typeface="Verdana"/>
              </a:rPr>
            </a:br>
            <a:endParaRPr>
              <a:latin typeface="Verdana"/>
              <a:ea typeface="Verdana"/>
              <a:cs typeface="Verdana"/>
              <a:sym typeface="Verdana"/>
            </a:endParaRPr>
          </a:p>
          <a:p>
            <a:pPr marL="676655" indent="-676655" defTabSz="338327">
              <a:lnSpc>
                <a:spcPts val="4200"/>
              </a:lnSpc>
              <a:spcBef>
                <a:spcPts val="1700"/>
              </a:spcBef>
              <a:buSzTx/>
              <a:buNone/>
              <a:tabLst>
                <a:tab pos="431800" algn="l"/>
                <a:tab pos="673100" algn="l"/>
              </a:tabLst>
              <a:defRPr sz="1776">
                <a:solidFill>
                  <a:srgbClr val="3891A7"/>
                </a:solidFill>
                <a:latin typeface="Times"/>
                <a:ea typeface="Times"/>
                <a:cs typeface="Times"/>
                <a:sym typeface="Times"/>
              </a:defRPr>
            </a:pPr>
            <a:r>
              <a:t>	◦	Coma phase</a:t>
            </a:r>
            <a:br/>
            <a:r>
              <a:t>-Patient goes into deep sleep </a:t>
            </a:r>
          </a:p>
        </p:txBody>
      </p:sp>
    </p:spTree>
  </p:cSld>
  <p:clrMapOvr>
    <a:masterClrMapping/>
  </p:clrMapOvr>
  <p:transition spd="med"/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HYPERTENSION IN PREGNANCY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defTabSz="484886">
              <a:defRPr sz="6640"/>
            </a:lvl1pPr>
          </a:lstStyle>
          <a:p>
            <a:r>
              <a:t>HYPERTENSION IN PREGNANCY</a:t>
            </a:r>
          </a:p>
        </p:txBody>
      </p:sp>
      <p:sp>
        <p:nvSpPr>
          <p:cNvPr id="194" name="Differentials…"/>
          <p:cNvSpPr txBox="1">
            <a:spLocks noGrp="1"/>
          </p:cNvSpPr>
          <p:nvPr>
            <p:ph type="body" idx="1"/>
          </p:nvPr>
        </p:nvSpPr>
        <p:spPr>
          <a:xfrm>
            <a:off x="952500" y="2425700"/>
            <a:ext cx="11099800" cy="6286500"/>
          </a:xfrm>
          <a:prstGeom prst="rect">
            <a:avLst/>
          </a:prstGeom>
        </p:spPr>
        <p:txBody>
          <a:bodyPr anchor="t"/>
          <a:lstStyle/>
          <a:p>
            <a:pPr marL="0" indent="0" defTabSz="457200">
              <a:lnSpc>
                <a:spcPts val="10000"/>
              </a:lnSpc>
              <a:spcBef>
                <a:spcPts val="1200"/>
              </a:spcBef>
              <a:buSzTx/>
              <a:buNone/>
              <a:defRPr sz="4266" b="1">
                <a:latin typeface="Times"/>
                <a:ea typeface="Times"/>
                <a:cs typeface="Times"/>
                <a:sym typeface="Times"/>
              </a:defRPr>
            </a:pPr>
            <a:r>
              <a:t>Differentials </a:t>
            </a:r>
          </a:p>
          <a:p>
            <a:pPr marL="0" lvl="8" indent="1828800" defTabSz="457200">
              <a:lnSpc>
                <a:spcPts val="8900"/>
              </a:lnSpc>
              <a:spcBef>
                <a:spcPts val="1200"/>
              </a:spcBef>
              <a:buSzTx/>
              <a:buNone/>
              <a:defRPr sz="3366">
                <a:latin typeface="Times"/>
                <a:ea typeface="Times"/>
                <a:cs typeface="Times"/>
                <a:sym typeface="Times"/>
              </a:defRPr>
            </a:pPr>
            <a:r>
              <a:t>Epilepsy </a:t>
            </a:r>
          </a:p>
          <a:p>
            <a:pPr marL="0" lvl="8" indent="1828800" defTabSz="457200">
              <a:lnSpc>
                <a:spcPts val="8900"/>
              </a:lnSpc>
              <a:spcBef>
                <a:spcPts val="1200"/>
              </a:spcBef>
              <a:buSzTx/>
              <a:buNone/>
              <a:defRPr sz="3366">
                <a:latin typeface="Times"/>
                <a:ea typeface="Times"/>
                <a:cs typeface="Times"/>
                <a:sym typeface="Times"/>
              </a:defRPr>
            </a:pPr>
            <a:r>
              <a:t>Hypertension encephalopathy </a:t>
            </a:r>
          </a:p>
          <a:p>
            <a:pPr marL="0" lvl="8" indent="1828800" defTabSz="457200">
              <a:lnSpc>
                <a:spcPts val="6200"/>
              </a:lnSpc>
              <a:spcBef>
                <a:spcPts val="1200"/>
              </a:spcBef>
              <a:buSzTx/>
              <a:buNone/>
              <a:defRPr sz="3366">
                <a:latin typeface="Times"/>
                <a:ea typeface="Times"/>
                <a:cs typeface="Times"/>
                <a:sym typeface="Times"/>
              </a:defRPr>
            </a:pPr>
            <a:r>
              <a:t>Hypoglycemia</a:t>
            </a:r>
            <a:br/>
            <a:r>
              <a:t>Cerebral malaria</a:t>
            </a:r>
            <a:br/>
            <a:r>
              <a:t>Meningitis </a:t>
            </a:r>
          </a:p>
          <a:p>
            <a:pPr marL="0" lvl="8" indent="1828800" defTabSz="457200">
              <a:lnSpc>
                <a:spcPts val="6200"/>
              </a:lnSpc>
              <a:spcBef>
                <a:spcPts val="1200"/>
              </a:spcBef>
              <a:buSzTx/>
              <a:buNone/>
              <a:defRPr sz="3366">
                <a:latin typeface="Times"/>
                <a:ea typeface="Times"/>
                <a:cs typeface="Times"/>
                <a:sym typeface="Times"/>
              </a:defRPr>
            </a:pPr>
            <a:r>
              <a:t>HIV encephalopathy </a:t>
            </a:r>
          </a:p>
          <a:p>
            <a:pPr marL="0" lvl="8" indent="1828800" defTabSz="457200">
              <a:lnSpc>
                <a:spcPts val="6200"/>
              </a:lnSpc>
              <a:spcBef>
                <a:spcPts val="1200"/>
              </a:spcBef>
              <a:buSzTx/>
              <a:buNone/>
              <a:defRPr sz="3366">
                <a:latin typeface="Times"/>
                <a:ea typeface="Times"/>
                <a:cs typeface="Times"/>
                <a:sym typeface="Times"/>
              </a:defRPr>
            </a:pPr>
            <a:r>
              <a:t>Brain Mass</a:t>
            </a:r>
          </a:p>
        </p:txBody>
      </p:sp>
    </p:spTree>
  </p:cSld>
  <p:clrMapOvr>
    <a:masterClrMapping/>
  </p:clrMapOvr>
  <p:transition spd="med"/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HYPERTENSION IN PREGNANCY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defTabSz="484886">
              <a:defRPr sz="6640"/>
            </a:lvl1pPr>
          </a:lstStyle>
          <a:p>
            <a:r>
              <a:t>HYPERTENSION IN PREGNANCY</a:t>
            </a:r>
          </a:p>
        </p:txBody>
      </p:sp>
      <p:sp>
        <p:nvSpPr>
          <p:cNvPr id="197" name="Management…"/>
          <p:cNvSpPr txBox="1">
            <a:spLocks noGrp="1"/>
          </p:cNvSpPr>
          <p:nvPr>
            <p:ph type="body" idx="1"/>
          </p:nvPr>
        </p:nvSpPr>
        <p:spPr>
          <a:xfrm>
            <a:off x="660400" y="2349500"/>
            <a:ext cx="11099800" cy="6286500"/>
          </a:xfrm>
          <a:prstGeom prst="rect">
            <a:avLst/>
          </a:prstGeom>
        </p:spPr>
        <p:txBody>
          <a:bodyPr anchor="t"/>
          <a:lstStyle/>
          <a:p>
            <a:pPr marL="0" indent="0" defTabSz="393192">
              <a:lnSpc>
                <a:spcPts val="8600"/>
              </a:lnSpc>
              <a:spcBef>
                <a:spcPts val="1000"/>
              </a:spcBef>
              <a:buSzTx/>
              <a:buNone/>
              <a:defRPr sz="3669" b="1">
                <a:latin typeface="Times"/>
                <a:ea typeface="Times"/>
                <a:cs typeface="Times"/>
                <a:sym typeface="Times"/>
              </a:defRPr>
            </a:pPr>
            <a:r>
              <a:t>Management</a:t>
            </a:r>
          </a:p>
          <a:p>
            <a:pPr marL="0" indent="0" defTabSz="393192">
              <a:lnSpc>
                <a:spcPts val="8600"/>
              </a:lnSpc>
              <a:spcBef>
                <a:spcPts val="1000"/>
              </a:spcBef>
              <a:buSzTx/>
              <a:buNone/>
              <a:defRPr sz="3669">
                <a:latin typeface="Times"/>
                <a:ea typeface="Times"/>
                <a:cs typeface="Times"/>
                <a:sym typeface="Times"/>
              </a:defRPr>
            </a:pPr>
            <a:r>
              <a:t>    </a:t>
            </a:r>
            <a:r>
              <a:rPr sz="1605" baseline="24916">
                <a:solidFill>
                  <a:srgbClr val="3891A7"/>
                </a:solidFill>
              </a:rPr>
              <a:t> </a:t>
            </a:r>
            <a:r>
              <a:rPr sz="2064"/>
              <a:t>ABC </a:t>
            </a:r>
            <a:endParaRPr sz="1032"/>
          </a:p>
          <a:p>
            <a:pPr marL="393192" indent="-393192" defTabSz="393192">
              <a:lnSpc>
                <a:spcPts val="4300"/>
              </a:lnSpc>
              <a:spcBef>
                <a:spcPts val="1000"/>
              </a:spcBef>
              <a:buSzTx/>
              <a:buNone/>
              <a:tabLst>
                <a:tab pos="114300" algn="l"/>
                <a:tab pos="381000" algn="l"/>
              </a:tabLst>
              <a:defRPr sz="2064">
                <a:latin typeface="Times"/>
                <a:ea typeface="Times"/>
                <a:cs typeface="Times"/>
                <a:sym typeface="Times"/>
              </a:defRPr>
            </a:pPr>
            <a:r>
              <a:rPr sz="1605">
                <a:solidFill>
                  <a:srgbClr val="3891A7"/>
                </a:solidFill>
              </a:rPr>
              <a:t>		</a:t>
            </a:r>
            <a:r>
              <a:rPr sz="1605" baseline="24916">
                <a:solidFill>
                  <a:srgbClr val="3891A7"/>
                </a:solidFill>
              </a:rPr>
              <a:t> </a:t>
            </a:r>
            <a:r>
              <a:t>Position the mother in LT lateral position-risk of aspiration </a:t>
            </a:r>
            <a:r>
              <a:rPr sz="1032"/>
              <a:t/>
            </a:r>
            <a:br>
              <a:rPr sz="1032"/>
            </a:br>
            <a:endParaRPr sz="1032"/>
          </a:p>
          <a:p>
            <a:pPr marL="393192" indent="-393192" defTabSz="393192">
              <a:lnSpc>
                <a:spcPts val="4300"/>
              </a:lnSpc>
              <a:spcBef>
                <a:spcPts val="1000"/>
              </a:spcBef>
              <a:buSzTx/>
              <a:buNone/>
              <a:tabLst>
                <a:tab pos="114300" algn="l"/>
                <a:tab pos="381000" algn="l"/>
              </a:tabLst>
              <a:defRPr sz="2064">
                <a:latin typeface="Times"/>
                <a:ea typeface="Times"/>
                <a:cs typeface="Times"/>
                <a:sym typeface="Times"/>
              </a:defRPr>
            </a:pPr>
            <a:r>
              <a:rPr sz="1605">
                <a:solidFill>
                  <a:srgbClr val="3891A7"/>
                </a:solidFill>
              </a:rPr>
              <a:t>		</a:t>
            </a:r>
            <a:r>
              <a:rPr sz="1605" baseline="24916">
                <a:solidFill>
                  <a:srgbClr val="3891A7"/>
                </a:solidFill>
              </a:rPr>
              <a:t> </a:t>
            </a:r>
            <a:r>
              <a:t>Use of side rails or lie the mother down to avoid risk of falling from bed— </a:t>
            </a:r>
            <a:r>
              <a:rPr sz="1032"/>
              <a:t/>
            </a:r>
            <a:br>
              <a:rPr sz="1032"/>
            </a:br>
            <a:r>
              <a:t>injuries </a:t>
            </a:r>
            <a:r>
              <a:rPr sz="1032"/>
              <a:t/>
            </a:r>
            <a:br>
              <a:rPr sz="1032"/>
            </a:br>
            <a:endParaRPr sz="1032"/>
          </a:p>
          <a:p>
            <a:pPr marL="393192" indent="-393192" defTabSz="393192">
              <a:lnSpc>
                <a:spcPts val="4300"/>
              </a:lnSpc>
              <a:spcBef>
                <a:spcPts val="1000"/>
              </a:spcBef>
              <a:buSzTx/>
              <a:buNone/>
              <a:tabLst>
                <a:tab pos="114300" algn="l"/>
                <a:tab pos="381000" algn="l"/>
              </a:tabLst>
              <a:defRPr sz="2064">
                <a:latin typeface="Times"/>
                <a:ea typeface="Times"/>
                <a:cs typeface="Times"/>
                <a:sym typeface="Times"/>
              </a:defRPr>
            </a:pPr>
            <a:r>
              <a:rPr sz="1605">
                <a:solidFill>
                  <a:srgbClr val="3891A7"/>
                </a:solidFill>
              </a:rPr>
              <a:t>		</a:t>
            </a:r>
            <a:r>
              <a:rPr sz="1605" baseline="24916">
                <a:solidFill>
                  <a:srgbClr val="3891A7"/>
                </a:solidFill>
              </a:rPr>
              <a:t> </a:t>
            </a:r>
            <a:r>
              <a:t>Give loading dose of magnesium sulphate 13g—see pre-eclampsia </a:t>
            </a:r>
            <a:r>
              <a:rPr sz="1032"/>
              <a:t/>
            </a:r>
            <a:br>
              <a:rPr sz="1032"/>
            </a:br>
            <a:endParaRPr sz="1032"/>
          </a:p>
          <a:p>
            <a:pPr marL="393192" indent="-393192" defTabSz="393192">
              <a:lnSpc>
                <a:spcPts val="4300"/>
              </a:lnSpc>
              <a:spcBef>
                <a:spcPts val="1000"/>
              </a:spcBef>
              <a:buSzTx/>
              <a:buNone/>
              <a:tabLst>
                <a:tab pos="114300" algn="l"/>
                <a:tab pos="381000" algn="l"/>
              </a:tabLst>
              <a:defRPr sz="2064">
                <a:latin typeface="Times"/>
                <a:ea typeface="Times"/>
                <a:cs typeface="Times"/>
                <a:sym typeface="Times"/>
              </a:defRPr>
            </a:pPr>
            <a:r>
              <a:rPr sz="1605">
                <a:solidFill>
                  <a:srgbClr val="3891A7"/>
                </a:solidFill>
              </a:rPr>
              <a:t>		</a:t>
            </a:r>
            <a:r>
              <a:rPr sz="1605" baseline="24916">
                <a:solidFill>
                  <a:srgbClr val="3891A7"/>
                </a:solidFill>
              </a:rPr>
              <a:t>  </a:t>
            </a:r>
            <a:r>
              <a:t>Maintenance dose 4.5g—see pre-eclampsia </a:t>
            </a:r>
            <a:r>
              <a:rPr sz="1032"/>
              <a:t/>
            </a:r>
            <a:br>
              <a:rPr sz="1032"/>
            </a:br>
            <a:r>
              <a:rPr sz="1032"/>
              <a:t>   </a:t>
            </a:r>
            <a:r>
              <a:t>HTN: Hydralazine 40mg in 500ml of RL slowly 8hourly stop with DBP=90. Aim SBP 140-160      and DBP 90-100 </a:t>
            </a:r>
            <a:r>
              <a:rPr sz="1032"/>
              <a:t/>
            </a:r>
            <a:br>
              <a:rPr sz="1032"/>
            </a:br>
            <a:endParaRPr sz="1032"/>
          </a:p>
          <a:p>
            <a:pPr marL="393192" indent="-393192" defTabSz="393192">
              <a:lnSpc>
                <a:spcPts val="4300"/>
              </a:lnSpc>
              <a:spcBef>
                <a:spcPts val="1000"/>
              </a:spcBef>
              <a:buSzTx/>
              <a:buNone/>
              <a:tabLst>
                <a:tab pos="114300" algn="l"/>
                <a:tab pos="381000" algn="l"/>
              </a:tabLst>
              <a:defRPr sz="2064">
                <a:latin typeface="Times"/>
                <a:ea typeface="Times"/>
                <a:cs typeface="Times"/>
                <a:sym typeface="Times"/>
              </a:defRPr>
            </a:pPr>
            <a:r>
              <a:rPr sz="1605">
                <a:solidFill>
                  <a:srgbClr val="3891A7"/>
                </a:solidFill>
              </a:rPr>
              <a:t>		</a:t>
            </a:r>
            <a:r>
              <a:rPr sz="1605" baseline="24916">
                <a:solidFill>
                  <a:srgbClr val="3891A7"/>
                </a:solidFill>
              </a:rPr>
              <a:t> </a:t>
            </a:r>
            <a:r>
              <a:t>Deliver the fetus and placenta after 8-12hours </a:t>
            </a:r>
            <a:r>
              <a:rPr sz="1032"/>
              <a:t/>
            </a:r>
            <a:br>
              <a:rPr sz="1032"/>
            </a:br>
            <a:endParaRPr sz="1032"/>
          </a:p>
          <a:p>
            <a:pPr marL="393192" indent="-393192" defTabSz="393192">
              <a:lnSpc>
                <a:spcPts val="4300"/>
              </a:lnSpc>
              <a:spcBef>
                <a:spcPts val="1000"/>
              </a:spcBef>
              <a:buSzTx/>
              <a:buNone/>
              <a:tabLst>
                <a:tab pos="114300" algn="l"/>
                <a:tab pos="381000" algn="l"/>
              </a:tabLst>
              <a:defRPr sz="2064">
                <a:latin typeface="Times"/>
                <a:ea typeface="Times"/>
                <a:cs typeface="Times"/>
                <a:sym typeface="Times"/>
              </a:defRPr>
            </a:pPr>
            <a:r>
              <a:rPr sz="1605">
                <a:solidFill>
                  <a:srgbClr val="3891A7"/>
                </a:solidFill>
              </a:rPr>
              <a:t>		</a:t>
            </a:r>
            <a:r>
              <a:rPr sz="1605" baseline="24916">
                <a:solidFill>
                  <a:srgbClr val="3891A7"/>
                </a:solidFill>
              </a:rPr>
              <a:t>  </a:t>
            </a:r>
            <a:r>
              <a:t>Mode of delivery depends on: Fetal well being, fetal presentation and Bishop score </a:t>
            </a:r>
            <a:r>
              <a:rPr sz="1032"/>
              <a:t/>
            </a:r>
            <a:br>
              <a:rPr sz="1032"/>
            </a:br>
            <a:endParaRPr sz="1032"/>
          </a:p>
        </p:txBody>
      </p:sp>
    </p:spTree>
  </p:cSld>
  <p:clrMapOvr>
    <a:masterClrMapping/>
  </p:clrMapOvr>
  <p:transition spd="med"/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THANK YOU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THANK YOU</a:t>
            </a:r>
          </a:p>
        </p:txBody>
      </p:sp>
    </p:spTree>
  </p:cSld>
  <p:clrMapOvr>
    <a:masterClrMapping/>
  </p:clrMapOvr>
  <p:transition spd="med"/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HYPERTENSION IN PREGNANCY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defTabSz="484886">
              <a:defRPr sz="6640"/>
            </a:lvl1pPr>
          </a:lstStyle>
          <a:p>
            <a:r>
              <a:t>HYPERTENSION IN PREGNANCY</a:t>
            </a:r>
          </a:p>
        </p:txBody>
      </p:sp>
      <p:sp>
        <p:nvSpPr>
          <p:cNvPr id="202" name="Complications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anchor="t"/>
          <a:lstStyle/>
          <a:p>
            <a:pPr marL="0" indent="0" defTabSz="457200">
              <a:lnSpc>
                <a:spcPts val="10000"/>
              </a:lnSpc>
              <a:spcBef>
                <a:spcPts val="1200"/>
              </a:spcBef>
              <a:buSzTx/>
              <a:buNone/>
              <a:defRPr sz="4266">
                <a:latin typeface="Times"/>
                <a:ea typeface="Times"/>
                <a:cs typeface="Times"/>
                <a:sym typeface="Times"/>
              </a:defRPr>
            </a:pPr>
            <a:r>
              <a:t>Complications </a:t>
            </a:r>
          </a:p>
          <a:p>
            <a:pPr marL="0" indent="0" defTabSz="457200">
              <a:lnSpc>
                <a:spcPts val="7700"/>
              </a:lnSpc>
              <a:spcBef>
                <a:spcPts val="1200"/>
              </a:spcBef>
              <a:buSzTx/>
              <a:buNone/>
              <a:defRPr sz="4266">
                <a:latin typeface="Times"/>
                <a:ea typeface="Times"/>
                <a:cs typeface="Times"/>
                <a:sym typeface="Times"/>
              </a:defRPr>
            </a:pPr>
            <a:r>
              <a:rPr sz="2400"/>
              <a:t>Maternal </a:t>
            </a:r>
            <a:endParaRPr sz="1200"/>
          </a:p>
          <a:p>
            <a:pPr marL="0" indent="0" defTabSz="457200">
              <a:lnSpc>
                <a:spcPts val="5000"/>
              </a:lnSpc>
              <a:spcBef>
                <a:spcPts val="1200"/>
              </a:spcBef>
              <a:buSzTx/>
              <a:buNone/>
              <a:defRPr sz="2400">
                <a:latin typeface="Times"/>
                <a:ea typeface="Times"/>
                <a:cs typeface="Times"/>
                <a:sym typeface="Times"/>
              </a:defRPr>
            </a:pPr>
            <a:r>
              <a:t>Neurological decifit</a:t>
            </a:r>
            <a:br/>
            <a:r>
              <a:t>Cardiopulmonary arrest </a:t>
            </a:r>
          </a:p>
          <a:p>
            <a:pPr marL="0" indent="0" defTabSz="457200">
              <a:lnSpc>
                <a:spcPts val="5000"/>
              </a:lnSpc>
              <a:spcBef>
                <a:spcPts val="1200"/>
              </a:spcBef>
              <a:buSzTx/>
              <a:buNone/>
              <a:defRPr sz="2400">
                <a:latin typeface="Times"/>
                <a:ea typeface="Times"/>
                <a:cs typeface="Times"/>
                <a:sym typeface="Times"/>
              </a:defRPr>
            </a:pPr>
            <a:r>
              <a:t>Pulmonary edema</a:t>
            </a:r>
            <a:br/>
            <a:r>
              <a:t>Aspiration pneumonia </a:t>
            </a:r>
          </a:p>
          <a:p>
            <a:pPr marL="0" indent="0" defTabSz="457200">
              <a:lnSpc>
                <a:spcPts val="5000"/>
              </a:lnSpc>
              <a:spcBef>
                <a:spcPts val="1200"/>
              </a:spcBef>
              <a:buSzTx/>
              <a:buNone/>
              <a:defRPr sz="2400">
                <a:latin typeface="Times"/>
                <a:ea typeface="Times"/>
                <a:cs typeface="Times"/>
                <a:sym typeface="Times"/>
              </a:defRPr>
            </a:pPr>
            <a:r>
              <a:t>AKI</a:t>
            </a:r>
            <a:br/>
            <a:r>
              <a:t>Abrupto placenta</a:t>
            </a:r>
            <a:br/>
            <a:r>
              <a:t>DIC</a:t>
            </a:r>
            <a:br/>
            <a:r>
              <a:t>Fetal complications</a:t>
            </a:r>
            <a:br/>
            <a:r>
              <a:t>IUGR</a:t>
            </a:r>
            <a:br/>
            <a:r>
              <a:t>Prematurity</a:t>
            </a:r>
          </a:p>
          <a:p>
            <a:pPr marL="0" indent="0" defTabSz="457200">
              <a:lnSpc>
                <a:spcPts val="5000"/>
              </a:lnSpc>
              <a:spcBef>
                <a:spcPts val="1200"/>
              </a:spcBef>
              <a:buSzTx/>
              <a:buNone/>
              <a:defRPr sz="2400">
                <a:latin typeface="Times"/>
                <a:ea typeface="Times"/>
                <a:cs typeface="Times"/>
                <a:sym typeface="Times"/>
              </a:defRPr>
            </a:pPr>
            <a:r>
              <a:t>Fetal death</a:t>
            </a:r>
          </a:p>
        </p:txBody>
      </p:sp>
    </p:spTree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HYPERTENSION IN PREGNANCY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defTabSz="484886">
              <a:defRPr sz="6640"/>
            </a:lvl1pPr>
          </a:lstStyle>
          <a:p>
            <a:r>
              <a:t>HYPERTENSION IN PREGNANCY</a:t>
            </a:r>
          </a:p>
        </p:txBody>
      </p:sp>
      <p:sp>
        <p:nvSpPr>
          <p:cNvPr id="125" name="Hypertension in Pregnancy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anchor="t">
            <a:normAutofit fontScale="25000" lnSpcReduction="20000"/>
          </a:bodyPr>
          <a:lstStyle/>
          <a:p>
            <a:pPr marL="0" indent="0" defTabSz="379475">
              <a:lnSpc>
                <a:spcPts val="10300"/>
              </a:lnSpc>
              <a:spcBef>
                <a:spcPts val="900"/>
              </a:spcBef>
              <a:buSzTx/>
              <a:buNone/>
              <a:defRPr sz="4426">
                <a:latin typeface="Times"/>
                <a:ea typeface="Times"/>
                <a:cs typeface="Times"/>
                <a:sym typeface="Times"/>
              </a:defRPr>
            </a:pPr>
            <a:r>
              <a:t>Hypertension in Pregnancy </a:t>
            </a:r>
            <a:endParaRPr sz="996"/>
          </a:p>
          <a:p>
            <a:pPr marL="0" indent="0" defTabSz="379475">
              <a:lnSpc>
                <a:spcPts val="7800"/>
              </a:lnSpc>
              <a:spcBef>
                <a:spcPts val="900"/>
              </a:spcBef>
              <a:buSzTx/>
              <a:buNone/>
              <a:defRPr sz="3320">
                <a:latin typeface="Times"/>
                <a:ea typeface="Times"/>
                <a:cs typeface="Times"/>
                <a:sym typeface="Times"/>
              </a:defRPr>
            </a:pPr>
            <a:r>
              <a:t>There are four major types of high blood pressure that may occur during pregnancy: </a:t>
            </a:r>
            <a:endParaRPr sz="996"/>
          </a:p>
          <a:p>
            <a:pPr marL="379475" indent="-379475" defTabSz="379475">
              <a:lnSpc>
                <a:spcPts val="7500"/>
              </a:lnSpc>
              <a:spcBef>
                <a:spcPts val="900"/>
              </a:spcBef>
              <a:buSzTx/>
              <a:buNone/>
              <a:tabLst>
                <a:tab pos="114300" algn="l"/>
                <a:tab pos="368300" algn="l"/>
              </a:tabLst>
              <a:defRPr sz="3320">
                <a:latin typeface="Times"/>
                <a:ea typeface="Times"/>
                <a:cs typeface="Times"/>
                <a:sym typeface="Times"/>
              </a:defRPr>
            </a:pPr>
            <a:r>
              <a:rPr sz="3209">
                <a:latin typeface="Wingdings"/>
                <a:ea typeface="Wingdings"/>
                <a:cs typeface="Wingdings"/>
                <a:sym typeface="Wingdings"/>
              </a:rPr>
              <a:t>		  </a:t>
            </a:r>
            <a:r>
              <a:t>Pre-eclampsia </a:t>
            </a:r>
            <a:r>
              <a:rPr sz="996"/>
              <a:t/>
            </a:r>
            <a:br>
              <a:rPr sz="996"/>
            </a:br>
            <a:endParaRPr sz="996"/>
          </a:p>
          <a:p>
            <a:pPr marL="379475" indent="-379475" defTabSz="379475">
              <a:lnSpc>
                <a:spcPts val="7500"/>
              </a:lnSpc>
              <a:spcBef>
                <a:spcPts val="900"/>
              </a:spcBef>
              <a:buSzTx/>
              <a:buNone/>
              <a:tabLst>
                <a:tab pos="114300" algn="l"/>
                <a:tab pos="368300" algn="l"/>
              </a:tabLst>
              <a:defRPr sz="3320">
                <a:latin typeface="Times"/>
                <a:ea typeface="Times"/>
                <a:cs typeface="Times"/>
                <a:sym typeface="Times"/>
              </a:defRPr>
            </a:pPr>
            <a:r>
              <a:rPr sz="3209">
                <a:latin typeface="Wingdings"/>
                <a:ea typeface="Wingdings"/>
                <a:cs typeface="Wingdings"/>
                <a:sym typeface="Wingdings"/>
              </a:rPr>
              <a:t>		  </a:t>
            </a:r>
            <a:r>
              <a:t>Chronic hypertension </a:t>
            </a:r>
            <a:r>
              <a:rPr sz="996"/>
              <a:t/>
            </a:r>
            <a:br>
              <a:rPr sz="996"/>
            </a:br>
            <a:endParaRPr sz="996"/>
          </a:p>
          <a:p>
            <a:pPr marL="379475" indent="-379475" defTabSz="379475">
              <a:lnSpc>
                <a:spcPts val="7500"/>
              </a:lnSpc>
              <a:spcBef>
                <a:spcPts val="900"/>
              </a:spcBef>
              <a:buSzTx/>
              <a:buNone/>
              <a:tabLst>
                <a:tab pos="114300" algn="l"/>
                <a:tab pos="368300" algn="l"/>
              </a:tabLst>
              <a:defRPr sz="3320">
                <a:latin typeface="Times"/>
                <a:ea typeface="Times"/>
                <a:cs typeface="Times"/>
                <a:sym typeface="Times"/>
              </a:defRPr>
            </a:pPr>
            <a:r>
              <a:rPr sz="3209">
                <a:latin typeface="Wingdings"/>
                <a:ea typeface="Wingdings"/>
                <a:cs typeface="Wingdings"/>
                <a:sym typeface="Wingdings"/>
              </a:rPr>
              <a:t>		  </a:t>
            </a:r>
            <a:r>
              <a:t>Preeclampsia superimposed upon chronic hypertension </a:t>
            </a:r>
            <a:r>
              <a:rPr sz="996"/>
              <a:t/>
            </a:r>
            <a:br>
              <a:rPr sz="996"/>
            </a:br>
            <a:endParaRPr sz="996"/>
          </a:p>
          <a:p>
            <a:pPr marL="379475" indent="-379475" defTabSz="379475">
              <a:lnSpc>
                <a:spcPts val="7500"/>
              </a:lnSpc>
              <a:spcBef>
                <a:spcPts val="900"/>
              </a:spcBef>
              <a:buSzTx/>
              <a:buNone/>
              <a:tabLst>
                <a:tab pos="114300" algn="l"/>
                <a:tab pos="368300" algn="l"/>
              </a:tabLst>
              <a:defRPr sz="3320">
                <a:latin typeface="Times"/>
                <a:ea typeface="Times"/>
                <a:cs typeface="Times"/>
                <a:sym typeface="Times"/>
              </a:defRPr>
            </a:pPr>
            <a:r>
              <a:rPr sz="3209">
                <a:latin typeface="Wingdings"/>
                <a:ea typeface="Wingdings"/>
                <a:cs typeface="Wingdings"/>
                <a:sym typeface="Wingdings"/>
              </a:rPr>
              <a:t>		  </a:t>
            </a:r>
            <a:r>
              <a:t>Gestational hypertension (also called transient hypertension) </a:t>
            </a:r>
            <a:r>
              <a:rPr sz="996"/>
              <a:t/>
            </a:r>
            <a:br>
              <a:rPr sz="996"/>
            </a:br>
            <a:endParaRPr sz="996"/>
          </a:p>
        </p:txBody>
      </p:sp>
    </p:spTree>
  </p:cSld>
  <p:clrMapOvr>
    <a:masterClrMapping/>
  </p:clrMapOvr>
  <p:transition spd="med"/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HYPERTENSION IN PREGNANCY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defTabSz="484886">
              <a:defRPr sz="6640"/>
            </a:lvl1pPr>
          </a:lstStyle>
          <a:p>
            <a:r>
              <a:t>HYPERTENSION IN PREGNANCY</a:t>
            </a:r>
          </a:p>
        </p:txBody>
      </p:sp>
      <p:sp>
        <p:nvSpPr>
          <p:cNvPr id="205" name="DRUGS  Magnesium Sulphat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anchor="t"/>
          <a:lstStyle/>
          <a:p>
            <a:pPr marL="0" indent="0" defTabSz="406908">
              <a:lnSpc>
                <a:spcPts val="8900"/>
              </a:lnSpc>
              <a:spcBef>
                <a:spcPts val="1000"/>
              </a:spcBef>
              <a:buSzTx/>
              <a:buNone/>
              <a:defRPr sz="3797">
                <a:solidFill>
                  <a:srgbClr val="572314"/>
                </a:solidFill>
                <a:latin typeface="Times"/>
                <a:ea typeface="Times"/>
                <a:cs typeface="Times"/>
                <a:sym typeface="Times"/>
              </a:defRPr>
            </a:pPr>
            <a:endParaRPr sz="1068">
              <a:solidFill>
                <a:srgbClr val="000000"/>
              </a:solidFill>
            </a:endParaRPr>
          </a:p>
          <a:p>
            <a:pPr marL="0" indent="0" defTabSz="406908">
              <a:lnSpc>
                <a:spcPts val="8900"/>
              </a:lnSpc>
              <a:spcBef>
                <a:spcPts val="1000"/>
              </a:spcBef>
              <a:buSzTx/>
              <a:buNone/>
              <a:defRPr sz="2136">
                <a:latin typeface="Times"/>
                <a:ea typeface="Times"/>
                <a:cs typeface="Times"/>
                <a:sym typeface="Times"/>
              </a:defRPr>
            </a:pPr>
            <a:r>
              <a:rPr sz="3797"/>
              <a:t>DRUGS</a:t>
            </a:r>
            <a:br>
              <a:rPr sz="3797"/>
            </a:br>
            <a:r>
              <a:rPr sz="1661" baseline="24076">
                <a:solidFill>
                  <a:srgbClr val="3891A7"/>
                </a:solidFill>
              </a:rPr>
              <a:t> </a:t>
            </a:r>
            <a:r>
              <a:t>Magnesium Sulphate </a:t>
            </a:r>
            <a:endParaRPr sz="1068"/>
          </a:p>
          <a:p>
            <a:pPr marL="0" indent="0" defTabSz="406908">
              <a:lnSpc>
                <a:spcPts val="5000"/>
              </a:lnSpc>
              <a:spcBef>
                <a:spcPts val="1000"/>
              </a:spcBef>
              <a:buSzTx/>
              <a:buNone/>
              <a:defRPr sz="2136">
                <a:latin typeface="Times"/>
                <a:ea typeface="Times"/>
                <a:cs typeface="Times"/>
                <a:sym typeface="Times"/>
              </a:defRPr>
            </a:pPr>
            <a:r>
              <a:t>-</a:t>
            </a:r>
            <a:r>
              <a:rPr>
                <a:solidFill>
                  <a:srgbClr val="FF0000"/>
                </a:solidFill>
              </a:rPr>
              <a:t>Act as calcium antagonist</a:t>
            </a:r>
            <a:r>
              <a:t>, the sulphate binds with calcium forming insoluble calcium sulphate—reduced calcium influx into neurons and other cells. </a:t>
            </a:r>
            <a:endParaRPr sz="1068"/>
          </a:p>
          <a:p>
            <a:pPr marL="0" indent="0" defTabSz="406908">
              <a:lnSpc>
                <a:spcPts val="5000"/>
              </a:lnSpc>
              <a:spcBef>
                <a:spcPts val="1000"/>
              </a:spcBef>
              <a:buSzTx/>
              <a:buNone/>
              <a:defRPr sz="2136">
                <a:latin typeface="Times"/>
                <a:ea typeface="Times"/>
                <a:cs typeface="Times"/>
                <a:sym typeface="Times"/>
              </a:defRPr>
            </a:pPr>
            <a:r>
              <a:t>-SE: Depressed reflexes, Respiratory depression, depressed cardiac function, hypocalcemia, hypophosphotemia, </a:t>
            </a:r>
            <a:endParaRPr sz="1068"/>
          </a:p>
          <a:p>
            <a:pPr marL="0" indent="0" defTabSz="406908">
              <a:lnSpc>
                <a:spcPts val="4500"/>
              </a:lnSpc>
              <a:spcBef>
                <a:spcPts val="1000"/>
              </a:spcBef>
              <a:buSzTx/>
              <a:buNone/>
              <a:defRPr sz="2136">
                <a:solidFill>
                  <a:srgbClr val="FF0000"/>
                </a:solidFill>
                <a:latin typeface="Times"/>
                <a:ea typeface="Times"/>
                <a:cs typeface="Times"/>
                <a:sym typeface="Times"/>
              </a:defRPr>
            </a:pPr>
            <a:r>
              <a:rPr>
                <a:solidFill>
                  <a:srgbClr val="000000"/>
                </a:solidFill>
              </a:rPr>
              <a:t>Methyl DOPA-Aldomet</a:t>
            </a:r>
            <a:br>
              <a:rPr>
                <a:solidFill>
                  <a:srgbClr val="000000"/>
                </a:solidFill>
              </a:rPr>
            </a:br>
            <a:r>
              <a:rPr>
                <a:solidFill>
                  <a:srgbClr val="000000"/>
                </a:solidFill>
              </a:rPr>
              <a:t>-</a:t>
            </a:r>
            <a:r>
              <a:t>Centrally acting anti-hypertensive drug </a:t>
            </a:r>
            <a:endParaRPr sz="1068">
              <a:solidFill>
                <a:srgbClr val="000000"/>
              </a:solidFill>
            </a:endParaRPr>
          </a:p>
          <a:p>
            <a:pPr marL="0" indent="0" defTabSz="406908">
              <a:lnSpc>
                <a:spcPts val="5000"/>
              </a:lnSpc>
              <a:spcBef>
                <a:spcPts val="1000"/>
              </a:spcBef>
              <a:buSzTx/>
              <a:buNone/>
              <a:defRPr sz="2136">
                <a:latin typeface="Times"/>
                <a:ea typeface="Times"/>
                <a:cs typeface="Times"/>
                <a:sym typeface="Times"/>
              </a:defRPr>
            </a:pPr>
            <a:r>
              <a:t>-Competitive inhibitor of the enzyme DOPA decarboxylase that converts L-DOPA into Dopamine a precursor of adrenaline and noradrenaline </a:t>
            </a:r>
            <a:endParaRPr sz="1068"/>
          </a:p>
          <a:p>
            <a:pPr marL="0" indent="0" defTabSz="406908">
              <a:lnSpc>
                <a:spcPts val="5000"/>
              </a:lnSpc>
              <a:spcBef>
                <a:spcPts val="1000"/>
              </a:spcBef>
              <a:buSzTx/>
              <a:buNone/>
              <a:defRPr sz="2136">
                <a:latin typeface="Times"/>
                <a:ea typeface="Times"/>
                <a:cs typeface="Times"/>
                <a:sym typeface="Times"/>
              </a:defRPr>
            </a:pPr>
            <a:r>
              <a:t>-Selective agonist of alpha 2 receptors in the brain stem, upon activation it blocks sympathetic outflow </a:t>
            </a:r>
            <a:endParaRPr sz="1068"/>
          </a:p>
          <a:p>
            <a:pPr marL="0" indent="0" defTabSz="406908">
              <a:lnSpc>
                <a:spcPts val="5000"/>
              </a:lnSpc>
              <a:spcBef>
                <a:spcPts val="1000"/>
              </a:spcBef>
              <a:buSzTx/>
              <a:buNone/>
              <a:defRPr sz="2136">
                <a:latin typeface="Times"/>
                <a:ea typeface="Times"/>
                <a:cs typeface="Times"/>
                <a:sym typeface="Times"/>
              </a:defRPr>
            </a:pPr>
            <a:r>
              <a:t>SE: Headache, dizziness, hypotension, bradychardia, dry mouth, parkinsonism </a:t>
            </a:r>
          </a:p>
        </p:txBody>
      </p:sp>
    </p:spTree>
  </p:cSld>
  <p:clrMapOvr>
    <a:masterClrMapping/>
  </p:clrMapOvr>
  <p:transition spd="med"/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" name="HYPERTENSION IN PREGNANCY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defTabSz="484886">
              <a:defRPr sz="6640"/>
            </a:lvl1pPr>
          </a:lstStyle>
          <a:p>
            <a:r>
              <a:t>HYPERTENSION IN PREGNANCY</a:t>
            </a:r>
          </a:p>
        </p:txBody>
      </p:sp>
      <p:sp>
        <p:nvSpPr>
          <p:cNvPr id="208" name="DRUGS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anchor="t"/>
          <a:lstStyle/>
          <a:p>
            <a:pPr marL="0" indent="0" defTabSz="457200">
              <a:lnSpc>
                <a:spcPts val="13400"/>
              </a:lnSpc>
              <a:spcBef>
                <a:spcPts val="1200"/>
              </a:spcBef>
              <a:buSzTx/>
              <a:buNone/>
              <a:defRPr sz="2400">
                <a:latin typeface="Times"/>
                <a:ea typeface="Times"/>
                <a:cs typeface="Times"/>
                <a:sym typeface="Times"/>
              </a:defRPr>
            </a:pPr>
            <a:r>
              <a:rPr sz="5733"/>
              <a:t>DRUGS </a:t>
            </a:r>
          </a:p>
          <a:p>
            <a:pPr marL="0" indent="0" defTabSz="457200">
              <a:lnSpc>
                <a:spcPts val="9400"/>
              </a:lnSpc>
              <a:spcBef>
                <a:spcPts val="1200"/>
              </a:spcBef>
              <a:buSzTx/>
              <a:buNone/>
              <a:defRPr sz="2400">
                <a:latin typeface="Times"/>
                <a:ea typeface="Times"/>
                <a:cs typeface="Times"/>
                <a:sym typeface="Times"/>
              </a:defRPr>
            </a:pPr>
            <a:r>
              <a:rPr sz="1866" baseline="21428">
                <a:solidFill>
                  <a:srgbClr val="3891A7"/>
                </a:solidFill>
              </a:rPr>
              <a:t> </a:t>
            </a:r>
            <a:r>
              <a:t>Hydralazine</a:t>
            </a:r>
            <a:endParaRPr sz="1200"/>
          </a:p>
          <a:p>
            <a:pPr marL="0" indent="0" defTabSz="457200">
              <a:lnSpc>
                <a:spcPts val="5600"/>
              </a:lnSpc>
              <a:spcBef>
                <a:spcPts val="1200"/>
              </a:spcBef>
              <a:buSzTx/>
              <a:buNone/>
              <a:defRPr sz="2400">
                <a:latin typeface="Times"/>
                <a:ea typeface="Times"/>
                <a:cs typeface="Times"/>
                <a:sym typeface="Times"/>
              </a:defRPr>
            </a:pPr>
            <a:r>
              <a:t>-Vasodilator anti-hypertensive drugs </a:t>
            </a:r>
            <a:endParaRPr sz="1200"/>
          </a:p>
          <a:p>
            <a:pPr marL="0" indent="0" defTabSz="457200">
              <a:lnSpc>
                <a:spcPts val="5600"/>
              </a:lnSpc>
              <a:spcBef>
                <a:spcPts val="1200"/>
              </a:spcBef>
              <a:buSzTx/>
              <a:buNone/>
              <a:defRPr sz="2400">
                <a:latin typeface="Times"/>
                <a:ea typeface="Times"/>
                <a:cs typeface="Times"/>
                <a:sym typeface="Times"/>
              </a:defRPr>
            </a:pPr>
            <a:r>
              <a:t>-SE: Headache, dizziness, tachychardia, palpitation, fluid retention </a:t>
            </a:r>
            <a:r>
              <a:rPr sz="1866" baseline="21428">
                <a:solidFill>
                  <a:srgbClr val="3891A7"/>
                </a:solidFill>
              </a:rPr>
              <a:t> </a:t>
            </a:r>
            <a:r>
              <a:t>Dexamethasone </a:t>
            </a:r>
            <a:endParaRPr sz="1200"/>
          </a:p>
          <a:p>
            <a:pPr marL="0" indent="0" defTabSz="457200">
              <a:lnSpc>
                <a:spcPts val="5600"/>
              </a:lnSpc>
              <a:spcBef>
                <a:spcPts val="1200"/>
              </a:spcBef>
              <a:buSzTx/>
              <a:buNone/>
              <a:defRPr sz="2400">
                <a:latin typeface="Times"/>
                <a:ea typeface="Times"/>
                <a:cs typeface="Times"/>
                <a:sym typeface="Times"/>
              </a:defRPr>
            </a:pPr>
            <a:r>
              <a:t>-</a:t>
            </a:r>
            <a:r>
              <a:rPr>
                <a:solidFill>
                  <a:srgbClr val="FF0000"/>
                </a:solidFill>
              </a:rPr>
              <a:t>Steroids</a:t>
            </a:r>
            <a:br>
              <a:rPr>
                <a:solidFill>
                  <a:srgbClr val="FF0000"/>
                </a:solidFill>
              </a:rPr>
            </a:br>
            <a:r>
              <a:t>-Speed up morphological development of type 1 and 2 pneumocytes in the </a:t>
            </a:r>
            <a:endParaRPr sz="1200"/>
          </a:p>
          <a:p>
            <a:pPr marL="0" indent="0" defTabSz="457200">
              <a:lnSpc>
                <a:spcPts val="5600"/>
              </a:lnSpc>
              <a:spcBef>
                <a:spcPts val="1200"/>
              </a:spcBef>
              <a:buSzTx/>
              <a:buNone/>
              <a:defRPr sz="2400">
                <a:latin typeface="Times"/>
                <a:ea typeface="Times"/>
                <a:cs typeface="Times"/>
                <a:sym typeface="Times"/>
              </a:defRPr>
            </a:pPr>
            <a:r>
              <a:t>lungs</a:t>
            </a:r>
            <a:br/>
            <a:r>
              <a:t>-Type 1 pneumocytes are responsible for gaseous exchange in the lungs </a:t>
            </a:r>
            <a:endParaRPr sz="1200"/>
          </a:p>
          <a:p>
            <a:pPr marL="0" indent="0" defTabSz="457200">
              <a:lnSpc>
                <a:spcPts val="5600"/>
              </a:lnSpc>
              <a:spcBef>
                <a:spcPts val="1200"/>
              </a:spcBef>
              <a:buSzTx/>
              <a:buNone/>
              <a:defRPr sz="2400">
                <a:latin typeface="Times"/>
                <a:ea typeface="Times"/>
                <a:cs typeface="Times"/>
                <a:sym typeface="Times"/>
              </a:defRPr>
            </a:pPr>
            <a:r>
              <a:t>-Type II pneumocytes are responsible for production and secretion of surfactant </a:t>
            </a:r>
          </a:p>
        </p:txBody>
      </p:sp>
    </p:spTree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HYPERTENSION IN PREGNANCY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defTabSz="484886">
              <a:defRPr sz="6640"/>
            </a:lvl1pPr>
          </a:lstStyle>
          <a:p>
            <a:r>
              <a:t>HYPERTENSION IN PREGNANCY</a:t>
            </a:r>
          </a:p>
        </p:txBody>
      </p:sp>
      <p:sp>
        <p:nvSpPr>
          <p:cNvPr id="128" name="Gestational Hypertension: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>
            <a:normAutofit fontScale="25000" lnSpcReduction="20000"/>
          </a:bodyPr>
          <a:lstStyle/>
          <a:p>
            <a:pPr marL="0" indent="0" defTabSz="429768">
              <a:lnSpc>
                <a:spcPts val="8200"/>
              </a:lnSpc>
              <a:spcBef>
                <a:spcPts val="1100"/>
              </a:spcBef>
              <a:buSzTx/>
              <a:buNone/>
              <a:defRPr sz="3509" b="1">
                <a:latin typeface="Times"/>
                <a:ea typeface="Times"/>
                <a:cs typeface="Times"/>
                <a:sym typeface="Times"/>
              </a:defRPr>
            </a:pPr>
            <a:r>
              <a:t>Gestational Hypertension: </a:t>
            </a:r>
            <a:endParaRPr sz="1128"/>
          </a:p>
          <a:p>
            <a:pPr marL="0" indent="0" defTabSz="429768">
              <a:lnSpc>
                <a:spcPts val="7900"/>
              </a:lnSpc>
              <a:spcBef>
                <a:spcPts val="1100"/>
              </a:spcBef>
              <a:buSzTx/>
              <a:buNone/>
              <a:defRPr sz="3509">
                <a:latin typeface="Times"/>
                <a:ea typeface="Times"/>
                <a:cs typeface="Times"/>
                <a:sym typeface="Times"/>
              </a:defRPr>
            </a:pPr>
            <a:r>
              <a:rPr sz="3384">
                <a:latin typeface="Wingdings"/>
                <a:ea typeface="Wingdings"/>
                <a:cs typeface="Wingdings"/>
                <a:sym typeface="Wingdings"/>
              </a:rPr>
              <a:t> </a:t>
            </a:r>
            <a:r>
              <a:t>Women with gestational hypertension have all of the following: </a:t>
            </a:r>
            <a:endParaRPr sz="1128"/>
          </a:p>
          <a:p>
            <a:pPr marL="429768" indent="-429768" defTabSz="429768">
              <a:lnSpc>
                <a:spcPts val="8200"/>
              </a:lnSpc>
              <a:spcBef>
                <a:spcPts val="1100"/>
              </a:spcBef>
              <a:buSzTx/>
              <a:buNone/>
              <a:tabLst>
                <a:tab pos="127000" algn="l"/>
                <a:tab pos="419100" algn="l"/>
              </a:tabLst>
              <a:defRPr sz="3509">
                <a:latin typeface="Times"/>
                <a:ea typeface="Times"/>
                <a:cs typeface="Times"/>
                <a:sym typeface="Times"/>
              </a:defRPr>
            </a:pPr>
            <a:r>
              <a:t>		-  Blood pressure ≥140/90 mmHg </a:t>
            </a:r>
            <a:r>
              <a:rPr sz="1128"/>
              <a:t/>
            </a:r>
            <a:br>
              <a:rPr sz="1128"/>
            </a:br>
            <a:endParaRPr sz="1128"/>
          </a:p>
          <a:p>
            <a:pPr marL="429768" indent="-429768" defTabSz="429768">
              <a:lnSpc>
                <a:spcPts val="8200"/>
              </a:lnSpc>
              <a:spcBef>
                <a:spcPts val="1100"/>
              </a:spcBef>
              <a:buSzTx/>
              <a:buNone/>
              <a:tabLst>
                <a:tab pos="127000" algn="l"/>
                <a:tab pos="419100" algn="l"/>
              </a:tabLst>
              <a:defRPr sz="3509">
                <a:latin typeface="Times"/>
                <a:ea typeface="Times"/>
                <a:cs typeface="Times"/>
                <a:sym typeface="Times"/>
              </a:defRPr>
            </a:pPr>
            <a:r>
              <a:t>		-  No protein in the urine (proteinuria) </a:t>
            </a:r>
            <a:r>
              <a:rPr sz="1128"/>
              <a:t/>
            </a:r>
            <a:br>
              <a:rPr sz="1128"/>
            </a:br>
            <a:endParaRPr sz="1128"/>
          </a:p>
          <a:p>
            <a:pPr marL="429768" indent="-429768" defTabSz="429768">
              <a:lnSpc>
                <a:spcPts val="8200"/>
              </a:lnSpc>
              <a:spcBef>
                <a:spcPts val="1100"/>
              </a:spcBef>
              <a:buSzTx/>
              <a:buNone/>
              <a:tabLst>
                <a:tab pos="127000" algn="l"/>
                <a:tab pos="419100" algn="l"/>
              </a:tabLst>
              <a:defRPr sz="3509">
                <a:latin typeface="Times"/>
                <a:ea typeface="Times"/>
                <a:cs typeface="Times"/>
                <a:sym typeface="Times"/>
              </a:defRPr>
            </a:pPr>
            <a:r>
              <a:t>		-  Are ≥20 weeks pregnant </a:t>
            </a:r>
            <a:r>
              <a:rPr sz="1128"/>
              <a:t/>
            </a:r>
            <a:br>
              <a:rPr sz="1128"/>
            </a:br>
            <a:endParaRPr sz="1128"/>
          </a:p>
          <a:p>
            <a:pPr marL="429768" indent="-429768" defTabSz="429768">
              <a:lnSpc>
                <a:spcPts val="8200"/>
              </a:lnSpc>
              <a:spcBef>
                <a:spcPts val="1100"/>
              </a:spcBef>
              <a:buSzTx/>
              <a:buNone/>
              <a:tabLst>
                <a:tab pos="127000" algn="l"/>
                <a:tab pos="419100" algn="l"/>
              </a:tabLst>
              <a:defRPr sz="3509">
                <a:latin typeface="Times"/>
                <a:ea typeface="Times"/>
                <a:cs typeface="Times"/>
                <a:sym typeface="Times"/>
              </a:defRPr>
            </a:pPr>
            <a:r>
              <a:t>		-  No previous history of high blood pressure. </a:t>
            </a:r>
            <a:r>
              <a:rPr sz="1128"/>
              <a:t/>
            </a:r>
            <a:br>
              <a:rPr sz="1128"/>
            </a:br>
            <a:endParaRPr sz="1128"/>
          </a:p>
        </p:txBody>
      </p:sp>
    </p:spTree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HYPERTENSION IN PREGNANCY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defTabSz="484886">
              <a:defRPr sz="6640"/>
            </a:lvl1pPr>
          </a:lstStyle>
          <a:p>
            <a:r>
              <a:t>HYPERTENSION IN PREGNANCY</a:t>
            </a:r>
          </a:p>
        </p:txBody>
      </p:sp>
      <p:sp>
        <p:nvSpPr>
          <p:cNvPr id="131" name="Chronic Hypertension: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anchor="t">
            <a:normAutofit fontScale="25000" lnSpcReduction="20000"/>
          </a:bodyPr>
          <a:lstStyle/>
          <a:p>
            <a:pPr marL="0" indent="0" defTabSz="448055">
              <a:lnSpc>
                <a:spcPts val="9200"/>
              </a:lnSpc>
              <a:spcBef>
                <a:spcPts val="1100"/>
              </a:spcBef>
              <a:buSzTx/>
              <a:buNone/>
              <a:defRPr sz="3920" b="1">
                <a:latin typeface="Times"/>
                <a:ea typeface="Times"/>
                <a:cs typeface="Times"/>
                <a:sym typeface="Times"/>
              </a:defRPr>
            </a:pPr>
            <a:r>
              <a:t>Chronic Hypertension: </a:t>
            </a:r>
            <a:endParaRPr sz="1176"/>
          </a:p>
          <a:p>
            <a:pPr marL="0" indent="0" defTabSz="448055">
              <a:lnSpc>
                <a:spcPts val="8900"/>
              </a:lnSpc>
              <a:spcBef>
                <a:spcPts val="1100"/>
              </a:spcBef>
              <a:buSzTx/>
              <a:buNone/>
              <a:defRPr sz="3920">
                <a:latin typeface="Times"/>
                <a:ea typeface="Times"/>
                <a:cs typeface="Times"/>
                <a:sym typeface="Times"/>
              </a:defRPr>
            </a:pPr>
            <a:r>
              <a:rPr sz="3789">
                <a:latin typeface="Wingdings"/>
                <a:ea typeface="Wingdings"/>
                <a:cs typeface="Wingdings"/>
                <a:sym typeface="Wingdings"/>
              </a:rPr>
              <a:t> </a:t>
            </a:r>
            <a:r>
              <a:t>Chronic hypertension is defined as a blood pressure ≥140/90 mmHg diagnosed either: </a:t>
            </a:r>
            <a:endParaRPr sz="1176"/>
          </a:p>
          <a:p>
            <a:pPr marL="448055" indent="-448055" defTabSz="448055">
              <a:lnSpc>
                <a:spcPts val="9200"/>
              </a:lnSpc>
              <a:spcBef>
                <a:spcPts val="1100"/>
              </a:spcBef>
              <a:buSzTx/>
              <a:buNone/>
              <a:tabLst>
                <a:tab pos="127000" algn="l"/>
                <a:tab pos="444500" algn="l"/>
              </a:tabLst>
              <a:defRPr sz="3920">
                <a:latin typeface="Times"/>
                <a:ea typeface="Times"/>
                <a:cs typeface="Times"/>
                <a:sym typeface="Times"/>
              </a:defRPr>
            </a:pPr>
            <a:r>
              <a:t>		-  Before pregnancy </a:t>
            </a:r>
            <a:r>
              <a:rPr sz="1176"/>
              <a:t/>
            </a:r>
            <a:br>
              <a:rPr sz="1176"/>
            </a:br>
            <a:endParaRPr sz="1176"/>
          </a:p>
          <a:p>
            <a:pPr marL="448055" indent="-448055" defTabSz="448055">
              <a:lnSpc>
                <a:spcPts val="9200"/>
              </a:lnSpc>
              <a:spcBef>
                <a:spcPts val="1100"/>
              </a:spcBef>
              <a:buSzTx/>
              <a:buNone/>
              <a:tabLst>
                <a:tab pos="127000" algn="l"/>
                <a:tab pos="444500" algn="l"/>
              </a:tabLst>
              <a:defRPr sz="3920">
                <a:latin typeface="Times"/>
                <a:ea typeface="Times"/>
                <a:cs typeface="Times"/>
                <a:sym typeface="Times"/>
              </a:defRPr>
            </a:pPr>
            <a:r>
              <a:t>		-  Before the 20th week of pregnancy </a:t>
            </a:r>
            <a:r>
              <a:rPr sz="1176"/>
              <a:t/>
            </a:r>
            <a:br>
              <a:rPr sz="1176"/>
            </a:br>
            <a:endParaRPr sz="1176"/>
          </a:p>
          <a:p>
            <a:pPr marL="448055" indent="-448055" defTabSz="448055">
              <a:lnSpc>
                <a:spcPts val="9200"/>
              </a:lnSpc>
              <a:spcBef>
                <a:spcPts val="1100"/>
              </a:spcBef>
              <a:buSzTx/>
              <a:buNone/>
              <a:tabLst>
                <a:tab pos="127000" algn="l"/>
                <a:tab pos="444500" algn="l"/>
              </a:tabLst>
              <a:defRPr sz="3920">
                <a:latin typeface="Times"/>
                <a:ea typeface="Times"/>
                <a:cs typeface="Times"/>
                <a:sym typeface="Times"/>
              </a:defRPr>
            </a:pPr>
            <a:r>
              <a:t>		-  Or that persists more than 12 weeks after </a:t>
            </a:r>
            <a:r>
              <a:rPr sz="1176"/>
              <a:t/>
            </a:r>
            <a:br>
              <a:rPr sz="1176"/>
            </a:br>
            <a:r>
              <a:t>delivery. </a:t>
            </a:r>
            <a:r>
              <a:rPr sz="1176"/>
              <a:t/>
            </a:r>
            <a:br>
              <a:rPr sz="1176"/>
            </a:br>
            <a:endParaRPr sz="1176"/>
          </a:p>
        </p:txBody>
      </p:sp>
    </p:spTree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HYPERTENSION IN PREGNANCY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defTabSz="484886">
              <a:defRPr sz="6640"/>
            </a:lvl1pPr>
          </a:lstStyle>
          <a:p>
            <a:r>
              <a:t>HYPERTENSION IN PREGNANCY</a:t>
            </a:r>
          </a:p>
        </p:txBody>
      </p:sp>
      <p:sp>
        <p:nvSpPr>
          <p:cNvPr id="134" name="Pre-Eclampsia Superimposed Upon Chronic Hypertension: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anchor="t">
            <a:normAutofit fontScale="70000" lnSpcReduction="20000"/>
          </a:bodyPr>
          <a:lstStyle/>
          <a:p>
            <a:pPr marL="0" indent="0" defTabSz="457200">
              <a:lnSpc>
                <a:spcPts val="9400"/>
              </a:lnSpc>
              <a:spcBef>
                <a:spcPts val="1200"/>
              </a:spcBef>
              <a:buSzTx/>
              <a:buNone/>
              <a:defRPr sz="4000" b="1">
                <a:latin typeface="Times"/>
                <a:ea typeface="Times"/>
                <a:cs typeface="Times"/>
                <a:sym typeface="Times"/>
              </a:defRPr>
            </a:pPr>
            <a:r>
              <a:t>Pre-Eclampsia Superimposed Upon Chronic Hypertension: </a:t>
            </a:r>
            <a:endParaRPr sz="1200"/>
          </a:p>
          <a:p>
            <a:pPr marL="0" indent="0" defTabSz="457200">
              <a:lnSpc>
                <a:spcPts val="9100"/>
              </a:lnSpc>
              <a:spcBef>
                <a:spcPts val="1200"/>
              </a:spcBef>
              <a:buSzTx/>
              <a:buNone/>
              <a:defRPr sz="4000">
                <a:latin typeface="Times"/>
                <a:ea typeface="Times"/>
                <a:cs typeface="Times"/>
                <a:sym typeface="Times"/>
              </a:defRPr>
            </a:pPr>
            <a:endParaRPr sz="1200"/>
          </a:p>
          <a:p>
            <a:pPr marL="0" indent="0" defTabSz="457200">
              <a:lnSpc>
                <a:spcPts val="9100"/>
              </a:lnSpc>
              <a:spcBef>
                <a:spcPts val="1200"/>
              </a:spcBef>
              <a:buSzTx/>
              <a:buNone/>
              <a:defRPr sz="4000">
                <a:latin typeface="Times"/>
                <a:ea typeface="Times"/>
                <a:cs typeface="Times"/>
                <a:sym typeface="Times"/>
              </a:defRPr>
            </a:pPr>
            <a:r>
              <a:rPr sz="1200"/>
              <a:t>                                      </a:t>
            </a:r>
            <a:r>
              <a:rPr sz="3866">
                <a:latin typeface="Wingdings"/>
                <a:ea typeface="Wingdings"/>
                <a:cs typeface="Wingdings"/>
                <a:sym typeface="Wingdings"/>
              </a:rPr>
              <a:t> </a:t>
            </a:r>
            <a:r>
              <a:t>This refers to a woman with chronic hypertension who develops signs of pre- eclampsia after the 20th week of pregnancy. </a:t>
            </a:r>
          </a:p>
        </p:txBody>
      </p:sp>
    </p:spTree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HYPERTENSION IN PREGNANCY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defTabSz="484886">
              <a:defRPr sz="6640"/>
            </a:lvl1pPr>
          </a:lstStyle>
          <a:p>
            <a:r>
              <a:t>HYPERTENSION IN PREGNANCY</a:t>
            </a:r>
          </a:p>
        </p:txBody>
      </p:sp>
      <p:sp>
        <p:nvSpPr>
          <p:cNvPr id="137" name="Pre-eclampsia:…"/>
          <p:cNvSpPr txBox="1">
            <a:spLocks noGrp="1"/>
          </p:cNvSpPr>
          <p:nvPr>
            <p:ph type="body" idx="1"/>
          </p:nvPr>
        </p:nvSpPr>
        <p:spPr>
          <a:xfrm>
            <a:off x="825500" y="1574800"/>
            <a:ext cx="11099800" cy="6286500"/>
          </a:xfrm>
          <a:prstGeom prst="rect">
            <a:avLst/>
          </a:prstGeom>
        </p:spPr>
        <p:txBody>
          <a:bodyPr>
            <a:normAutofit fontScale="92500"/>
          </a:bodyPr>
          <a:lstStyle/>
          <a:p>
            <a:pPr marL="0" indent="0" defTabSz="457200">
              <a:lnSpc>
                <a:spcPts val="8700"/>
              </a:lnSpc>
              <a:spcBef>
                <a:spcPts val="1200"/>
              </a:spcBef>
              <a:buSzTx/>
              <a:buNone/>
              <a:defRPr sz="3733">
                <a:solidFill>
                  <a:srgbClr val="572314"/>
                </a:solidFill>
                <a:latin typeface="Times"/>
                <a:ea typeface="Times"/>
                <a:cs typeface="Times"/>
                <a:sym typeface="Times"/>
              </a:defRPr>
            </a:pPr>
            <a:endParaRPr sz="1200">
              <a:solidFill>
                <a:srgbClr val="000000"/>
              </a:solidFill>
            </a:endParaRPr>
          </a:p>
          <a:p>
            <a:pPr marL="0" indent="0" defTabSz="457200">
              <a:lnSpc>
                <a:spcPts val="9100"/>
              </a:lnSpc>
              <a:spcBef>
                <a:spcPts val="1200"/>
              </a:spcBef>
              <a:buSzTx/>
              <a:buNone/>
              <a:defRPr sz="4033" b="1">
                <a:latin typeface="Times"/>
                <a:ea typeface="Times"/>
                <a:cs typeface="Times"/>
                <a:sym typeface="Times"/>
              </a:defRPr>
            </a:pPr>
            <a:r>
              <a:t>Pre-eclampsia: </a:t>
            </a:r>
          </a:p>
          <a:p>
            <a:pPr marL="0" indent="0" defTabSz="457200">
              <a:lnSpc>
                <a:spcPts val="7000"/>
              </a:lnSpc>
              <a:spcBef>
                <a:spcPts val="1200"/>
              </a:spcBef>
              <a:buSzTx/>
              <a:buNone/>
              <a:defRPr sz="4033">
                <a:latin typeface="Times"/>
                <a:ea typeface="Times"/>
                <a:cs typeface="Times"/>
                <a:sym typeface="Times"/>
              </a:defRPr>
            </a:pPr>
            <a:r>
              <a:t>                          </a:t>
            </a:r>
            <a:r>
              <a:rPr baseline="9917">
                <a:solidFill>
                  <a:srgbClr val="3891A7"/>
                </a:solidFill>
              </a:rPr>
              <a:t> </a:t>
            </a:r>
            <a:r>
              <a:t>A multisystem disorder of unknown cause characterized by BP &gt;140/90, proteinuria, diagnosed after 20weeks of gestation in a previous normotensive and non-proteinuric woman. </a:t>
            </a:r>
          </a:p>
        </p:txBody>
      </p:sp>
    </p:spTree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9" name="is-1.jpg" descr="is-1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2323833" y="1126728"/>
            <a:ext cx="7632837" cy="6106270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HYPERTENSION IN PREGNANCY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defTabSz="484886">
              <a:defRPr sz="6640"/>
            </a:lvl1pPr>
          </a:lstStyle>
          <a:p>
            <a:r>
              <a:t>HYPERTENSION IN PREGNANCY</a:t>
            </a:r>
          </a:p>
        </p:txBody>
      </p:sp>
      <p:sp>
        <p:nvSpPr>
          <p:cNvPr id="142" name="Abnormal trophoblastic invasion of uterine vessels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anchor="t">
            <a:normAutofit fontScale="55000" lnSpcReduction="20000"/>
          </a:bodyPr>
          <a:lstStyle/>
          <a:p>
            <a:pPr marL="0" indent="0" defTabSz="457200">
              <a:lnSpc>
                <a:spcPts val="7000"/>
              </a:lnSpc>
              <a:spcBef>
                <a:spcPts val="1200"/>
              </a:spcBef>
              <a:buSzTx/>
              <a:buNone/>
              <a:defRPr sz="3500" b="1">
                <a:latin typeface="Times"/>
                <a:ea typeface="Times"/>
                <a:cs typeface="Times"/>
                <a:sym typeface="Times"/>
              </a:defRPr>
            </a:pPr>
            <a:r>
              <a:t>Abnormal trophoblastic invasion of uterine vessels </a:t>
            </a:r>
            <a:endParaRPr b="0"/>
          </a:p>
          <a:p>
            <a:pPr marL="0" indent="0" defTabSz="457200">
              <a:lnSpc>
                <a:spcPts val="7000"/>
              </a:lnSpc>
              <a:spcBef>
                <a:spcPts val="1200"/>
              </a:spcBef>
              <a:buSzTx/>
              <a:buNone/>
              <a:defRPr sz="3500">
                <a:latin typeface="Times"/>
                <a:ea typeface="Times"/>
                <a:cs typeface="Times"/>
                <a:sym typeface="Times"/>
              </a:defRPr>
            </a:pPr>
            <a:r>
              <a:t>              -In normal implantation, 1</a:t>
            </a:r>
            <a:r>
              <a:rPr baseline="18571"/>
              <a:t>st </a:t>
            </a:r>
            <a:r>
              <a:t>trimester at 10-12w, endovascular trophoblasts invade the decidual layer of the uterus, 2</a:t>
            </a:r>
            <a:r>
              <a:rPr baseline="18571"/>
              <a:t>nd </a:t>
            </a:r>
            <a:r>
              <a:t>trimester 16-18w, invasion of the myometrium occurs with replacement of the spiral arterioles endothelial cells and smooth muscles with trophoblastic cells that results into a low resistance, low pressure and high flow system.</a:t>
            </a:r>
          </a:p>
          <a:p>
            <a:pPr marL="0" indent="0" defTabSz="457200">
              <a:lnSpc>
                <a:spcPts val="7000"/>
              </a:lnSpc>
              <a:spcBef>
                <a:spcPts val="1200"/>
              </a:spcBef>
              <a:buSzTx/>
              <a:buNone/>
              <a:defRPr sz="3500">
                <a:latin typeface="Times"/>
                <a:ea typeface="Times"/>
                <a:cs typeface="Times"/>
                <a:sym typeface="Times"/>
              </a:defRPr>
            </a:pPr>
            <a:r>
              <a:t>             -In Pre-eclampsia this 2</a:t>
            </a:r>
            <a:r>
              <a:rPr baseline="18571"/>
              <a:t>nd </a:t>
            </a:r>
            <a:r>
              <a:t>invasion process fails to occur. </a:t>
            </a:r>
          </a:p>
        </p:txBody>
      </p:sp>
    </p:spTree>
  </p:cSld>
  <p:clrMapOvr>
    <a:masterClrMapping/>
  </p:clrMapOvr>
  <p:transition spd="med"/>
</p:sld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6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4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6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4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625</Words>
  <PresentationFormat>Custom</PresentationFormat>
  <Paragraphs>178</Paragraphs>
  <Slides>31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2" baseType="lpstr">
      <vt:lpstr>White</vt:lpstr>
      <vt:lpstr>HYPERTENSIVE DISORDERS IN PREGNANCY</vt:lpstr>
      <vt:lpstr>Slide 2</vt:lpstr>
      <vt:lpstr>HYPERTENSION IN PREGNANCY</vt:lpstr>
      <vt:lpstr>HYPERTENSION IN PREGNANCY</vt:lpstr>
      <vt:lpstr>HYPERTENSION IN PREGNANCY</vt:lpstr>
      <vt:lpstr>HYPERTENSION IN PREGNANCY</vt:lpstr>
      <vt:lpstr>HYPERTENSION IN PREGNANCY</vt:lpstr>
      <vt:lpstr>Slide 8</vt:lpstr>
      <vt:lpstr>HYPERTENSION IN PREGNANCY</vt:lpstr>
      <vt:lpstr>Slide 10</vt:lpstr>
      <vt:lpstr>HYPERTENSION IN PREGNANCY</vt:lpstr>
      <vt:lpstr>HYPERTENSION IN PREGNANCY</vt:lpstr>
      <vt:lpstr>HYPERTENSION IN PREGNANCY</vt:lpstr>
      <vt:lpstr>HYPERTENSION IN PREGNANCY</vt:lpstr>
      <vt:lpstr>HYPERTENSION IN PREGNANCY</vt:lpstr>
      <vt:lpstr>HYPERTENSION IN PREGNANCY</vt:lpstr>
      <vt:lpstr>HYPERTENSION IN PREGNANCY</vt:lpstr>
      <vt:lpstr>HYPERTENSION IN PREGNANCY</vt:lpstr>
      <vt:lpstr>HYPERTENSION IN PREGNANCY</vt:lpstr>
      <vt:lpstr>HYPERTENSION IN PREGNANCY</vt:lpstr>
      <vt:lpstr>HYPERTENSION IN PREGNANCY</vt:lpstr>
      <vt:lpstr>HYPERTENSION IN PREGNANCY</vt:lpstr>
      <vt:lpstr>HYPERTENSION IN PREGNANCY</vt:lpstr>
      <vt:lpstr>HYPERTENSION IN PREGNANCY</vt:lpstr>
      <vt:lpstr>HYPERTENSION IN PREGNANCY</vt:lpstr>
      <vt:lpstr>HYPERTENSION IN PREGNANCY</vt:lpstr>
      <vt:lpstr>HYPERTENSION IN PREGNANCY</vt:lpstr>
      <vt:lpstr>THANK YOU</vt:lpstr>
      <vt:lpstr>HYPERTENSION IN PREGNANCY</vt:lpstr>
      <vt:lpstr>HYPERTENSION IN PREGNANCY</vt:lpstr>
      <vt:lpstr>HYPERTENSION IN PREGNANCY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HYPERTENSIVE DISORDERS IN PREGNANCY</dc:title>
  <cp:lastModifiedBy>Admin</cp:lastModifiedBy>
  <cp:revision>1</cp:revision>
  <dcterms:modified xsi:type="dcterms:W3CDTF">2019-10-03T12:16:45Z</dcterms:modified>
</cp:coreProperties>
</file>