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7"/>
  </p:notesMasterIdLst>
  <p:sldIdLst>
    <p:sldId id="256" r:id="rId2"/>
    <p:sldId id="259" r:id="rId3"/>
    <p:sldId id="291" r:id="rId4"/>
    <p:sldId id="258" r:id="rId5"/>
    <p:sldId id="260" r:id="rId6"/>
    <p:sldId id="274" r:id="rId7"/>
    <p:sldId id="275" r:id="rId8"/>
    <p:sldId id="276" r:id="rId9"/>
    <p:sldId id="277" r:id="rId10"/>
    <p:sldId id="278" r:id="rId11"/>
    <p:sldId id="279" r:id="rId12"/>
    <p:sldId id="281" r:id="rId13"/>
    <p:sldId id="280" r:id="rId14"/>
    <p:sldId id="261" r:id="rId15"/>
    <p:sldId id="282" r:id="rId16"/>
    <p:sldId id="283" r:id="rId17"/>
    <p:sldId id="293" r:id="rId18"/>
    <p:sldId id="284" r:id="rId19"/>
    <p:sldId id="292" r:id="rId20"/>
    <p:sldId id="285" r:id="rId21"/>
    <p:sldId id="286" r:id="rId22"/>
    <p:sldId id="287" r:id="rId23"/>
    <p:sldId id="288" r:id="rId24"/>
    <p:sldId id="289" r:id="rId25"/>
    <p:sldId id="290" r:id="rId26"/>
    <p:sldId id="265" r:id="rId27"/>
    <p:sldId id="266" r:id="rId28"/>
    <p:sldId id="267" r:id="rId29"/>
    <p:sldId id="268" r:id="rId30"/>
    <p:sldId id="269" r:id="rId31"/>
    <p:sldId id="270" r:id="rId32"/>
    <p:sldId id="271" r:id="rId33"/>
    <p:sldId id="272" r:id="rId34"/>
    <p:sldId id="273" r:id="rId35"/>
    <p:sldId id="294"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37" d="100"/>
          <a:sy n="37" d="100"/>
        </p:scale>
        <p:origin x="-540"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975AE20-1E2C-43DB-9C50-39EDBCA2F638}" type="datetimeFigureOut">
              <a:rPr lang="en-US" smtClean="0"/>
              <a:pPr/>
              <a:t>10/3/2019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7FD4794-550B-45D1-8CDB-B30C8771A4B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7FD4794-550B-45D1-8CDB-B30C8771A4B0}"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noFill/>
          <a:ln>
            <a:solidFill>
              <a:srgbClr val="000000"/>
            </a:solidFill>
            <a:miter lim="800000"/>
            <a:headEnd/>
            <a:tailEnd/>
          </a:ln>
        </p:spPr>
      </p:sp>
      <p:sp>
        <p:nvSpPr>
          <p:cNvPr id="3686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IN" smtClean="0"/>
          </a:p>
        </p:txBody>
      </p:sp>
      <p:sp>
        <p:nvSpPr>
          <p:cNvPr id="3686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28B4073-1AF2-4D2E-A9B5-B058A4CC5BD1}" type="slidenum">
              <a:rPr lang="en-US">
                <a:cs typeface="Arial" charset="0"/>
              </a:rPr>
              <a:pPr fontAlgn="base">
                <a:spcBef>
                  <a:spcPct val="0"/>
                </a:spcBef>
                <a:spcAft>
                  <a:spcPct val="0"/>
                </a:spcAft>
              </a:pPr>
              <a:t>31</a:t>
            </a:fld>
            <a:endParaRPr lang="en-US">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Older classification/definitions: </a:t>
            </a:r>
          </a:p>
          <a:p>
            <a:pPr>
              <a:spcBef>
                <a:spcPct val="0"/>
              </a:spcBef>
            </a:pPr>
            <a:endParaRPr lang="en-US" smtClean="0"/>
          </a:p>
          <a:p>
            <a:pPr>
              <a:spcBef>
                <a:spcPct val="0"/>
              </a:spcBef>
            </a:pPr>
            <a:r>
              <a:rPr lang="en-US" smtClean="0"/>
              <a:t>Menorrhagia – heavy menstrual bleeding, is defined as menstrual blood loss &gt;80 mL. Definition is for research purposes; use patient perception in practice</a:t>
            </a:r>
          </a:p>
          <a:p>
            <a:pPr>
              <a:spcBef>
                <a:spcPct val="0"/>
              </a:spcBef>
            </a:pPr>
            <a:endParaRPr lang="en-US" smtClean="0"/>
          </a:p>
          <a:p>
            <a:pPr>
              <a:spcBef>
                <a:spcPct val="0"/>
              </a:spcBef>
            </a:pPr>
            <a:r>
              <a:rPr lang="en-US" smtClean="0"/>
              <a:t>Metrorrhagia – bleeding between periods.</a:t>
            </a:r>
          </a:p>
          <a:p>
            <a:pPr>
              <a:spcBef>
                <a:spcPct val="0"/>
              </a:spcBef>
            </a:pPr>
            <a:endParaRPr lang="en-US" smtClean="0"/>
          </a:p>
          <a:p>
            <a:pPr>
              <a:spcBef>
                <a:spcPct val="0"/>
              </a:spcBef>
            </a:pPr>
            <a:r>
              <a:rPr lang="en-US" smtClean="0"/>
              <a:t>Polymenorrhea – bleeding that occurs more often than q21 days</a:t>
            </a:r>
          </a:p>
          <a:p>
            <a:pPr>
              <a:spcBef>
                <a:spcPct val="0"/>
              </a:spcBef>
            </a:pPr>
            <a:endParaRPr lang="en-US" smtClean="0"/>
          </a:p>
          <a:p>
            <a:pPr>
              <a:spcBef>
                <a:spcPct val="0"/>
              </a:spcBef>
            </a:pPr>
            <a:r>
              <a:rPr lang="en-US" smtClean="0"/>
              <a:t>Oligomenorrhea  - bleeding that occurs less frequently than q35 days</a:t>
            </a:r>
          </a:p>
        </p:txBody>
      </p:sp>
      <p:sp>
        <p:nvSpPr>
          <p:cNvPr id="174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C0CF46A-4D82-4201-87A4-3B16812EB7D6}" type="slidenum">
              <a:rPr lang="en-US">
                <a:cs typeface="Arial" charset="0"/>
              </a:rPr>
              <a:pPr fontAlgn="base">
                <a:spcBef>
                  <a:spcPct val="0"/>
                </a:spcBef>
                <a:spcAft>
                  <a:spcPct val="0"/>
                </a:spcAft>
              </a:pPr>
              <a:t>4</a:t>
            </a:fld>
            <a:endParaRPr lang="en-US">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CE64CA77-854C-49D8-824A-D9198676DC29}" type="slidenum">
              <a:rPr lang="en-IN" smtClean="0"/>
              <a:pPr/>
              <a:t>5</a:t>
            </a:fld>
            <a:endParaRPr lang="en-IN"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Prior definitions had some gray areas.</a:t>
            </a:r>
          </a:p>
          <a:p>
            <a:pPr>
              <a:spcBef>
                <a:spcPct val="0"/>
              </a:spcBef>
            </a:pPr>
            <a:endParaRPr lang="en-US" smtClean="0"/>
          </a:p>
          <a:p>
            <a:pPr>
              <a:spcBef>
                <a:spcPct val="0"/>
              </a:spcBef>
            </a:pPr>
            <a:r>
              <a:rPr lang="en-US" smtClean="0"/>
              <a:t>A new classification system known by acronym “PALM-COIEIN” was introduced  by FIGO (Int’l Federation of Gynecology &amp; Obstetrics) in 2011, to create universal nomenclature system to describe uterine bleeding abnormalities in reproductive-aged women; ACOG supports adopting PALM-COEIN classification/nomenclature to standardize terminology used to describe AUB</a:t>
            </a:r>
          </a:p>
          <a:p>
            <a:pPr>
              <a:spcBef>
                <a:spcPct val="0"/>
              </a:spcBef>
            </a:pPr>
            <a:endParaRPr lang="en-US" smtClean="0"/>
          </a:p>
          <a:p>
            <a:pPr>
              <a:spcBef>
                <a:spcPct val="0"/>
              </a:spcBef>
            </a:pPr>
            <a:r>
              <a:rPr lang="en-US" smtClean="0"/>
              <a:t>Classifies by: bleeding pattern &amp; etiology </a:t>
            </a:r>
          </a:p>
          <a:p>
            <a:pPr>
              <a:spcBef>
                <a:spcPct val="0"/>
              </a:spcBef>
            </a:pPr>
            <a:r>
              <a:rPr lang="en-US" smtClean="0"/>
              <a:t>“Dysfunctional uterine bleeding” is a term that was often used synonomously with AUB in literature but meant AUB for which no cause was identifiable; article recommends discontinuing use of the term. </a:t>
            </a:r>
          </a:p>
          <a:p>
            <a:pPr>
              <a:spcBef>
                <a:spcPct val="0"/>
              </a:spcBef>
            </a:pPr>
            <a:endParaRPr lang="en-US" smtClean="0"/>
          </a:p>
          <a:p>
            <a:pPr>
              <a:spcBef>
                <a:spcPct val="0"/>
              </a:spcBef>
            </a:pPr>
            <a:r>
              <a:rPr lang="en-US" smtClean="0"/>
              <a:t>In diagram above:</a:t>
            </a:r>
          </a:p>
          <a:p>
            <a:pPr>
              <a:spcBef>
                <a:spcPct val="0"/>
              </a:spcBef>
            </a:pPr>
            <a:r>
              <a:rPr lang="en-US" smtClean="0"/>
              <a:t>Coagulopathy: ex) von Willebrand</a:t>
            </a:r>
          </a:p>
          <a:p>
            <a:pPr>
              <a:spcBef>
                <a:spcPct val="0"/>
              </a:spcBef>
            </a:pPr>
            <a:r>
              <a:rPr lang="en-US" smtClean="0"/>
              <a:t>Ovulatory: unopposed estrogen, typically endocrinopathy (PCOS)</a:t>
            </a:r>
          </a:p>
          <a:p>
            <a:pPr>
              <a:spcBef>
                <a:spcPct val="0"/>
              </a:spcBef>
            </a:pPr>
            <a:endParaRPr lang="en-US" smtClean="0"/>
          </a:p>
          <a:p>
            <a:pPr>
              <a:spcBef>
                <a:spcPct val="0"/>
              </a:spcBef>
            </a:pPr>
            <a:r>
              <a:rPr lang="en-US" smtClean="0"/>
              <a:t>-So first steps are is determining acute vs. chronic</a:t>
            </a:r>
          </a:p>
          <a:p>
            <a:pPr>
              <a:spcBef>
                <a:spcPct val="0"/>
              </a:spcBef>
            </a:pPr>
            <a:r>
              <a:rPr lang="en-US" smtClean="0"/>
              <a:t>-Acute AUB: episode of heavy bleeding that is sufficient amount to require immediate intervention to prevent further blood loss (clinician’s judgment); can be spontaneous or in context of chronic AUB </a:t>
            </a:r>
          </a:p>
          <a:p>
            <a:pPr>
              <a:spcBef>
                <a:spcPct val="0"/>
              </a:spcBef>
            </a:pPr>
            <a:r>
              <a:rPr lang="en-US" smtClean="0"/>
              <a:t>-chronic AUB = AUB present for most of prior 6 months</a:t>
            </a:r>
          </a:p>
        </p:txBody>
      </p:sp>
      <p:sp>
        <p:nvSpPr>
          <p:cNvPr id="194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A23ADE0-1E3F-4DCD-B52F-6123E114F4D4}" type="slidenum">
              <a:rPr lang="en-US">
                <a:cs typeface="Arial" charset="0"/>
              </a:rPr>
              <a:pPr fontAlgn="base">
                <a:spcBef>
                  <a:spcPct val="0"/>
                </a:spcBef>
                <a:spcAft>
                  <a:spcPct val="0"/>
                </a:spcAft>
              </a:pPr>
              <a:t>14</a:t>
            </a:fld>
            <a:endParaRPr lang="en-US">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7FD4794-550B-45D1-8CDB-B30C8771A4B0}" type="slidenum">
              <a:rPr lang="en-US" smtClean="0"/>
              <a:pPr/>
              <a:t>21</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Uterine evaluation. Guided by the medical history and other elements of the clinical situation, such as patient age, presence of an apparent chronic ovulatory disorder, or presence of other risk factors for endometrial hyperplasia or malignancy. </a:t>
            </a:r>
          </a:p>
          <a:p>
            <a:pPr>
              <a:spcBef>
                <a:spcPct val="0"/>
              </a:spcBef>
            </a:pPr>
            <a:r>
              <a:rPr lang="en-US" smtClean="0"/>
              <a:t>If increased risk, endometrial biopsy is probably warranted</a:t>
            </a:r>
          </a:p>
          <a:p>
            <a:pPr>
              <a:spcBef>
                <a:spcPct val="0"/>
              </a:spcBef>
            </a:pPr>
            <a:r>
              <a:rPr lang="en-US" smtClean="0"/>
              <a:t>If risk of structural anomaly, particularly if previous medical therapy has been unsuccessful, evaluation of the uterus should TVUS. Unless the ultrasound image indicates a normal endometrial cavity, it will be necessary to use either or both hys- teroscopy and sonohysterography to determine whether target lesions are present.</a:t>
            </a:r>
          </a:p>
          <a:p>
            <a:pPr>
              <a:spcBef>
                <a:spcPct val="0"/>
              </a:spcBef>
            </a:pPr>
            <a:r>
              <a:rPr lang="en-US" smtClean="0"/>
              <a:t>If inconclusive or virginal: MRI may be of value, if available.</a:t>
            </a:r>
          </a:p>
          <a:p>
            <a:pPr>
              <a:spcBef>
                <a:spcPct val="0"/>
              </a:spcBef>
            </a:pPr>
            <a:r>
              <a:rPr lang="en-US" smtClean="0"/>
              <a:t> Abbreviations: AUB, abnormal uterine bleeding; AUB-P, polyp; AUB-A, adenomyosis; AUB-LSM, leiomyoma submucosal; AUB- M, malignancy and hyperplasia; AUB-O, ovulatory dysfunction; AUB-E, endometrial; CA, carcinoma; MRI, magnetic resonance imag- ing; SIS, sonohysterography; TVUS, transvaginal ultrasonography. Reprinted from Munro MG. Abnormal Uterine Bleeding. Cambridge: Cambridge University Press; 2010.^p4^p7 </a:t>
            </a:r>
          </a:p>
          <a:p>
            <a:pPr>
              <a:spcBef>
                <a:spcPct val="0"/>
              </a:spcBef>
            </a:pPr>
            <a:endParaRPr lang="en-US" smtClean="0"/>
          </a:p>
        </p:txBody>
      </p:sp>
      <p:sp>
        <p:nvSpPr>
          <p:cNvPr id="276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DC5E203-9C7E-4462-A79F-981E5707AB04}" type="slidenum">
              <a:rPr lang="en-US">
                <a:cs typeface="Arial" charset="0"/>
              </a:rPr>
              <a:pPr fontAlgn="base">
                <a:spcBef>
                  <a:spcPct val="0"/>
                </a:spcBef>
                <a:spcAft>
                  <a:spcPct val="0"/>
                </a:spcAft>
              </a:pPr>
              <a:t>26</a:t>
            </a:fld>
            <a:endParaRPr lang="en-US">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Studies are limited for treatments of acute AUB</a:t>
            </a:r>
          </a:p>
        </p:txBody>
      </p:sp>
      <p:sp>
        <p:nvSpPr>
          <p:cNvPr id="296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E4B4FF7-49D6-4A5F-BA42-BDDECA0AC13D}" type="slidenum">
              <a:rPr lang="en-US">
                <a:cs typeface="Arial" charset="0"/>
              </a:rPr>
              <a:pPr fontAlgn="base">
                <a:spcBef>
                  <a:spcPct val="0"/>
                </a:spcBef>
                <a:spcAft>
                  <a:spcPct val="0"/>
                </a:spcAft>
              </a:pPr>
              <a:t>27</a:t>
            </a:fld>
            <a:endParaRPr lang="en-US">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40000" lnSpcReduction="20000"/>
          </a:bodyPr>
          <a:lstStyle/>
          <a:p>
            <a:pPr fontAlgn="auto">
              <a:spcBef>
                <a:spcPts val="0"/>
              </a:spcBef>
              <a:spcAft>
                <a:spcPts val="0"/>
              </a:spcAft>
              <a:defRPr/>
            </a:pPr>
            <a:r>
              <a:rPr lang="en-US" dirty="0" smtClean="0"/>
              <a:t>“-</a:t>
            </a:r>
            <a:r>
              <a:rPr lang="en-US" b="1" u="sng" dirty="0" smtClean="0"/>
              <a:t>Conjugated equine </a:t>
            </a:r>
            <a:r>
              <a:rPr lang="en-US" b="1" u="sng" dirty="0" err="1" smtClean="0"/>
              <a:t>estrogren</a:t>
            </a:r>
            <a:r>
              <a:rPr lang="en-US" b="1" u="sng" dirty="0" smtClean="0"/>
              <a:t>: </a:t>
            </a:r>
            <a:r>
              <a:rPr lang="en-US" dirty="0" smtClean="0"/>
              <a:t>25 mg IV q4–6 hours for 24 hours. </a:t>
            </a:r>
          </a:p>
          <a:p>
            <a:pPr fontAlgn="auto">
              <a:spcBef>
                <a:spcPts val="0"/>
              </a:spcBef>
              <a:spcAft>
                <a:spcPts val="0"/>
              </a:spcAft>
              <a:defRPr/>
            </a:pPr>
            <a:r>
              <a:rPr lang="en-US" b="1" i="1" dirty="0" smtClean="0"/>
              <a:t>Contraindications</a:t>
            </a:r>
            <a:r>
              <a:rPr lang="en-US" dirty="0" smtClean="0"/>
              <a:t>: include, but are not limited, to breast cancer, active or past venous thrombosis or arterial </a:t>
            </a:r>
            <a:r>
              <a:rPr lang="en-US" dirty="0" err="1" smtClean="0"/>
              <a:t>thromboembolic</a:t>
            </a:r>
            <a:r>
              <a:rPr lang="en-US" dirty="0" smtClean="0"/>
              <a:t> disease, and liver dysfunction or disease. The agent should be used with caution in patients with cardiovascular or </a:t>
            </a:r>
            <a:r>
              <a:rPr lang="en-US" dirty="0" err="1" smtClean="0"/>
              <a:t>thromboembolic</a:t>
            </a:r>
            <a:r>
              <a:rPr lang="en-US" dirty="0" smtClean="0"/>
              <a:t> risk factors.</a:t>
            </a:r>
          </a:p>
          <a:p>
            <a:pPr fontAlgn="auto">
              <a:spcBef>
                <a:spcPts val="0"/>
              </a:spcBef>
              <a:spcAft>
                <a:spcPts val="0"/>
              </a:spcAft>
              <a:defRPr/>
            </a:pPr>
            <a:r>
              <a:rPr lang="en-US" dirty="0" smtClean="0"/>
              <a:t>[this is the only US FDA approved treatment for acute AUB]</a:t>
            </a:r>
          </a:p>
          <a:p>
            <a:pPr fontAlgn="auto">
              <a:spcBef>
                <a:spcPts val="0"/>
              </a:spcBef>
              <a:spcAft>
                <a:spcPts val="0"/>
              </a:spcAft>
              <a:defRPr/>
            </a:pPr>
            <a:endParaRPr lang="en-US" dirty="0" smtClean="0"/>
          </a:p>
          <a:p>
            <a:pPr fontAlgn="t">
              <a:spcBef>
                <a:spcPts val="0"/>
              </a:spcBef>
              <a:spcAft>
                <a:spcPts val="0"/>
              </a:spcAft>
              <a:defRPr/>
            </a:pPr>
            <a:r>
              <a:rPr lang="en-US" dirty="0" smtClean="0"/>
              <a:t>-</a:t>
            </a:r>
            <a:r>
              <a:rPr lang="en-US" b="1" u="sng" dirty="0" smtClean="0"/>
              <a:t>Combined oral contraceptives: </a:t>
            </a:r>
            <a:r>
              <a:rPr lang="en-US" dirty="0" err="1" smtClean="0"/>
              <a:t>Monophasic</a:t>
            </a:r>
            <a:r>
              <a:rPr lang="en-US" dirty="0" smtClean="0"/>
              <a:t> combined oral contraceptive that contains 35 micrograms of </a:t>
            </a:r>
            <a:r>
              <a:rPr lang="en-US" dirty="0" err="1" smtClean="0"/>
              <a:t>ethinyl</a:t>
            </a:r>
            <a:r>
              <a:rPr lang="en-US" dirty="0" smtClean="0"/>
              <a:t> </a:t>
            </a:r>
            <a:r>
              <a:rPr lang="en-US" dirty="0" err="1" smtClean="0"/>
              <a:t>estradiol</a:t>
            </a:r>
            <a:r>
              <a:rPr lang="en-US" dirty="0" smtClean="0"/>
              <a:t> TID for 7 days.</a:t>
            </a:r>
          </a:p>
          <a:p>
            <a:pPr fontAlgn="t">
              <a:spcBef>
                <a:spcPts val="0"/>
              </a:spcBef>
              <a:spcAft>
                <a:spcPts val="0"/>
              </a:spcAft>
              <a:defRPr/>
            </a:pPr>
            <a:r>
              <a:rPr lang="en-US" b="1" i="1" dirty="0" smtClean="0"/>
              <a:t>Contraindications</a:t>
            </a:r>
            <a:r>
              <a:rPr lang="en-US" dirty="0" smtClean="0"/>
              <a:t> : include, but are not limited to, cigarette smoking (in women aged 35 </a:t>
            </a:r>
            <a:br>
              <a:rPr lang="en-US" dirty="0" smtClean="0"/>
            </a:br>
            <a:r>
              <a:rPr lang="en-US" dirty="0" smtClean="0"/>
              <a:t>years or older), hypertension, history of deep vein thrombosis or pulmonary embolism, known </a:t>
            </a:r>
            <a:br>
              <a:rPr lang="en-US" dirty="0" smtClean="0"/>
            </a:br>
            <a:r>
              <a:rPr lang="en-US" dirty="0" err="1" smtClean="0"/>
              <a:t>thromboembolic</a:t>
            </a:r>
            <a:r>
              <a:rPr lang="en-US" dirty="0" smtClean="0"/>
              <a:t> disorders, </a:t>
            </a:r>
            <a:r>
              <a:rPr lang="en-US" dirty="0" err="1" smtClean="0"/>
              <a:t>cerebrovascular</a:t>
            </a:r>
            <a:r>
              <a:rPr lang="en-US" dirty="0" smtClean="0"/>
              <a:t> disease, ischemic heart disease, migraine</a:t>
            </a:r>
            <a:br>
              <a:rPr lang="en-US" dirty="0" smtClean="0"/>
            </a:br>
            <a:r>
              <a:rPr lang="en-US" dirty="0" smtClean="0"/>
              <a:t>with aura, current or past breast cancer, severe liver disease, diabetes with vascular </a:t>
            </a:r>
            <a:br>
              <a:rPr lang="en-US" dirty="0" smtClean="0"/>
            </a:br>
            <a:r>
              <a:rPr lang="en-US" dirty="0" smtClean="0"/>
              <a:t>involvement, </a:t>
            </a:r>
            <a:r>
              <a:rPr lang="en-US" dirty="0" err="1" smtClean="0"/>
              <a:t>valvular</a:t>
            </a:r>
            <a:r>
              <a:rPr lang="en-US" dirty="0" smtClean="0"/>
              <a:t> heart disease with complications, </a:t>
            </a:r>
            <a:r>
              <a:rPr lang="en-US" dirty="0" err="1" smtClean="0"/>
              <a:t>andmajor</a:t>
            </a:r>
            <a:r>
              <a:rPr lang="en-US" dirty="0" smtClean="0"/>
              <a:t> surgery with prolonged</a:t>
            </a:r>
            <a:br>
              <a:rPr lang="en-US" dirty="0" smtClean="0"/>
            </a:br>
            <a:r>
              <a:rPr lang="en-US" dirty="0" smtClean="0"/>
              <a:t>immobilization.</a:t>
            </a:r>
          </a:p>
          <a:p>
            <a:pPr fontAlgn="t">
              <a:spcBef>
                <a:spcPts val="0"/>
              </a:spcBef>
              <a:spcAft>
                <a:spcPts val="0"/>
              </a:spcAft>
              <a:defRPr/>
            </a:pPr>
            <a:endParaRPr lang="en-US" dirty="0" smtClean="0"/>
          </a:p>
          <a:p>
            <a:pPr fontAlgn="t">
              <a:spcBef>
                <a:spcPts val="0"/>
              </a:spcBef>
              <a:spcAft>
                <a:spcPts val="0"/>
              </a:spcAft>
              <a:defRPr/>
            </a:pPr>
            <a:r>
              <a:rPr lang="en-US" dirty="0" smtClean="0"/>
              <a:t>-</a:t>
            </a:r>
            <a:r>
              <a:rPr lang="en-US" b="1" u="sng" dirty="0" err="1" smtClean="0"/>
              <a:t>Medroxyprogesterone</a:t>
            </a:r>
            <a:r>
              <a:rPr lang="en-US" b="1" u="sng" dirty="0" smtClean="0"/>
              <a:t> acetate</a:t>
            </a:r>
            <a:r>
              <a:rPr lang="en-US" dirty="0" smtClean="0"/>
              <a:t>: 20 PO TID for 7 days.</a:t>
            </a:r>
          </a:p>
          <a:p>
            <a:pPr fontAlgn="t">
              <a:spcBef>
                <a:spcPts val="0"/>
              </a:spcBef>
              <a:spcAft>
                <a:spcPts val="0"/>
              </a:spcAft>
              <a:defRPr/>
            </a:pPr>
            <a:r>
              <a:rPr lang="en-US" b="1" i="1" dirty="0" smtClean="0"/>
              <a:t>Contraindications:</a:t>
            </a:r>
            <a:r>
              <a:rPr lang="en-US" dirty="0" smtClean="0"/>
              <a:t> include, but are not limited to, active or past deep vein thrombosis or pulmonary embolism, active or recent arterial </a:t>
            </a:r>
            <a:r>
              <a:rPr lang="en-US" dirty="0" err="1" smtClean="0"/>
              <a:t>thromboembolic</a:t>
            </a:r>
            <a:r>
              <a:rPr lang="en-US" dirty="0" smtClean="0"/>
              <a:t> disease, current or past breast cancer, and impaired liver function or liver disease.</a:t>
            </a:r>
          </a:p>
          <a:p>
            <a:pPr fontAlgn="t">
              <a:spcBef>
                <a:spcPts val="0"/>
              </a:spcBef>
              <a:spcAft>
                <a:spcPts val="0"/>
              </a:spcAft>
              <a:defRPr/>
            </a:pPr>
            <a:endParaRPr lang="en-US" dirty="0" smtClean="0"/>
          </a:p>
          <a:p>
            <a:pPr fontAlgn="t">
              <a:spcBef>
                <a:spcPts val="0"/>
              </a:spcBef>
              <a:spcAft>
                <a:spcPts val="0"/>
              </a:spcAft>
              <a:defRPr/>
            </a:pPr>
            <a:r>
              <a:rPr lang="en-US" b="1" u="sng" dirty="0" err="1" smtClean="0"/>
              <a:t>Tranexamic</a:t>
            </a:r>
            <a:r>
              <a:rPr lang="en-US" b="1" u="sng" dirty="0" smtClean="0"/>
              <a:t> acid</a:t>
            </a:r>
            <a:r>
              <a:rPr lang="en-US" dirty="0" smtClean="0"/>
              <a:t>: 1.3g PO or 10 mg/kg IV (maximum 600 mg/dose) TID for 5 days (q8 hours ) </a:t>
            </a:r>
          </a:p>
          <a:p>
            <a:pPr fontAlgn="t">
              <a:spcBef>
                <a:spcPts val="0"/>
              </a:spcBef>
              <a:spcAft>
                <a:spcPts val="0"/>
              </a:spcAft>
              <a:defRPr/>
            </a:pPr>
            <a:r>
              <a:rPr lang="en-US" b="1" i="1" dirty="0" smtClean="0"/>
              <a:t>Contraindications:</a:t>
            </a:r>
            <a:r>
              <a:rPr lang="en-US" dirty="0" smtClean="0"/>
              <a:t> include, but are not limited to, acquired impaired color vision and current thrombotic or </a:t>
            </a:r>
            <a:r>
              <a:rPr lang="en-US" dirty="0" err="1" smtClean="0"/>
              <a:t>thromboembolic</a:t>
            </a:r>
            <a:r>
              <a:rPr lang="en-US" dirty="0" smtClean="0"/>
              <a:t> disease. The agent should be used with caution in patients with a history of thrombosis (because of uncertain thrombotic risks), and concomitant administration of combined oral contraceptives needs to be carefully considered”</a:t>
            </a:r>
          </a:p>
          <a:p>
            <a:pPr fontAlgn="t">
              <a:spcBef>
                <a:spcPts val="0"/>
              </a:spcBef>
              <a:spcAft>
                <a:spcPts val="0"/>
              </a:spcAft>
              <a:defRPr/>
            </a:pPr>
            <a:endParaRPr lang="en-US" dirty="0" smtClean="0"/>
          </a:p>
          <a:p>
            <a:pPr fontAlgn="t">
              <a:spcBef>
                <a:spcPts val="0"/>
              </a:spcBef>
              <a:spcAft>
                <a:spcPts val="0"/>
              </a:spcAft>
              <a:defRPr/>
            </a:pPr>
            <a:r>
              <a:rPr lang="en-US" dirty="0" smtClean="0"/>
              <a:t>*Citation for ACOG chart</a:t>
            </a:r>
          </a:p>
          <a:p>
            <a:pPr fontAlgn="t">
              <a:spcBef>
                <a:spcPts val="0"/>
              </a:spcBef>
              <a:spcAft>
                <a:spcPts val="0"/>
              </a:spcAft>
              <a:defRPr/>
            </a:pPr>
            <a:endParaRPr lang="en-US" dirty="0" smtClean="0"/>
          </a:p>
        </p:txBody>
      </p:sp>
      <p:sp>
        <p:nvSpPr>
          <p:cNvPr id="327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6CBD1B6-9899-4541-A79B-EF7DE517D94D}" type="slidenum">
              <a:rPr lang="en-US">
                <a:cs typeface="Arial" charset="0"/>
              </a:rPr>
              <a:pPr fontAlgn="base">
                <a:spcBef>
                  <a:spcPct val="0"/>
                </a:spcBef>
                <a:spcAft>
                  <a:spcPct val="0"/>
                </a:spcAft>
              </a:pPr>
              <a:t>29</a:t>
            </a:fld>
            <a:endParaRPr lang="en-US">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p:spPr>
      </p:sp>
      <p:sp>
        <p:nvSpPr>
          <p:cNvPr id="3481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D&amp;C vs hysterectomy based on desire for future fertility</a:t>
            </a:r>
          </a:p>
          <a:p>
            <a:pPr>
              <a:spcBef>
                <a:spcPct val="0"/>
              </a:spcBef>
            </a:pPr>
            <a:r>
              <a:rPr lang="en-US" smtClean="0"/>
              <a:t>-Consider endometrial ablation only when other modalities have failed/contraindicated, endometrial/uterine cancer is not the cause of AUB, and woman does not have plans for future childbearing</a:t>
            </a:r>
          </a:p>
        </p:txBody>
      </p:sp>
      <p:sp>
        <p:nvSpPr>
          <p:cNvPr id="3481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1CF3635-02B7-4EA8-9C3F-35F1536DA06B}" type="slidenum">
              <a:rPr lang="en-US">
                <a:cs typeface="Arial" charset="0"/>
              </a:rPr>
              <a:pPr fontAlgn="base">
                <a:spcBef>
                  <a:spcPct val="0"/>
                </a:spcBef>
                <a:spcAft>
                  <a:spcPct val="0"/>
                </a:spcAft>
              </a:pPr>
              <a:t>30</a:t>
            </a:fld>
            <a:endParaRPr lang="en-US">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41FB4DD7-BFA1-4BDB-B094-F58D360E1978}" type="datetimeFigureOut">
              <a:rPr lang="en-US" smtClean="0"/>
              <a:pPr/>
              <a:t>10/3/2019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6FFF67-3CFD-45AB-B59E-C7F71AE5CCBD}" type="slidenum">
              <a:rPr lang="en-US" smtClean="0"/>
              <a:pPr/>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1FB4DD7-BFA1-4BDB-B094-F58D360E1978}" type="datetimeFigureOut">
              <a:rPr lang="en-US" smtClean="0"/>
              <a:pPr/>
              <a:t>10/3/2019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6FFF67-3CFD-45AB-B59E-C7F71AE5CCB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1FB4DD7-BFA1-4BDB-B094-F58D360E1978}" type="datetimeFigureOut">
              <a:rPr lang="en-US" smtClean="0"/>
              <a:pPr/>
              <a:t>10/3/2019</a:t>
            </a:fld>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FF6FFF67-3CFD-45AB-B59E-C7F71AE5CCB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1FB4DD7-BFA1-4BDB-B094-F58D360E1978}" type="datetimeFigureOut">
              <a:rPr lang="en-US" smtClean="0"/>
              <a:pPr/>
              <a:t>10/3/2019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6FFF67-3CFD-45AB-B59E-C7F71AE5CCB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41FB4DD7-BFA1-4BDB-B094-F58D360E1978}" type="datetimeFigureOut">
              <a:rPr lang="en-US" smtClean="0"/>
              <a:pPr/>
              <a:t>10/3/2019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6FFF67-3CFD-45AB-B59E-C7F71AE5CCBD}"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1FB4DD7-BFA1-4BDB-B094-F58D360E1978}" type="datetimeFigureOut">
              <a:rPr lang="en-US" smtClean="0"/>
              <a:pPr/>
              <a:t>10/3/2019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6FFF67-3CFD-45AB-B59E-C7F71AE5CCB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41FB4DD7-BFA1-4BDB-B094-F58D360E1978}" type="datetimeFigureOut">
              <a:rPr lang="en-US" smtClean="0"/>
              <a:pPr/>
              <a:t>10/3/2019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F6FFF67-3CFD-45AB-B59E-C7F71AE5CCB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41FB4DD7-BFA1-4BDB-B094-F58D360E1978}" type="datetimeFigureOut">
              <a:rPr lang="en-US" smtClean="0"/>
              <a:pPr/>
              <a:t>10/3/2019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F6FFF67-3CFD-45AB-B59E-C7F71AE5CCB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FB4DD7-BFA1-4BDB-B094-F58D360E1978}" type="datetimeFigureOut">
              <a:rPr lang="en-US" smtClean="0"/>
              <a:pPr/>
              <a:t>10/3/2019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F6FFF67-3CFD-45AB-B59E-C7F71AE5CCB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1FB4DD7-BFA1-4BDB-B094-F58D360E1978}" type="datetimeFigureOut">
              <a:rPr lang="en-US" smtClean="0"/>
              <a:pPr/>
              <a:t>10/3/2019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6FFF67-3CFD-45AB-B59E-C7F71AE5CCBD}" type="slidenum">
              <a:rPr lang="en-US" smtClean="0"/>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41FB4DD7-BFA1-4BDB-B094-F58D360E1978}" type="datetimeFigureOut">
              <a:rPr lang="en-US" smtClean="0"/>
              <a:pPr/>
              <a:t>10/3/2019</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FF6FFF67-3CFD-45AB-B59E-C7F71AE5CCBD}"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41FB4DD7-BFA1-4BDB-B094-F58D360E1978}" type="datetimeFigureOut">
              <a:rPr lang="en-US" smtClean="0"/>
              <a:pPr/>
              <a:t>10/3/2019</a:t>
            </a:fld>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FF6FFF67-3CFD-45AB-B59E-C7F71AE5CCB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066800" y="4038600"/>
            <a:ext cx="8077200" cy="1673225"/>
          </a:xfrm>
        </p:spPr>
        <p:txBody>
          <a:bodyPr/>
          <a:lstStyle/>
          <a:p>
            <a:r>
              <a:rPr lang="en-US" dirty="0" smtClean="0"/>
              <a:t>Heavy menstrual blood loss</a:t>
            </a:r>
            <a:endParaRPr lang="en-US" dirty="0"/>
          </a:p>
        </p:txBody>
      </p:sp>
      <p:sp>
        <p:nvSpPr>
          <p:cNvPr id="3" name="Subtitle 2"/>
          <p:cNvSpPr>
            <a:spLocks noGrp="1"/>
          </p:cNvSpPr>
          <p:nvPr>
            <p:ph type="subTitle" idx="4294967295"/>
          </p:nvPr>
        </p:nvSpPr>
        <p:spPr>
          <a:xfrm>
            <a:off x="4343400" y="5486400"/>
            <a:ext cx="8077200" cy="1500188"/>
          </a:xfrm>
        </p:spPr>
        <p:txBody>
          <a:bodyPr/>
          <a:lstStyle/>
          <a:p>
            <a:pPr>
              <a:buNone/>
            </a:pPr>
            <a:endParaRPr lang="en-US" b="1" dirty="0">
              <a:solidFill>
                <a:schemeClr val="bg2">
                  <a:lumMod val="10000"/>
                </a:schemeClr>
              </a:solidFill>
            </a:endParaRPr>
          </a:p>
        </p:txBody>
      </p:sp>
      <p:pic>
        <p:nvPicPr>
          <p:cNvPr id="1026" name="Picture 2"/>
          <p:cNvPicPr>
            <a:picLocks noChangeAspect="1" noChangeArrowheads="1"/>
          </p:cNvPicPr>
          <p:nvPr/>
        </p:nvPicPr>
        <p:blipFill>
          <a:blip r:embed="rId3" cstate="print"/>
          <a:srcRect/>
          <a:stretch>
            <a:fillRect/>
          </a:stretch>
        </p:blipFill>
        <p:spPr bwMode="auto">
          <a:xfrm>
            <a:off x="2286000" y="304800"/>
            <a:ext cx="4572000" cy="4191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Metropathia</a:t>
            </a:r>
            <a:r>
              <a:rPr lang="en-US" dirty="0" smtClean="0"/>
              <a:t> </a:t>
            </a:r>
            <a:r>
              <a:rPr lang="en-US" dirty="0" err="1" smtClean="0"/>
              <a:t>Haemorrhagica</a:t>
            </a:r>
            <a:endParaRPr lang="en-IN" dirty="0"/>
          </a:p>
        </p:txBody>
      </p:sp>
      <p:sp>
        <p:nvSpPr>
          <p:cNvPr id="3" name="Content Placeholder 2"/>
          <p:cNvSpPr>
            <a:spLocks noGrp="1"/>
          </p:cNvSpPr>
          <p:nvPr>
            <p:ph idx="1"/>
          </p:nvPr>
        </p:nvSpPr>
        <p:spPr/>
        <p:txBody>
          <a:bodyPr/>
          <a:lstStyle/>
          <a:p>
            <a:endParaRPr lang="en-IN" dirty="0"/>
          </a:p>
        </p:txBody>
      </p:sp>
      <p:pic>
        <p:nvPicPr>
          <p:cNvPr id="2050" name="Picture 2" descr="C:\Users\drbansal\Desktop\Swiss cheese -Endometrium.png"/>
          <p:cNvPicPr>
            <a:picLocks noChangeAspect="1" noChangeArrowheads="1"/>
          </p:cNvPicPr>
          <p:nvPr/>
        </p:nvPicPr>
        <p:blipFill>
          <a:blip r:embed="rId2" cstate="print"/>
          <a:srcRect l="57875" t="42997" r="17713" b="20586"/>
          <a:stretch>
            <a:fillRect/>
          </a:stretch>
        </p:blipFill>
        <p:spPr bwMode="auto">
          <a:xfrm>
            <a:off x="827584" y="1844824"/>
            <a:ext cx="7848872" cy="4752528"/>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Threshold Bleeding </a:t>
            </a:r>
            <a:endParaRPr lang="en-IN" dirty="0"/>
          </a:p>
        </p:txBody>
      </p:sp>
      <p:sp>
        <p:nvSpPr>
          <p:cNvPr id="3" name="Content Placeholder 2"/>
          <p:cNvSpPr>
            <a:spLocks noGrp="1"/>
          </p:cNvSpPr>
          <p:nvPr>
            <p:ph idx="1"/>
          </p:nvPr>
        </p:nvSpPr>
        <p:spPr/>
        <p:txBody>
          <a:bodyPr>
            <a:normAutofit fontScale="92500" lnSpcReduction="20000"/>
          </a:bodyPr>
          <a:lstStyle/>
          <a:p>
            <a:r>
              <a:rPr lang="en-US" dirty="0" smtClean="0"/>
              <a:t>This is often seen in peri menopausal women . There is insufficient development of ovarian follicles resulting in low estrogen level not able to sustain endometrium or  trigger LH surge ( no ovulation ). </a:t>
            </a:r>
          </a:p>
          <a:p>
            <a:r>
              <a:rPr lang="en-US" dirty="0" smtClean="0"/>
              <a:t>Such women can have prolonged and excessive bleeding  due to absence of progesterone and lack of PGF2a and thomboxane.</a:t>
            </a:r>
          </a:p>
          <a:p>
            <a:r>
              <a:rPr lang="en-US" dirty="0" smtClean="0"/>
              <a:t>Bleeding PV in these women can be controlled with cyclic E2 + P Combination Therapy as both are at low level .  </a:t>
            </a:r>
            <a:endParaRPr lang="en-IN"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88640"/>
            <a:ext cx="7772400" cy="936104"/>
          </a:xfrm>
        </p:spPr>
        <p:txBody>
          <a:bodyPr/>
          <a:lstStyle/>
          <a:p>
            <a:r>
              <a:rPr lang="en-US" dirty="0" smtClean="0"/>
              <a:t>Luteal Phase Defect</a:t>
            </a:r>
            <a:endParaRPr lang="en-IN" dirty="0"/>
          </a:p>
        </p:txBody>
      </p:sp>
      <p:sp>
        <p:nvSpPr>
          <p:cNvPr id="3" name="Content Placeholder 2"/>
          <p:cNvSpPr>
            <a:spLocks noGrp="1"/>
          </p:cNvSpPr>
          <p:nvPr>
            <p:ph idx="1"/>
          </p:nvPr>
        </p:nvSpPr>
        <p:spPr>
          <a:xfrm>
            <a:off x="762000" y="1447800"/>
            <a:ext cx="7772400" cy="5302824"/>
          </a:xfrm>
        </p:spPr>
        <p:txBody>
          <a:bodyPr>
            <a:normAutofit/>
          </a:bodyPr>
          <a:lstStyle/>
          <a:p>
            <a:r>
              <a:rPr lang="en-US" dirty="0" smtClean="0"/>
              <a:t>In adequate Functioning of corpus luteum can result in--</a:t>
            </a:r>
          </a:p>
          <a:p>
            <a:pPr>
              <a:buNone/>
            </a:pPr>
            <a:r>
              <a:rPr lang="en-US" dirty="0" smtClean="0"/>
              <a:t>-- in sufficient and erratic production of Progesterone. As well as alteration in the ratio of PGE : PGF </a:t>
            </a:r>
          </a:p>
          <a:p>
            <a:pPr>
              <a:buNone/>
            </a:pPr>
            <a:r>
              <a:rPr lang="en-US" dirty="0" smtClean="0"/>
              <a:t> --resulting in irregular and patchy </a:t>
            </a:r>
            <a:r>
              <a:rPr lang="en-US" dirty="0" err="1" smtClean="0"/>
              <a:t>secretory</a:t>
            </a:r>
            <a:r>
              <a:rPr lang="en-US" dirty="0" smtClean="0"/>
              <a:t> changes in the </a:t>
            </a:r>
            <a:r>
              <a:rPr lang="en-US" dirty="0" err="1" smtClean="0"/>
              <a:t>endometrium</a:t>
            </a:r>
            <a:r>
              <a:rPr lang="en-US" dirty="0" smtClean="0"/>
              <a:t> . </a:t>
            </a:r>
          </a:p>
          <a:p>
            <a:pPr>
              <a:buNone/>
            </a:pPr>
            <a:r>
              <a:rPr lang="en-US" dirty="0" smtClean="0"/>
              <a:t>    Both pathophysiological deficit leads to irregular ripening and or irregular shedding </a:t>
            </a:r>
          </a:p>
          <a:p>
            <a:pPr>
              <a:buNone/>
            </a:pPr>
            <a:r>
              <a:rPr lang="en-US" dirty="0" smtClean="0"/>
              <a:t>    of endometrium .</a:t>
            </a:r>
          </a:p>
          <a:p>
            <a:endParaRPr lang="en-US" dirty="0" smtClean="0"/>
          </a:p>
          <a:p>
            <a:endParaRPr lang="en-US" dirty="0" smtClean="0"/>
          </a:p>
          <a:p>
            <a:endParaRPr lang="en-IN"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60648"/>
            <a:ext cx="7772400" cy="792088"/>
          </a:xfrm>
        </p:spPr>
        <p:txBody>
          <a:bodyPr/>
          <a:lstStyle/>
          <a:p>
            <a:r>
              <a:rPr lang="en-US" dirty="0" smtClean="0"/>
              <a:t>Ovulatory DUB </a:t>
            </a:r>
            <a:endParaRPr lang="en-IN" dirty="0"/>
          </a:p>
        </p:txBody>
      </p:sp>
      <p:sp>
        <p:nvSpPr>
          <p:cNvPr id="3" name="Content Placeholder 2"/>
          <p:cNvSpPr>
            <a:spLocks noGrp="1"/>
          </p:cNvSpPr>
          <p:nvPr>
            <p:ph idx="1"/>
          </p:nvPr>
        </p:nvSpPr>
        <p:spPr>
          <a:xfrm>
            <a:off x="457200" y="1905000"/>
            <a:ext cx="7772400" cy="5158808"/>
          </a:xfrm>
        </p:spPr>
        <p:txBody>
          <a:bodyPr/>
          <a:lstStyle/>
          <a:p>
            <a:r>
              <a:rPr lang="en-US" dirty="0" smtClean="0"/>
              <a:t>More common in women of reproductive age group (21-40 years ) .</a:t>
            </a:r>
          </a:p>
          <a:p>
            <a:pPr>
              <a:buNone/>
            </a:pPr>
            <a:endParaRPr lang="en-US" dirty="0" smtClean="0"/>
          </a:p>
          <a:p>
            <a:r>
              <a:rPr lang="en-US" dirty="0" smtClean="0"/>
              <a:t> Accounts for 20% cases of DUB.</a:t>
            </a:r>
          </a:p>
          <a:p>
            <a:pPr>
              <a:buNone/>
            </a:pPr>
            <a:endParaRPr lang="en-US" dirty="0" smtClean="0"/>
          </a:p>
          <a:p>
            <a:r>
              <a:rPr lang="en-US" dirty="0" smtClean="0"/>
              <a:t> Patient usually  present Cyclic excessive  bleeding / premenstrual spotting.</a:t>
            </a:r>
          </a:p>
          <a:p>
            <a:pPr>
              <a:buNone/>
            </a:pPr>
            <a:endParaRPr lang="en-US" dirty="0" smtClean="0"/>
          </a:p>
          <a:p>
            <a:r>
              <a:rPr lang="en-US" dirty="0" smtClean="0"/>
              <a:t>Periods are associated with Pain .   </a:t>
            </a:r>
          </a:p>
          <a:p>
            <a:endParaRPr lang="en-IN" dirty="0"/>
          </a:p>
        </p:txBody>
      </p:sp>
      <p:pic>
        <p:nvPicPr>
          <p:cNvPr id="10242" name="Picture 2" descr="C:\Users\sakshi\Desktop\cartoon uterus\IMG_0258.JPG"/>
          <p:cNvPicPr>
            <a:picLocks noChangeAspect="1" noChangeArrowheads="1"/>
          </p:cNvPicPr>
          <p:nvPr/>
        </p:nvPicPr>
        <p:blipFill>
          <a:blip r:embed="rId2" cstate="print"/>
          <a:srcRect/>
          <a:stretch>
            <a:fillRect/>
          </a:stretch>
        </p:blipFill>
        <p:spPr bwMode="auto">
          <a:xfrm>
            <a:off x="6019800" y="0"/>
            <a:ext cx="2971800" cy="182880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a:xfrm>
            <a:off x="612775" y="228600"/>
            <a:ext cx="8153400" cy="990600"/>
          </a:xfrm>
        </p:spPr>
        <p:txBody>
          <a:bodyPr/>
          <a:lstStyle/>
          <a:p>
            <a:r>
              <a:rPr lang="en-US" dirty="0" smtClean="0"/>
              <a:t>Classification: PALM-COEIN</a:t>
            </a:r>
            <a:r>
              <a:rPr lang="en-US" baseline="30000" dirty="0" smtClean="0"/>
              <a:t>1</a:t>
            </a:r>
          </a:p>
        </p:txBody>
      </p:sp>
      <p:sp>
        <p:nvSpPr>
          <p:cNvPr id="3" name="Content Placeholder 2"/>
          <p:cNvSpPr>
            <a:spLocks noGrp="1"/>
          </p:cNvSpPr>
          <p:nvPr>
            <p:ph idx="1"/>
          </p:nvPr>
        </p:nvSpPr>
        <p:spPr>
          <a:xfrm>
            <a:off x="134938" y="6126163"/>
            <a:ext cx="8551862" cy="588962"/>
          </a:xfrm>
        </p:spPr>
        <p:txBody>
          <a:bodyPr>
            <a:normAutofit fontScale="25000" lnSpcReduction="20000"/>
          </a:bodyPr>
          <a:lstStyle/>
          <a:p>
            <a:pPr marL="320040" indent="-320040" fontAlgn="auto">
              <a:spcAft>
                <a:spcPts val="0"/>
              </a:spcAft>
              <a:buFont typeface="Wingdings"/>
              <a:buNone/>
              <a:defRPr/>
            </a:pPr>
            <a:endParaRPr lang="en-US" dirty="0" smtClean="0"/>
          </a:p>
          <a:p>
            <a:pPr marL="320040" indent="-320040" fontAlgn="auto">
              <a:spcAft>
                <a:spcPts val="0"/>
              </a:spcAft>
              <a:buFont typeface="Wingdings"/>
              <a:buChar char=""/>
              <a:defRPr/>
            </a:pPr>
            <a:endParaRPr lang="en-US" dirty="0" smtClean="0"/>
          </a:p>
          <a:p>
            <a:pPr marL="320040" indent="-320040" fontAlgn="auto">
              <a:spcAft>
                <a:spcPts val="0"/>
              </a:spcAft>
              <a:buFont typeface="Wingdings"/>
              <a:buChar char=""/>
              <a:defRPr/>
            </a:pPr>
            <a:endParaRPr lang="en-US" dirty="0" smtClean="0"/>
          </a:p>
          <a:p>
            <a:pPr marL="320040" indent="-320040" fontAlgn="auto">
              <a:spcAft>
                <a:spcPts val="0"/>
              </a:spcAft>
              <a:buFont typeface="Wingdings"/>
              <a:buNone/>
              <a:defRPr/>
            </a:pPr>
            <a:r>
              <a:rPr lang="en-US" sz="5600" dirty="0" smtClean="0"/>
              <a:t>International Federation of Gynecology and Obstetrics, 2011</a:t>
            </a:r>
          </a:p>
        </p:txBody>
      </p:sp>
      <p:pic>
        <p:nvPicPr>
          <p:cNvPr id="18435" name="Picture 3"/>
          <p:cNvPicPr>
            <a:picLocks noChangeAspect="1"/>
          </p:cNvPicPr>
          <p:nvPr/>
        </p:nvPicPr>
        <p:blipFill>
          <a:blip r:embed="rId3" cstate="print"/>
          <a:srcRect/>
          <a:stretch>
            <a:fillRect/>
          </a:stretch>
        </p:blipFill>
        <p:spPr bwMode="auto">
          <a:xfrm>
            <a:off x="931863" y="1657350"/>
            <a:ext cx="7431087" cy="4468813"/>
          </a:xfrm>
          <a:prstGeom prst="rect">
            <a:avLst/>
          </a:prstGeom>
          <a:noFill/>
          <a:ln w="9525">
            <a:noFill/>
            <a:miter lim="800000"/>
            <a:headEnd/>
            <a:tailEnd/>
          </a:ln>
        </p:spPr>
      </p:pic>
      <p:pic>
        <p:nvPicPr>
          <p:cNvPr id="8194" name="Picture 2" descr="C:\Users\sakshi\Desktop\cartoon uterus\IMG_0252 (1).JPG"/>
          <p:cNvPicPr>
            <a:picLocks noChangeAspect="1" noChangeArrowheads="1"/>
          </p:cNvPicPr>
          <p:nvPr/>
        </p:nvPicPr>
        <p:blipFill>
          <a:blip r:embed="rId4" cstate="print"/>
          <a:srcRect/>
          <a:stretch>
            <a:fillRect/>
          </a:stretch>
        </p:blipFill>
        <p:spPr bwMode="auto">
          <a:xfrm>
            <a:off x="304800" y="1524000"/>
            <a:ext cx="2514600" cy="220980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fontScale="90000"/>
          </a:bodyPr>
          <a:lstStyle/>
          <a:p>
            <a:r>
              <a:rPr lang="en-US" dirty="0" smtClean="0"/>
              <a:t>History Taking In DUB</a:t>
            </a:r>
            <a:endParaRPr lang="en-IN" dirty="0"/>
          </a:p>
        </p:txBody>
      </p:sp>
      <p:sp>
        <p:nvSpPr>
          <p:cNvPr id="3" name="Content Placeholder 2"/>
          <p:cNvSpPr>
            <a:spLocks noGrp="1"/>
          </p:cNvSpPr>
          <p:nvPr>
            <p:ph idx="1"/>
          </p:nvPr>
        </p:nvSpPr>
        <p:spPr>
          <a:xfrm>
            <a:off x="381000" y="1447800"/>
            <a:ext cx="8229600" cy="5648672"/>
          </a:xfrm>
        </p:spPr>
        <p:txBody>
          <a:bodyPr>
            <a:normAutofit fontScale="92500" lnSpcReduction="20000"/>
          </a:bodyPr>
          <a:lstStyle/>
          <a:p>
            <a:r>
              <a:rPr lang="en-US" dirty="0" smtClean="0"/>
              <a:t>Age </a:t>
            </a:r>
          </a:p>
          <a:p>
            <a:r>
              <a:rPr lang="en-US" dirty="0" smtClean="0"/>
              <a:t>Age at menarche.</a:t>
            </a:r>
          </a:p>
          <a:p>
            <a:r>
              <a:rPr lang="en-US" dirty="0" smtClean="0"/>
              <a:t>Parity.</a:t>
            </a:r>
          </a:p>
          <a:p>
            <a:r>
              <a:rPr lang="en-US" dirty="0" smtClean="0"/>
              <a:t>Menstrual History—regularity, frequency, duration of bleeding , Volume of blood loss. </a:t>
            </a:r>
          </a:p>
          <a:p>
            <a:r>
              <a:rPr lang="en-US" dirty="0" smtClean="0"/>
              <a:t>Post coital bleeding ? </a:t>
            </a:r>
          </a:p>
          <a:p>
            <a:r>
              <a:rPr lang="en-US" dirty="0" smtClean="0"/>
              <a:t>Dysmenorrhoea – spasmodic / congestive .</a:t>
            </a:r>
          </a:p>
          <a:p>
            <a:r>
              <a:rPr lang="en-US" dirty="0" smtClean="0"/>
              <a:t>Dyspareunia. </a:t>
            </a:r>
          </a:p>
          <a:p>
            <a:r>
              <a:rPr lang="en-US" dirty="0" smtClean="0"/>
              <a:t>O.H.---fertility / infertility/ gravidity / parity etc.</a:t>
            </a:r>
          </a:p>
          <a:p>
            <a:r>
              <a:rPr lang="en-US" dirty="0" smtClean="0"/>
              <a:t>Associated Vaginal Discharge . </a:t>
            </a:r>
          </a:p>
          <a:p>
            <a:r>
              <a:rPr lang="en-US" dirty="0" smtClean="0"/>
              <a:t>Rescent Abortion / delivery / ectopic pregnancy .</a:t>
            </a:r>
          </a:p>
          <a:p>
            <a:r>
              <a:rPr lang="en-US" dirty="0" smtClean="0"/>
              <a:t>IUCD  insertion , ocs, hormone therapy/ drugs.</a:t>
            </a:r>
          </a:p>
          <a:p>
            <a:r>
              <a:rPr lang="en-US" dirty="0" smtClean="0"/>
              <a:t>Symptoms of thyroid disease.</a:t>
            </a:r>
          </a:p>
          <a:p>
            <a:r>
              <a:rPr lang="en-US" dirty="0" smtClean="0"/>
              <a:t>Symptoms of any bleeding disorder. </a:t>
            </a:r>
            <a:endParaRPr lang="en-IN"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lstStyle/>
          <a:p>
            <a:r>
              <a:rPr lang="en-US" dirty="0" smtClean="0"/>
              <a:t>Examination</a:t>
            </a:r>
            <a:endParaRPr lang="en-IN" dirty="0"/>
          </a:p>
        </p:txBody>
      </p:sp>
      <p:sp>
        <p:nvSpPr>
          <p:cNvPr id="3" name="Content Placeholder 2"/>
          <p:cNvSpPr>
            <a:spLocks noGrp="1"/>
          </p:cNvSpPr>
          <p:nvPr>
            <p:ph idx="1"/>
          </p:nvPr>
        </p:nvSpPr>
        <p:spPr>
          <a:xfrm>
            <a:off x="457200" y="1447800"/>
            <a:ext cx="8229600" cy="5001419"/>
          </a:xfrm>
        </p:spPr>
        <p:txBody>
          <a:bodyPr>
            <a:normAutofit lnSpcReduction="10000"/>
          </a:bodyPr>
          <a:lstStyle/>
          <a:p>
            <a:r>
              <a:rPr lang="en-US" dirty="0" smtClean="0"/>
              <a:t>General Physical .</a:t>
            </a:r>
          </a:p>
          <a:p>
            <a:r>
              <a:rPr lang="en-US" dirty="0" smtClean="0"/>
              <a:t>Pallor.</a:t>
            </a:r>
          </a:p>
          <a:p>
            <a:r>
              <a:rPr lang="en-US" dirty="0" smtClean="0"/>
              <a:t> thyroid.</a:t>
            </a:r>
          </a:p>
          <a:p>
            <a:r>
              <a:rPr lang="en-US" dirty="0" smtClean="0"/>
              <a:t>BMI .</a:t>
            </a:r>
          </a:p>
          <a:p>
            <a:r>
              <a:rPr lang="en-US" dirty="0" smtClean="0"/>
              <a:t>Signs of PCOD .</a:t>
            </a:r>
          </a:p>
          <a:p>
            <a:r>
              <a:rPr lang="en-US" dirty="0" smtClean="0"/>
              <a:t>Speculum Examination.</a:t>
            </a:r>
          </a:p>
          <a:p>
            <a:r>
              <a:rPr lang="en-US" dirty="0" smtClean="0"/>
              <a:t>PV examination --- uterine, position,  size. Shape surface , consistency ,tenderness and mobility .</a:t>
            </a:r>
          </a:p>
          <a:p>
            <a:r>
              <a:rPr lang="en-US" dirty="0" smtClean="0"/>
              <a:t>Furnaces for any anneal mass /tenderness/ indurations </a:t>
            </a:r>
          </a:p>
          <a:p>
            <a:endParaRPr lang="en-IN" dirty="0"/>
          </a:p>
        </p:txBody>
      </p:sp>
      <p:pic>
        <p:nvPicPr>
          <p:cNvPr id="6146" name="Picture 2" descr="C:\Users\sakshi\Desktop\cartoon uterus\IMG_0261 (2).JPG"/>
          <p:cNvPicPr>
            <a:picLocks noChangeAspect="1" noChangeArrowheads="1"/>
          </p:cNvPicPr>
          <p:nvPr/>
        </p:nvPicPr>
        <p:blipFill>
          <a:blip r:embed="rId2" cstate="print"/>
          <a:srcRect/>
          <a:stretch>
            <a:fillRect/>
          </a:stretch>
        </p:blipFill>
        <p:spPr bwMode="auto">
          <a:xfrm>
            <a:off x="6248400" y="0"/>
            <a:ext cx="2895600" cy="403860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INVESTIGATIONS</a:t>
            </a:r>
            <a:endParaRPr lang="en-US" dirty="0"/>
          </a:p>
        </p:txBody>
      </p:sp>
      <p:pic>
        <p:nvPicPr>
          <p:cNvPr id="7170" name="Picture 2" descr="C:\Users\sakshi\Desktop\cartoon uterus\IMG_0260.PNG"/>
          <p:cNvPicPr>
            <a:picLocks noGrp="1" noChangeAspect="1" noChangeArrowheads="1"/>
          </p:cNvPicPr>
          <p:nvPr>
            <p:ph idx="1"/>
          </p:nvPr>
        </p:nvPicPr>
        <p:blipFill>
          <a:blip r:embed="rId2" cstate="print"/>
          <a:srcRect/>
          <a:stretch>
            <a:fillRect/>
          </a:stretch>
        </p:blipFill>
        <p:spPr bwMode="auto">
          <a:xfrm>
            <a:off x="1600200" y="1524000"/>
            <a:ext cx="5410200" cy="518160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188640"/>
            <a:ext cx="7787208" cy="864096"/>
          </a:xfrm>
        </p:spPr>
        <p:txBody>
          <a:bodyPr/>
          <a:lstStyle/>
          <a:p>
            <a:r>
              <a:rPr lang="en-US" dirty="0" smtClean="0"/>
              <a:t> </a:t>
            </a:r>
            <a:endParaRPr lang="en-IN" dirty="0"/>
          </a:p>
        </p:txBody>
      </p:sp>
      <p:sp>
        <p:nvSpPr>
          <p:cNvPr id="3" name="Content Placeholder 2"/>
          <p:cNvSpPr>
            <a:spLocks noGrp="1"/>
          </p:cNvSpPr>
          <p:nvPr>
            <p:ph idx="1"/>
          </p:nvPr>
        </p:nvSpPr>
        <p:spPr>
          <a:xfrm>
            <a:off x="381000" y="1447800"/>
            <a:ext cx="8496944" cy="5832648"/>
          </a:xfrm>
        </p:spPr>
        <p:txBody>
          <a:bodyPr>
            <a:normAutofit lnSpcReduction="10000"/>
          </a:bodyPr>
          <a:lstStyle/>
          <a:p>
            <a:r>
              <a:rPr lang="en-US" dirty="0" smtClean="0"/>
              <a:t>Laboratory Tests</a:t>
            </a:r>
            <a:r>
              <a:rPr lang="en-US" dirty="0" smtClean="0">
                <a:sym typeface="Wingdings" pitchFamily="2" charset="2"/>
              </a:rPr>
              <a:t> HB , T/DLC, BT. CT, PT , PPT, platelets count ,  ESR, Fasting Blood Sugar,,T3-T4- TSH.– to know  degree of anemia, to exclude coagulation disorders and leukemia's,  Diabetes and thyroid disorders.</a:t>
            </a:r>
          </a:p>
          <a:p>
            <a:r>
              <a:rPr lang="en-US" dirty="0" smtClean="0">
                <a:sym typeface="Wingdings" pitchFamily="2" charset="2"/>
              </a:rPr>
              <a:t>TVS /abdominal USG –to exclude Genital tract lesions like  fibroids, endometrial thickening , endometriosis, PCOD , polyps , IUCD pregnancy related conditions anneal mass etc  .</a:t>
            </a:r>
          </a:p>
          <a:p>
            <a:r>
              <a:rPr lang="en-US" dirty="0" smtClean="0">
                <a:sym typeface="Wingdings" pitchFamily="2" charset="2"/>
              </a:rPr>
              <a:t>Soon Historiography– intra cavity lesions like polyp fibroid .</a:t>
            </a:r>
          </a:p>
          <a:p>
            <a:r>
              <a:rPr lang="en-US" dirty="0" smtClean="0">
                <a:sym typeface="Wingdings" pitchFamily="2" charset="2"/>
              </a:rPr>
              <a:t>. </a:t>
            </a:r>
            <a:endParaRPr lang="en-IN"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sym typeface="Wingdings" pitchFamily="2" charset="2"/>
              </a:rPr>
              <a:t>Dilatation Curettage--- Endometrial sampling for HPR--- type of endometrial ; secretary , LPD, proliferative / hyperplasia , inflammation like tuberculosis and precancerous or cancer lesion .</a:t>
            </a:r>
          </a:p>
          <a:p>
            <a:r>
              <a:rPr lang="en-US" dirty="0" smtClean="0">
                <a:sym typeface="Wingdings" pitchFamily="2" charset="2"/>
              </a:rPr>
              <a:t>Hysteroscopy---diagnostic as wells therapeutic use in IUCD sub mucous fibroid , polyps . </a:t>
            </a:r>
            <a:endParaRPr lang="en-IN" dirty="0" smtClean="0"/>
          </a:p>
          <a:p>
            <a:endParaRPr lang="en-US" dirty="0"/>
          </a:p>
        </p:txBody>
      </p:sp>
      <p:pic>
        <p:nvPicPr>
          <p:cNvPr id="9218" name="Picture 2" descr="C:\Users\sakshi\Desktop\cartoon uterus\IMG_0259.JPG"/>
          <p:cNvPicPr>
            <a:picLocks noChangeAspect="1" noChangeArrowheads="1"/>
          </p:cNvPicPr>
          <p:nvPr/>
        </p:nvPicPr>
        <p:blipFill>
          <a:blip r:embed="rId2" cstate="print"/>
          <a:srcRect/>
          <a:stretch>
            <a:fillRect/>
          </a:stretch>
        </p:blipFill>
        <p:spPr bwMode="auto">
          <a:xfrm>
            <a:off x="5715000" y="152400"/>
            <a:ext cx="2286000" cy="18288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Normal Menstrual Cycle</a:t>
            </a:r>
            <a:endParaRPr lang="en-IN" dirty="0"/>
          </a:p>
        </p:txBody>
      </p:sp>
      <p:sp>
        <p:nvSpPr>
          <p:cNvPr id="3" name="Content Placeholder 2"/>
          <p:cNvSpPr>
            <a:spLocks noGrp="1"/>
          </p:cNvSpPr>
          <p:nvPr>
            <p:ph idx="1"/>
          </p:nvPr>
        </p:nvSpPr>
        <p:spPr/>
        <p:txBody>
          <a:bodyPr>
            <a:normAutofit fontScale="92500" lnSpcReduction="20000"/>
          </a:bodyPr>
          <a:lstStyle/>
          <a:p>
            <a:r>
              <a:rPr lang="en-US" dirty="0" smtClean="0"/>
              <a:t>Menstration is a cyclic physiological phenomena</a:t>
            </a:r>
            <a:endParaRPr lang="en-IN" dirty="0" smtClean="0"/>
          </a:p>
          <a:p>
            <a:r>
              <a:rPr lang="en-US" dirty="0" smtClean="0"/>
              <a:t> starting at the age of Menarche (10-12years) till establishment of Menopause (45-55 yrs).</a:t>
            </a:r>
          </a:p>
          <a:p>
            <a:r>
              <a:rPr lang="en-US" dirty="0" smtClean="0"/>
              <a:t>It is regulated by hypothalmo-pituitary- ovarian  hormones secreted in pulsatile and cyclic pattern.</a:t>
            </a:r>
          </a:p>
          <a:p>
            <a:r>
              <a:rPr lang="en-US" dirty="0" smtClean="0"/>
              <a:t>Also influenced by endometrial response top these (E&amp; P ) hormones and coagulation cascade.</a:t>
            </a:r>
          </a:p>
          <a:p>
            <a:r>
              <a:rPr lang="en-US" dirty="0" smtClean="0"/>
              <a:t>Cycle lenghth-21-35 days , mean menstrual blood loss -30-40 ml , duration of bleeding (period0---2-8 days.</a:t>
            </a:r>
            <a:endParaRPr lang="en-IN"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Endometrial curette</a:t>
            </a:r>
            <a:endParaRPr lang="en-IN" dirty="0"/>
          </a:p>
        </p:txBody>
      </p:sp>
      <p:sp>
        <p:nvSpPr>
          <p:cNvPr id="3" name="Content Placeholder 2"/>
          <p:cNvSpPr>
            <a:spLocks noGrp="1"/>
          </p:cNvSpPr>
          <p:nvPr>
            <p:ph idx="1"/>
          </p:nvPr>
        </p:nvSpPr>
        <p:spPr/>
        <p:txBody>
          <a:bodyPr/>
          <a:lstStyle/>
          <a:p>
            <a:endParaRPr lang="en-IN" dirty="0"/>
          </a:p>
        </p:txBody>
      </p:sp>
      <p:pic>
        <p:nvPicPr>
          <p:cNvPr id="3074" name="Picture 2" descr="C:\Users\drbansal\Desktop\Endometrial Currete.png"/>
          <p:cNvPicPr>
            <a:picLocks noChangeAspect="1" noChangeArrowheads="1"/>
          </p:cNvPicPr>
          <p:nvPr/>
        </p:nvPicPr>
        <p:blipFill>
          <a:blip r:embed="rId2" cstate="print"/>
          <a:srcRect/>
          <a:stretch>
            <a:fillRect/>
          </a:stretch>
        </p:blipFill>
        <p:spPr bwMode="auto">
          <a:xfrm>
            <a:off x="611560" y="1844824"/>
            <a:ext cx="8280919" cy="4608512"/>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drbansal\Desktop\ENDo, Sampling.png"/>
          <p:cNvPicPr>
            <a:picLocks noChangeAspect="1" noChangeArrowheads="1"/>
          </p:cNvPicPr>
          <p:nvPr/>
        </p:nvPicPr>
        <p:blipFill>
          <a:blip r:embed="rId3" cstate="print"/>
          <a:srcRect/>
          <a:stretch>
            <a:fillRect/>
          </a:stretch>
        </p:blipFill>
        <p:spPr bwMode="auto">
          <a:xfrm>
            <a:off x="395536" y="692696"/>
            <a:ext cx="8568951" cy="5616624"/>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124744"/>
            <a:ext cx="7772400" cy="4536504"/>
          </a:xfrm>
        </p:spPr>
        <p:txBody>
          <a:bodyPr/>
          <a:lstStyle/>
          <a:p>
            <a:endParaRPr lang="en-IN" dirty="0"/>
          </a:p>
        </p:txBody>
      </p:sp>
      <p:pic>
        <p:nvPicPr>
          <p:cNvPr id="3074" name="Picture 2" descr="C:\Users\drbansal\Desktop\Pippeli instrument.png"/>
          <p:cNvPicPr>
            <a:picLocks noChangeAspect="1" noChangeArrowheads="1"/>
          </p:cNvPicPr>
          <p:nvPr/>
        </p:nvPicPr>
        <p:blipFill>
          <a:blip r:embed="rId2" cstate="print"/>
          <a:srcRect/>
          <a:stretch>
            <a:fillRect/>
          </a:stretch>
        </p:blipFill>
        <p:spPr bwMode="auto">
          <a:xfrm>
            <a:off x="971600" y="1196752"/>
            <a:ext cx="7848872" cy="4464496"/>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88640"/>
            <a:ext cx="7772400" cy="1224136"/>
          </a:xfrm>
        </p:spPr>
        <p:txBody>
          <a:bodyPr>
            <a:normAutofit fontScale="90000"/>
          </a:bodyPr>
          <a:lstStyle/>
          <a:p>
            <a:r>
              <a:rPr lang="en-US" dirty="0" smtClean="0"/>
              <a:t> Differential Diagnosis—Adolescent---DUB</a:t>
            </a:r>
            <a:endParaRPr lang="en-IN" dirty="0"/>
          </a:p>
        </p:txBody>
      </p:sp>
      <p:graphicFrame>
        <p:nvGraphicFramePr>
          <p:cNvPr id="4" name="Content Placeholder 3"/>
          <p:cNvGraphicFramePr>
            <a:graphicFrameLocks noGrp="1"/>
          </p:cNvGraphicFramePr>
          <p:nvPr>
            <p:ph idx="1"/>
          </p:nvPr>
        </p:nvGraphicFramePr>
        <p:xfrm>
          <a:off x="468312" y="1988840"/>
          <a:ext cx="8675688" cy="4608512"/>
        </p:xfrm>
        <a:graphic>
          <a:graphicData uri="http://schemas.openxmlformats.org/drawingml/2006/table">
            <a:tbl>
              <a:tblPr firstRow="1" bandRow="1">
                <a:tableStyleId>{5C22544A-7EE6-4342-B048-85BDC9FD1C3A}</a:tableStyleId>
              </a:tblPr>
              <a:tblGrid>
                <a:gridCol w="2891896"/>
                <a:gridCol w="2891896"/>
                <a:gridCol w="2891896"/>
              </a:tblGrid>
              <a:tr h="1043435">
                <a:tc>
                  <a:txBody>
                    <a:bodyPr/>
                    <a:lstStyle/>
                    <a:p>
                      <a:r>
                        <a:rPr lang="en-US" dirty="0" smtClean="0"/>
                        <a:t>Differential Diagnosis</a:t>
                      </a:r>
                      <a:endParaRPr lang="en-IN" dirty="0"/>
                    </a:p>
                  </a:txBody>
                  <a:tcPr/>
                </a:tc>
                <a:tc>
                  <a:txBody>
                    <a:bodyPr/>
                    <a:lstStyle/>
                    <a:p>
                      <a:r>
                        <a:rPr lang="en-US" dirty="0" smtClean="0"/>
                        <a:t>Symptoms and signs </a:t>
                      </a:r>
                      <a:endParaRPr lang="en-IN" dirty="0"/>
                    </a:p>
                  </a:txBody>
                  <a:tcPr/>
                </a:tc>
                <a:tc>
                  <a:txBody>
                    <a:bodyPr/>
                    <a:lstStyle/>
                    <a:p>
                      <a:r>
                        <a:rPr lang="en-US" dirty="0" smtClean="0"/>
                        <a:t>Investigations</a:t>
                      </a:r>
                    </a:p>
                  </a:txBody>
                  <a:tcPr/>
                </a:tc>
              </a:tr>
              <a:tr h="78257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Bleeding Disorder s</a:t>
                      </a:r>
                      <a:endParaRPr lang="en-IN" dirty="0" smtClean="0"/>
                    </a:p>
                    <a:p>
                      <a:endParaRPr lang="en-IN" dirty="0"/>
                    </a:p>
                  </a:txBody>
                  <a:tcPr/>
                </a:tc>
                <a:tc>
                  <a:txBody>
                    <a:bodyPr/>
                    <a:lstStyle/>
                    <a:p>
                      <a:r>
                        <a:rPr lang="en-US" dirty="0" smtClean="0"/>
                        <a:t> previous history Present</a:t>
                      </a:r>
                      <a:endParaRPr lang="en-IN" dirty="0"/>
                    </a:p>
                  </a:txBody>
                  <a:tcPr/>
                </a:tc>
                <a:tc>
                  <a:txBody>
                    <a:bodyPr/>
                    <a:lstStyle/>
                    <a:p>
                      <a:r>
                        <a:rPr lang="en-US" dirty="0" smtClean="0"/>
                        <a:t>BT, CT , Platelet count , PT APTT </a:t>
                      </a:r>
                      <a:endParaRPr lang="en-IN" dirty="0"/>
                    </a:p>
                  </a:txBody>
                  <a:tcPr/>
                </a:tc>
              </a:tr>
              <a:tr h="2782499">
                <a:tc>
                  <a:txBody>
                    <a:bodyPr/>
                    <a:lstStyle/>
                    <a:p>
                      <a:r>
                        <a:rPr lang="en-US" dirty="0" smtClean="0"/>
                        <a:t>Thyroid dysfunction</a:t>
                      </a:r>
                    </a:p>
                    <a:p>
                      <a:endParaRPr lang="en-US" dirty="0" smtClean="0"/>
                    </a:p>
                    <a:p>
                      <a:endParaRPr lang="en-US" dirty="0" smtClean="0"/>
                    </a:p>
                    <a:p>
                      <a:endParaRPr lang="en-US" dirty="0" smtClean="0"/>
                    </a:p>
                    <a:p>
                      <a:endParaRPr lang="en-US" dirty="0" smtClean="0"/>
                    </a:p>
                    <a:p>
                      <a:r>
                        <a:rPr lang="en-US" dirty="0" smtClean="0"/>
                        <a:t> PCOD (hormonal disorder but ovarian enlargement</a:t>
                      </a:r>
                      <a:r>
                        <a:rPr lang="en-US" baseline="0" dirty="0" smtClean="0"/>
                        <a:t> can be detected )</a:t>
                      </a:r>
                      <a:endParaRPr lang="en-IN" dirty="0"/>
                    </a:p>
                  </a:txBody>
                  <a:tcPr/>
                </a:tc>
                <a:tc>
                  <a:txBody>
                    <a:bodyPr/>
                    <a:lstStyle/>
                    <a:p>
                      <a:r>
                        <a:rPr lang="en-US" dirty="0" smtClean="0"/>
                        <a:t> Thyroid enlargement ,Resident of  Goiter endemic area, clinical symptoms and signs present.</a:t>
                      </a:r>
                    </a:p>
                    <a:p>
                      <a:endParaRPr lang="en-US" dirty="0" smtClean="0"/>
                    </a:p>
                    <a:p>
                      <a:r>
                        <a:rPr lang="en-US" dirty="0" smtClean="0"/>
                        <a:t> Obesity, Acne , hirsutism,Acanthyosis etc</a:t>
                      </a:r>
                      <a:endParaRPr lang="en-IN" dirty="0"/>
                    </a:p>
                  </a:txBody>
                  <a:tcPr/>
                </a:tc>
                <a:tc>
                  <a:txBody>
                    <a:bodyPr/>
                    <a:lstStyle/>
                    <a:p>
                      <a:r>
                        <a:rPr lang="en-US" dirty="0" smtClean="0"/>
                        <a:t>T3 , T4</a:t>
                      </a:r>
                      <a:r>
                        <a:rPr lang="en-US" baseline="0" dirty="0" smtClean="0"/>
                        <a:t> and TSH  profile.</a:t>
                      </a:r>
                    </a:p>
                    <a:p>
                      <a:endParaRPr lang="en-US" baseline="0" dirty="0" smtClean="0"/>
                    </a:p>
                    <a:p>
                      <a:endParaRPr lang="en-US" baseline="0" dirty="0" smtClean="0"/>
                    </a:p>
                    <a:p>
                      <a:endParaRPr lang="en-US" baseline="0" dirty="0" smtClean="0"/>
                    </a:p>
                    <a:p>
                      <a:endParaRPr lang="en-US" baseline="0" dirty="0" smtClean="0"/>
                    </a:p>
                    <a:p>
                      <a:r>
                        <a:rPr lang="en-US" baseline="0" dirty="0" smtClean="0"/>
                        <a:t>USG, FSH/LH ratio ,serum prolactn and SerumE2 level on day 2 of menses. </a:t>
                      </a:r>
                      <a:endParaRPr lang="en-IN" dirty="0"/>
                    </a:p>
                  </a:txBody>
                  <a:tcPr/>
                </a:tc>
              </a:tr>
            </a:tbl>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0"/>
            <a:ext cx="8820472" cy="908720"/>
          </a:xfrm>
        </p:spPr>
        <p:txBody>
          <a:bodyPr/>
          <a:lstStyle/>
          <a:p>
            <a:r>
              <a:rPr lang="en-US" sz="2800" dirty="0" smtClean="0"/>
              <a:t>Differential diagnosis in Reproductive Age Group</a:t>
            </a:r>
            <a:endParaRPr lang="en-IN" sz="2800" dirty="0"/>
          </a:p>
        </p:txBody>
      </p:sp>
      <p:graphicFrame>
        <p:nvGraphicFramePr>
          <p:cNvPr id="6" name="Content Placeholder 5"/>
          <p:cNvGraphicFramePr>
            <a:graphicFrameLocks noGrp="1"/>
          </p:cNvGraphicFramePr>
          <p:nvPr>
            <p:ph idx="1"/>
          </p:nvPr>
        </p:nvGraphicFramePr>
        <p:xfrm>
          <a:off x="323528" y="908720"/>
          <a:ext cx="8820472" cy="6217920"/>
        </p:xfrm>
        <a:graphic>
          <a:graphicData uri="http://schemas.openxmlformats.org/drawingml/2006/table">
            <a:tbl>
              <a:tblPr firstRow="1" bandRow="1">
                <a:tableStyleId>{5C22544A-7EE6-4342-B048-85BDC9FD1C3A}</a:tableStyleId>
              </a:tblPr>
              <a:tblGrid>
                <a:gridCol w="2940157"/>
                <a:gridCol w="4005868"/>
                <a:gridCol w="1874447"/>
              </a:tblGrid>
              <a:tr h="648072">
                <a:tc>
                  <a:txBody>
                    <a:bodyPr/>
                    <a:lstStyle/>
                    <a:p>
                      <a:endParaRPr lang="en-US" dirty="0" smtClean="0"/>
                    </a:p>
                    <a:p>
                      <a:r>
                        <a:rPr lang="en-US" dirty="0" smtClean="0"/>
                        <a:t>  Differential diagnosis</a:t>
                      </a:r>
                      <a:endParaRPr lang="en-IN" dirty="0"/>
                    </a:p>
                  </a:txBody>
                  <a:tcPr/>
                </a:tc>
                <a:tc>
                  <a:txBody>
                    <a:bodyPr/>
                    <a:lstStyle/>
                    <a:p>
                      <a:endParaRPr lang="en-US" dirty="0" smtClean="0"/>
                    </a:p>
                    <a:p>
                      <a:r>
                        <a:rPr lang="en-US" dirty="0" smtClean="0"/>
                        <a:t>Symptoms &amp; Signs </a:t>
                      </a:r>
                    </a:p>
                    <a:p>
                      <a:endParaRPr lang="en-IN" dirty="0"/>
                    </a:p>
                  </a:txBody>
                  <a:tcPr/>
                </a:tc>
                <a:tc>
                  <a:txBody>
                    <a:bodyPr/>
                    <a:lstStyle/>
                    <a:p>
                      <a:endParaRPr lang="en-US" dirty="0" smtClean="0"/>
                    </a:p>
                    <a:p>
                      <a:r>
                        <a:rPr lang="en-US" dirty="0" smtClean="0"/>
                        <a:t>Investigations</a:t>
                      </a:r>
                      <a:endParaRPr lang="en-IN" dirty="0"/>
                    </a:p>
                  </a:txBody>
                  <a:tcPr/>
                </a:tc>
              </a:tr>
              <a:tr h="1173832">
                <a:tc>
                  <a:txBody>
                    <a:bodyPr/>
                    <a:lstStyle/>
                    <a:p>
                      <a:r>
                        <a:rPr lang="en-US" dirty="0" smtClean="0"/>
                        <a:t>Evacuation of vascicular mole,</a:t>
                      </a:r>
                    </a:p>
                    <a:p>
                      <a:r>
                        <a:rPr lang="en-US" dirty="0" smtClean="0"/>
                        <a:t>Post Abortal Bleeding , ch. Ectopic ,Post</a:t>
                      </a:r>
                      <a:r>
                        <a:rPr lang="en-US" baseline="0" dirty="0" smtClean="0"/>
                        <a:t> delivery bleeding , retained IUCD</a:t>
                      </a:r>
                      <a:endParaRPr lang="en-IN" dirty="0"/>
                    </a:p>
                  </a:txBody>
                  <a:tcPr/>
                </a:tc>
                <a:tc>
                  <a:txBody>
                    <a:bodyPr/>
                    <a:lstStyle/>
                    <a:p>
                      <a:r>
                        <a:rPr lang="en-US" dirty="0" smtClean="0"/>
                        <a:t>H/o recent abortion , missed period , delivery/ insertion of IUCD / Medical </a:t>
                      </a:r>
                      <a:r>
                        <a:rPr lang="en-US" baseline="0" dirty="0" smtClean="0"/>
                        <a:t> abortion Pill</a:t>
                      </a:r>
                      <a:endParaRPr lang="en-IN" dirty="0"/>
                    </a:p>
                  </a:txBody>
                  <a:tcPr/>
                </a:tc>
                <a:tc>
                  <a:txBody>
                    <a:bodyPr/>
                    <a:lstStyle/>
                    <a:p>
                      <a:r>
                        <a:rPr lang="en-US" dirty="0" smtClean="0"/>
                        <a:t> urine Pregnancy test, USG</a:t>
                      </a:r>
                      <a:endParaRPr lang="en-IN" dirty="0"/>
                    </a:p>
                  </a:txBody>
                  <a:tcPr/>
                </a:tc>
              </a:tr>
              <a:tr h="862920">
                <a:tc>
                  <a:txBody>
                    <a:bodyPr/>
                    <a:lstStyle/>
                    <a:p>
                      <a:r>
                        <a:rPr lang="en-US" dirty="0" smtClean="0"/>
                        <a:t>Fibroid Uterus </a:t>
                      </a:r>
                      <a:endParaRPr lang="en-IN" dirty="0"/>
                    </a:p>
                  </a:txBody>
                  <a:tcPr/>
                </a:tc>
                <a:tc>
                  <a:txBody>
                    <a:bodyPr/>
                    <a:lstStyle/>
                    <a:p>
                      <a:r>
                        <a:rPr lang="en-US" dirty="0" smtClean="0"/>
                        <a:t>Menorrhagia/ Poly menorrhagia , congestive dysmenorrhea , irregular enlarged uterus but not tender.</a:t>
                      </a:r>
                      <a:endParaRPr lang="en-IN" dirty="0"/>
                    </a:p>
                  </a:txBody>
                  <a:tcPr/>
                </a:tc>
                <a:tc>
                  <a:txBody>
                    <a:bodyPr/>
                    <a:lstStyle/>
                    <a:p>
                      <a:endParaRPr lang="en-US" dirty="0" smtClean="0"/>
                    </a:p>
                    <a:p>
                      <a:r>
                        <a:rPr lang="en-US" dirty="0" smtClean="0"/>
                        <a:t>USG</a:t>
                      </a:r>
                      <a:endParaRPr lang="en-IN" dirty="0"/>
                    </a:p>
                  </a:txBody>
                  <a:tcPr/>
                </a:tc>
              </a:tr>
              <a:tr h="878175">
                <a:tc>
                  <a:txBody>
                    <a:bodyPr/>
                    <a:lstStyle/>
                    <a:p>
                      <a:endParaRPr lang="en-US" dirty="0" smtClean="0"/>
                    </a:p>
                    <a:p>
                      <a:r>
                        <a:rPr lang="en-US" dirty="0" smtClean="0"/>
                        <a:t>Endometriosis/ Adenomyoma </a:t>
                      </a:r>
                      <a:endParaRPr lang="en-IN" dirty="0"/>
                    </a:p>
                  </a:txBody>
                  <a:tcPr/>
                </a:tc>
                <a:tc>
                  <a:txBody>
                    <a:bodyPr/>
                    <a:lstStyle/>
                    <a:p>
                      <a:r>
                        <a:rPr lang="en-US" dirty="0" smtClean="0"/>
                        <a:t>Menorrhagia/ Poly menorrhea , cutting</a:t>
                      </a:r>
                      <a:r>
                        <a:rPr lang="en-US" baseline="0" dirty="0" smtClean="0"/>
                        <a:t> pain during menses / coital pain ,Infertility. Enlarged (Localized in  adenomyoma) RV RF Fixed and tender uterus and adenexa/ mass. </a:t>
                      </a:r>
                      <a:endParaRPr lang="en-IN" dirty="0"/>
                    </a:p>
                  </a:txBody>
                  <a:tcPr/>
                </a:tc>
                <a:tc>
                  <a:txBody>
                    <a:bodyPr/>
                    <a:lstStyle/>
                    <a:p>
                      <a:endParaRPr lang="en-US" dirty="0" smtClean="0"/>
                    </a:p>
                    <a:p>
                      <a:endParaRPr lang="en-US" dirty="0" smtClean="0"/>
                    </a:p>
                    <a:p>
                      <a:r>
                        <a:rPr lang="en-US" dirty="0" smtClean="0"/>
                        <a:t>USG</a:t>
                      </a:r>
                      <a:endParaRPr lang="en-IN" dirty="0"/>
                    </a:p>
                  </a:txBody>
                  <a:tcPr/>
                </a:tc>
              </a:tr>
              <a:tr h="878175">
                <a:tc>
                  <a:txBody>
                    <a:bodyPr/>
                    <a:lstStyle/>
                    <a:p>
                      <a:r>
                        <a:rPr lang="en-US" dirty="0" smtClean="0"/>
                        <a:t>Chronic PID</a:t>
                      </a:r>
                      <a:endParaRPr lang="en-IN" dirty="0"/>
                    </a:p>
                  </a:txBody>
                  <a:tcPr/>
                </a:tc>
                <a:tc>
                  <a:txBody>
                    <a:bodyPr/>
                    <a:lstStyle/>
                    <a:p>
                      <a:r>
                        <a:rPr lang="en-US" dirty="0" smtClean="0"/>
                        <a:t>Poly menorrhagia, congestve  dysmenorrhoea,leucorrhea  chronic pain in lowe abdomen and sacral region. Tender uterus , fixed / restricted mobility , adnexal thickening</a:t>
                      </a:r>
                      <a:r>
                        <a:rPr lang="en-US" baseline="0" dirty="0" smtClean="0"/>
                        <a:t> and tenderness</a:t>
                      </a:r>
                      <a:endParaRPr lang="en-IN" dirty="0"/>
                    </a:p>
                  </a:txBody>
                  <a:tcPr/>
                </a:tc>
                <a:tc>
                  <a:txBody>
                    <a:bodyPr/>
                    <a:lstStyle/>
                    <a:p>
                      <a:endParaRPr lang="en-US" dirty="0" smtClean="0"/>
                    </a:p>
                    <a:p>
                      <a:endParaRPr lang="en-US" dirty="0" smtClean="0"/>
                    </a:p>
                    <a:p>
                      <a:r>
                        <a:rPr lang="en-US" dirty="0" smtClean="0"/>
                        <a:t>USG</a:t>
                      </a:r>
                      <a:endParaRPr lang="en-IN" dirty="0"/>
                    </a:p>
                  </a:txBody>
                  <a:tcPr/>
                </a:tc>
              </a:tr>
            </a:tbl>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0"/>
            <a:ext cx="8496944" cy="980728"/>
          </a:xfrm>
        </p:spPr>
        <p:txBody>
          <a:bodyPr>
            <a:normAutofit fontScale="90000"/>
          </a:bodyPr>
          <a:lstStyle/>
          <a:p>
            <a:r>
              <a:rPr lang="en-US" sz="3200" dirty="0" smtClean="0"/>
              <a:t>Differential Diagnosis In Perimenopausal Age Group</a:t>
            </a:r>
            <a:endParaRPr lang="en-IN" sz="3200" dirty="0"/>
          </a:p>
        </p:txBody>
      </p:sp>
      <p:graphicFrame>
        <p:nvGraphicFramePr>
          <p:cNvPr id="4" name="Content Placeholder 3"/>
          <p:cNvGraphicFramePr>
            <a:graphicFrameLocks noGrp="1"/>
          </p:cNvGraphicFramePr>
          <p:nvPr>
            <p:ph idx="1"/>
          </p:nvPr>
        </p:nvGraphicFramePr>
        <p:xfrm>
          <a:off x="395535" y="980728"/>
          <a:ext cx="8748465" cy="5545360"/>
        </p:xfrm>
        <a:graphic>
          <a:graphicData uri="http://schemas.openxmlformats.org/drawingml/2006/table">
            <a:tbl>
              <a:tblPr firstRow="1" bandRow="1">
                <a:tableStyleId>{5C22544A-7EE6-4342-B048-85BDC9FD1C3A}</a:tableStyleId>
              </a:tblPr>
              <a:tblGrid>
                <a:gridCol w="2916155"/>
                <a:gridCol w="2916155"/>
                <a:gridCol w="2916155"/>
              </a:tblGrid>
              <a:tr h="792088">
                <a:tc>
                  <a:txBody>
                    <a:bodyPr/>
                    <a:lstStyle/>
                    <a:p>
                      <a:endParaRPr lang="en-US" dirty="0" smtClean="0"/>
                    </a:p>
                    <a:p>
                      <a:r>
                        <a:rPr lang="en-US" dirty="0" smtClean="0"/>
                        <a:t>Differential Diagnosis </a:t>
                      </a:r>
                      <a:endParaRPr lang="en-IN" dirty="0"/>
                    </a:p>
                  </a:txBody>
                  <a:tcPr/>
                </a:tc>
                <a:tc>
                  <a:txBody>
                    <a:bodyPr/>
                    <a:lstStyle/>
                    <a:p>
                      <a:r>
                        <a:rPr lang="en-US" dirty="0" smtClean="0"/>
                        <a:t/>
                      </a:r>
                      <a:br>
                        <a:rPr lang="en-US" dirty="0" smtClean="0"/>
                      </a:br>
                      <a:r>
                        <a:rPr lang="en-US" dirty="0" smtClean="0"/>
                        <a:t>Symptoms And Signs </a:t>
                      </a:r>
                      <a:endParaRPr lang="en-IN" dirty="0"/>
                    </a:p>
                  </a:txBody>
                  <a:tcPr/>
                </a:tc>
                <a:tc>
                  <a:txBody>
                    <a:bodyPr/>
                    <a:lstStyle/>
                    <a:p>
                      <a:endParaRPr lang="en-US" dirty="0" smtClean="0"/>
                    </a:p>
                    <a:p>
                      <a:r>
                        <a:rPr lang="en-US" dirty="0" smtClean="0"/>
                        <a:t>Investigations </a:t>
                      </a:r>
                      <a:endParaRPr lang="en-IN" dirty="0"/>
                    </a:p>
                  </a:txBody>
                  <a:tcPr/>
                </a:tc>
              </a:tr>
              <a:tr h="3232225">
                <a:tc>
                  <a:txBody>
                    <a:bodyPr/>
                    <a:lstStyle/>
                    <a:p>
                      <a:r>
                        <a:rPr lang="en-US" dirty="0" smtClean="0"/>
                        <a:t>Fibroid Uterus</a:t>
                      </a:r>
                    </a:p>
                    <a:p>
                      <a:endParaRPr lang="en-US" dirty="0" smtClean="0"/>
                    </a:p>
                    <a:p>
                      <a:endParaRPr lang="en-US" dirty="0" smtClean="0"/>
                    </a:p>
                    <a:p>
                      <a:endParaRPr lang="en-US" dirty="0" smtClean="0"/>
                    </a:p>
                    <a:p>
                      <a:endParaRPr lang="en-US" dirty="0" smtClean="0"/>
                    </a:p>
                    <a:p>
                      <a:endParaRPr lang="en-US" dirty="0" smtClean="0"/>
                    </a:p>
                    <a:p>
                      <a:r>
                        <a:rPr lang="en-US" dirty="0" smtClean="0"/>
                        <a:t>Adenomyosis </a:t>
                      </a:r>
                    </a:p>
                    <a:p>
                      <a:endParaRPr lang="en-IN" dirty="0"/>
                    </a:p>
                  </a:txBody>
                  <a:tcPr/>
                </a:tc>
                <a:tc>
                  <a:txBody>
                    <a:bodyPr/>
                    <a:lstStyle/>
                    <a:p>
                      <a:r>
                        <a:rPr lang="en-US" dirty="0" smtClean="0"/>
                        <a:t>Multipara, menorrhagia , congestive dysmenorrhea Uterus bossed and irregularly Enlarged firm to hard</a:t>
                      </a:r>
                      <a:r>
                        <a:rPr lang="en-US" baseline="0" dirty="0" smtClean="0"/>
                        <a:t>  and not tender.</a:t>
                      </a:r>
                      <a:endParaRPr lang="en-US" dirty="0" smtClean="0"/>
                    </a:p>
                    <a:p>
                      <a:r>
                        <a:rPr lang="en-US" dirty="0" smtClean="0"/>
                        <a:t>Menorrhagia, multi</a:t>
                      </a:r>
                      <a:r>
                        <a:rPr lang="en-US" baseline="0" dirty="0" smtClean="0"/>
                        <a:t>para , congestive dysmenorrhoea . Uterus regularly enlarged  soft and tender </a:t>
                      </a:r>
                      <a:endParaRPr lang="en-IN" dirty="0"/>
                    </a:p>
                  </a:txBody>
                  <a:tcPr/>
                </a:tc>
                <a:tc>
                  <a:txBody>
                    <a:bodyPr/>
                    <a:lstStyle/>
                    <a:p>
                      <a:r>
                        <a:rPr lang="en-US" dirty="0" smtClean="0"/>
                        <a:t> USG</a:t>
                      </a:r>
                    </a:p>
                    <a:p>
                      <a:endParaRPr lang="en-US" dirty="0" smtClean="0"/>
                    </a:p>
                    <a:p>
                      <a:endParaRPr lang="en-US" dirty="0" smtClean="0"/>
                    </a:p>
                    <a:p>
                      <a:endParaRPr lang="en-US" dirty="0" smtClean="0"/>
                    </a:p>
                    <a:p>
                      <a:endParaRPr lang="en-US" dirty="0" smtClean="0"/>
                    </a:p>
                    <a:p>
                      <a:endParaRPr lang="en-US" dirty="0" smtClean="0"/>
                    </a:p>
                    <a:p>
                      <a:r>
                        <a:rPr lang="en-US" dirty="0" smtClean="0"/>
                        <a:t> USG</a:t>
                      </a:r>
                      <a:endParaRPr lang="en-IN" dirty="0"/>
                    </a:p>
                  </a:txBody>
                  <a:tcPr/>
                </a:tc>
              </a:tr>
              <a:tr h="1521047">
                <a:tc>
                  <a:txBody>
                    <a:bodyPr/>
                    <a:lstStyle/>
                    <a:p>
                      <a:r>
                        <a:rPr lang="en-US" dirty="0" smtClean="0"/>
                        <a:t>Endometrial Carcinoma</a:t>
                      </a:r>
                      <a:endParaRPr lang="en-IN" dirty="0"/>
                    </a:p>
                  </a:txBody>
                  <a:tcPr/>
                </a:tc>
                <a:tc>
                  <a:txBody>
                    <a:bodyPr/>
                    <a:lstStyle/>
                    <a:p>
                      <a:r>
                        <a:rPr lang="en-US" dirty="0" smtClean="0"/>
                        <a:t>Nullipara,</a:t>
                      </a:r>
                      <a:r>
                        <a:rPr lang="en-US" baseline="0" dirty="0" smtClean="0"/>
                        <a:t> obese , hypertensive , delyed menopause , diabetic , family history +/_ , PCOD , Irregular /freuent cycles </a:t>
                      </a:r>
                      <a:endParaRPr lang="en-IN" dirty="0"/>
                    </a:p>
                  </a:txBody>
                  <a:tcPr/>
                </a:tc>
                <a:tc>
                  <a:txBody>
                    <a:bodyPr/>
                    <a:lstStyle/>
                    <a:p>
                      <a:r>
                        <a:rPr lang="en-US" dirty="0" smtClean="0"/>
                        <a:t>Fractional Curretage  and endometrial HP Examination</a:t>
                      </a:r>
                      <a:endParaRPr lang="en-IN" dirty="0"/>
                    </a:p>
                  </a:txBody>
                  <a:tcPr/>
                </a:tc>
              </a:tr>
            </a:tbl>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3"/>
          <p:cNvPicPr>
            <a:picLocks noChangeAspect="1"/>
          </p:cNvPicPr>
          <p:nvPr/>
        </p:nvPicPr>
        <p:blipFill>
          <a:blip r:embed="rId3" cstate="print"/>
          <a:srcRect/>
          <a:stretch>
            <a:fillRect/>
          </a:stretch>
        </p:blipFill>
        <p:spPr bwMode="auto">
          <a:xfrm>
            <a:off x="819150" y="698500"/>
            <a:ext cx="7505700" cy="6070600"/>
          </a:xfrm>
          <a:prstGeom prst="rect">
            <a:avLst/>
          </a:prstGeom>
          <a:noFill/>
          <a:ln w="9525">
            <a:noFill/>
            <a:miter lim="800000"/>
            <a:headEnd/>
            <a:tailEnd/>
          </a:ln>
        </p:spPr>
      </p:pic>
      <p:sp>
        <p:nvSpPr>
          <p:cNvPr id="2" name="Title 1"/>
          <p:cNvSpPr>
            <a:spLocks noGrp="1"/>
          </p:cNvSpPr>
          <p:nvPr>
            <p:ph type="title"/>
          </p:nvPr>
        </p:nvSpPr>
        <p:spPr>
          <a:xfrm>
            <a:off x="457200" y="0"/>
            <a:ext cx="8229600" cy="719138"/>
          </a:xfrm>
        </p:spPr>
        <p:txBody>
          <a:bodyPr>
            <a:normAutofit fontScale="90000"/>
          </a:bodyPr>
          <a:lstStyle/>
          <a:p>
            <a:pPr fontAlgn="auto">
              <a:spcAft>
                <a:spcPts val="0"/>
              </a:spcAft>
              <a:defRPr/>
            </a:pPr>
            <a:r>
              <a:rPr lang="en-US" dirty="0" smtClean="0"/>
              <a:t>Uterine Evaluation</a:t>
            </a:r>
            <a:r>
              <a:rPr lang="en-US" baseline="30000" dirty="0" smtClean="0"/>
              <a:t>1</a:t>
            </a:r>
            <a:endParaRPr lang="en-US" baseline="300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a:xfrm>
            <a:off x="612775" y="228600"/>
            <a:ext cx="8153400" cy="990600"/>
          </a:xfrm>
        </p:spPr>
        <p:txBody>
          <a:bodyPr/>
          <a:lstStyle/>
          <a:p>
            <a:r>
              <a:rPr lang="en-US" smtClean="0"/>
              <a:t>Management</a:t>
            </a:r>
          </a:p>
        </p:txBody>
      </p:sp>
      <p:sp>
        <p:nvSpPr>
          <p:cNvPr id="3" name="Content Placeholder 2"/>
          <p:cNvSpPr>
            <a:spLocks noGrp="1"/>
          </p:cNvSpPr>
          <p:nvPr>
            <p:ph idx="1"/>
          </p:nvPr>
        </p:nvSpPr>
        <p:spPr>
          <a:xfrm>
            <a:off x="612775" y="1600200"/>
            <a:ext cx="8153400" cy="4495800"/>
          </a:xfrm>
        </p:spPr>
        <p:txBody>
          <a:bodyPr>
            <a:normAutofit fontScale="92500" lnSpcReduction="10000"/>
          </a:bodyPr>
          <a:lstStyle/>
          <a:p>
            <a:pPr marL="320040" indent="-320040" fontAlgn="auto">
              <a:spcAft>
                <a:spcPts val="0"/>
              </a:spcAft>
              <a:buFont typeface="Wingdings"/>
              <a:buChar char=""/>
              <a:defRPr/>
            </a:pPr>
            <a:r>
              <a:rPr lang="en-US" dirty="0" smtClean="0"/>
              <a:t>Medical management should be initial treatment for most patients</a:t>
            </a:r>
          </a:p>
          <a:p>
            <a:pPr marL="320040" indent="-320040" fontAlgn="auto">
              <a:spcAft>
                <a:spcPts val="0"/>
              </a:spcAft>
              <a:buFont typeface="Wingdings"/>
              <a:buChar char=""/>
              <a:defRPr/>
            </a:pPr>
            <a:r>
              <a:rPr lang="en-US" dirty="0" smtClean="0"/>
              <a:t>Need for surgery is based on various factors (stability of patient, severity of bleed, contraindications to med management, underlying cause)</a:t>
            </a:r>
          </a:p>
          <a:p>
            <a:pPr marL="640080" lvl="1" indent="-274320" fontAlgn="auto">
              <a:spcAft>
                <a:spcPts val="0"/>
              </a:spcAft>
              <a:buFont typeface="Wingdings 2"/>
              <a:buChar char=""/>
              <a:defRPr/>
            </a:pPr>
            <a:r>
              <a:rPr lang="en-US" dirty="0" smtClean="0"/>
              <a:t>Type of surgery dependent on above + desire for future fertility</a:t>
            </a:r>
          </a:p>
          <a:p>
            <a:pPr marL="320040" indent="-320040" fontAlgn="auto">
              <a:spcAft>
                <a:spcPts val="0"/>
              </a:spcAft>
              <a:buFont typeface="Wingdings"/>
              <a:buChar char=""/>
              <a:defRPr/>
            </a:pPr>
            <a:r>
              <a:rPr lang="en-US" dirty="0" smtClean="0"/>
              <a:t>Long term maintenance therapy after acute bleed is controlled</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a:xfrm>
            <a:off x="612775" y="228600"/>
            <a:ext cx="8153400" cy="990600"/>
          </a:xfrm>
        </p:spPr>
        <p:txBody>
          <a:bodyPr/>
          <a:lstStyle/>
          <a:p>
            <a:r>
              <a:rPr lang="en-US" smtClean="0"/>
              <a:t>Management Continued</a:t>
            </a:r>
          </a:p>
        </p:txBody>
      </p:sp>
      <p:sp>
        <p:nvSpPr>
          <p:cNvPr id="30722" name="Content Placeholder 2"/>
          <p:cNvSpPr>
            <a:spLocks noGrp="1"/>
          </p:cNvSpPr>
          <p:nvPr>
            <p:ph idx="1"/>
          </p:nvPr>
        </p:nvSpPr>
        <p:spPr>
          <a:xfrm>
            <a:off x="612775" y="1600200"/>
            <a:ext cx="8153400" cy="4495800"/>
          </a:xfrm>
        </p:spPr>
        <p:txBody>
          <a:bodyPr/>
          <a:lstStyle/>
          <a:p>
            <a:r>
              <a:rPr lang="en-US" smtClean="0"/>
              <a:t>Determine acute vs. chronic</a:t>
            </a:r>
          </a:p>
          <a:p>
            <a:r>
              <a:rPr lang="en-US" smtClean="0"/>
              <a:t>If acute, signs of hypovolemia/hemodynamic instability? </a:t>
            </a:r>
          </a:p>
          <a:p>
            <a:pPr lvl="1"/>
            <a:r>
              <a:rPr lang="en-US" smtClean="0"/>
              <a:t>If yes, IV access with 1 to 2 large bore IV; prepare for transfusion and clotting factor replacement</a:t>
            </a:r>
          </a:p>
          <a:p>
            <a:r>
              <a:rPr lang="en-US" smtClean="0"/>
              <a:t>Once stable, evaluate etiology (PALM-COEIN)</a:t>
            </a:r>
          </a:p>
          <a:p>
            <a:r>
              <a:rPr lang="en-US" smtClean="0"/>
              <a:t>Determine Treatment</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a:xfrm>
            <a:off x="612775" y="228600"/>
            <a:ext cx="8153400" cy="990600"/>
          </a:xfrm>
        </p:spPr>
        <p:txBody>
          <a:bodyPr/>
          <a:lstStyle/>
          <a:p>
            <a:r>
              <a:rPr lang="en-US" smtClean="0"/>
              <a:t>Medical Management</a:t>
            </a:r>
          </a:p>
        </p:txBody>
      </p:sp>
      <p:sp>
        <p:nvSpPr>
          <p:cNvPr id="5" name="Content Placeholder 4"/>
          <p:cNvSpPr>
            <a:spLocks noGrp="1"/>
          </p:cNvSpPr>
          <p:nvPr>
            <p:ph idx="1"/>
          </p:nvPr>
        </p:nvSpPr>
        <p:spPr>
          <a:xfrm>
            <a:off x="612775" y="1600200"/>
            <a:ext cx="8153400" cy="4495800"/>
          </a:xfrm>
        </p:spPr>
        <p:txBody>
          <a:bodyPr>
            <a:normAutofit fontScale="92500" lnSpcReduction="10000"/>
          </a:bodyPr>
          <a:lstStyle/>
          <a:p>
            <a:pPr marL="320040" indent="-320040" fontAlgn="auto">
              <a:spcAft>
                <a:spcPts val="0"/>
              </a:spcAft>
              <a:buFont typeface="Wingdings"/>
              <a:buChar char=""/>
              <a:defRPr/>
            </a:pPr>
            <a:r>
              <a:rPr lang="en-US" dirty="0" smtClean="0"/>
              <a:t>Conjugated Equine Estrogen</a:t>
            </a:r>
          </a:p>
          <a:p>
            <a:pPr marL="320040" indent="-320040" fontAlgn="auto">
              <a:spcAft>
                <a:spcPts val="0"/>
              </a:spcAft>
              <a:buFont typeface="Wingdings"/>
              <a:buChar char=""/>
              <a:defRPr/>
            </a:pPr>
            <a:r>
              <a:rPr lang="en-US" dirty="0" smtClean="0"/>
              <a:t>Combined OCPs</a:t>
            </a:r>
          </a:p>
          <a:p>
            <a:pPr marL="320040" indent="-320040" fontAlgn="auto">
              <a:spcAft>
                <a:spcPts val="0"/>
              </a:spcAft>
              <a:buFont typeface="Wingdings"/>
              <a:buChar char=""/>
              <a:defRPr/>
            </a:pPr>
            <a:r>
              <a:rPr lang="en-US" dirty="0" err="1" smtClean="0"/>
              <a:t>Medroxyprogesterone</a:t>
            </a:r>
            <a:r>
              <a:rPr lang="en-US" dirty="0" smtClean="0"/>
              <a:t> Acetate</a:t>
            </a:r>
          </a:p>
          <a:p>
            <a:pPr marL="320040" indent="-320040" fontAlgn="auto">
              <a:spcAft>
                <a:spcPts val="0"/>
              </a:spcAft>
              <a:buFont typeface="Wingdings"/>
              <a:buChar char=""/>
              <a:defRPr/>
            </a:pPr>
            <a:r>
              <a:rPr lang="en-US" dirty="0" err="1" smtClean="0"/>
              <a:t>Tranexamic</a:t>
            </a:r>
            <a:r>
              <a:rPr lang="en-US" dirty="0" smtClean="0"/>
              <a:t> Acid</a:t>
            </a:r>
          </a:p>
          <a:p>
            <a:pPr marL="320040" indent="-320040" fontAlgn="auto">
              <a:spcAft>
                <a:spcPts val="0"/>
              </a:spcAft>
              <a:buFont typeface="Wingdings"/>
              <a:buChar char=""/>
              <a:defRPr/>
            </a:pPr>
            <a:r>
              <a:rPr lang="en-US" dirty="0" smtClean="0"/>
              <a:t>Long term therapy: </a:t>
            </a:r>
            <a:r>
              <a:rPr lang="en-US" dirty="0" err="1" smtClean="0"/>
              <a:t>levonorgesterel</a:t>
            </a:r>
            <a:r>
              <a:rPr lang="en-US" dirty="0" smtClean="0"/>
              <a:t> IUD, OCPs, progestin (PO or IM); unopposed estrogen should not be used long term</a:t>
            </a:r>
          </a:p>
          <a:p>
            <a:pPr marL="320040" indent="-320040" fontAlgn="auto">
              <a:spcAft>
                <a:spcPts val="0"/>
              </a:spcAft>
              <a:buFont typeface="Wingdings"/>
              <a:buChar char=""/>
              <a:defRPr/>
            </a:pPr>
            <a:r>
              <a:rPr lang="en-US" dirty="0" smtClean="0"/>
              <a:t>Treatments differ for pts with bleeding disorders</a:t>
            </a:r>
          </a:p>
          <a:p>
            <a:pPr marL="640080" lvl="1" indent="-274320" fontAlgn="auto">
              <a:spcAft>
                <a:spcPts val="0"/>
              </a:spcAft>
              <a:buFont typeface="Wingdings 2"/>
              <a:buChar char=""/>
              <a:defRPr/>
            </a:pPr>
            <a:r>
              <a:rPr lang="en-US" dirty="0" smtClean="0"/>
              <a:t>Ex: </a:t>
            </a:r>
            <a:r>
              <a:rPr lang="en-US" dirty="0" err="1" smtClean="0"/>
              <a:t>desmopressin</a:t>
            </a:r>
            <a:r>
              <a:rPr lang="en-US" dirty="0" smtClean="0"/>
              <a:t> can help in </a:t>
            </a:r>
            <a:r>
              <a:rPr lang="en-US" dirty="0" err="1" smtClean="0"/>
              <a:t>vWF</a:t>
            </a:r>
            <a:r>
              <a:rPr lang="en-US" dirty="0" smtClean="0"/>
              <a:t> disease, etc</a:t>
            </a:r>
          </a:p>
          <a:p>
            <a:pPr marL="640080" lvl="1" indent="-274320" fontAlgn="auto">
              <a:spcAft>
                <a:spcPts val="0"/>
              </a:spcAft>
              <a:buFont typeface="Wingdings 2"/>
              <a:buChar char=""/>
              <a:defRPr/>
            </a:pPr>
            <a:r>
              <a:rPr lang="en-US" dirty="0" smtClean="0"/>
              <a:t>Avoid NSAIDs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descr="C:\Users\sakshi\Desktop\cartoon uterus\menstrual.jpg"/>
          <p:cNvPicPr>
            <a:picLocks noGrp="1" noChangeAspect="1" noChangeArrowheads="1"/>
          </p:cNvPicPr>
          <p:nvPr>
            <p:ph idx="1"/>
          </p:nvPr>
        </p:nvPicPr>
        <p:blipFill>
          <a:blip r:embed="rId2" cstate="print"/>
          <a:srcRect/>
          <a:stretch>
            <a:fillRect/>
          </a:stretch>
        </p:blipFill>
        <p:spPr bwMode="auto">
          <a:xfrm>
            <a:off x="228600" y="1524000"/>
            <a:ext cx="8686800" cy="5334000"/>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a:xfrm>
            <a:off x="612775" y="228600"/>
            <a:ext cx="8153400" cy="990600"/>
          </a:xfrm>
        </p:spPr>
        <p:txBody>
          <a:bodyPr/>
          <a:lstStyle/>
          <a:p>
            <a:r>
              <a:rPr lang="en-US" smtClean="0"/>
              <a:t>Surgical Management Options</a:t>
            </a:r>
          </a:p>
        </p:txBody>
      </p:sp>
      <p:sp>
        <p:nvSpPr>
          <p:cNvPr id="33794" name="Content Placeholder 2"/>
          <p:cNvSpPr>
            <a:spLocks noGrp="1"/>
          </p:cNvSpPr>
          <p:nvPr>
            <p:ph idx="1"/>
          </p:nvPr>
        </p:nvSpPr>
        <p:spPr>
          <a:xfrm>
            <a:off x="612775" y="1600200"/>
            <a:ext cx="8153400" cy="4495800"/>
          </a:xfrm>
        </p:spPr>
        <p:txBody>
          <a:bodyPr/>
          <a:lstStyle/>
          <a:p>
            <a:r>
              <a:rPr lang="en-US" smtClean="0"/>
              <a:t>D&amp;C</a:t>
            </a:r>
          </a:p>
          <a:p>
            <a:r>
              <a:rPr lang="en-US" smtClean="0"/>
              <a:t>Endometrial Ablation</a:t>
            </a:r>
          </a:p>
          <a:p>
            <a:r>
              <a:rPr lang="en-US" smtClean="0"/>
              <a:t>Uterine Artery Embolization</a:t>
            </a:r>
          </a:p>
          <a:p>
            <a:r>
              <a:rPr lang="en-US" smtClean="0"/>
              <a:t>Hysterectomy</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a:xfrm>
            <a:off x="612775" y="228600"/>
            <a:ext cx="8153400" cy="990600"/>
          </a:xfrm>
        </p:spPr>
        <p:txBody>
          <a:bodyPr/>
          <a:lstStyle/>
          <a:p>
            <a:r>
              <a:rPr lang="en-US" smtClean="0"/>
              <a:t>References</a:t>
            </a:r>
          </a:p>
        </p:txBody>
      </p:sp>
      <p:sp>
        <p:nvSpPr>
          <p:cNvPr id="35842" name="Content Placeholder 2"/>
          <p:cNvSpPr>
            <a:spLocks noGrp="1"/>
          </p:cNvSpPr>
          <p:nvPr>
            <p:ph idx="1"/>
          </p:nvPr>
        </p:nvSpPr>
        <p:spPr>
          <a:xfrm>
            <a:off x="457200" y="1600200"/>
            <a:ext cx="8229600" cy="4954588"/>
          </a:xfrm>
        </p:spPr>
        <p:txBody>
          <a:bodyPr/>
          <a:lstStyle/>
          <a:p>
            <a:pPr marL="457200" indent="-457200">
              <a:buFont typeface="Wingdings" pitchFamily="2" charset="2"/>
              <a:buAutoNum type="arabicPeriod"/>
            </a:pPr>
            <a:r>
              <a:rPr lang="en-US" sz="2000" smtClean="0"/>
              <a:t>Practice bulletin no. 128: diagnosis of abnormal uterine bleeding in reproductive-aged women. Obstet Gynecol. 2012 Jul;120(1):197-206. doi: 10.1097/AOG.0b013e318262e320.</a:t>
            </a:r>
          </a:p>
          <a:p>
            <a:pPr marL="457200" indent="-457200">
              <a:buFont typeface="Wingdings" pitchFamily="2" charset="2"/>
              <a:buAutoNum type="arabicPeriod"/>
            </a:pPr>
            <a:endParaRPr lang="en-US" sz="2000" smtClean="0"/>
          </a:p>
          <a:p>
            <a:pPr marL="457200" indent="-457200">
              <a:buFont typeface="Arial" charset="0"/>
              <a:buAutoNum type="arabicPeriod"/>
            </a:pPr>
            <a:r>
              <a:rPr lang="en-US" sz="2000" smtClean="0"/>
              <a:t>Committee Opinion no 557: management of acute abnormal uterine bleeding in nonpregnant reproductive-aged women. Obstet Gynecol. 2013 Apr;121(4):891-6.  doi: 10.1097/01.AOG.0000428646.67925.9a.</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a:xfrm>
            <a:off x="612775" y="228600"/>
            <a:ext cx="8153400" cy="990600"/>
          </a:xfrm>
        </p:spPr>
        <p:txBody>
          <a:bodyPr/>
          <a:lstStyle/>
          <a:p>
            <a:r>
              <a:rPr lang="en-US" smtClean="0"/>
              <a:t>MKSAP Questions</a:t>
            </a:r>
          </a:p>
        </p:txBody>
      </p:sp>
      <p:sp>
        <p:nvSpPr>
          <p:cNvPr id="3" name="Content Placeholder 2"/>
          <p:cNvSpPr>
            <a:spLocks noGrp="1"/>
          </p:cNvSpPr>
          <p:nvPr>
            <p:ph idx="1"/>
          </p:nvPr>
        </p:nvSpPr>
        <p:spPr>
          <a:xfrm>
            <a:off x="457200" y="1417638"/>
            <a:ext cx="8229600" cy="5154612"/>
          </a:xfrm>
        </p:spPr>
        <p:txBody>
          <a:bodyPr>
            <a:normAutofit fontScale="70000" lnSpcReduction="20000"/>
          </a:bodyPr>
          <a:lstStyle/>
          <a:p>
            <a:pPr marL="514350" indent="-514350" fontAlgn="auto">
              <a:spcAft>
                <a:spcPts val="0"/>
              </a:spcAft>
              <a:buFont typeface="Wingdings"/>
              <a:buNone/>
              <a:defRPr/>
            </a:pPr>
            <a:r>
              <a:rPr lang="en-US" dirty="0" smtClean="0"/>
              <a:t>1) A 35 year old female is evaluated for a 5 month history of heavy menstrual bleeding. She has been menstruating for the last 8 days and is still going through 10 pads or more daily with frequent clots. She has fatigue but no dizziness. She and her husband would like to conceive a 2</a:t>
            </a:r>
            <a:r>
              <a:rPr lang="en-US" baseline="30000" dirty="0" smtClean="0"/>
              <a:t>nd</a:t>
            </a:r>
            <a:r>
              <a:rPr lang="en-US" dirty="0" smtClean="0"/>
              <a:t> child next year. She does not smoke. </a:t>
            </a:r>
          </a:p>
          <a:p>
            <a:pPr marL="514350" indent="-514350" fontAlgn="auto">
              <a:spcAft>
                <a:spcPts val="0"/>
              </a:spcAft>
              <a:buFont typeface="Wingdings"/>
              <a:buNone/>
              <a:defRPr/>
            </a:pPr>
            <a:r>
              <a:rPr lang="en-US" dirty="0" smtClean="0"/>
              <a:t>Vitals: </a:t>
            </a:r>
            <a:r>
              <a:rPr lang="en-US" dirty="0" err="1" smtClean="0"/>
              <a:t>Afebrile</a:t>
            </a:r>
            <a:r>
              <a:rPr lang="en-US" dirty="0" smtClean="0"/>
              <a:t>, BP 138/71, HR 80. </a:t>
            </a:r>
            <a:r>
              <a:rPr lang="en-US" dirty="0" err="1" smtClean="0"/>
              <a:t>Neg</a:t>
            </a:r>
            <a:r>
              <a:rPr lang="en-US" dirty="0" smtClean="0"/>
              <a:t> </a:t>
            </a:r>
            <a:r>
              <a:rPr lang="en-US" dirty="0" err="1" smtClean="0"/>
              <a:t>orthostasis</a:t>
            </a:r>
            <a:r>
              <a:rPr lang="en-US" dirty="0" smtClean="0"/>
              <a:t>. Pelvic exam: moderate amount of blood in vaginal vault.</a:t>
            </a:r>
          </a:p>
          <a:p>
            <a:pPr marL="514350" indent="-514350" fontAlgn="auto">
              <a:spcAft>
                <a:spcPts val="0"/>
              </a:spcAft>
              <a:buFont typeface="Wingdings"/>
              <a:buNone/>
              <a:defRPr/>
            </a:pPr>
            <a:r>
              <a:rPr lang="en-US" dirty="0" smtClean="0"/>
              <a:t>Pelvic </a:t>
            </a:r>
            <a:r>
              <a:rPr lang="en-US" dirty="0" err="1" smtClean="0"/>
              <a:t>u/s</a:t>
            </a:r>
            <a:r>
              <a:rPr lang="en-US" dirty="0" smtClean="0"/>
              <a:t> shows a large </a:t>
            </a:r>
            <a:r>
              <a:rPr lang="en-US" dirty="0" err="1" smtClean="0"/>
              <a:t>submucosal</a:t>
            </a:r>
            <a:r>
              <a:rPr lang="en-US" dirty="0" smtClean="0"/>
              <a:t> fibroid. </a:t>
            </a:r>
            <a:r>
              <a:rPr lang="en-US" dirty="0" err="1" smtClean="0"/>
              <a:t>Hb</a:t>
            </a:r>
            <a:r>
              <a:rPr lang="en-US" dirty="0" smtClean="0"/>
              <a:t> 10.5. You consult ob/</a:t>
            </a:r>
            <a:r>
              <a:rPr lang="en-US" dirty="0" err="1" smtClean="0"/>
              <a:t>gyn</a:t>
            </a:r>
            <a:r>
              <a:rPr lang="en-US" dirty="0" smtClean="0"/>
              <a:t> for a </a:t>
            </a:r>
            <a:r>
              <a:rPr lang="en-US" dirty="0" err="1" smtClean="0"/>
              <a:t>myomectomy</a:t>
            </a:r>
            <a:r>
              <a:rPr lang="en-US" dirty="0" smtClean="0"/>
              <a:t>, scheduled in 2 weeks.</a:t>
            </a:r>
          </a:p>
          <a:p>
            <a:pPr marL="514350" indent="-514350" fontAlgn="auto">
              <a:spcAft>
                <a:spcPts val="0"/>
              </a:spcAft>
              <a:buFont typeface="Wingdings"/>
              <a:buNone/>
              <a:defRPr/>
            </a:pPr>
            <a:endParaRPr lang="en-US" dirty="0" smtClean="0"/>
          </a:p>
          <a:p>
            <a:pPr marL="514350" indent="-514350" fontAlgn="auto">
              <a:spcAft>
                <a:spcPts val="0"/>
              </a:spcAft>
              <a:buFont typeface="Wingdings"/>
              <a:buNone/>
              <a:defRPr/>
            </a:pPr>
            <a:r>
              <a:rPr lang="en-US" dirty="0" smtClean="0"/>
              <a:t>Which of the following is the most appropriate next step in management?</a:t>
            </a:r>
          </a:p>
          <a:p>
            <a:pPr marL="514350" indent="-514350" fontAlgn="auto">
              <a:spcAft>
                <a:spcPts val="0"/>
              </a:spcAft>
              <a:buFont typeface="Wingdings"/>
              <a:buAutoNum type="alphaUcPeriod"/>
              <a:defRPr/>
            </a:pPr>
            <a:r>
              <a:rPr lang="en-US" dirty="0" err="1" smtClean="0"/>
              <a:t>Levonorgestrel</a:t>
            </a:r>
            <a:r>
              <a:rPr lang="en-US" dirty="0" smtClean="0"/>
              <a:t> IUD (</a:t>
            </a:r>
            <a:r>
              <a:rPr lang="en-US" dirty="0" err="1" smtClean="0"/>
              <a:t>Mirena</a:t>
            </a:r>
            <a:r>
              <a:rPr lang="en-US" dirty="0" smtClean="0"/>
              <a:t>)</a:t>
            </a:r>
          </a:p>
          <a:p>
            <a:pPr marL="514350" indent="-514350" fontAlgn="auto">
              <a:spcAft>
                <a:spcPts val="0"/>
              </a:spcAft>
              <a:buFont typeface="Wingdings"/>
              <a:buAutoNum type="alphaUcPeriod"/>
              <a:defRPr/>
            </a:pPr>
            <a:r>
              <a:rPr lang="en-US" dirty="0" smtClean="0"/>
              <a:t>IV estrogen</a:t>
            </a:r>
          </a:p>
          <a:p>
            <a:pPr marL="514350" indent="-514350" fontAlgn="auto">
              <a:spcAft>
                <a:spcPts val="0"/>
              </a:spcAft>
              <a:buFont typeface="Wingdings"/>
              <a:buAutoNum type="alphaUcPeriod"/>
              <a:defRPr/>
            </a:pPr>
            <a:r>
              <a:rPr lang="en-US" dirty="0" smtClean="0"/>
              <a:t>Estrogen-</a:t>
            </a:r>
            <a:r>
              <a:rPr lang="en-US" dirty="0" err="1" smtClean="0"/>
              <a:t>progesterin</a:t>
            </a:r>
            <a:r>
              <a:rPr lang="en-US" dirty="0" smtClean="0"/>
              <a:t> oral contraceptive </a:t>
            </a:r>
          </a:p>
          <a:p>
            <a:pPr marL="514350" indent="-514350" fontAlgn="auto">
              <a:spcAft>
                <a:spcPts val="0"/>
              </a:spcAft>
              <a:buFont typeface="Wingdings"/>
              <a:buAutoNum type="alphaUcPeriod"/>
              <a:defRPr/>
            </a:pPr>
            <a:r>
              <a:rPr lang="en-US" dirty="0" smtClean="0"/>
              <a:t>Re-evaluate in 2 weeks </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a:xfrm>
            <a:off x="612775" y="228600"/>
            <a:ext cx="8153400" cy="990600"/>
          </a:xfrm>
        </p:spPr>
        <p:txBody>
          <a:bodyPr/>
          <a:lstStyle/>
          <a:p>
            <a:r>
              <a:rPr lang="en-US" smtClean="0"/>
              <a:t>Question 1: Answer</a:t>
            </a:r>
          </a:p>
        </p:txBody>
      </p:sp>
      <p:sp>
        <p:nvSpPr>
          <p:cNvPr id="3" name="Content Placeholder 2"/>
          <p:cNvSpPr>
            <a:spLocks noGrp="1"/>
          </p:cNvSpPr>
          <p:nvPr>
            <p:ph idx="1"/>
          </p:nvPr>
        </p:nvSpPr>
        <p:spPr>
          <a:xfrm>
            <a:off x="457200" y="1600200"/>
            <a:ext cx="8229600" cy="4791075"/>
          </a:xfrm>
        </p:spPr>
        <p:txBody>
          <a:bodyPr>
            <a:normAutofit fontScale="92500" lnSpcReduction="20000"/>
          </a:bodyPr>
          <a:lstStyle/>
          <a:p>
            <a:pPr marL="320040" indent="-320040" fontAlgn="auto">
              <a:spcAft>
                <a:spcPts val="0"/>
              </a:spcAft>
              <a:buFont typeface="Wingdings"/>
              <a:buChar char=""/>
              <a:defRPr/>
            </a:pPr>
            <a:r>
              <a:rPr lang="en-US" dirty="0" smtClean="0"/>
              <a:t>Correct Answer: </a:t>
            </a:r>
            <a:r>
              <a:rPr lang="en-US" dirty="0" smtClean="0">
                <a:sym typeface="Wingdings"/>
              </a:rPr>
              <a:t>C)</a:t>
            </a:r>
            <a:r>
              <a:rPr lang="en-US" b="1" dirty="0" smtClean="0">
                <a:sym typeface="Wingdings"/>
              </a:rPr>
              <a:t> </a:t>
            </a:r>
            <a:r>
              <a:rPr lang="en-US" b="1" dirty="0" smtClean="0"/>
              <a:t> Estrogen-progestin OCP</a:t>
            </a:r>
          </a:p>
          <a:p>
            <a:pPr marL="320040" indent="-320040" fontAlgn="auto">
              <a:spcAft>
                <a:spcPts val="0"/>
              </a:spcAft>
              <a:buFont typeface="Wingdings"/>
              <a:buChar char=""/>
              <a:defRPr/>
            </a:pPr>
            <a:r>
              <a:rPr lang="en-US" b="1" dirty="0" smtClean="0"/>
              <a:t>Estrogen-progestin OCP </a:t>
            </a:r>
            <a:r>
              <a:rPr lang="en-US" dirty="0" smtClean="0"/>
              <a:t>and </a:t>
            </a:r>
            <a:r>
              <a:rPr lang="en-US" b="1" dirty="0" smtClean="0"/>
              <a:t>IUD </a:t>
            </a:r>
            <a:r>
              <a:rPr lang="en-US" dirty="0" smtClean="0"/>
              <a:t>are effective treatments for heavy menstrual bleeding. Estrogen/progestin OCP is the </a:t>
            </a:r>
            <a:r>
              <a:rPr lang="en-US" b="1" dirty="0" smtClean="0"/>
              <a:t>better choice </a:t>
            </a:r>
            <a:r>
              <a:rPr lang="en-US" dirty="0" smtClean="0"/>
              <a:t>as pt is planning to conceive in the near future. Pt also does not have any contraindications to estrogen.</a:t>
            </a:r>
          </a:p>
          <a:p>
            <a:pPr marL="320040" indent="-320040" fontAlgn="auto">
              <a:spcAft>
                <a:spcPts val="0"/>
              </a:spcAft>
              <a:buFont typeface="Wingdings"/>
              <a:buChar char=""/>
              <a:defRPr/>
            </a:pPr>
            <a:r>
              <a:rPr lang="en-US" dirty="0" smtClean="0"/>
              <a:t>IV Estrogen (B) would be appropriate if pt was orthostatic or dizzy from blood loss.  PE and DVT are complications of IV estrogen.</a:t>
            </a:r>
          </a:p>
          <a:p>
            <a:pPr marL="320040" indent="-320040" fontAlgn="auto">
              <a:spcAft>
                <a:spcPts val="0"/>
              </a:spcAft>
              <a:buFont typeface="Wingdings"/>
              <a:buChar char=""/>
              <a:defRPr/>
            </a:pPr>
            <a:r>
              <a:rPr lang="en-US" dirty="0" smtClean="0"/>
              <a:t>Monitoring (D) is not appropriate given her significant, ongoing blood loss.</a:t>
            </a:r>
          </a:p>
          <a:p>
            <a:pPr marL="320040" indent="-320040" fontAlgn="auto">
              <a:spcAft>
                <a:spcPts val="0"/>
              </a:spcAft>
              <a:buFont typeface="Wingdings"/>
              <a:buChar char=""/>
              <a:defRPr/>
            </a:pPr>
            <a:endParaRPr lang="en-US" b="1"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96888" y="1560513"/>
            <a:ext cx="8145462" cy="4800600"/>
          </a:xfrm>
          <a:prstGeom prst="rect">
            <a:avLst/>
          </a:prstGeom>
          <a:noFill/>
        </p:spPr>
        <p:txBody>
          <a:bodyPr>
            <a:spAutoFit/>
          </a:bodyPr>
          <a:lstStyle/>
          <a:p>
            <a:pPr fontAlgn="auto">
              <a:spcBef>
                <a:spcPts val="0"/>
              </a:spcBef>
              <a:spcAft>
                <a:spcPts val="0"/>
              </a:spcAft>
              <a:defRPr/>
            </a:pPr>
            <a:r>
              <a:rPr lang="en-US" dirty="0">
                <a:latin typeface="+mn-lt"/>
                <a:cs typeface="+mn-cs"/>
              </a:rPr>
              <a:t>49 year old women presents to your primary care clinic with a 3 day history of heavy menstrual bleeding. She denies dysmenorrhea but reports that her menstruation cycle have been increasingly irregular over the past couple years. She is not sexually active and had a bilateral tubal ligation 10 years ago.</a:t>
            </a:r>
            <a:br>
              <a:rPr lang="en-US" dirty="0">
                <a:latin typeface="+mn-lt"/>
                <a:cs typeface="+mn-cs"/>
              </a:rPr>
            </a:br>
            <a:r>
              <a:rPr lang="en-US" dirty="0">
                <a:latin typeface="+mn-lt"/>
                <a:cs typeface="+mn-cs"/>
              </a:rPr>
              <a:t/>
            </a:r>
            <a:br>
              <a:rPr lang="en-US" dirty="0">
                <a:latin typeface="+mn-lt"/>
                <a:cs typeface="+mn-cs"/>
              </a:rPr>
            </a:br>
            <a:r>
              <a:rPr lang="en-US" dirty="0">
                <a:latin typeface="+mn-lt"/>
                <a:cs typeface="+mn-cs"/>
              </a:rPr>
              <a:t>Her physical exam demonstrated normal vital signs, no signs of </a:t>
            </a:r>
            <a:r>
              <a:rPr lang="en-US" dirty="0" err="1">
                <a:latin typeface="+mn-lt"/>
                <a:cs typeface="+mn-cs"/>
              </a:rPr>
              <a:t>hypovolemia</a:t>
            </a:r>
            <a:r>
              <a:rPr lang="en-US" dirty="0">
                <a:latin typeface="+mn-lt"/>
                <a:cs typeface="+mn-cs"/>
              </a:rPr>
              <a:t>, no bruises. Pelvic exam was unremarkable for tenderness, </a:t>
            </a:r>
            <a:r>
              <a:rPr lang="en-US" dirty="0" err="1">
                <a:latin typeface="+mn-lt"/>
                <a:cs typeface="+mn-cs"/>
              </a:rPr>
              <a:t>nodularities</a:t>
            </a:r>
            <a:r>
              <a:rPr lang="en-US" dirty="0">
                <a:latin typeface="+mn-lt"/>
                <a:cs typeface="+mn-cs"/>
              </a:rPr>
              <a:t>, or abnormal size uterus. Cervix was normal with blood in the </a:t>
            </a:r>
            <a:r>
              <a:rPr lang="en-US" dirty="0" err="1">
                <a:latin typeface="+mn-lt"/>
                <a:cs typeface="+mn-cs"/>
              </a:rPr>
              <a:t>os</a:t>
            </a:r>
            <a:r>
              <a:rPr lang="en-US" dirty="0">
                <a:latin typeface="+mn-lt"/>
                <a:cs typeface="+mn-cs"/>
              </a:rPr>
              <a:t>. Pregnancy test is negative and pap smear was performed.</a:t>
            </a:r>
          </a:p>
          <a:p>
            <a:pPr fontAlgn="auto">
              <a:spcBef>
                <a:spcPts val="0"/>
              </a:spcBef>
              <a:spcAft>
                <a:spcPts val="0"/>
              </a:spcAft>
              <a:defRPr/>
            </a:pPr>
            <a:endParaRPr lang="en-US" dirty="0">
              <a:latin typeface="+mn-lt"/>
              <a:cs typeface="+mn-cs"/>
            </a:endParaRPr>
          </a:p>
          <a:p>
            <a:pPr fontAlgn="auto">
              <a:spcBef>
                <a:spcPts val="0"/>
              </a:spcBef>
              <a:spcAft>
                <a:spcPts val="0"/>
              </a:spcAft>
              <a:defRPr/>
            </a:pPr>
            <a:r>
              <a:rPr lang="en-US" dirty="0">
                <a:latin typeface="+mn-lt"/>
                <a:cs typeface="+mn-cs"/>
              </a:rPr>
              <a:t>Which of the following is the most appropriate next step in management of this patient?</a:t>
            </a:r>
          </a:p>
          <a:p>
            <a:pPr fontAlgn="auto">
              <a:spcBef>
                <a:spcPts val="0"/>
              </a:spcBef>
              <a:spcAft>
                <a:spcPts val="0"/>
              </a:spcAft>
              <a:defRPr/>
            </a:pPr>
            <a:endParaRPr lang="en-US" dirty="0">
              <a:latin typeface="+mn-lt"/>
              <a:cs typeface="+mn-cs"/>
            </a:endParaRPr>
          </a:p>
          <a:p>
            <a:pPr marL="342900" indent="-342900" fontAlgn="auto">
              <a:spcBef>
                <a:spcPts val="0"/>
              </a:spcBef>
              <a:spcAft>
                <a:spcPts val="0"/>
              </a:spcAft>
              <a:buFontTx/>
              <a:buAutoNum type="alphaUcPeriod"/>
              <a:defRPr/>
            </a:pPr>
            <a:r>
              <a:rPr lang="en-US" dirty="0">
                <a:latin typeface="+mn-lt"/>
                <a:cs typeface="+mn-cs"/>
              </a:rPr>
              <a:t>Endometrial biopsy</a:t>
            </a:r>
          </a:p>
          <a:p>
            <a:pPr marL="342900" indent="-342900" fontAlgn="auto">
              <a:spcBef>
                <a:spcPts val="0"/>
              </a:spcBef>
              <a:spcAft>
                <a:spcPts val="0"/>
              </a:spcAft>
              <a:buFontTx/>
              <a:buAutoNum type="alphaUcPeriod"/>
              <a:defRPr/>
            </a:pPr>
            <a:r>
              <a:rPr lang="en-US" dirty="0">
                <a:latin typeface="+mn-lt"/>
                <a:cs typeface="+mn-cs"/>
              </a:rPr>
              <a:t>Measure serum LH and FSH</a:t>
            </a:r>
          </a:p>
          <a:p>
            <a:pPr marL="342900" indent="-342900" fontAlgn="auto">
              <a:spcBef>
                <a:spcPts val="0"/>
              </a:spcBef>
              <a:spcAft>
                <a:spcPts val="0"/>
              </a:spcAft>
              <a:buFontTx/>
              <a:buAutoNum type="alphaUcPeriod"/>
              <a:defRPr/>
            </a:pPr>
            <a:r>
              <a:rPr lang="en-US" dirty="0">
                <a:latin typeface="+mn-lt"/>
                <a:cs typeface="+mn-cs"/>
              </a:rPr>
              <a:t>Pelvic U/S</a:t>
            </a:r>
          </a:p>
          <a:p>
            <a:pPr marL="342900" indent="-342900" fontAlgn="auto">
              <a:spcBef>
                <a:spcPts val="0"/>
              </a:spcBef>
              <a:spcAft>
                <a:spcPts val="0"/>
              </a:spcAft>
              <a:buFontTx/>
              <a:buAutoNum type="alphaUcPeriod"/>
              <a:defRPr/>
            </a:pPr>
            <a:r>
              <a:rPr lang="en-US" dirty="0">
                <a:latin typeface="+mn-lt"/>
                <a:cs typeface="+mn-cs"/>
              </a:rPr>
              <a:t>Oral contraceptives</a:t>
            </a:r>
          </a:p>
        </p:txBody>
      </p:sp>
      <p:sp>
        <p:nvSpPr>
          <p:cNvPr id="39938" name="TextBox 1"/>
          <p:cNvSpPr txBox="1">
            <a:spLocks noChangeArrowheads="1"/>
          </p:cNvSpPr>
          <p:nvPr/>
        </p:nvSpPr>
        <p:spPr bwMode="auto">
          <a:xfrm>
            <a:off x="828675" y="542925"/>
            <a:ext cx="7081838" cy="647700"/>
          </a:xfrm>
          <a:prstGeom prst="rect">
            <a:avLst/>
          </a:prstGeom>
          <a:noFill/>
          <a:ln w="9525">
            <a:noFill/>
            <a:miter lim="800000"/>
            <a:headEnd/>
            <a:tailEnd/>
          </a:ln>
        </p:spPr>
        <p:txBody>
          <a:bodyPr>
            <a:spAutoFit/>
          </a:bodyPr>
          <a:lstStyle/>
          <a:p>
            <a:pPr algn="ctr"/>
            <a:r>
              <a:rPr lang="en-US" sz="3600">
                <a:latin typeface="Tw Cen MT" pitchFamily="34" charset="0"/>
              </a:rPr>
              <a:t>Question 2</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sakshi\Pictures\sunset.jpg"/>
          <p:cNvPicPr>
            <a:picLocks noChangeAspect="1" noChangeArrowheads="1"/>
          </p:cNvPicPr>
          <p:nvPr/>
        </p:nvPicPr>
        <p:blipFill>
          <a:blip r:embed="rId2" cstate="print"/>
          <a:srcRect/>
          <a:stretch>
            <a:fillRect/>
          </a:stretch>
        </p:blipFill>
        <p:spPr bwMode="auto">
          <a:xfrm>
            <a:off x="228600" y="0"/>
            <a:ext cx="8915400" cy="6858000"/>
          </a:xfrm>
          <a:prstGeom prst="rect">
            <a:avLst/>
          </a:prstGeom>
          <a:noFill/>
        </p:spPr>
      </p:pic>
      <p:sp>
        <p:nvSpPr>
          <p:cNvPr id="5" name="Rectangle 4"/>
          <p:cNvSpPr/>
          <p:nvPr/>
        </p:nvSpPr>
        <p:spPr>
          <a:xfrm>
            <a:off x="2514600" y="2971800"/>
            <a:ext cx="4086504"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THANK YOU </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612775" y="228600"/>
            <a:ext cx="8153400" cy="990600"/>
          </a:xfrm>
        </p:spPr>
        <p:txBody>
          <a:bodyPr/>
          <a:lstStyle/>
          <a:p>
            <a:r>
              <a:rPr lang="en-US" dirty="0" smtClean="0"/>
              <a:t>Definitions</a:t>
            </a:r>
          </a:p>
        </p:txBody>
      </p:sp>
      <p:sp>
        <p:nvSpPr>
          <p:cNvPr id="16386" name="Content Placeholder 2"/>
          <p:cNvSpPr>
            <a:spLocks noGrp="1"/>
          </p:cNvSpPr>
          <p:nvPr>
            <p:ph idx="1"/>
          </p:nvPr>
        </p:nvSpPr>
        <p:spPr>
          <a:xfrm>
            <a:off x="533400" y="2514600"/>
            <a:ext cx="8153400" cy="4495800"/>
          </a:xfrm>
        </p:spPr>
        <p:txBody>
          <a:bodyPr/>
          <a:lstStyle/>
          <a:p>
            <a:r>
              <a:rPr lang="en-US" dirty="0" err="1" smtClean="0"/>
              <a:t>Menorrhagia</a:t>
            </a:r>
            <a:r>
              <a:rPr lang="en-US" dirty="0" smtClean="0"/>
              <a:t>: heavy menstrual bleeding (&gt;80 </a:t>
            </a:r>
            <a:r>
              <a:rPr lang="en-US" dirty="0" err="1" smtClean="0"/>
              <a:t>mL</a:t>
            </a:r>
            <a:r>
              <a:rPr lang="en-US" dirty="0" smtClean="0"/>
              <a:t>)</a:t>
            </a:r>
          </a:p>
          <a:p>
            <a:r>
              <a:rPr lang="en-US" dirty="0" err="1" smtClean="0"/>
              <a:t>Metrorrhagia</a:t>
            </a:r>
            <a:r>
              <a:rPr lang="en-US" dirty="0" smtClean="0"/>
              <a:t>: bleeding between periods</a:t>
            </a:r>
          </a:p>
          <a:p>
            <a:r>
              <a:rPr lang="en-US" dirty="0" err="1" smtClean="0"/>
              <a:t>Polymenorrhea</a:t>
            </a:r>
            <a:r>
              <a:rPr lang="en-US" dirty="0" smtClean="0"/>
              <a:t>: bleeding that occurs more often than every 21 days</a:t>
            </a:r>
          </a:p>
          <a:p>
            <a:r>
              <a:rPr lang="en-US" dirty="0" err="1" smtClean="0"/>
              <a:t>Oligomenorrhea</a:t>
            </a:r>
            <a:r>
              <a:rPr lang="en-US" dirty="0" smtClean="0"/>
              <a:t>: bleeding that occurs less frequently than every 35 days</a:t>
            </a:r>
          </a:p>
          <a:p>
            <a:endParaRPr lang="en-US" dirty="0" smtClean="0"/>
          </a:p>
          <a:p>
            <a:endParaRPr lang="en-US" dirty="0" smtClean="0"/>
          </a:p>
        </p:txBody>
      </p:sp>
      <p:pic>
        <p:nvPicPr>
          <p:cNvPr id="3075" name="Picture 3" descr="C:\Users\sakshi\Desktop\cartoon uterus\IMG_0251.JPG"/>
          <p:cNvPicPr>
            <a:picLocks noChangeAspect="1" noChangeArrowheads="1"/>
          </p:cNvPicPr>
          <p:nvPr/>
        </p:nvPicPr>
        <p:blipFill>
          <a:blip r:embed="rId3" cstate="print"/>
          <a:srcRect/>
          <a:stretch>
            <a:fillRect/>
          </a:stretch>
        </p:blipFill>
        <p:spPr bwMode="auto">
          <a:xfrm>
            <a:off x="4191000" y="152400"/>
            <a:ext cx="3124200" cy="25146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r>
              <a:rPr lang="en-US" sz="2400" dirty="0" smtClean="0"/>
              <a:t>Volume of blood flow is assessed by number of pads / tampons used whether the pads are fully/ partially soaked , presence of clots. It can be better assessed by pictorial charts--  </a:t>
            </a:r>
            <a:endParaRPr lang="en-IN" sz="2400" dirty="0"/>
          </a:p>
        </p:txBody>
      </p:sp>
      <p:graphicFrame>
        <p:nvGraphicFramePr>
          <p:cNvPr id="4" name="Table 3"/>
          <p:cNvGraphicFramePr>
            <a:graphicFrameLocks noGrp="1"/>
          </p:cNvGraphicFramePr>
          <p:nvPr/>
        </p:nvGraphicFramePr>
        <p:xfrm>
          <a:off x="395535" y="1268763"/>
          <a:ext cx="8748465" cy="5615837"/>
        </p:xfrm>
        <a:graphic>
          <a:graphicData uri="http://schemas.openxmlformats.org/drawingml/2006/table">
            <a:tbl>
              <a:tblPr firstRow="1" bandRow="1">
                <a:tableStyleId>{5C22544A-7EE6-4342-B048-85BDC9FD1C3A}</a:tableStyleId>
              </a:tblPr>
              <a:tblGrid>
                <a:gridCol w="2662575"/>
                <a:gridCol w="1217177"/>
                <a:gridCol w="568621"/>
                <a:gridCol w="963814"/>
                <a:gridCol w="889674"/>
                <a:gridCol w="667256"/>
                <a:gridCol w="741396"/>
                <a:gridCol w="809729"/>
                <a:gridCol w="228223"/>
              </a:tblGrid>
              <a:tr h="936101">
                <a:tc>
                  <a:txBody>
                    <a:bodyPr/>
                    <a:lstStyle/>
                    <a:p>
                      <a:r>
                        <a:rPr lang="en-US" dirty="0" smtClean="0"/>
                        <a:t> Pad  Area Soaked</a:t>
                      </a:r>
                      <a:endParaRPr lang="en-IN" dirty="0"/>
                    </a:p>
                  </a:txBody>
                  <a:tcPr/>
                </a:tc>
                <a:tc>
                  <a:txBody>
                    <a:bodyPr/>
                    <a:lstStyle/>
                    <a:p>
                      <a:r>
                        <a:rPr lang="en-US" dirty="0" smtClean="0"/>
                        <a:t>1</a:t>
                      </a:r>
                      <a:r>
                        <a:rPr lang="en-US" baseline="30000" dirty="0" smtClean="0"/>
                        <a:t>st</a:t>
                      </a:r>
                      <a:r>
                        <a:rPr lang="en-US" dirty="0" smtClean="0"/>
                        <a:t> day</a:t>
                      </a:r>
                      <a:endParaRPr lang="en-IN" dirty="0"/>
                    </a:p>
                  </a:txBody>
                  <a:tcPr/>
                </a:tc>
                <a:tc>
                  <a:txBody>
                    <a:bodyPr/>
                    <a:lstStyle/>
                    <a:p>
                      <a:r>
                        <a:rPr lang="en-US" dirty="0" smtClean="0"/>
                        <a:t>2</a:t>
                      </a:r>
                      <a:r>
                        <a:rPr lang="en-US" baseline="30000" dirty="0" smtClean="0"/>
                        <a:t>nd</a:t>
                      </a:r>
                      <a:r>
                        <a:rPr lang="en-US" dirty="0" smtClean="0"/>
                        <a:t> Day</a:t>
                      </a:r>
                      <a:endParaRPr lang="en-IN" dirty="0"/>
                    </a:p>
                  </a:txBody>
                  <a:tcPr/>
                </a:tc>
                <a:tc>
                  <a:txBody>
                    <a:bodyPr/>
                    <a:lstStyle/>
                    <a:p>
                      <a:r>
                        <a:rPr lang="en-US" dirty="0" smtClean="0"/>
                        <a:t>3</a:t>
                      </a:r>
                      <a:r>
                        <a:rPr lang="en-US" baseline="30000" dirty="0" smtClean="0"/>
                        <a:t>rd</a:t>
                      </a:r>
                      <a:r>
                        <a:rPr lang="en-US" dirty="0" smtClean="0"/>
                        <a:t> Day</a:t>
                      </a:r>
                      <a:endParaRPr lang="en-IN" dirty="0"/>
                    </a:p>
                  </a:txBody>
                  <a:tcPr/>
                </a:tc>
                <a:tc>
                  <a:txBody>
                    <a:bodyPr/>
                    <a:lstStyle/>
                    <a:p>
                      <a:r>
                        <a:rPr lang="en-US" dirty="0" smtClean="0"/>
                        <a:t>4</a:t>
                      </a:r>
                      <a:r>
                        <a:rPr lang="en-US" baseline="30000" dirty="0" smtClean="0"/>
                        <a:t>th</a:t>
                      </a:r>
                      <a:r>
                        <a:rPr lang="en-US" dirty="0" smtClean="0"/>
                        <a:t> Day</a:t>
                      </a:r>
                      <a:endParaRPr lang="en-IN" dirty="0"/>
                    </a:p>
                  </a:txBody>
                  <a:tcPr/>
                </a:tc>
                <a:tc>
                  <a:txBody>
                    <a:bodyPr/>
                    <a:lstStyle/>
                    <a:p>
                      <a:r>
                        <a:rPr lang="en-US" dirty="0" smtClean="0"/>
                        <a:t>5</a:t>
                      </a:r>
                      <a:r>
                        <a:rPr lang="en-US" baseline="30000" dirty="0" smtClean="0"/>
                        <a:t>th</a:t>
                      </a:r>
                      <a:r>
                        <a:rPr lang="en-US" dirty="0" smtClean="0"/>
                        <a:t> day</a:t>
                      </a:r>
                      <a:endParaRPr lang="en-IN" dirty="0"/>
                    </a:p>
                  </a:txBody>
                  <a:tcPr/>
                </a:tc>
                <a:tc>
                  <a:txBody>
                    <a:bodyPr/>
                    <a:lstStyle/>
                    <a:p>
                      <a:r>
                        <a:rPr lang="en-US" dirty="0" smtClean="0"/>
                        <a:t>6</a:t>
                      </a:r>
                      <a:r>
                        <a:rPr lang="en-US" baseline="30000" dirty="0" smtClean="0"/>
                        <a:t>th</a:t>
                      </a:r>
                      <a:r>
                        <a:rPr lang="en-US" dirty="0" smtClean="0"/>
                        <a:t> Day</a:t>
                      </a:r>
                      <a:endParaRPr lang="en-IN" dirty="0"/>
                    </a:p>
                  </a:txBody>
                  <a:tcPr/>
                </a:tc>
                <a:tc>
                  <a:txBody>
                    <a:bodyPr/>
                    <a:lstStyle/>
                    <a:p>
                      <a:r>
                        <a:rPr lang="en-US" dirty="0" smtClean="0"/>
                        <a:t>7</a:t>
                      </a:r>
                      <a:r>
                        <a:rPr lang="en-US" baseline="30000" dirty="0" smtClean="0"/>
                        <a:t>th</a:t>
                      </a:r>
                      <a:r>
                        <a:rPr lang="en-US" dirty="0" smtClean="0"/>
                        <a:t> Day</a:t>
                      </a:r>
                      <a:endParaRPr lang="en-IN" dirty="0"/>
                    </a:p>
                  </a:txBody>
                  <a:tcPr/>
                </a:tc>
                <a:tc>
                  <a:txBody>
                    <a:bodyPr/>
                    <a:lstStyle/>
                    <a:p>
                      <a:endParaRPr lang="en-IN" dirty="0"/>
                    </a:p>
                  </a:txBody>
                  <a:tcPr/>
                </a:tc>
              </a:tr>
              <a:tr h="636591">
                <a:tc>
                  <a:txBody>
                    <a:bodyPr/>
                    <a:lstStyle/>
                    <a:p>
                      <a:r>
                        <a:rPr lang="en-US" dirty="0" smtClean="0"/>
                        <a:t>                                        X 1</a:t>
                      </a:r>
                      <a:endParaRPr lang="en-IN" dirty="0"/>
                    </a:p>
                  </a:txBody>
                  <a:tcPr/>
                </a:tc>
                <a:tc>
                  <a:txBody>
                    <a:bodyPr/>
                    <a:lstStyle/>
                    <a:p>
                      <a:endParaRPr lang="en-IN" dirty="0"/>
                    </a:p>
                  </a:txBody>
                  <a:tcPr/>
                </a:tc>
                <a:tc>
                  <a:txBody>
                    <a:bodyPr/>
                    <a:lstStyle/>
                    <a:p>
                      <a:endParaRPr lang="en-IN" dirty="0"/>
                    </a:p>
                  </a:txBody>
                  <a:tcPr/>
                </a:tc>
                <a:tc>
                  <a:txBody>
                    <a:bodyPr/>
                    <a:lstStyle/>
                    <a:p>
                      <a:r>
                        <a:rPr lang="en-US" dirty="0" smtClean="0"/>
                        <a:t> </a:t>
                      </a:r>
                      <a:endParaRPr lang="en-IN" dirty="0"/>
                    </a:p>
                  </a:txBody>
                  <a:tcPr/>
                </a:tc>
                <a:tc>
                  <a:txBody>
                    <a:bodyPr/>
                    <a:lstStyle/>
                    <a:p>
                      <a:r>
                        <a:rPr lang="en-US" dirty="0" smtClean="0"/>
                        <a:t>//</a:t>
                      </a:r>
                      <a:endParaRPr lang="en-IN" dirty="0"/>
                    </a:p>
                  </a:txBody>
                  <a:tcPr/>
                </a:tc>
                <a:tc>
                  <a:txBody>
                    <a:bodyPr/>
                    <a:lstStyle/>
                    <a:p>
                      <a:r>
                        <a:rPr lang="en-US" dirty="0" smtClean="0"/>
                        <a:t>/</a:t>
                      </a:r>
                      <a:endParaRPr lang="en-IN" dirty="0"/>
                    </a:p>
                  </a:txBody>
                  <a:tcPr/>
                </a:tc>
                <a:tc>
                  <a:txBody>
                    <a:bodyPr/>
                    <a:lstStyle/>
                    <a:p>
                      <a:r>
                        <a:rPr lang="en-US" dirty="0" smtClean="0"/>
                        <a:t>/</a:t>
                      </a:r>
                      <a:endParaRPr lang="en-IN" dirty="0"/>
                    </a:p>
                  </a:txBody>
                  <a:tcPr/>
                </a:tc>
                <a:tc>
                  <a:txBody>
                    <a:bodyPr/>
                    <a:lstStyle/>
                    <a:p>
                      <a:endParaRPr lang="en-IN" dirty="0"/>
                    </a:p>
                  </a:txBody>
                  <a:tcPr/>
                </a:tc>
                <a:tc>
                  <a:txBody>
                    <a:bodyPr/>
                    <a:lstStyle/>
                    <a:p>
                      <a:endParaRPr lang="en-IN" dirty="0"/>
                    </a:p>
                  </a:txBody>
                  <a:tcPr/>
                </a:tc>
              </a:tr>
              <a:tr h="515537">
                <a:tc>
                  <a:txBody>
                    <a:bodyPr/>
                    <a:lstStyle/>
                    <a:p>
                      <a:r>
                        <a:rPr lang="en-US" dirty="0" smtClean="0"/>
                        <a:t>                                        X 5</a:t>
                      </a:r>
                      <a:endParaRPr lang="en-IN" dirty="0"/>
                    </a:p>
                  </a:txBody>
                  <a:tcPr/>
                </a:tc>
                <a:tc>
                  <a:txBody>
                    <a:bodyPr/>
                    <a:lstStyle/>
                    <a:p>
                      <a:endParaRPr lang="en-IN" dirty="0"/>
                    </a:p>
                  </a:txBody>
                  <a:tcPr/>
                </a:tc>
                <a:tc>
                  <a:txBody>
                    <a:bodyPr/>
                    <a:lstStyle/>
                    <a:p>
                      <a:r>
                        <a:rPr lang="en-US" dirty="0" smtClean="0"/>
                        <a:t>  ///</a:t>
                      </a:r>
                      <a:endParaRPr lang="en-IN" dirty="0"/>
                    </a:p>
                  </a:txBody>
                  <a:tcPr/>
                </a:tc>
                <a:tc>
                  <a:txBody>
                    <a:bodyPr/>
                    <a:lstStyle/>
                    <a:p>
                      <a:r>
                        <a:rPr lang="en-US" dirty="0" smtClean="0"/>
                        <a:t>//</a:t>
                      </a:r>
                      <a:endParaRPr lang="en-IN" dirty="0"/>
                    </a:p>
                  </a:txBody>
                  <a:tcPr/>
                </a:tc>
                <a:tc>
                  <a:txBody>
                    <a:bodyPr/>
                    <a:lstStyle/>
                    <a:p>
                      <a:endParaRPr lang="en-IN" dirty="0"/>
                    </a:p>
                  </a:txBody>
                  <a:tcPr/>
                </a:tc>
                <a:tc>
                  <a:txBody>
                    <a:bodyPr/>
                    <a:lstStyle/>
                    <a:p>
                      <a:endParaRPr lang="en-IN" dirty="0"/>
                    </a:p>
                  </a:txBody>
                  <a:tcPr/>
                </a:tc>
                <a:tc>
                  <a:txBody>
                    <a:bodyPr/>
                    <a:lstStyle/>
                    <a:p>
                      <a:endParaRPr lang="en-IN" dirty="0"/>
                    </a:p>
                  </a:txBody>
                  <a:tcPr/>
                </a:tc>
                <a:tc>
                  <a:txBody>
                    <a:bodyPr/>
                    <a:lstStyle/>
                    <a:p>
                      <a:endParaRPr lang="en-IN" dirty="0"/>
                    </a:p>
                  </a:txBody>
                  <a:tcPr/>
                </a:tc>
                <a:tc>
                  <a:txBody>
                    <a:bodyPr/>
                    <a:lstStyle/>
                    <a:p>
                      <a:endParaRPr lang="en-IN" dirty="0"/>
                    </a:p>
                  </a:txBody>
                  <a:tcPr/>
                </a:tc>
              </a:tr>
              <a:tr h="636591">
                <a:tc>
                  <a:txBody>
                    <a:bodyPr/>
                    <a:lstStyle/>
                    <a:p>
                      <a:r>
                        <a:rPr lang="en-US" dirty="0" smtClean="0"/>
                        <a:t>                                       X20</a:t>
                      </a:r>
                      <a:endParaRPr lang="en-IN" dirty="0"/>
                    </a:p>
                  </a:txBody>
                  <a:tcPr/>
                </a:tc>
                <a:tc>
                  <a:txBody>
                    <a:bodyPr/>
                    <a:lstStyle/>
                    <a:p>
                      <a:r>
                        <a:rPr lang="en-US" dirty="0" smtClean="0"/>
                        <a:t>///</a:t>
                      </a:r>
                      <a:endParaRPr lang="en-IN" dirty="0"/>
                    </a:p>
                  </a:txBody>
                  <a:tcPr/>
                </a:tc>
                <a:tc>
                  <a:txBody>
                    <a:bodyPr/>
                    <a:lstStyle/>
                    <a:p>
                      <a:r>
                        <a:rPr lang="en-US" dirty="0" smtClean="0"/>
                        <a:t>    </a:t>
                      </a:r>
                      <a:endParaRPr lang="en-IN" dirty="0"/>
                    </a:p>
                  </a:txBody>
                  <a:tcPr/>
                </a:tc>
                <a:tc>
                  <a:txBody>
                    <a:bodyPr/>
                    <a:lstStyle/>
                    <a:p>
                      <a:endParaRPr lang="en-IN" dirty="0"/>
                    </a:p>
                  </a:txBody>
                  <a:tcPr/>
                </a:tc>
                <a:tc>
                  <a:txBody>
                    <a:bodyPr/>
                    <a:lstStyle/>
                    <a:p>
                      <a:endParaRPr lang="en-IN" dirty="0"/>
                    </a:p>
                  </a:txBody>
                  <a:tcPr/>
                </a:tc>
                <a:tc>
                  <a:txBody>
                    <a:bodyPr/>
                    <a:lstStyle/>
                    <a:p>
                      <a:endParaRPr lang="en-IN" dirty="0"/>
                    </a:p>
                  </a:txBody>
                  <a:tcPr/>
                </a:tc>
                <a:tc>
                  <a:txBody>
                    <a:bodyPr/>
                    <a:lstStyle/>
                    <a:p>
                      <a:endParaRPr lang="en-IN" dirty="0"/>
                    </a:p>
                  </a:txBody>
                  <a:tcPr/>
                </a:tc>
                <a:tc>
                  <a:txBody>
                    <a:bodyPr/>
                    <a:lstStyle/>
                    <a:p>
                      <a:endParaRPr lang="en-IN" dirty="0"/>
                    </a:p>
                  </a:txBody>
                  <a:tcPr/>
                </a:tc>
                <a:tc>
                  <a:txBody>
                    <a:bodyPr/>
                    <a:lstStyle/>
                    <a:p>
                      <a:endParaRPr lang="en-IN" dirty="0"/>
                    </a:p>
                  </a:txBody>
                  <a:tcPr/>
                </a:tc>
              </a:tr>
              <a:tr h="587545">
                <a:tc>
                  <a:txBody>
                    <a:bodyPr/>
                    <a:lstStyle/>
                    <a:p>
                      <a:r>
                        <a:rPr lang="en-US" dirty="0" smtClean="0"/>
                        <a:t>                       Total Points</a:t>
                      </a:r>
                      <a:endParaRPr lang="en-IN" dirty="0"/>
                    </a:p>
                  </a:txBody>
                  <a:tcPr/>
                </a:tc>
                <a:tc>
                  <a:txBody>
                    <a:bodyPr/>
                    <a:lstStyle/>
                    <a:p>
                      <a:r>
                        <a:rPr lang="en-US" dirty="0" smtClean="0"/>
                        <a:t>89(&lt;1oo)-</a:t>
                      </a:r>
                      <a:endParaRPr lang="en-IN" dirty="0"/>
                    </a:p>
                  </a:txBody>
                  <a:tcPr/>
                </a:tc>
                <a:tc>
                  <a:txBody>
                    <a:bodyPr/>
                    <a:lstStyle/>
                    <a:p>
                      <a:r>
                        <a:rPr lang="en-US" dirty="0" smtClean="0"/>
                        <a:t>Normal</a:t>
                      </a:r>
                      <a:endParaRPr lang="en-IN" dirty="0"/>
                    </a:p>
                  </a:txBody>
                  <a:tcPr/>
                </a:tc>
                <a:tc>
                  <a:txBody>
                    <a:bodyPr/>
                    <a:lstStyle/>
                    <a:p>
                      <a:r>
                        <a:rPr lang="en-US" dirty="0" smtClean="0"/>
                        <a:t>blood   </a:t>
                      </a:r>
                      <a:endParaRPr lang="en-IN" dirty="0"/>
                    </a:p>
                  </a:txBody>
                  <a:tcPr/>
                </a:tc>
                <a:tc>
                  <a:txBody>
                    <a:bodyPr/>
                    <a:lstStyle/>
                    <a:p>
                      <a:r>
                        <a:rPr lang="en-US" dirty="0" smtClean="0"/>
                        <a:t>Loss</a:t>
                      </a:r>
                      <a:endParaRPr lang="en-IN" dirty="0"/>
                    </a:p>
                  </a:txBody>
                  <a:tcPr/>
                </a:tc>
                <a:tc>
                  <a:txBody>
                    <a:bodyPr/>
                    <a:lstStyle/>
                    <a:p>
                      <a:endParaRPr lang="en-IN" dirty="0"/>
                    </a:p>
                  </a:txBody>
                  <a:tcPr/>
                </a:tc>
                <a:tc>
                  <a:txBody>
                    <a:bodyPr/>
                    <a:lstStyle/>
                    <a:p>
                      <a:endParaRPr lang="en-IN" dirty="0"/>
                    </a:p>
                  </a:txBody>
                  <a:tcPr/>
                </a:tc>
                <a:tc>
                  <a:txBody>
                    <a:bodyPr/>
                    <a:lstStyle/>
                    <a:p>
                      <a:endParaRPr lang="en-IN" dirty="0"/>
                    </a:p>
                  </a:txBody>
                  <a:tcPr/>
                </a:tc>
                <a:tc>
                  <a:txBody>
                    <a:bodyPr/>
                    <a:lstStyle/>
                    <a:p>
                      <a:endParaRPr lang="en-IN" dirty="0"/>
                    </a:p>
                  </a:txBody>
                  <a:tcPr/>
                </a:tc>
              </a:tr>
              <a:tr h="636591">
                <a:tc>
                  <a:txBody>
                    <a:bodyPr/>
                    <a:lstStyle/>
                    <a:p>
                      <a:r>
                        <a:rPr lang="en-US" dirty="0" smtClean="0"/>
                        <a:t>Tampons</a:t>
                      </a:r>
                    </a:p>
                    <a:p>
                      <a:r>
                        <a:rPr lang="en-US" dirty="0" smtClean="0"/>
                        <a:t>soaked                                  X1</a:t>
                      </a:r>
                      <a:endParaRPr lang="en-IN" dirty="0"/>
                    </a:p>
                  </a:txBody>
                  <a:tcPr/>
                </a:tc>
                <a:tc>
                  <a:txBody>
                    <a:bodyPr/>
                    <a:lstStyle/>
                    <a:p>
                      <a:endParaRPr lang="en-IN" dirty="0"/>
                    </a:p>
                  </a:txBody>
                  <a:tcPr/>
                </a:tc>
                <a:tc>
                  <a:txBody>
                    <a:bodyPr/>
                    <a:lstStyle/>
                    <a:p>
                      <a:endParaRPr lang="en-IN" dirty="0"/>
                    </a:p>
                  </a:txBody>
                  <a:tcPr/>
                </a:tc>
                <a:tc>
                  <a:txBody>
                    <a:bodyPr/>
                    <a:lstStyle/>
                    <a:p>
                      <a:r>
                        <a:rPr lang="en-US" dirty="0" smtClean="0"/>
                        <a:t>//</a:t>
                      </a:r>
                      <a:endParaRPr lang="en-IN" dirty="0"/>
                    </a:p>
                  </a:txBody>
                  <a:tcPr/>
                </a:tc>
                <a:tc>
                  <a:txBody>
                    <a:bodyPr/>
                    <a:lstStyle/>
                    <a:p>
                      <a:r>
                        <a:rPr lang="en-US" dirty="0" smtClean="0"/>
                        <a:t>//</a:t>
                      </a:r>
                      <a:endParaRPr lang="en-IN" dirty="0"/>
                    </a:p>
                  </a:txBody>
                  <a:tcPr/>
                </a:tc>
                <a:tc>
                  <a:txBody>
                    <a:bodyPr/>
                    <a:lstStyle/>
                    <a:p>
                      <a:r>
                        <a:rPr lang="en-US" dirty="0" smtClean="0"/>
                        <a:t>/</a:t>
                      </a:r>
                      <a:endParaRPr lang="en-IN" dirty="0"/>
                    </a:p>
                  </a:txBody>
                  <a:tcPr/>
                </a:tc>
                <a:tc>
                  <a:txBody>
                    <a:bodyPr/>
                    <a:lstStyle/>
                    <a:p>
                      <a:r>
                        <a:rPr lang="en-US" dirty="0" smtClean="0"/>
                        <a:t>/</a:t>
                      </a:r>
                      <a:endParaRPr lang="en-IN" dirty="0"/>
                    </a:p>
                  </a:txBody>
                  <a:tcPr/>
                </a:tc>
                <a:tc>
                  <a:txBody>
                    <a:bodyPr/>
                    <a:lstStyle/>
                    <a:p>
                      <a:endParaRPr lang="en-IN" dirty="0"/>
                    </a:p>
                  </a:txBody>
                  <a:tcPr/>
                </a:tc>
                <a:tc>
                  <a:txBody>
                    <a:bodyPr/>
                    <a:lstStyle/>
                    <a:p>
                      <a:endParaRPr lang="en-IN" dirty="0"/>
                    </a:p>
                  </a:txBody>
                  <a:tcPr/>
                </a:tc>
              </a:tr>
              <a:tr h="422137">
                <a:tc>
                  <a:txBody>
                    <a:bodyPr/>
                    <a:lstStyle/>
                    <a:p>
                      <a:r>
                        <a:rPr lang="en-US" dirty="0" smtClean="0"/>
                        <a:t>                                               x 5</a:t>
                      </a:r>
                      <a:endParaRPr lang="en-IN" dirty="0"/>
                    </a:p>
                  </a:txBody>
                  <a:tcPr/>
                </a:tc>
                <a:tc>
                  <a:txBody>
                    <a:bodyPr/>
                    <a:lstStyle/>
                    <a:p>
                      <a:endParaRPr lang="en-IN" dirty="0"/>
                    </a:p>
                  </a:txBody>
                  <a:tcPr/>
                </a:tc>
                <a:tc>
                  <a:txBody>
                    <a:bodyPr/>
                    <a:lstStyle/>
                    <a:p>
                      <a:r>
                        <a:rPr lang="en-US" dirty="0" smtClean="0"/>
                        <a:t>///</a:t>
                      </a:r>
                      <a:endParaRPr lang="en-IN" dirty="0"/>
                    </a:p>
                  </a:txBody>
                  <a:tcPr/>
                </a:tc>
                <a:tc>
                  <a:txBody>
                    <a:bodyPr/>
                    <a:lstStyle/>
                    <a:p>
                      <a:endParaRPr lang="en-IN" dirty="0"/>
                    </a:p>
                  </a:txBody>
                  <a:tcPr/>
                </a:tc>
                <a:tc>
                  <a:txBody>
                    <a:bodyPr/>
                    <a:lstStyle/>
                    <a:p>
                      <a:endParaRPr lang="en-IN" dirty="0"/>
                    </a:p>
                  </a:txBody>
                  <a:tcPr/>
                </a:tc>
                <a:tc>
                  <a:txBody>
                    <a:bodyPr/>
                    <a:lstStyle/>
                    <a:p>
                      <a:endParaRPr lang="en-IN" dirty="0"/>
                    </a:p>
                  </a:txBody>
                  <a:tcPr/>
                </a:tc>
                <a:tc>
                  <a:txBody>
                    <a:bodyPr/>
                    <a:lstStyle/>
                    <a:p>
                      <a:endParaRPr lang="en-IN" dirty="0"/>
                    </a:p>
                  </a:txBody>
                  <a:tcPr/>
                </a:tc>
                <a:tc>
                  <a:txBody>
                    <a:bodyPr/>
                    <a:lstStyle/>
                    <a:p>
                      <a:endParaRPr lang="en-IN" dirty="0"/>
                    </a:p>
                  </a:txBody>
                  <a:tcPr/>
                </a:tc>
                <a:tc>
                  <a:txBody>
                    <a:bodyPr/>
                    <a:lstStyle/>
                    <a:p>
                      <a:endParaRPr lang="en-IN" dirty="0"/>
                    </a:p>
                  </a:txBody>
                  <a:tcPr/>
                </a:tc>
              </a:tr>
              <a:tr h="738740">
                <a:tc>
                  <a:txBody>
                    <a:bodyPr/>
                    <a:lstStyle/>
                    <a:p>
                      <a:r>
                        <a:rPr lang="en-US" dirty="0" smtClean="0"/>
                        <a:t>                            D            X 15</a:t>
                      </a:r>
                    </a:p>
                    <a:p>
                      <a:r>
                        <a:rPr lang="en-US" dirty="0" smtClean="0"/>
                        <a:t>             Total Points</a:t>
                      </a:r>
                      <a:endParaRPr lang="en-IN" dirty="0"/>
                    </a:p>
                  </a:txBody>
                  <a:tcPr/>
                </a:tc>
                <a:tc>
                  <a:txBody>
                    <a:bodyPr/>
                    <a:lstStyle/>
                    <a:p>
                      <a:r>
                        <a:rPr lang="en-US" dirty="0" smtClean="0"/>
                        <a:t>//////</a:t>
                      </a:r>
                    </a:p>
                    <a:p>
                      <a:r>
                        <a:rPr lang="en-US" dirty="0" smtClean="0"/>
                        <a:t> 111</a:t>
                      </a:r>
                      <a:r>
                        <a:rPr lang="en-US" baseline="0" dirty="0" smtClean="0"/>
                        <a:t>                  Excessive blood loss</a:t>
                      </a:r>
                      <a:endParaRPr lang="en-IN" dirty="0"/>
                    </a:p>
                  </a:txBody>
                  <a:tcPr/>
                </a:tc>
                <a:tc>
                  <a:txBody>
                    <a:bodyPr/>
                    <a:lstStyle/>
                    <a:p>
                      <a:endParaRPr lang="en-IN" dirty="0"/>
                    </a:p>
                  </a:txBody>
                  <a:tcPr/>
                </a:tc>
                <a:tc>
                  <a:txBody>
                    <a:bodyPr/>
                    <a:lstStyle/>
                    <a:p>
                      <a:endParaRPr lang="en-IN" dirty="0"/>
                    </a:p>
                  </a:txBody>
                  <a:tcPr/>
                </a:tc>
                <a:tc>
                  <a:txBody>
                    <a:bodyPr/>
                    <a:lstStyle/>
                    <a:p>
                      <a:endParaRPr lang="en-IN" dirty="0"/>
                    </a:p>
                  </a:txBody>
                  <a:tcPr/>
                </a:tc>
                <a:tc>
                  <a:txBody>
                    <a:bodyPr/>
                    <a:lstStyle/>
                    <a:p>
                      <a:endParaRPr lang="en-IN" dirty="0"/>
                    </a:p>
                  </a:txBody>
                  <a:tcPr/>
                </a:tc>
                <a:tc>
                  <a:txBody>
                    <a:bodyPr/>
                    <a:lstStyle/>
                    <a:p>
                      <a:endParaRPr lang="en-IN" dirty="0"/>
                    </a:p>
                  </a:txBody>
                  <a:tcPr/>
                </a:tc>
                <a:tc>
                  <a:txBody>
                    <a:bodyPr/>
                    <a:lstStyle/>
                    <a:p>
                      <a:endParaRPr lang="en-IN" dirty="0"/>
                    </a:p>
                  </a:txBody>
                  <a:tcPr/>
                </a:tc>
                <a:tc>
                  <a:txBody>
                    <a:bodyPr/>
                    <a:lstStyle/>
                    <a:p>
                      <a:endParaRPr lang="en-IN" dirty="0"/>
                    </a:p>
                  </a:txBody>
                  <a:tcPr/>
                </a:tc>
              </a:tr>
            </a:tbl>
          </a:graphicData>
        </a:graphic>
      </p:graphicFrame>
      <p:sp>
        <p:nvSpPr>
          <p:cNvPr id="18" name="Rounded Rectangle 17"/>
          <p:cNvSpPr/>
          <p:nvPr/>
        </p:nvSpPr>
        <p:spPr>
          <a:xfrm flipV="1">
            <a:off x="611560" y="2420888"/>
            <a:ext cx="1080120" cy="28803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9" name="Oval 18"/>
          <p:cNvSpPr/>
          <p:nvPr/>
        </p:nvSpPr>
        <p:spPr>
          <a:xfrm flipV="1">
            <a:off x="827584" y="2564904"/>
            <a:ext cx="288032" cy="7200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0" name="Rounded Rectangle 19"/>
          <p:cNvSpPr/>
          <p:nvPr/>
        </p:nvSpPr>
        <p:spPr>
          <a:xfrm>
            <a:off x="683568" y="2996952"/>
            <a:ext cx="1152128" cy="28803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1" name="Oval 20"/>
          <p:cNvSpPr/>
          <p:nvPr/>
        </p:nvSpPr>
        <p:spPr>
          <a:xfrm>
            <a:off x="755576" y="3068960"/>
            <a:ext cx="720080" cy="14401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2" name="Rounded Rectangle 21"/>
          <p:cNvSpPr/>
          <p:nvPr/>
        </p:nvSpPr>
        <p:spPr>
          <a:xfrm>
            <a:off x="683568" y="3429000"/>
            <a:ext cx="1080120" cy="36004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3" name="Rounded Rectangle 22"/>
          <p:cNvSpPr/>
          <p:nvPr/>
        </p:nvSpPr>
        <p:spPr>
          <a:xfrm>
            <a:off x="827584" y="3501008"/>
            <a:ext cx="864096" cy="216024"/>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5" name="Rounded Rectangle 24"/>
          <p:cNvSpPr/>
          <p:nvPr/>
        </p:nvSpPr>
        <p:spPr>
          <a:xfrm>
            <a:off x="1691680" y="4725144"/>
            <a:ext cx="720080" cy="21602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6" name="Rounded Rectangle 25"/>
          <p:cNvSpPr/>
          <p:nvPr/>
        </p:nvSpPr>
        <p:spPr>
          <a:xfrm>
            <a:off x="1403648" y="5301208"/>
            <a:ext cx="720080" cy="21602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8" name="Freeform 27"/>
          <p:cNvSpPr/>
          <p:nvPr/>
        </p:nvSpPr>
        <p:spPr>
          <a:xfrm>
            <a:off x="2339753" y="4797152"/>
            <a:ext cx="288032" cy="296415"/>
          </a:xfrm>
          <a:custGeom>
            <a:avLst/>
            <a:gdLst>
              <a:gd name="connsiteX0" fmla="*/ 0 w 317293"/>
              <a:gd name="connsiteY0" fmla="*/ 69953 h 152399"/>
              <a:gd name="connsiteX1" fmla="*/ 194873 w 317293"/>
              <a:gd name="connsiteY1" fmla="*/ 9993 h 152399"/>
              <a:gd name="connsiteX2" fmla="*/ 299804 w 317293"/>
              <a:gd name="connsiteY2" fmla="*/ 129914 h 152399"/>
              <a:gd name="connsiteX3" fmla="*/ 299804 w 317293"/>
              <a:gd name="connsiteY3" fmla="*/ 144904 h 152399"/>
            </a:gdLst>
            <a:ahLst/>
            <a:cxnLst>
              <a:cxn ang="0">
                <a:pos x="connsiteX0" y="connsiteY0"/>
              </a:cxn>
              <a:cxn ang="0">
                <a:pos x="connsiteX1" y="connsiteY1"/>
              </a:cxn>
              <a:cxn ang="0">
                <a:pos x="connsiteX2" y="connsiteY2"/>
              </a:cxn>
              <a:cxn ang="0">
                <a:pos x="connsiteX3" y="connsiteY3"/>
              </a:cxn>
            </a:cxnLst>
            <a:rect l="l" t="t" r="r" b="b"/>
            <a:pathLst>
              <a:path w="317293" h="152399">
                <a:moveTo>
                  <a:pt x="0" y="69953"/>
                </a:moveTo>
                <a:cubicBezTo>
                  <a:pt x="72453" y="34976"/>
                  <a:pt x="144906" y="0"/>
                  <a:pt x="194873" y="9993"/>
                </a:cubicBezTo>
                <a:cubicBezTo>
                  <a:pt x="244840" y="19987"/>
                  <a:pt x="282316" y="107429"/>
                  <a:pt x="299804" y="129914"/>
                </a:cubicBezTo>
                <a:cubicBezTo>
                  <a:pt x="317293" y="152399"/>
                  <a:pt x="308548" y="148651"/>
                  <a:pt x="299804" y="144904"/>
                </a:cubicBezTo>
              </a:path>
            </a:pathLst>
          </a:custGeom>
          <a:ln/>
        </p:spPr>
        <p:style>
          <a:lnRef idx="2">
            <a:schemeClr val="dk1"/>
          </a:lnRef>
          <a:fillRef idx="0">
            <a:schemeClr val="dk1"/>
          </a:fillRef>
          <a:effectRef idx="1">
            <a:schemeClr val="dk1"/>
          </a:effectRef>
          <a:fontRef idx="minor">
            <a:schemeClr val="tx1"/>
          </a:fontRef>
        </p:style>
        <p:txBody>
          <a:bodyPr rtlCol="0" anchor="ctr"/>
          <a:lstStyle/>
          <a:p>
            <a:pPr algn="ctr"/>
            <a:endParaRPr lang="en-IN" dirty="0"/>
          </a:p>
        </p:txBody>
      </p:sp>
      <p:sp>
        <p:nvSpPr>
          <p:cNvPr id="29" name="Freeform 28"/>
          <p:cNvSpPr/>
          <p:nvPr/>
        </p:nvSpPr>
        <p:spPr>
          <a:xfrm>
            <a:off x="2123728" y="5373216"/>
            <a:ext cx="329784" cy="112427"/>
          </a:xfrm>
          <a:custGeom>
            <a:avLst/>
            <a:gdLst>
              <a:gd name="connsiteX0" fmla="*/ 0 w 329784"/>
              <a:gd name="connsiteY0" fmla="*/ 67456 h 112427"/>
              <a:gd name="connsiteX1" fmla="*/ 224853 w 329784"/>
              <a:gd name="connsiteY1" fmla="*/ 7495 h 112427"/>
              <a:gd name="connsiteX2" fmla="*/ 329784 w 329784"/>
              <a:gd name="connsiteY2" fmla="*/ 112427 h 112427"/>
              <a:gd name="connsiteX3" fmla="*/ 329784 w 329784"/>
              <a:gd name="connsiteY3" fmla="*/ 112427 h 112427"/>
            </a:gdLst>
            <a:ahLst/>
            <a:cxnLst>
              <a:cxn ang="0">
                <a:pos x="connsiteX0" y="connsiteY0"/>
              </a:cxn>
              <a:cxn ang="0">
                <a:pos x="connsiteX1" y="connsiteY1"/>
              </a:cxn>
              <a:cxn ang="0">
                <a:pos x="connsiteX2" y="connsiteY2"/>
              </a:cxn>
              <a:cxn ang="0">
                <a:pos x="connsiteX3" y="connsiteY3"/>
              </a:cxn>
            </a:cxnLst>
            <a:rect l="l" t="t" r="r" b="b"/>
            <a:pathLst>
              <a:path w="329784" h="112427">
                <a:moveTo>
                  <a:pt x="0" y="67456"/>
                </a:moveTo>
                <a:cubicBezTo>
                  <a:pt x="84944" y="33728"/>
                  <a:pt x="169889" y="0"/>
                  <a:pt x="224853" y="7495"/>
                </a:cubicBezTo>
                <a:cubicBezTo>
                  <a:pt x="279817" y="14990"/>
                  <a:pt x="329784" y="112427"/>
                  <a:pt x="329784" y="112427"/>
                </a:cubicBezTo>
                <a:lnTo>
                  <a:pt x="329784" y="112427"/>
                </a:lnTo>
              </a:path>
            </a:pathLst>
          </a:custGeom>
          <a:ln/>
        </p:spPr>
        <p:style>
          <a:lnRef idx="2">
            <a:schemeClr val="dk1"/>
          </a:lnRef>
          <a:fillRef idx="0">
            <a:schemeClr val="dk1"/>
          </a:fillRef>
          <a:effectRef idx="1">
            <a:schemeClr val="dk1"/>
          </a:effectRef>
          <a:fontRef idx="minor">
            <a:schemeClr val="tx1"/>
          </a:fontRef>
        </p:style>
        <p:txBody>
          <a:bodyPr rtlCol="0" anchor="ctr"/>
          <a:lstStyle/>
          <a:p>
            <a:pPr algn="ctr"/>
            <a:endParaRPr lang="en-IN" dirty="0"/>
          </a:p>
        </p:txBody>
      </p:sp>
      <p:sp>
        <p:nvSpPr>
          <p:cNvPr id="30" name="Freeform 29"/>
          <p:cNvSpPr/>
          <p:nvPr/>
        </p:nvSpPr>
        <p:spPr>
          <a:xfrm>
            <a:off x="1835696" y="5805264"/>
            <a:ext cx="329783" cy="122420"/>
          </a:xfrm>
          <a:custGeom>
            <a:avLst/>
            <a:gdLst>
              <a:gd name="connsiteX0" fmla="*/ 0 w 329783"/>
              <a:gd name="connsiteY0" fmla="*/ 107429 h 122420"/>
              <a:gd name="connsiteX1" fmla="*/ 179881 w 329783"/>
              <a:gd name="connsiteY1" fmla="*/ 2498 h 122420"/>
              <a:gd name="connsiteX2" fmla="*/ 329783 w 329783"/>
              <a:gd name="connsiteY2" fmla="*/ 122420 h 122420"/>
              <a:gd name="connsiteX3" fmla="*/ 329783 w 329783"/>
              <a:gd name="connsiteY3" fmla="*/ 122420 h 122420"/>
            </a:gdLst>
            <a:ahLst/>
            <a:cxnLst>
              <a:cxn ang="0">
                <a:pos x="connsiteX0" y="connsiteY0"/>
              </a:cxn>
              <a:cxn ang="0">
                <a:pos x="connsiteX1" y="connsiteY1"/>
              </a:cxn>
              <a:cxn ang="0">
                <a:pos x="connsiteX2" y="connsiteY2"/>
              </a:cxn>
              <a:cxn ang="0">
                <a:pos x="connsiteX3" y="connsiteY3"/>
              </a:cxn>
            </a:cxnLst>
            <a:rect l="l" t="t" r="r" b="b"/>
            <a:pathLst>
              <a:path w="329783" h="122420">
                <a:moveTo>
                  <a:pt x="0" y="107429"/>
                </a:moveTo>
                <a:cubicBezTo>
                  <a:pt x="62458" y="53714"/>
                  <a:pt x="124917" y="0"/>
                  <a:pt x="179881" y="2498"/>
                </a:cubicBezTo>
                <a:cubicBezTo>
                  <a:pt x="234845" y="4996"/>
                  <a:pt x="329783" y="122420"/>
                  <a:pt x="329783" y="122420"/>
                </a:cubicBezTo>
                <a:lnTo>
                  <a:pt x="329783" y="122420"/>
                </a:lnTo>
              </a:path>
            </a:pathLst>
          </a:custGeom>
          <a:ln/>
        </p:spPr>
        <p:style>
          <a:lnRef idx="2">
            <a:schemeClr val="dk1"/>
          </a:lnRef>
          <a:fillRef idx="0">
            <a:schemeClr val="dk1"/>
          </a:fillRef>
          <a:effectRef idx="1">
            <a:schemeClr val="dk1"/>
          </a:effectRef>
          <a:fontRef idx="minor">
            <a:schemeClr val="tx1"/>
          </a:fontRef>
        </p:style>
        <p:txBody>
          <a:bodyPr rtlCol="0" anchor="ctr"/>
          <a:lstStyle/>
          <a:p>
            <a:pPr algn="ctr"/>
            <a:endParaRPr lang="en-IN" dirty="0"/>
          </a:p>
        </p:txBody>
      </p:sp>
      <p:sp>
        <p:nvSpPr>
          <p:cNvPr id="31" name="Rectangle 30"/>
          <p:cNvSpPr/>
          <p:nvPr/>
        </p:nvSpPr>
        <p:spPr>
          <a:xfrm>
            <a:off x="1619672" y="4725144"/>
            <a:ext cx="144016" cy="216024"/>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32" name="Rectangle 31"/>
          <p:cNvSpPr/>
          <p:nvPr/>
        </p:nvSpPr>
        <p:spPr>
          <a:xfrm>
            <a:off x="1403648" y="5301208"/>
            <a:ext cx="360040" cy="216024"/>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33" name="Rectangle 32"/>
          <p:cNvSpPr/>
          <p:nvPr/>
        </p:nvSpPr>
        <p:spPr>
          <a:xfrm>
            <a:off x="1043608" y="5733256"/>
            <a:ext cx="864096" cy="216024"/>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4" name="Arc 23"/>
          <p:cNvSpPr/>
          <p:nvPr/>
        </p:nvSpPr>
        <p:spPr>
          <a:xfrm>
            <a:off x="2339752" y="6093296"/>
            <a:ext cx="360040" cy="216024"/>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Classification of DUB</a:t>
            </a:r>
            <a:endParaRPr lang="en-IN" dirty="0"/>
          </a:p>
        </p:txBody>
      </p:sp>
      <p:sp>
        <p:nvSpPr>
          <p:cNvPr id="3" name="Content Placeholder 2"/>
          <p:cNvSpPr>
            <a:spLocks noGrp="1"/>
          </p:cNvSpPr>
          <p:nvPr>
            <p:ph idx="1"/>
          </p:nvPr>
        </p:nvSpPr>
        <p:spPr/>
        <p:txBody>
          <a:bodyPr/>
          <a:lstStyle/>
          <a:p>
            <a:pPr>
              <a:buNone/>
            </a:pPr>
            <a:r>
              <a:rPr lang="en-US" dirty="0" smtClean="0"/>
              <a:t> 1. Anovulatory –</a:t>
            </a:r>
          </a:p>
          <a:p>
            <a:pPr>
              <a:buNone/>
            </a:pPr>
            <a:r>
              <a:rPr lang="en-US" dirty="0" smtClean="0"/>
              <a:t>            Metropathia Haemprrhagica.</a:t>
            </a:r>
          </a:p>
          <a:p>
            <a:pPr>
              <a:buNone/>
            </a:pPr>
            <a:r>
              <a:rPr lang="en-US" dirty="0" smtClean="0"/>
              <a:t>            Threshold Bleeding.</a:t>
            </a:r>
          </a:p>
          <a:p>
            <a:pPr>
              <a:buNone/>
            </a:pPr>
            <a:r>
              <a:rPr lang="en-US" dirty="0" smtClean="0"/>
              <a:t> 2.Ovulatory ---</a:t>
            </a:r>
          </a:p>
          <a:p>
            <a:pPr>
              <a:buNone/>
            </a:pPr>
            <a:r>
              <a:rPr lang="en-US" dirty="0" smtClean="0"/>
              <a:t>             Idiopathic ovulatory Menorrhagia.</a:t>
            </a:r>
          </a:p>
          <a:p>
            <a:pPr>
              <a:buNone/>
            </a:pPr>
            <a:r>
              <a:rPr lang="en-US" dirty="0" smtClean="0"/>
              <a:t>             Luteal Phase Defect. </a:t>
            </a:r>
            <a:endParaRPr lang="en-IN"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0"/>
            <a:ext cx="7787208" cy="836712"/>
          </a:xfrm>
        </p:spPr>
        <p:txBody>
          <a:bodyPr/>
          <a:lstStyle/>
          <a:p>
            <a:r>
              <a:rPr lang="en-US" dirty="0" smtClean="0"/>
              <a:t>Anovulatory DUB</a:t>
            </a:r>
            <a:endParaRPr lang="en-IN" dirty="0"/>
          </a:p>
        </p:txBody>
      </p:sp>
      <p:sp>
        <p:nvSpPr>
          <p:cNvPr id="3" name="Content Placeholder 2"/>
          <p:cNvSpPr>
            <a:spLocks noGrp="1"/>
          </p:cNvSpPr>
          <p:nvPr>
            <p:ph idx="1"/>
          </p:nvPr>
        </p:nvSpPr>
        <p:spPr>
          <a:xfrm>
            <a:off x="304800" y="1371600"/>
            <a:ext cx="8604448" cy="5486400"/>
          </a:xfrm>
        </p:spPr>
        <p:txBody>
          <a:bodyPr>
            <a:normAutofit fontScale="92500" lnSpcReduction="20000"/>
          </a:bodyPr>
          <a:lstStyle/>
          <a:p>
            <a:r>
              <a:rPr lang="en-US" dirty="0" smtClean="0"/>
              <a:t>In some adolescent girls and perimenopausal women, Ovarian follicles develop(FSH Stimulation) and produce estrogen in variable amount leading to proliferation of endometrium .</a:t>
            </a:r>
          </a:p>
          <a:p>
            <a:r>
              <a:rPr lang="en-US" dirty="0" smtClean="0"/>
              <a:t>Dominant follicle may not develop due to insufficient LH surge – no ovulation—no development of corpus Luteum ---no progesterone --- no secretary changes in endometrium ; estrogen still secreted by follicles (</a:t>
            </a:r>
            <a:r>
              <a:rPr lang="en-US" dirty="0" err="1" smtClean="0"/>
              <a:t>granulosa</a:t>
            </a:r>
            <a:r>
              <a:rPr lang="en-US" dirty="0" smtClean="0"/>
              <a:t> cells) .</a:t>
            </a:r>
          </a:p>
          <a:p>
            <a:r>
              <a:rPr lang="en-US" dirty="0" smtClean="0"/>
              <a:t>Unopposed estrogenic Stimulation and some time hyper ( super threshold ) level of estrogen results in over growth of endometrium(hyperplasia) ----resulting in prolonged cycle and increased blood loss during period.</a:t>
            </a:r>
          </a:p>
          <a:p>
            <a:endParaRPr lang="en-US" dirty="0" smtClean="0"/>
          </a:p>
          <a:p>
            <a:endParaRPr lang="en-IN"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772400" cy="1052736"/>
          </a:xfrm>
        </p:spPr>
        <p:txBody>
          <a:bodyPr/>
          <a:lstStyle/>
          <a:p>
            <a:r>
              <a:rPr lang="en-US" dirty="0" smtClean="0"/>
              <a:t>Anovulatory DUB</a:t>
            </a:r>
            <a:endParaRPr lang="en-IN" dirty="0"/>
          </a:p>
        </p:txBody>
      </p:sp>
      <p:sp>
        <p:nvSpPr>
          <p:cNvPr id="3" name="Content Placeholder 2"/>
          <p:cNvSpPr>
            <a:spLocks noGrp="1"/>
          </p:cNvSpPr>
          <p:nvPr>
            <p:ph idx="1"/>
          </p:nvPr>
        </p:nvSpPr>
        <p:spPr>
          <a:xfrm>
            <a:off x="914400" y="908720"/>
            <a:ext cx="7772400" cy="5446840"/>
          </a:xfrm>
        </p:spPr>
        <p:txBody>
          <a:bodyPr>
            <a:normAutofit fontScale="92500" lnSpcReduction="10000"/>
          </a:bodyPr>
          <a:lstStyle/>
          <a:p>
            <a:r>
              <a:rPr lang="en-US" dirty="0" smtClean="0"/>
              <a:t>When endometrium over grow s its blood supply , lack of progesterone causes  decrease PGE2 vasodilators initially and Avascular necrosis of functional endometrium occur , endometrium is shed off  Lack of vasoconstrictors--- PGf2a and thromboxane results in excessive blood loss which is pain less and prolonged for 20-30days (As irregular shedding of endometrium continues for such a long time ).</a:t>
            </a:r>
          </a:p>
          <a:p>
            <a:r>
              <a:rPr lang="en-US" dirty="0" smtClean="0"/>
              <a:t> Persistent Follicles under go the formation of follicular cysts. </a:t>
            </a:r>
            <a:endParaRPr lang="en-IN"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676456" cy="836712"/>
          </a:xfrm>
        </p:spPr>
        <p:txBody>
          <a:bodyPr/>
          <a:lstStyle/>
          <a:p>
            <a:r>
              <a:rPr lang="en-US" sz="3200" dirty="0" smtClean="0"/>
              <a:t>Anovlatory DUB Metropathia Hamorrhagica</a:t>
            </a:r>
            <a:endParaRPr lang="en-IN" sz="3200" dirty="0"/>
          </a:p>
        </p:txBody>
      </p:sp>
      <p:sp>
        <p:nvSpPr>
          <p:cNvPr id="3" name="Content Placeholder 2"/>
          <p:cNvSpPr>
            <a:spLocks noGrp="1"/>
          </p:cNvSpPr>
          <p:nvPr>
            <p:ph idx="1"/>
          </p:nvPr>
        </p:nvSpPr>
        <p:spPr>
          <a:xfrm>
            <a:off x="457200" y="1524000"/>
            <a:ext cx="8352928" cy="5334000"/>
          </a:xfrm>
        </p:spPr>
        <p:txBody>
          <a:bodyPr>
            <a:normAutofit fontScale="77500" lnSpcReduction="20000"/>
          </a:bodyPr>
          <a:lstStyle/>
          <a:p>
            <a:r>
              <a:rPr lang="en-US" dirty="0" smtClean="0"/>
              <a:t>Accounts for 80% of DUB;  at  Pubertal and perimenopausal age ,Patient has variable  period of amenorrhoea followed by prolong, heavy , painless bleeding .</a:t>
            </a:r>
          </a:p>
          <a:p>
            <a:pPr>
              <a:buNone/>
            </a:pPr>
            <a:endParaRPr lang="en-US" dirty="0" smtClean="0"/>
          </a:p>
          <a:p>
            <a:pPr>
              <a:buNone/>
            </a:pPr>
            <a:r>
              <a:rPr lang="en-US" dirty="0" smtClean="0"/>
              <a:t>               Prolonged  Un opposed Estrogen</a:t>
            </a:r>
          </a:p>
          <a:p>
            <a:pPr>
              <a:buNone/>
            </a:pPr>
            <a:r>
              <a:rPr lang="en-US" dirty="0" smtClean="0"/>
              <a:t>    </a:t>
            </a:r>
          </a:p>
          <a:p>
            <a:pPr>
              <a:buNone/>
            </a:pPr>
            <a:r>
              <a:rPr lang="en-US" dirty="0" smtClean="0"/>
              <a:t>                         Proliferative Endometrium</a:t>
            </a:r>
          </a:p>
          <a:p>
            <a:pPr>
              <a:buNone/>
            </a:pPr>
            <a:endParaRPr lang="en-US" dirty="0" smtClean="0"/>
          </a:p>
          <a:p>
            <a:pPr>
              <a:buNone/>
            </a:pPr>
            <a:r>
              <a:rPr lang="en-US" dirty="0" smtClean="0"/>
              <a:t>                         Simple Hyperplasia</a:t>
            </a:r>
          </a:p>
          <a:p>
            <a:pPr>
              <a:buNone/>
            </a:pPr>
            <a:endParaRPr lang="en-US" dirty="0" smtClean="0"/>
          </a:p>
          <a:p>
            <a:pPr>
              <a:buNone/>
            </a:pPr>
            <a:r>
              <a:rPr lang="en-US" dirty="0" smtClean="0"/>
              <a:t>                         Complex Hyperplasia</a:t>
            </a:r>
          </a:p>
          <a:p>
            <a:pPr>
              <a:buNone/>
            </a:pPr>
            <a:endParaRPr lang="en-US" dirty="0" smtClean="0"/>
          </a:p>
          <a:p>
            <a:pPr>
              <a:buNone/>
            </a:pPr>
            <a:r>
              <a:rPr lang="en-US" dirty="0" smtClean="0"/>
              <a:t>                           Complex Hyperplasia with Atypia</a:t>
            </a:r>
          </a:p>
          <a:p>
            <a:pPr>
              <a:buNone/>
            </a:pPr>
            <a:endParaRPr lang="en-US" dirty="0" smtClean="0"/>
          </a:p>
          <a:p>
            <a:pPr>
              <a:buNone/>
            </a:pPr>
            <a:r>
              <a:rPr lang="en-US" dirty="0" smtClean="0"/>
              <a:t>                                      Adenocarcinoma </a:t>
            </a:r>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IN" dirty="0"/>
          </a:p>
        </p:txBody>
      </p:sp>
      <p:cxnSp>
        <p:nvCxnSpPr>
          <p:cNvPr id="7" name="Straight Arrow Connector 6"/>
          <p:cNvCxnSpPr/>
          <p:nvPr/>
        </p:nvCxnSpPr>
        <p:spPr>
          <a:xfrm>
            <a:off x="3505200" y="3352800"/>
            <a:ext cx="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3505200" y="3962400"/>
            <a:ext cx="0" cy="432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1188640" y="4077072"/>
            <a:ext cx="0" cy="360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3505200" y="2590800"/>
            <a:ext cx="0" cy="5040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3505200" y="4572000"/>
            <a:ext cx="0" cy="432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3505200" y="5181600"/>
            <a:ext cx="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5122" name="Picture 2" descr="C:\Users\sakshi\Desktop\cartoon uterus\IMG_0254.JPG"/>
          <p:cNvPicPr>
            <a:picLocks noChangeAspect="1" noChangeArrowheads="1"/>
          </p:cNvPicPr>
          <p:nvPr/>
        </p:nvPicPr>
        <p:blipFill>
          <a:blip r:embed="rId2" cstate="print"/>
          <a:srcRect/>
          <a:stretch>
            <a:fillRect/>
          </a:stretch>
        </p:blipFill>
        <p:spPr bwMode="auto">
          <a:xfrm>
            <a:off x="6781800" y="2971800"/>
            <a:ext cx="2514600" cy="3657600"/>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203</TotalTime>
  <Words>2258</Words>
  <Application>Microsoft Office PowerPoint</Application>
  <PresentationFormat>On-screen Show (4:3)</PresentationFormat>
  <Paragraphs>320</Paragraphs>
  <Slides>35</Slides>
  <Notes>10</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Module</vt:lpstr>
      <vt:lpstr>Heavy menstrual blood loss</vt:lpstr>
      <vt:lpstr>Normal Menstrual Cycle</vt:lpstr>
      <vt:lpstr>Slide 3</vt:lpstr>
      <vt:lpstr>Definitions</vt:lpstr>
      <vt:lpstr>Slide 5</vt:lpstr>
      <vt:lpstr>Classification of DUB</vt:lpstr>
      <vt:lpstr>Anovulatory DUB</vt:lpstr>
      <vt:lpstr>Anovulatory DUB</vt:lpstr>
      <vt:lpstr>Anovlatory DUB Metropathia Hamorrhagica</vt:lpstr>
      <vt:lpstr>Metropathia Haemorrhagica</vt:lpstr>
      <vt:lpstr>Threshold Bleeding </vt:lpstr>
      <vt:lpstr>Luteal Phase Defect</vt:lpstr>
      <vt:lpstr>Ovulatory DUB </vt:lpstr>
      <vt:lpstr>Classification: PALM-COEIN1</vt:lpstr>
      <vt:lpstr>History Taking In DUB</vt:lpstr>
      <vt:lpstr>Examination</vt:lpstr>
      <vt:lpstr>INVESTIGATIONS</vt:lpstr>
      <vt:lpstr> </vt:lpstr>
      <vt:lpstr>Slide 19</vt:lpstr>
      <vt:lpstr>  Endometrial curette</vt:lpstr>
      <vt:lpstr>Slide 21</vt:lpstr>
      <vt:lpstr>Slide 22</vt:lpstr>
      <vt:lpstr> Differential Diagnosis—Adolescent---DUB</vt:lpstr>
      <vt:lpstr>Differential diagnosis in Reproductive Age Group</vt:lpstr>
      <vt:lpstr>Differential Diagnosis In Perimenopausal Age Group</vt:lpstr>
      <vt:lpstr>Uterine Evaluation1</vt:lpstr>
      <vt:lpstr>Management</vt:lpstr>
      <vt:lpstr>Management Continued</vt:lpstr>
      <vt:lpstr>Medical Management</vt:lpstr>
      <vt:lpstr>Surgical Management Options</vt:lpstr>
      <vt:lpstr>References</vt:lpstr>
      <vt:lpstr>MKSAP Questions</vt:lpstr>
      <vt:lpstr>Question 1: Answer</vt:lpstr>
      <vt:lpstr>Slide 34</vt:lpstr>
      <vt:lpstr>Slide 35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Heavy menstrual blood loss</dc:title>
  <dc:creator>sakshi dhingra</dc:creator>
  <cp:lastModifiedBy>Admin</cp:lastModifiedBy>
  <cp:revision>33</cp:revision>
  <dcterms:created xsi:type="dcterms:W3CDTF">2017-11-21T08:20:09Z</dcterms:created>
  <dcterms:modified xsi:type="dcterms:W3CDTF">2019-10-03T12:16:20Z</dcterms:modified>
</cp:coreProperties>
</file>