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58" r:id="rId5"/>
    <p:sldId id="327" r:id="rId6"/>
    <p:sldId id="342" r:id="rId7"/>
    <p:sldId id="334" r:id="rId8"/>
    <p:sldId id="328" r:id="rId9"/>
    <p:sldId id="329" r:id="rId10"/>
    <p:sldId id="330" r:id="rId11"/>
    <p:sldId id="333" r:id="rId12"/>
    <p:sldId id="352" r:id="rId13"/>
    <p:sldId id="347" r:id="rId14"/>
    <p:sldId id="332" r:id="rId15"/>
    <p:sldId id="348" r:id="rId16"/>
    <p:sldId id="335" r:id="rId17"/>
    <p:sldId id="331" r:id="rId18"/>
    <p:sldId id="259" r:id="rId19"/>
    <p:sldId id="262" r:id="rId20"/>
    <p:sldId id="263" r:id="rId21"/>
    <p:sldId id="264" r:id="rId22"/>
    <p:sldId id="336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337" r:id="rId31"/>
    <p:sldId id="273" r:id="rId32"/>
    <p:sldId id="279" r:id="rId33"/>
    <p:sldId id="280" r:id="rId34"/>
    <p:sldId id="281" r:id="rId35"/>
    <p:sldId id="282" r:id="rId36"/>
    <p:sldId id="349" r:id="rId37"/>
    <p:sldId id="338" r:id="rId38"/>
    <p:sldId id="339" r:id="rId39"/>
    <p:sldId id="340" r:id="rId40"/>
    <p:sldId id="283" r:id="rId41"/>
    <p:sldId id="341" r:id="rId42"/>
    <p:sldId id="284" r:id="rId43"/>
    <p:sldId id="274" r:id="rId44"/>
    <p:sldId id="275" r:id="rId45"/>
    <p:sldId id="276" r:id="rId46"/>
    <p:sldId id="277" r:id="rId47"/>
    <p:sldId id="278" r:id="rId48"/>
    <p:sldId id="285" r:id="rId49"/>
    <p:sldId id="350" r:id="rId50"/>
    <p:sldId id="351" r:id="rId51"/>
    <p:sldId id="286" r:id="rId52"/>
    <p:sldId id="287" r:id="rId53"/>
    <p:sldId id="288" r:id="rId54"/>
    <p:sldId id="289" r:id="rId55"/>
    <p:sldId id="290" r:id="rId56"/>
    <p:sldId id="291" r:id="rId57"/>
    <p:sldId id="292" r:id="rId58"/>
    <p:sldId id="343" r:id="rId59"/>
    <p:sldId id="293" r:id="rId60"/>
    <p:sldId id="294" r:id="rId61"/>
    <p:sldId id="295" r:id="rId62"/>
    <p:sldId id="296" r:id="rId63"/>
    <p:sldId id="297" r:id="rId64"/>
    <p:sldId id="298" r:id="rId65"/>
    <p:sldId id="344" r:id="rId66"/>
    <p:sldId id="345" r:id="rId67"/>
    <p:sldId id="346" r:id="rId68"/>
    <p:sldId id="301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5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8AEF-4FEE-4E83-8063-DB05C3119FF1}" type="datetimeFigureOut">
              <a:rPr lang="en-US" smtClean="0"/>
              <a:pPr/>
              <a:t>10/3/2019</a:t>
            </a:fld>
            <a:endParaRPr lang="en-IN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CD2B-2C7A-457E-9990-64460961DB4E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8AEF-4FEE-4E83-8063-DB05C3119FF1}" type="datetimeFigureOut">
              <a:rPr lang="en-US" smtClean="0"/>
              <a:pPr/>
              <a:t>10/3/2019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CD2B-2C7A-457E-9990-64460961DB4E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8AEF-4FEE-4E83-8063-DB05C3119FF1}" type="datetimeFigureOut">
              <a:rPr lang="en-US" smtClean="0"/>
              <a:pPr/>
              <a:t>10/3/2019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CD2B-2C7A-457E-9990-64460961DB4E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8AEF-4FEE-4E83-8063-DB05C3119FF1}" type="datetimeFigureOut">
              <a:rPr lang="en-US" smtClean="0"/>
              <a:pPr/>
              <a:t>10/3/2019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CD2B-2C7A-457E-9990-64460961DB4E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8AEF-4FEE-4E83-8063-DB05C3119FF1}" type="datetimeFigureOut">
              <a:rPr lang="en-US" smtClean="0"/>
              <a:pPr/>
              <a:t>10/3/2019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CD2B-2C7A-457E-9990-64460961DB4E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8AEF-4FEE-4E83-8063-DB05C3119FF1}" type="datetimeFigureOut">
              <a:rPr lang="en-US" smtClean="0"/>
              <a:pPr/>
              <a:t>10/3/2019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CD2B-2C7A-457E-9990-64460961DB4E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8AEF-4FEE-4E83-8063-DB05C3119FF1}" type="datetimeFigureOut">
              <a:rPr lang="en-US" smtClean="0"/>
              <a:pPr/>
              <a:t>10/3/2019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CD2B-2C7A-457E-9990-64460961DB4E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8AEF-4FEE-4E83-8063-DB05C3119FF1}" type="datetimeFigureOut">
              <a:rPr lang="en-US" smtClean="0"/>
              <a:pPr/>
              <a:t>10/3/2019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CD2B-2C7A-457E-9990-64460961DB4E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8AEF-4FEE-4E83-8063-DB05C3119FF1}" type="datetimeFigureOut">
              <a:rPr lang="en-US" smtClean="0"/>
              <a:pPr/>
              <a:t>10/3/2019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CD2B-2C7A-457E-9990-64460961DB4E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8AEF-4FEE-4E83-8063-DB05C3119FF1}" type="datetimeFigureOut">
              <a:rPr lang="en-US" smtClean="0"/>
              <a:pPr/>
              <a:t>10/3/2019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CD2B-2C7A-457E-9990-64460961DB4E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8AEF-4FEE-4E83-8063-DB05C3119FF1}" type="datetimeFigureOut">
              <a:rPr lang="en-US" smtClean="0"/>
              <a:pPr/>
              <a:t>10/3/2019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E18CD2B-2C7A-457E-9990-64460961DB4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C88AEF-4FEE-4E83-8063-DB05C3119FF1}" type="datetimeFigureOut">
              <a:rPr lang="en-US" smtClean="0"/>
              <a:pPr/>
              <a:t>10/3/2019</a:t>
            </a:fld>
            <a:endParaRPr lang="en-IN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E18CD2B-2C7A-457E-9990-64460961DB4E}" type="slidenum">
              <a:rPr lang="en-IN" smtClean="0"/>
              <a:pPr/>
              <a:t>‹#›</a:t>
            </a:fld>
            <a:endParaRPr lang="en-IN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>
                <a:latin typeface="Arial Black" pitchFamily="34" charset="0"/>
              </a:rPr>
              <a:t>INDUCTION OF LABOUR</a:t>
            </a:r>
            <a:endParaRPr lang="en-IN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latin typeface="Arial Black" pitchFamily="34" charset="0"/>
              </a:rPr>
              <a:t>NON PHARMACOLOGICAL METHODS</a:t>
            </a:r>
            <a:endParaRPr lang="en-IN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Herbal compounds , sexual intercourse , castor oil , breast stimulation , hot bath , acupuncture , acupressure , transcutaneous nerve stimulation.</a:t>
            </a:r>
          </a:p>
          <a:p>
            <a:r>
              <a:rPr lang="en-IN" dirty="0" smtClean="0"/>
              <a:t>Mechanical devices __ exerting pressure into the cervical canal  , which stimulate the release of local hormones prostaglandins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Arial Black" pitchFamily="34" charset="0"/>
              </a:rPr>
              <a:t>HYGROSCOPIC DEVICE</a:t>
            </a:r>
            <a:endParaRPr lang="en-IN" dirty="0">
              <a:latin typeface="Arial Black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Hygroscopic devices like laminaria , dilapan absorb water from the endocervix and local tissues &amp; swells up , thereby gradually dilating the cervix.</a:t>
            </a:r>
          </a:p>
          <a:p>
            <a:r>
              <a:rPr lang="en-IN" dirty="0" smtClean="0"/>
              <a:t>Dilators are of low cost.</a:t>
            </a:r>
          </a:p>
          <a:p>
            <a:r>
              <a:rPr lang="en-IN" dirty="0" smtClean="0"/>
              <a:t>Used for cervical ripening before induction of labour.</a:t>
            </a:r>
          </a:p>
          <a:p>
            <a:r>
              <a:rPr lang="en-IN" dirty="0" smtClean="0"/>
              <a:t>Placement generally required speculum and positioning of women on an table which can be uncomfortable.</a:t>
            </a:r>
            <a:endParaRPr lang="en-IN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7159" y="1714488"/>
            <a:ext cx="3143272" cy="46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920875"/>
            <a:ext cx="3271093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1920875"/>
            <a:ext cx="3571900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latin typeface="Arial Black" pitchFamily="34" charset="0"/>
              </a:rPr>
              <a:t>EXTRAAMNIOTIC SALINE INFUSION</a:t>
            </a:r>
            <a:endParaRPr lang="en-IN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It is used in unfavourable cervix.</a:t>
            </a:r>
          </a:p>
          <a:p>
            <a:r>
              <a:rPr lang="en-IN" dirty="0" smtClean="0"/>
              <a:t>Foleys catheter is placed through the internal os and downward tension is created by taping the catheter to the thigh .</a:t>
            </a:r>
          </a:p>
          <a:p>
            <a:r>
              <a:rPr lang="en-IN" dirty="0" smtClean="0"/>
              <a:t>Extra amniotic saline infusion through the catheter into the space b/w internal os &amp; placental membranes.</a:t>
            </a:r>
          </a:p>
          <a:p>
            <a:r>
              <a:rPr lang="en-IN" dirty="0" smtClean="0"/>
              <a:t>Higher rate of delivery within 24 hrs with mechanical technique.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14602"/>
            <a:ext cx="9144000" cy="814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latin typeface="Arial Black" pitchFamily="34" charset="0"/>
              </a:rPr>
              <a:t>TRANSCERVICAL CATHETER</a:t>
            </a:r>
            <a:endParaRPr lang="en-IN" dirty="0">
              <a:latin typeface="Arial Black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>
                <a:latin typeface="Arial" pitchFamily="34" charset="0"/>
                <a:cs typeface="Arial" pitchFamily="34" charset="0"/>
              </a:rPr>
              <a:t>Under USG guidance / blind insertion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Foleys catheter inserted through the cervical os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Balloon at the level of the internal os &amp; inflate with 30 ml of saline which cause dilatation of the cervix .</a:t>
            </a:r>
            <a:r>
              <a:rPr lang="en-IN" dirty="0" smtClean="0"/>
              <a:t> Foleys catheter used along with intravenous oxytocin infusion.</a:t>
            </a:r>
          </a:p>
          <a:p>
            <a:pPr>
              <a:buNone/>
            </a:pPr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endParaRPr lang="en-IN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3428992" cy="685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Arial Black" pitchFamily="34" charset="0"/>
              </a:rPr>
              <a:t>ADVANTAGES &amp; RISK</a:t>
            </a:r>
            <a:endParaRPr lang="en-IN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IN" dirty="0" smtClean="0"/>
              <a:t>Out patient 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No need for FHR  monitoring.</a:t>
            </a:r>
          </a:p>
          <a:p>
            <a:r>
              <a:rPr lang="en-IN" dirty="0" smtClean="0"/>
              <a:t>Reduced risk of hyperstimulation</a:t>
            </a:r>
          </a:p>
          <a:p>
            <a:r>
              <a:rPr lang="en-IN" dirty="0" smtClean="0"/>
              <a:t> Reduced risk of  meconium stained liquor </a:t>
            </a:r>
          </a:p>
          <a:p>
            <a:r>
              <a:rPr lang="en-IN" dirty="0" smtClean="0"/>
              <a:t>No adverse effect on neonatal outcome.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Risk</a:t>
            </a:r>
          </a:p>
          <a:p>
            <a:r>
              <a:rPr lang="en-IN" dirty="0" smtClean="0"/>
              <a:t> bleeding </a:t>
            </a:r>
          </a:p>
          <a:p>
            <a:r>
              <a:rPr lang="en-IN" dirty="0" smtClean="0"/>
              <a:t> infection </a:t>
            </a:r>
          </a:p>
          <a:p>
            <a:r>
              <a:rPr lang="en-IN" dirty="0" smtClean="0"/>
              <a:t> placental separation  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latin typeface="Arial Black" pitchFamily="34" charset="0"/>
              </a:rPr>
              <a:t>PHARMACOLOGICAL METHODS</a:t>
            </a:r>
            <a:endParaRPr lang="en-IN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2 components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      Oxytocin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Prostaglandins</a:t>
            </a:r>
          </a:p>
          <a:p>
            <a:pPr>
              <a:buNone/>
            </a:pPr>
            <a:r>
              <a:rPr lang="en-IN" dirty="0" smtClean="0"/>
              <a:t>      Used for ripening the cervix</a:t>
            </a:r>
          </a:p>
          <a:p>
            <a:r>
              <a:rPr lang="en-IN" dirty="0" smtClean="0"/>
              <a:t>Other pharmacological methods currently under investigations are mifepristone, oestrogens , corticosteroids , relaxin , and hyluronidase.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Arial Black" pitchFamily="34" charset="0"/>
              </a:rPr>
              <a:t>OXYTOCIN</a:t>
            </a:r>
            <a:endParaRPr lang="en-IN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latin typeface="Arial" pitchFamily="34" charset="0"/>
                <a:cs typeface="Arial" pitchFamily="34" charset="0"/>
              </a:rPr>
              <a:t> B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eing peptide it is inactive orally.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It is administered as im or iv routes rarely by intranasal spray.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Half life is 6 min 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Pregnant uterus and placenta elaborate a special enzyme __ oxytocinase which can be detected in maternal plasma. Hence half life is reduced towards term.</a:t>
            </a:r>
          </a:p>
          <a:p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endParaRPr lang="en-IN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Arial Black" pitchFamily="34" charset="0"/>
              </a:rPr>
              <a:t>DEFINITION</a:t>
            </a:r>
            <a:endParaRPr lang="en-IN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latin typeface="Arial" pitchFamily="34" charset="0"/>
                <a:cs typeface="Arial" pitchFamily="34" charset="0"/>
              </a:rPr>
              <a:t>It is defined as artificial initiation of uterine contractions , prior to their spontaneous onset beyond the period of fetal viability.</a:t>
            </a:r>
            <a:endParaRPr lang="en-IN" dirty="0">
              <a:latin typeface="Arial" pitchFamily="34" charset="0"/>
              <a:cs typeface="Arial" pitchFamily="34" charset="0"/>
            </a:endParaRPr>
          </a:p>
          <a:p>
            <a:endParaRPr lang="en-IN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Arial Black" pitchFamily="34" charset="0"/>
              </a:rPr>
              <a:t>continued</a:t>
            </a:r>
            <a:endParaRPr lang="en-IN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latin typeface="Arial" pitchFamily="34" charset="0"/>
                <a:cs typeface="Arial" pitchFamily="34" charset="0"/>
              </a:rPr>
              <a:t>As pregnancy progress , the number of receptors in uterus increases markedly </a:t>
            </a:r>
            <a:r>
              <a:rPr lang="en-IN" dirty="0">
                <a:latin typeface="Arial" pitchFamily="34" charset="0"/>
                <a:cs typeface="Arial" pitchFamily="34" charset="0"/>
              </a:rPr>
              <a:t>1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00 folds at 32 weeks , 300 folds at onset of labour.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Oxytocin  alone is a poor choice for induction with an unfavourable cervix.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 low dose  infusion is as effective as the high dose regimen with less side effects.(hyperstimulation &amp; precipitate labour)</a:t>
            </a:r>
          </a:p>
          <a:p>
            <a:endParaRPr lang="en-IN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2026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REGIMEN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STARTING</a:t>
                      </a:r>
                      <a:r>
                        <a:rPr lang="en-IN" baseline="0" dirty="0" smtClean="0"/>
                        <a:t> DOSE (mU/ml)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INCREMENTAL INCREASE</a:t>
                      </a:r>
                    </a:p>
                    <a:p>
                      <a:r>
                        <a:rPr lang="en-IN" dirty="0" smtClean="0"/>
                        <a:t>mU/min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DOSE INTERVAL</a:t>
                      </a:r>
                    </a:p>
                    <a:p>
                      <a:r>
                        <a:rPr lang="en-IN" dirty="0" smtClean="0"/>
                        <a:t>min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MAXIMUM</a:t>
                      </a:r>
                      <a:r>
                        <a:rPr lang="en-IN" baseline="0" dirty="0" smtClean="0"/>
                        <a:t> DOSE(mU/min)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LOW DOSE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0.5_1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30_40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20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1-2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40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HIGH</a:t>
                      </a:r>
                      <a:r>
                        <a:rPr lang="en-IN" baseline="0" dirty="0" smtClean="0"/>
                        <a:t> DOSE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6,3,1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15_40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42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0"/>
            <a:ext cx="8115328" cy="1428736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latin typeface="Arial Black" pitchFamily="34" charset="0"/>
              </a:rPr>
              <a:t>RCOG GUIDELINESS FOR INDUCTION OF LABOUR</a:t>
            </a:r>
            <a:endParaRPr lang="en-IN" dirty="0">
              <a:latin typeface="Arial Black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7156" y="1357301"/>
          <a:ext cx="8329644" cy="522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411"/>
                <a:gridCol w="2082411"/>
                <a:gridCol w="2082411"/>
                <a:gridCol w="2082411"/>
              </a:tblGrid>
              <a:tr h="634254">
                <a:tc>
                  <a:txBody>
                    <a:bodyPr/>
                    <a:lstStyle/>
                    <a:p>
                      <a:r>
                        <a:rPr lang="en-IN" dirty="0" smtClean="0"/>
                        <a:t>TIME AFTER STARTING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OXYTOCIN DOSE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VOLUME INFUSED ML/HR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906076">
                <a:tc>
                  <a:txBody>
                    <a:bodyPr/>
                    <a:lstStyle/>
                    <a:p>
                      <a:r>
                        <a:rPr lang="en-IN" dirty="0" smtClean="0"/>
                        <a:t>MIN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MU/MIN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Dilution</a:t>
                      </a:r>
                      <a:r>
                        <a:rPr lang="en-IN" baseline="0" dirty="0" smtClean="0"/>
                        <a:t> 30IU oxytocin in 500ml of  normal saline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Dilution 10IU oxytocin</a:t>
                      </a:r>
                      <a:r>
                        <a:rPr lang="en-IN" baseline="0" dirty="0" smtClean="0"/>
                        <a:t> in 500 ml normal saline</a:t>
                      </a:r>
                      <a:endParaRPr lang="en-IN" dirty="0"/>
                    </a:p>
                  </a:txBody>
                  <a:tcPr/>
                </a:tc>
              </a:tr>
              <a:tr h="367464">
                <a:tc>
                  <a:txBody>
                    <a:bodyPr/>
                    <a:lstStyle/>
                    <a:p>
                      <a:r>
                        <a:rPr lang="en-IN" dirty="0" smtClean="0"/>
                        <a:t>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3</a:t>
                      </a:r>
                      <a:endParaRPr lang="en-IN" dirty="0"/>
                    </a:p>
                  </a:txBody>
                  <a:tcPr/>
                </a:tc>
              </a:tr>
              <a:tr h="367464">
                <a:tc>
                  <a:txBody>
                    <a:bodyPr/>
                    <a:lstStyle/>
                    <a:p>
                      <a:r>
                        <a:rPr lang="en-IN" dirty="0" smtClean="0"/>
                        <a:t>30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6</a:t>
                      </a:r>
                      <a:endParaRPr lang="en-IN" dirty="0"/>
                    </a:p>
                  </a:txBody>
                  <a:tcPr/>
                </a:tc>
              </a:tr>
              <a:tr h="367464">
                <a:tc>
                  <a:txBody>
                    <a:bodyPr/>
                    <a:lstStyle/>
                    <a:p>
                      <a:r>
                        <a:rPr lang="en-IN" dirty="0" smtClean="0"/>
                        <a:t>60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12</a:t>
                      </a:r>
                      <a:endParaRPr lang="en-IN" dirty="0"/>
                    </a:p>
                  </a:txBody>
                  <a:tcPr/>
                </a:tc>
              </a:tr>
              <a:tr h="367464">
                <a:tc>
                  <a:txBody>
                    <a:bodyPr/>
                    <a:lstStyle/>
                    <a:p>
                      <a:r>
                        <a:rPr lang="en-IN" dirty="0" smtClean="0"/>
                        <a:t>90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24</a:t>
                      </a:r>
                      <a:endParaRPr lang="en-IN" dirty="0"/>
                    </a:p>
                  </a:txBody>
                  <a:tcPr/>
                </a:tc>
              </a:tr>
              <a:tr h="367464">
                <a:tc>
                  <a:txBody>
                    <a:bodyPr/>
                    <a:lstStyle/>
                    <a:p>
                      <a:r>
                        <a:rPr lang="en-IN" dirty="0" smtClean="0"/>
                        <a:t>120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36</a:t>
                      </a:r>
                      <a:endParaRPr lang="en-IN" dirty="0"/>
                    </a:p>
                  </a:txBody>
                  <a:tcPr/>
                </a:tc>
              </a:tr>
              <a:tr h="367464">
                <a:tc>
                  <a:txBody>
                    <a:bodyPr/>
                    <a:lstStyle/>
                    <a:p>
                      <a:r>
                        <a:rPr lang="en-IN" dirty="0" smtClean="0"/>
                        <a:t>150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48</a:t>
                      </a:r>
                      <a:endParaRPr lang="en-IN" dirty="0"/>
                    </a:p>
                  </a:txBody>
                  <a:tcPr/>
                </a:tc>
              </a:tr>
              <a:tr h="367464">
                <a:tc>
                  <a:txBody>
                    <a:bodyPr/>
                    <a:lstStyle/>
                    <a:p>
                      <a:r>
                        <a:rPr lang="en-IN" dirty="0" smtClean="0"/>
                        <a:t>180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60</a:t>
                      </a:r>
                      <a:endParaRPr lang="en-IN" dirty="0"/>
                    </a:p>
                  </a:txBody>
                  <a:tcPr/>
                </a:tc>
              </a:tr>
              <a:tr h="367464">
                <a:tc>
                  <a:txBody>
                    <a:bodyPr/>
                    <a:lstStyle/>
                    <a:p>
                      <a:r>
                        <a:rPr lang="en-IN" dirty="0" smtClean="0"/>
                        <a:t>210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72</a:t>
                      </a:r>
                      <a:endParaRPr lang="en-IN" dirty="0"/>
                    </a:p>
                  </a:txBody>
                  <a:tcPr/>
                </a:tc>
              </a:tr>
              <a:tr h="367464">
                <a:tc>
                  <a:txBody>
                    <a:bodyPr/>
                    <a:lstStyle/>
                    <a:p>
                      <a:r>
                        <a:rPr lang="en-IN" dirty="0" smtClean="0"/>
                        <a:t>240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84</a:t>
                      </a:r>
                      <a:endParaRPr lang="en-IN" dirty="0"/>
                    </a:p>
                  </a:txBody>
                  <a:tcPr/>
                </a:tc>
              </a:tr>
              <a:tr h="367464">
                <a:tc>
                  <a:txBody>
                    <a:bodyPr/>
                    <a:lstStyle/>
                    <a:p>
                      <a:r>
                        <a:rPr lang="en-IN" dirty="0" smtClean="0"/>
                        <a:t>270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32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32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96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IN" dirty="0" smtClean="0">
                <a:latin typeface="Arial" pitchFamily="34" charset="0"/>
                <a:cs typeface="Arial" pitchFamily="34" charset="0"/>
              </a:rPr>
              <a:t>5 U of oxytocin in 500 ml RL solution.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Infusion is commenced at a rate of 1_2 mIU/min.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Gradually increased every 30 minutes till good contractions are achieved (3 contractions in 10 min lasting for 45 seconds)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In high dose regimen ,infusion is started at 6mIU/min.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3428992" cy="7929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Arial Black" pitchFamily="34" charset="0"/>
                <a:cs typeface="Arial" pitchFamily="34" charset="0"/>
              </a:rPr>
              <a:t>DURATION</a:t>
            </a:r>
            <a:endParaRPr lang="en-IN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latin typeface="Arial" pitchFamily="34" charset="0"/>
                <a:cs typeface="Arial" pitchFamily="34" charset="0"/>
              </a:rPr>
              <a:t>As it takes 20_30 minutes for the administered drug to reach the steady state level , it is unnecessary &amp; potentially harmful to increase dose at very frequent intervals.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Adequate uterine contractions can usually be achieved at a dose of 10_12mIU/min.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Maximum dose of infusion in induction of labour is 20mIU/min although upto 32 mIU/min.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latin typeface="Arial Black" pitchFamily="34" charset="0"/>
              </a:rPr>
              <a:t>OXYTOCIN INFUSION USING A DRIP SET FOR INDUCTION</a:t>
            </a:r>
            <a:endParaRPr lang="en-IN" dirty="0">
              <a:latin typeface="Arial Black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28596" y="1857364"/>
          <a:ext cx="8329644" cy="39065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2411"/>
                <a:gridCol w="2132433"/>
                <a:gridCol w="2032389"/>
                <a:gridCol w="2082411"/>
              </a:tblGrid>
              <a:tr h="374016">
                <a:tc>
                  <a:txBody>
                    <a:bodyPr/>
                    <a:lstStyle/>
                    <a:p>
                      <a:r>
                        <a:rPr lang="en-IN" dirty="0" smtClean="0"/>
                        <a:t>TIME SINCE INDUCTION (min)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OXYTOCIN DRIP RATE DROPS/MIN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DOSE OF OXYTOCIN (mIU/ml)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TOTAL</a:t>
                      </a:r>
                      <a:r>
                        <a:rPr lang="en-IN" baseline="0" dirty="0" smtClean="0"/>
                        <a:t> VOLUME INFUSED(ML)</a:t>
                      </a:r>
                      <a:endParaRPr lang="en-IN" dirty="0"/>
                    </a:p>
                  </a:txBody>
                  <a:tcPr/>
                </a:tc>
              </a:tr>
              <a:tr h="374016">
                <a:tc>
                  <a:txBody>
                    <a:bodyPr/>
                    <a:lstStyle/>
                    <a:p>
                      <a:r>
                        <a:rPr lang="en-IN" dirty="0" smtClean="0"/>
                        <a:t>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2U/500ML</a:t>
                      </a:r>
                      <a:r>
                        <a:rPr lang="en-IN" baseline="0" dirty="0" smtClean="0"/>
                        <a:t> 10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0</a:t>
                      </a:r>
                      <a:endParaRPr lang="en-IN" dirty="0"/>
                    </a:p>
                  </a:txBody>
                  <a:tcPr/>
                </a:tc>
              </a:tr>
              <a:tr h="374016">
                <a:tc>
                  <a:txBody>
                    <a:bodyPr/>
                    <a:lstStyle/>
                    <a:p>
                      <a:r>
                        <a:rPr lang="en-IN" dirty="0" smtClean="0"/>
                        <a:t>30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15</a:t>
                      </a:r>
                      <a:endParaRPr lang="en-IN" dirty="0"/>
                    </a:p>
                  </a:txBody>
                  <a:tcPr/>
                </a:tc>
              </a:tr>
              <a:tr h="374016">
                <a:tc>
                  <a:txBody>
                    <a:bodyPr/>
                    <a:lstStyle/>
                    <a:p>
                      <a:r>
                        <a:rPr lang="en-IN" dirty="0" smtClean="0"/>
                        <a:t>60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30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45</a:t>
                      </a:r>
                      <a:endParaRPr lang="en-IN" dirty="0"/>
                    </a:p>
                  </a:txBody>
                  <a:tcPr/>
                </a:tc>
              </a:tr>
              <a:tr h="374016">
                <a:tc>
                  <a:txBody>
                    <a:bodyPr/>
                    <a:lstStyle/>
                    <a:p>
                      <a:r>
                        <a:rPr lang="en-IN" dirty="0" smtClean="0"/>
                        <a:t>90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40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90</a:t>
                      </a:r>
                      <a:endParaRPr lang="en-IN" dirty="0"/>
                    </a:p>
                  </a:txBody>
                  <a:tcPr/>
                </a:tc>
              </a:tr>
              <a:tr h="374016">
                <a:tc>
                  <a:txBody>
                    <a:bodyPr/>
                    <a:lstStyle/>
                    <a:p>
                      <a:r>
                        <a:rPr lang="en-IN" dirty="0" smtClean="0"/>
                        <a:t>120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50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150</a:t>
                      </a:r>
                      <a:endParaRPr lang="en-IN" dirty="0"/>
                    </a:p>
                  </a:txBody>
                  <a:tcPr/>
                </a:tc>
              </a:tr>
              <a:tr h="374016">
                <a:tc>
                  <a:txBody>
                    <a:bodyPr/>
                    <a:lstStyle/>
                    <a:p>
                      <a:r>
                        <a:rPr lang="en-IN" dirty="0" smtClean="0"/>
                        <a:t>150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60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225</a:t>
                      </a:r>
                      <a:endParaRPr lang="en-IN" dirty="0"/>
                    </a:p>
                  </a:txBody>
                  <a:tcPr/>
                </a:tc>
              </a:tr>
              <a:tr h="374016">
                <a:tc>
                  <a:txBody>
                    <a:bodyPr/>
                    <a:lstStyle/>
                    <a:p>
                      <a:r>
                        <a:rPr lang="en-IN" dirty="0" smtClean="0"/>
                        <a:t>180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4U/500ML) 40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315</a:t>
                      </a:r>
                      <a:endParaRPr lang="en-IN" dirty="0"/>
                    </a:p>
                  </a:txBody>
                  <a:tcPr/>
                </a:tc>
              </a:tr>
              <a:tr h="374016">
                <a:tc>
                  <a:txBody>
                    <a:bodyPr/>
                    <a:lstStyle/>
                    <a:p>
                      <a:r>
                        <a:rPr lang="en-IN" dirty="0" smtClean="0"/>
                        <a:t>210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50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3755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The danger of uterine rupture is minimal in primi but it is maximum in multi.</a:t>
            </a:r>
          </a:p>
          <a:p>
            <a:r>
              <a:rPr lang="en-IN" dirty="0" smtClean="0"/>
              <a:t>But  asphyxia of baby is a potential complication.</a:t>
            </a:r>
          </a:p>
          <a:p>
            <a:r>
              <a:rPr lang="en-IN" dirty="0" smtClean="0"/>
              <a:t>We should aim to maintain the lowest dosage consistent with regular contractions lasting about 40 seconds  every 3 minutes.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Once  painful contraction starts, we should monitor </a:t>
            </a:r>
          </a:p>
          <a:p>
            <a:pPr>
              <a:buNone/>
            </a:pPr>
            <a:r>
              <a:rPr lang="en-IN" dirty="0" smtClean="0"/>
              <a:t>     The intensity and the frequency of contractions,</a:t>
            </a:r>
          </a:p>
          <a:p>
            <a:pPr>
              <a:buNone/>
            </a:pPr>
            <a:r>
              <a:rPr lang="en-IN" dirty="0" smtClean="0"/>
              <a:t>     Fetal heart rate and maternal pulse for every half an hour and maternal BP for every 4 hourly.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latin typeface="Arial" pitchFamily="34" charset="0"/>
                <a:cs typeface="Arial" pitchFamily="34" charset="0"/>
              </a:rPr>
              <a:t>An ARM is performed once there is adequate contractions, cervix is 3 cm dilated.ARM with oxytocin infusion for induction is likely to be successful.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Once membrane has been ruptured  , there is no turning back&amp; if the patient does not progress , caesarean section is inevitable.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When induction is not very urgent  , if patient fails to go into labour after 6 hrs one can discontinue the oxytocin drip &amp; restart in next morning.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Oxytocin drip should be kept running right through the third stage of labour &amp; preferably for atleast an hour or 2 hrs following twin delivery to prevent atonic haemorrhage. </a:t>
            </a:r>
          </a:p>
          <a:p>
            <a:r>
              <a:rPr lang="en-IN" dirty="0" smtClean="0"/>
              <a:t>Discontinue __when contractions become more than 5 in 10 min</a:t>
            </a:r>
          </a:p>
          <a:p>
            <a:pPr>
              <a:buNone/>
            </a:pPr>
            <a:r>
              <a:rPr lang="en-IN" dirty="0"/>
              <a:t> </a:t>
            </a:r>
            <a:r>
              <a:rPr lang="en-IN" dirty="0" smtClean="0"/>
              <a:t>    contractions lasts longer for 60 _70 seconds</a:t>
            </a:r>
          </a:p>
          <a:p>
            <a:pPr>
              <a:buNone/>
            </a:pPr>
            <a:r>
              <a:rPr lang="en-IN" dirty="0"/>
              <a:t> </a:t>
            </a:r>
            <a:r>
              <a:rPr lang="en-IN" dirty="0" smtClean="0"/>
              <a:t>    FHR pattern become reassuring.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latin typeface="Arial Black" pitchFamily="34" charset="0"/>
              </a:rPr>
              <a:t>AUGMENTATION OF LABOUR</a:t>
            </a:r>
            <a:endParaRPr lang="en-IN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It is stimulation of spontaneous contractions that are considered inadequate because of failure of cervical dilatation and descent of fetus.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Arial Black" pitchFamily="34" charset="0"/>
              </a:rPr>
              <a:t>SIDE EFFECTS</a:t>
            </a:r>
            <a:endParaRPr lang="en-IN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Water intoxication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_ 20mU/min or more oxytocin is infused along with appreciable amount of fluids , water intoxication may lead to convulsions , coma , and even death.</a:t>
            </a:r>
          </a:p>
          <a:p>
            <a:r>
              <a:rPr lang="en-IN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Maternal hyponatremia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_ prolonged use of intravenous oxytocin in high doses owing to antidiuretic nature of oxytocin.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So the dose of oxytocin &amp; volume of fluid infused should be limited.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Arial Black" pitchFamily="34" charset="0"/>
              </a:rPr>
              <a:t>PROSTAGLANDINS</a:t>
            </a:r>
            <a:endParaRPr lang="en-IN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It is a derivative of prostanoic acid.</a:t>
            </a:r>
          </a:p>
          <a:p>
            <a:r>
              <a:rPr lang="en-IN" dirty="0" smtClean="0"/>
              <a:t>It has a property of acting as local hormones.</a:t>
            </a:r>
          </a:p>
          <a:p>
            <a:r>
              <a:rPr lang="en-IN" dirty="0" smtClean="0"/>
              <a:t>PGE2 &amp; PGF2</a:t>
            </a:r>
            <a:r>
              <a:rPr lang="el-GR" dirty="0" smtClean="0"/>
              <a:t>α</a:t>
            </a:r>
            <a:r>
              <a:rPr lang="en-IN" dirty="0" smtClean="0"/>
              <a:t> which have significant effect on the uterus are used for induction of labour and abortion.</a:t>
            </a:r>
          </a:p>
          <a:p>
            <a:r>
              <a:rPr lang="en-IN" dirty="0" smtClean="0"/>
              <a:t>PGE1 has found to be equally effective recently.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dirty="0" smtClean="0"/>
              <a:t>Karim and his colleagues in uganda in 1966 noted PGF2</a:t>
            </a:r>
            <a:r>
              <a:rPr lang="el-GR" dirty="0" smtClean="0"/>
              <a:t>α</a:t>
            </a:r>
            <a:r>
              <a:rPr lang="en-IN" dirty="0" smtClean="0"/>
              <a:t> in human amniotic fluid &amp; maternal venous blood in variable amount during labour.</a:t>
            </a:r>
          </a:p>
          <a:p>
            <a:r>
              <a:rPr lang="en-IN" dirty="0" smtClean="0"/>
              <a:t>Early studies of induction used  IV infusion of prostaglandin ___painful phlebitis , vomiting , diahorrea.</a:t>
            </a:r>
          </a:p>
          <a:p>
            <a:r>
              <a:rPr lang="en-IN" dirty="0" smtClean="0"/>
              <a:t>But now both intravaginal or intracevical PGE2 have been more successful in achieving vaginal delivery within 24 hrs when compared to oxytocin , alone or with amniotomy</a:t>
            </a:r>
          </a:p>
          <a:p>
            <a:r>
              <a:rPr lang="en-IN" dirty="0" smtClean="0"/>
              <a:t>Now available as vaginal gel , intracervical gel , vaginal inserts , vaginal tablets &amp;suppositories</a:t>
            </a:r>
            <a:r>
              <a:rPr lang="en-IN" dirty="0"/>
              <a:t>.</a:t>
            </a:r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Arial Black" pitchFamily="34" charset="0"/>
                <a:cs typeface="Arial" pitchFamily="34" charset="0"/>
              </a:rPr>
              <a:t>SIDE EFFECTS</a:t>
            </a:r>
            <a:endParaRPr lang="en-IN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>
                <a:latin typeface="Arial" pitchFamily="34" charset="0"/>
                <a:cs typeface="Arial" pitchFamily="34" charset="0"/>
              </a:rPr>
              <a:t>Vomiting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Diahorrea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Abdominal cramps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Fever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Dizziness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Headache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Caution must be  exercised in administering prostaglandins in patients with compromised cvs , renal , hepatic function , asthmatics &amp; those with glaucoma , raised intraoccular pressure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Arial Black" pitchFamily="34" charset="0"/>
              </a:rPr>
              <a:t>VAGINAL INSERT</a:t>
            </a:r>
            <a:endParaRPr lang="en-IN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Dinoprostone is available as a 10 mg vaginal tablet which is inserted high up into the vagina and left for 12 hrs  , even the pt can be allowed to walk after 2 hrs.</a:t>
            </a:r>
          </a:p>
          <a:p>
            <a:r>
              <a:rPr lang="en-IN" dirty="0" smtClean="0"/>
              <a:t>The insert must be removed when the patient goes into an active labour or after 12 hrs and before starting oxytocin infusion.</a:t>
            </a:r>
          </a:p>
          <a:p>
            <a:r>
              <a:rPr lang="en-IN" dirty="0" smtClean="0"/>
              <a:t>It is more expensive.</a:t>
            </a:r>
          </a:p>
          <a:p>
            <a:r>
              <a:rPr lang="en-IN" dirty="0" smtClean="0"/>
              <a:t>Its efficacy is similar to PGE2 gel and misoprostol.</a:t>
            </a:r>
          </a:p>
          <a:p>
            <a:r>
              <a:rPr lang="en-IN" dirty="0" smtClean="0"/>
              <a:t>Incidence of hyperstimulation &amp; cesarean rates are same as gel.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Arial Black" pitchFamily="34" charset="0"/>
              </a:rPr>
              <a:t>PGE2 GEL</a:t>
            </a:r>
            <a:endParaRPr lang="en-IN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It should be administered near the labour ward.</a:t>
            </a:r>
          </a:p>
          <a:p>
            <a:r>
              <a:rPr lang="en-IN" dirty="0" smtClean="0"/>
              <a:t>Patient __recumbent for atleast 30 minutes after administration.</a:t>
            </a:r>
          </a:p>
          <a:p>
            <a:r>
              <a:rPr lang="en-IN" dirty="0" smtClean="0"/>
              <a:t>FHR monitoring.</a:t>
            </a:r>
          </a:p>
          <a:p>
            <a:r>
              <a:rPr lang="en-IN" dirty="0" smtClean="0"/>
              <a:t>Oxytocin should not be started within 6 hrs of PGE2 administration to avoid hyperstimulation.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Intracervical PGE2 gel preparation has been widely used .</a:t>
            </a:r>
          </a:p>
          <a:p>
            <a:r>
              <a:rPr lang="en-IN" dirty="0" smtClean="0"/>
              <a:t>Its usage for cervical ripening is widespread ACOG 2009.</a:t>
            </a:r>
          </a:p>
          <a:p>
            <a:r>
              <a:rPr lang="en-IN" dirty="0" smtClean="0"/>
              <a:t>The gel is available as 2.5ml preload syringe for intracervical application.</a:t>
            </a:r>
          </a:p>
          <a:p>
            <a:r>
              <a:rPr lang="en-IN" dirty="0" smtClean="0"/>
              <a:t>It contains 0.5 mg of Dinoprostone.</a:t>
            </a:r>
          </a:p>
          <a:p>
            <a:pPr>
              <a:buNone/>
            </a:pPr>
            <a:r>
              <a:rPr lang="en-IN" dirty="0" smtClean="0"/>
              <a:t>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Arial Black" pitchFamily="34" charset="0"/>
                <a:cs typeface="Arial" pitchFamily="34" charset="0"/>
              </a:rPr>
              <a:t>PROCEDURE</a:t>
            </a:r>
            <a:endParaRPr lang="en-IN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dirty="0" smtClean="0">
                <a:latin typeface="Arial" pitchFamily="34" charset="0"/>
                <a:cs typeface="Arial" pitchFamily="34" charset="0"/>
              </a:rPr>
              <a:t>Women in dorso-lithotomy position , cervix is exposed.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The tip of the cannula , which is attached to prefilled syringe , is inserted gently into the internal os.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The gel is then instilled into the cervix.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Patient in recumbent position for next 30 minutes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The dose may be repeated for every 6 hrs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Maximum dose of 1.5mg of Dinoprostone (3 doses or 7.5 ml of gel) within 24 hour period.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It is good clinical practice to assess the state of cervix before next dose is instilled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Arial Black" pitchFamily="34" charset="0"/>
              </a:rPr>
              <a:t>ADVANTAGES</a:t>
            </a:r>
            <a:endParaRPr lang="en-IN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IN" dirty="0" smtClean="0">
                <a:latin typeface="Arial" pitchFamily="34" charset="0"/>
                <a:cs typeface="Arial" pitchFamily="34" charset="0"/>
              </a:rPr>
              <a:t>Ripen the cervix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>
                <a:latin typeface="Arial" pitchFamily="34" charset="0"/>
                <a:cs typeface="Arial" pitchFamily="34" charset="0"/>
              </a:rPr>
              <a:t>Induce the labour and reduce the risk of failed induction.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>
                <a:latin typeface="Arial" pitchFamily="34" charset="0"/>
                <a:cs typeface="Arial" pitchFamily="34" charset="0"/>
              </a:rPr>
              <a:t>40% do not need further induction.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>
                <a:latin typeface="Arial" pitchFamily="34" charset="0"/>
                <a:cs typeface="Arial" pitchFamily="34" charset="0"/>
              </a:rPr>
              <a:t>Reduction in cesarean section rate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>
                <a:latin typeface="Arial" pitchFamily="34" charset="0"/>
                <a:cs typeface="Arial" pitchFamily="34" charset="0"/>
              </a:rPr>
              <a:t>Reduction in risk of cervix remaining unfavourable /unchanged at 24-48 hrs.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>
                <a:latin typeface="Arial" pitchFamily="34" charset="0"/>
                <a:cs typeface="Arial" pitchFamily="34" charset="0"/>
              </a:rPr>
              <a:t>Reduction in use of epidural analgesia.</a:t>
            </a:r>
          </a:p>
          <a:p>
            <a:pPr marL="514350" indent="-514350">
              <a:buFont typeface="+mj-lt"/>
              <a:buAutoNum type="arabicPeriod"/>
            </a:pPr>
            <a:endParaRPr lang="en-IN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latin typeface="Arial Black" pitchFamily="34" charset="0"/>
              </a:rPr>
              <a:t>METHODS OF INDUCTION</a:t>
            </a:r>
            <a:endParaRPr lang="en-IN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IN" dirty="0" smtClean="0"/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Non pharmacological methods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 Pharmacological methods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Surgical methods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Arial Black" pitchFamily="34" charset="0"/>
              </a:rPr>
              <a:t>PGE1 (MISOPROSTOL</a:t>
            </a:r>
            <a:r>
              <a:rPr lang="en-IN" dirty="0" smtClean="0"/>
              <a:t>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It is cheap</a:t>
            </a:r>
          </a:p>
          <a:p>
            <a:r>
              <a:rPr lang="en-IN" dirty="0" smtClean="0"/>
              <a:t>Stored at room temperature</a:t>
            </a:r>
          </a:p>
          <a:p>
            <a:r>
              <a:rPr lang="en-IN" dirty="0" smtClean="0"/>
              <a:t>Oral __ peak plasma levels in 10-15 min, with the half life of 20-40 min.</a:t>
            </a:r>
          </a:p>
          <a:p>
            <a:r>
              <a:rPr lang="en-IN" dirty="0" smtClean="0"/>
              <a:t>Bioavailability is 3 times greater when administered vaginally than oral administration.</a:t>
            </a:r>
          </a:p>
          <a:p>
            <a:r>
              <a:rPr lang="en-IN" dirty="0" smtClean="0"/>
              <a:t>It is useful in inducing labour &amp; abortion.</a:t>
            </a:r>
          </a:p>
          <a:p>
            <a:r>
              <a:rPr lang="en-IN" dirty="0" smtClean="0"/>
              <a:t>Side effects _ hyperstimulation , meconium stained liquor , uterine rupture .It can be reduced by lowering the dose of misoprostol.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57158" y="0"/>
            <a:ext cx="8329642" cy="857232"/>
          </a:xfrm>
        </p:spPr>
        <p:txBody>
          <a:bodyPr/>
          <a:lstStyle/>
          <a:p>
            <a:r>
              <a:rPr lang="en-IN" dirty="0" smtClean="0">
                <a:latin typeface="Arial Black" pitchFamily="34" charset="0"/>
              </a:rPr>
              <a:t>MISOPROSTOL</a:t>
            </a:r>
            <a:endParaRPr lang="en-IN" dirty="0">
              <a:latin typeface="Arial Black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57158" y="785794"/>
            <a:ext cx="4140230" cy="642942"/>
          </a:xfrm>
        </p:spPr>
        <p:txBody>
          <a:bodyPr/>
          <a:lstStyle/>
          <a:p>
            <a:r>
              <a:rPr lang="en-IN" dirty="0" smtClean="0"/>
              <a:t>VAGINAL</a:t>
            </a:r>
            <a:endParaRPr lang="en-IN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>
          <a:xfrm>
            <a:off x="4572000" y="714357"/>
            <a:ext cx="4114801" cy="785817"/>
          </a:xfrm>
        </p:spPr>
        <p:txBody>
          <a:bodyPr/>
          <a:lstStyle/>
          <a:p>
            <a:r>
              <a:rPr lang="en-IN" dirty="0" smtClean="0"/>
              <a:t>ORAL</a:t>
            </a:r>
            <a:endParaRPr lang="en-IN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357158" y="1285860"/>
            <a:ext cx="4140230" cy="5074460"/>
          </a:xfrm>
        </p:spPr>
        <p:txBody>
          <a:bodyPr>
            <a:normAutofit lnSpcReduction="10000"/>
          </a:bodyPr>
          <a:lstStyle/>
          <a:p>
            <a:r>
              <a:rPr lang="en-IN" dirty="0" smtClean="0"/>
              <a:t>Doses ranging from  25mcg 3-6 hrly  , 50 mcg 4</a:t>
            </a:r>
            <a:r>
              <a:rPr lang="en-IN" baseline="30000" dirty="0" smtClean="0"/>
              <a:t>th</a:t>
            </a:r>
            <a:r>
              <a:rPr lang="en-IN" dirty="0" smtClean="0"/>
              <a:t> hrly , 100mcg 6-12</a:t>
            </a:r>
            <a:r>
              <a:rPr lang="en-IN" baseline="30000" dirty="0" smtClean="0"/>
              <a:t>th</a:t>
            </a:r>
            <a:r>
              <a:rPr lang="en-IN" dirty="0" smtClean="0"/>
              <a:t> hrly .</a:t>
            </a:r>
          </a:p>
          <a:p>
            <a:r>
              <a:rPr lang="en-IN" dirty="0" smtClean="0"/>
              <a:t>More effective than oxytocin or prostaglandin.</a:t>
            </a:r>
          </a:p>
          <a:p>
            <a:r>
              <a:rPr lang="en-IN" dirty="0" smtClean="0"/>
              <a:t>According to ACOG guidelines  use of 25mcg  of misoprostol  is a initial dose for cervical ripening.</a:t>
            </a:r>
          </a:p>
          <a:p>
            <a:r>
              <a:rPr lang="en-IN" dirty="0" smtClean="0"/>
              <a:t>Frequency of administration should not be more than every 3-6hrs</a:t>
            </a:r>
          </a:p>
          <a:p>
            <a:r>
              <a:rPr lang="en-IN" dirty="0" smtClean="0"/>
              <a:t>Oxytocin should not be administered &lt; 4hrs after last misoprostol dose.</a:t>
            </a:r>
            <a:endParaRPr lang="en-IN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572000" y="1357298"/>
            <a:ext cx="4114801" cy="5003022"/>
          </a:xfrm>
        </p:spPr>
        <p:txBody>
          <a:bodyPr/>
          <a:lstStyle/>
          <a:p>
            <a:r>
              <a:rPr lang="en-IN" dirty="0" smtClean="0"/>
              <a:t>Oral 50mcg  , 100mcg is as effective as vaginal misoprostol.</a:t>
            </a:r>
          </a:p>
          <a:p>
            <a:r>
              <a:rPr lang="en-IN" dirty="0" smtClean="0"/>
              <a:t>For women with ruptured membrane it has similar efficacy to oxytocin.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Higher doses 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 Increased risk of uterine tachysystole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 FHR decelerations.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Occurrence of meconium stained liquor was more common.</a:t>
            </a:r>
          </a:p>
          <a:p>
            <a:pPr>
              <a:buNone/>
            </a:pPr>
            <a:r>
              <a:rPr lang="en-IN" dirty="0" smtClean="0"/>
              <a:t>    Other routes are buccal , sublingual applications.</a:t>
            </a:r>
          </a:p>
          <a:p>
            <a:pPr>
              <a:buNone/>
            </a:pPr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latin typeface="Arial Black" pitchFamily="34" charset="0"/>
              </a:rPr>
              <a:t>DOSAGE REGIMEN FOR PROSTAGLANDINS</a:t>
            </a:r>
            <a:endParaRPr lang="en-IN" dirty="0">
              <a:latin typeface="Arial Black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28596" y="2671770"/>
          <a:ext cx="8329642" cy="318612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64821"/>
                <a:gridCol w="4164821"/>
              </a:tblGrid>
              <a:tr h="584389">
                <a:tc>
                  <a:txBody>
                    <a:bodyPr/>
                    <a:lstStyle/>
                    <a:p>
                      <a:r>
                        <a:rPr lang="en-IN" dirty="0" smtClean="0"/>
                        <a:t>REGIMEN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DOSAGE AND REGIMEN</a:t>
                      </a:r>
                      <a:endParaRPr lang="en-IN" dirty="0"/>
                    </a:p>
                  </a:txBody>
                  <a:tcPr/>
                </a:tc>
              </a:tr>
              <a:tr h="1008672">
                <a:tc>
                  <a:txBody>
                    <a:bodyPr/>
                    <a:lstStyle/>
                    <a:p>
                      <a:r>
                        <a:rPr lang="en-IN" dirty="0" smtClean="0"/>
                        <a:t>PGE2 vaginal tablet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3mg can be repeated</a:t>
                      </a:r>
                      <a:r>
                        <a:rPr lang="en-IN" baseline="0" dirty="0" smtClean="0"/>
                        <a:t> after 6_8 hrs if required</a:t>
                      </a:r>
                      <a:endParaRPr lang="en-IN" dirty="0"/>
                    </a:p>
                  </a:txBody>
                  <a:tcPr/>
                </a:tc>
              </a:tr>
              <a:tr h="1008672">
                <a:tc>
                  <a:txBody>
                    <a:bodyPr/>
                    <a:lstStyle/>
                    <a:p>
                      <a:r>
                        <a:rPr lang="en-IN" dirty="0" smtClean="0"/>
                        <a:t>PGE2 vaginal</a:t>
                      </a:r>
                      <a:r>
                        <a:rPr lang="en-IN" baseline="0" dirty="0" smtClean="0"/>
                        <a:t> gel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aseline="0" dirty="0" smtClean="0"/>
                        <a:t>primi 2mg; multi 1mg can be repeated after 6 hrs if required</a:t>
                      </a:r>
                      <a:endParaRPr lang="en-IN" dirty="0"/>
                    </a:p>
                  </a:txBody>
                  <a:tcPr/>
                </a:tc>
              </a:tr>
              <a:tr h="584389">
                <a:tc>
                  <a:txBody>
                    <a:bodyPr/>
                    <a:lstStyle/>
                    <a:p>
                      <a:r>
                        <a:rPr lang="en-IN" dirty="0" smtClean="0"/>
                        <a:t>PGE2 vaginal insert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10 mg , released at 0.3 mg/hr for 12 hrs.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28596" y="1600200"/>
          <a:ext cx="8258204" cy="4614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9102"/>
                <a:gridCol w="4129102"/>
              </a:tblGrid>
              <a:tr h="2137776">
                <a:tc>
                  <a:txBody>
                    <a:bodyPr/>
                    <a:lstStyle/>
                    <a:p>
                      <a:r>
                        <a:rPr lang="en-IN" dirty="0" smtClean="0"/>
                        <a:t>PGE2 intracervical gel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0.5 mg,</a:t>
                      </a:r>
                      <a:r>
                        <a:rPr lang="en-IN" baseline="0" dirty="0" smtClean="0"/>
                        <a:t> can be repeated after 6 hrs if required max dose 1.5 kg</a:t>
                      </a:r>
                      <a:endParaRPr lang="en-IN" dirty="0"/>
                    </a:p>
                  </a:txBody>
                  <a:tcPr/>
                </a:tc>
              </a:tr>
              <a:tr h="1238553">
                <a:tc>
                  <a:txBody>
                    <a:bodyPr/>
                    <a:lstStyle/>
                    <a:p>
                      <a:r>
                        <a:rPr lang="en-IN" dirty="0" smtClean="0"/>
                        <a:t>Vaginal</a:t>
                      </a:r>
                      <a:r>
                        <a:rPr lang="en-IN" baseline="0" dirty="0" smtClean="0"/>
                        <a:t> misoprostol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25 µg 4_6 hrly; max 6 doses</a:t>
                      </a:r>
                      <a:endParaRPr lang="en-IN" dirty="0"/>
                    </a:p>
                  </a:txBody>
                  <a:tcPr/>
                </a:tc>
              </a:tr>
              <a:tr h="1238553">
                <a:tc>
                  <a:txBody>
                    <a:bodyPr/>
                    <a:lstStyle/>
                    <a:p>
                      <a:r>
                        <a:rPr lang="en-IN" dirty="0" smtClean="0"/>
                        <a:t>Oral misoprostol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50 µg 4</a:t>
                      </a:r>
                      <a:r>
                        <a:rPr lang="en-IN" baseline="0" dirty="0" smtClean="0"/>
                        <a:t> </a:t>
                      </a:r>
                      <a:r>
                        <a:rPr lang="en-IN" dirty="0" smtClean="0"/>
                        <a:t>hrly ; max 12 doses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2910" y="0"/>
            <a:ext cx="8043890" cy="1000108"/>
          </a:xfrm>
        </p:spPr>
        <p:txBody>
          <a:bodyPr/>
          <a:lstStyle/>
          <a:p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28596" y="1142985"/>
          <a:ext cx="8258204" cy="528641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29102"/>
                <a:gridCol w="4129102"/>
              </a:tblGrid>
              <a:tr h="670783">
                <a:tc>
                  <a:txBody>
                    <a:bodyPr/>
                    <a:lstStyle/>
                    <a:p>
                      <a:r>
                        <a:rPr lang="en-IN" dirty="0" smtClean="0"/>
                        <a:t>PREPARATION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INSTRUCTION FOR USE AND STORAGE</a:t>
                      </a:r>
                      <a:endParaRPr lang="en-IN" dirty="0"/>
                    </a:p>
                  </a:txBody>
                  <a:tcPr/>
                </a:tc>
              </a:tr>
              <a:tr h="670783">
                <a:tc>
                  <a:txBody>
                    <a:bodyPr/>
                    <a:lstStyle/>
                    <a:p>
                      <a:r>
                        <a:rPr lang="en-IN" dirty="0" smtClean="0"/>
                        <a:t>PGE2 VAGINAL TAB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Remain</a:t>
                      </a:r>
                      <a:r>
                        <a:rPr lang="en-IN" baseline="0" dirty="0" smtClean="0"/>
                        <a:t> lying for 30 mins after administration.</a:t>
                      </a:r>
                      <a:endParaRPr lang="en-IN" dirty="0"/>
                    </a:p>
                  </a:txBody>
                  <a:tcPr/>
                </a:tc>
              </a:tr>
              <a:tr h="388629">
                <a:tc>
                  <a:txBody>
                    <a:bodyPr/>
                    <a:lstStyle/>
                    <a:p>
                      <a:r>
                        <a:rPr lang="en-IN" dirty="0" smtClean="0"/>
                        <a:t>PGE2 VAGINAL</a:t>
                      </a:r>
                      <a:r>
                        <a:rPr lang="en-IN" baseline="0" dirty="0" smtClean="0"/>
                        <a:t> GEL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Store in ref 2-8 degree</a:t>
                      </a:r>
                      <a:r>
                        <a:rPr lang="en-IN" baseline="0" dirty="0" smtClean="0"/>
                        <a:t> calicoes</a:t>
                      </a:r>
                      <a:endParaRPr lang="en-IN" dirty="0"/>
                    </a:p>
                  </a:txBody>
                  <a:tcPr/>
                </a:tc>
              </a:tr>
              <a:tr h="1820698">
                <a:tc>
                  <a:txBody>
                    <a:bodyPr/>
                    <a:lstStyle/>
                    <a:p>
                      <a:r>
                        <a:rPr lang="en-IN" dirty="0" smtClean="0"/>
                        <a:t>PGE2 VAGINAL INSERT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Supine for 2 hrs after</a:t>
                      </a:r>
                      <a:r>
                        <a:rPr lang="en-IN" baseline="0" dirty="0" smtClean="0"/>
                        <a:t> insertion, remove at onset of active labour or 12 hrs or hyperstimulation occurs </a:t>
                      </a:r>
                    </a:p>
                    <a:p>
                      <a:r>
                        <a:rPr lang="en-IN" baseline="0" dirty="0" smtClean="0"/>
                        <a:t>Stored in -10-20 degree calicoes</a:t>
                      </a:r>
                    </a:p>
                    <a:p>
                      <a:r>
                        <a:rPr lang="en-IN" baseline="0" dirty="0" smtClean="0"/>
                        <a:t>Warming before insertion is not required</a:t>
                      </a:r>
                      <a:endParaRPr lang="en-IN" dirty="0"/>
                    </a:p>
                  </a:txBody>
                  <a:tcPr/>
                </a:tc>
              </a:tr>
              <a:tr h="388629">
                <a:tc>
                  <a:txBody>
                    <a:bodyPr/>
                    <a:lstStyle/>
                    <a:p>
                      <a:r>
                        <a:rPr lang="en-IN" dirty="0" smtClean="0"/>
                        <a:t>PGE2 INTRACERVICAL GEL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Supine for 15 mins after administration</a:t>
                      </a:r>
                      <a:endParaRPr lang="en-IN" dirty="0"/>
                    </a:p>
                  </a:txBody>
                  <a:tcPr/>
                </a:tc>
              </a:tr>
              <a:tr h="958262">
                <a:tc>
                  <a:txBody>
                    <a:bodyPr/>
                    <a:lstStyle/>
                    <a:p>
                      <a:r>
                        <a:rPr lang="en-IN" dirty="0" smtClean="0"/>
                        <a:t>VAGINAL MISOPROSTOL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Available as 100 µg tablet.</a:t>
                      </a:r>
                    </a:p>
                    <a:p>
                      <a:r>
                        <a:rPr lang="en-IN" dirty="0" smtClean="0"/>
                        <a:t> no Need refrigeration</a:t>
                      </a:r>
                    </a:p>
                    <a:p>
                      <a:r>
                        <a:rPr lang="en-IN" dirty="0" smtClean="0"/>
                        <a:t>Store below 30</a:t>
                      </a:r>
                      <a:r>
                        <a:rPr lang="en-IN" baseline="0" dirty="0" smtClean="0"/>
                        <a:t> degree c</a:t>
                      </a:r>
                      <a:endParaRPr lang="en-IN" dirty="0"/>
                    </a:p>
                  </a:txBody>
                  <a:tcPr/>
                </a:tc>
              </a:tr>
              <a:tr h="388629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Arial Black" pitchFamily="34" charset="0"/>
              </a:rPr>
              <a:t>SURGICAL METHODS</a:t>
            </a:r>
            <a:endParaRPr lang="en-IN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Sweeping of membranes</a:t>
            </a:r>
          </a:p>
          <a:p>
            <a:r>
              <a:rPr lang="en-IN" dirty="0" smtClean="0"/>
              <a:t>Artificial rupture of membrane or amniotomy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latin typeface="Arial Black" pitchFamily="34" charset="0"/>
              </a:rPr>
              <a:t>SWEEPING OF MEMBRANES</a:t>
            </a:r>
            <a:endParaRPr lang="en-IN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Sweeping of membranes as routine at term reduced the chance of pregnancy progressing beyond 41 weeks.</a:t>
            </a:r>
          </a:p>
          <a:p>
            <a:r>
              <a:rPr lang="en-IN" dirty="0" smtClean="0"/>
              <a:t>No associated increase in maternal and fetal infection.</a:t>
            </a:r>
          </a:p>
          <a:p>
            <a:r>
              <a:rPr lang="en-IN" dirty="0" smtClean="0"/>
              <a:t>Maternal discomfort, side effects like bleeding and risk of irregular contractions.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latin typeface="Arial Black" pitchFamily="34" charset="0"/>
              </a:rPr>
              <a:t>ARTIFICIAL RUPTURE OF MEMBRANE </a:t>
            </a:r>
            <a:endParaRPr lang="en-IN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Simple method </a:t>
            </a:r>
          </a:p>
          <a:p>
            <a:r>
              <a:rPr lang="en-IN" dirty="0" smtClean="0"/>
              <a:t>No maternal discomfort</a:t>
            </a:r>
          </a:p>
          <a:p>
            <a:r>
              <a:rPr lang="en-IN" dirty="0" smtClean="0"/>
              <a:t>Prolongation of latent phase of labour after ARM beyond 12 to 18 hrs it is indication for cesarean section.</a:t>
            </a:r>
          </a:p>
          <a:p>
            <a:r>
              <a:rPr lang="en-IN" dirty="0" smtClean="0"/>
              <a:t>Procedure</a:t>
            </a:r>
          </a:p>
          <a:p>
            <a:r>
              <a:rPr lang="en-IN" dirty="0" smtClean="0"/>
              <a:t>FHR monitoring</a:t>
            </a:r>
          </a:p>
          <a:p>
            <a:r>
              <a:rPr lang="en-IN" dirty="0" smtClean="0"/>
              <a:t>Cord prolapse , severe bleeding following amniotomy is rare.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Arial Black" pitchFamily="34" charset="0"/>
              </a:rPr>
              <a:t>INTRODUCTION</a:t>
            </a:r>
            <a:endParaRPr lang="en-IN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It has 2 components 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Cervical ripening 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stimulation of uterine contraction to achieve dilatation of cervix  and descent of the fetus.</a:t>
            </a:r>
          </a:p>
          <a:p>
            <a:r>
              <a:rPr lang="en-IN" dirty="0" smtClean="0"/>
              <a:t>The main aim is vaginal delivery </a:t>
            </a:r>
          </a:p>
          <a:p>
            <a:r>
              <a:rPr lang="en-IN" dirty="0" smtClean="0"/>
              <a:t>Method of induction depends upon the favourability of the cervix.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Sometimes after rupture of membrane meconium stained liquor is obtained </a:t>
            </a:r>
          </a:p>
          <a:p>
            <a:r>
              <a:rPr lang="en-IN" dirty="0" smtClean="0"/>
              <a:t>Further evidence of fetal distress  , indication for cesarean delivery.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Occasionally, fetal hand may be felt along the side of head during surgical induction.</a:t>
            </a:r>
          </a:p>
          <a:p>
            <a:r>
              <a:rPr lang="en-IN" dirty="0" smtClean="0"/>
              <a:t>It should be pushed out of reach provided the head settles well into </a:t>
            </a:r>
            <a:r>
              <a:rPr lang="en-IN" dirty="0"/>
              <a:t>t</a:t>
            </a:r>
            <a:r>
              <a:rPr lang="en-IN" dirty="0" smtClean="0"/>
              <a:t>he cervix.</a:t>
            </a:r>
          </a:p>
          <a:p>
            <a:r>
              <a:rPr lang="en-IN" dirty="0" smtClean="0"/>
              <a:t>If it is not possible to pass the finger through the cervix such case are not suitable for surgical induction.</a:t>
            </a:r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Arial Black" pitchFamily="34" charset="0"/>
              </a:rPr>
              <a:t>RISK OF INDUCTION</a:t>
            </a:r>
            <a:endParaRPr lang="en-IN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 smtClean="0">
                <a:latin typeface="Arial" pitchFamily="34" charset="0"/>
                <a:cs typeface="Arial" pitchFamily="34" charset="0"/>
              </a:rPr>
              <a:t>Uterine hyperstimulation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Uterine rupture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Failed induction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Prematurity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Sepsis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Partial placental detachment and </a:t>
            </a:r>
            <a:r>
              <a:rPr lang="en-IN" smtClean="0">
                <a:latin typeface="Arial" pitchFamily="34" charset="0"/>
                <a:cs typeface="Arial" pitchFamily="34" charset="0"/>
              </a:rPr>
              <a:t>bloody tap</a:t>
            </a:r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Accidental haemorrhage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Fetal pneumonia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Cord prolapse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Amniotic fluid embolism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Neonatal jaundice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latin typeface="Arial Black" pitchFamily="34" charset="0"/>
              </a:rPr>
              <a:t>UTERINE HYPERSTIMULATION</a:t>
            </a:r>
            <a:endParaRPr lang="en-IN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latin typeface="Arial" pitchFamily="34" charset="0"/>
                <a:cs typeface="Arial" pitchFamily="34" charset="0"/>
              </a:rPr>
              <a:t>Overstimulation of uterine activity is an inherent risk when uterus is artificially stimulated.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Tachysystole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Hyper tonus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Hyper tonus__ inadequate fetal perfusion of fetoplacental circulation results in fetal hypoxia.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Incidence is 1-5 %</a:t>
            </a:r>
          </a:p>
          <a:p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endParaRPr lang="en-IN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N" dirty="0" smtClean="0"/>
              <a:t>Hyperstimulation without FHR changes</a:t>
            </a:r>
          </a:p>
          <a:p>
            <a:r>
              <a:rPr lang="en-IN" dirty="0" smtClean="0"/>
              <a:t>Oxytocin infusion is reduced or stopped </a:t>
            </a:r>
          </a:p>
          <a:p>
            <a:r>
              <a:rPr lang="en-IN" dirty="0" smtClean="0"/>
              <a:t>Remaining prostaglandin preparation is removed</a:t>
            </a:r>
          </a:p>
          <a:p>
            <a:r>
              <a:rPr lang="en-IN" dirty="0" smtClean="0"/>
              <a:t>Close monitoring until uterine activity returns to normal.</a:t>
            </a:r>
            <a:endParaRPr lang="en-IN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N" dirty="0" smtClean="0"/>
              <a:t>Hyperstimulation with FHR changes</a:t>
            </a:r>
          </a:p>
          <a:p>
            <a:r>
              <a:rPr lang="en-IN" dirty="0" smtClean="0"/>
              <a:t>Infusion stopped</a:t>
            </a:r>
          </a:p>
          <a:p>
            <a:r>
              <a:rPr lang="en-IN" dirty="0" smtClean="0"/>
              <a:t>Oxygen facemask</a:t>
            </a:r>
          </a:p>
          <a:p>
            <a:r>
              <a:rPr lang="en-IN" dirty="0" smtClean="0"/>
              <a:t>Iv infusion of RL</a:t>
            </a:r>
          </a:p>
          <a:p>
            <a:r>
              <a:rPr lang="en-IN" dirty="0" smtClean="0"/>
              <a:t>If hyperstimulation  persists ,inj . terbutaline  0.5 mg is given subcutaneous </a:t>
            </a:r>
          </a:p>
          <a:p>
            <a:r>
              <a:rPr lang="en-IN" dirty="0" smtClean="0"/>
              <a:t>If hyperstimulation Still persists and there is evidence of fetal compromise, plan for caesarean section.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Arial Black" pitchFamily="34" charset="0"/>
              </a:rPr>
              <a:t>UTERINE RUPTURE</a:t>
            </a:r>
            <a:endParaRPr lang="en-IN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latin typeface="Arial" pitchFamily="34" charset="0"/>
                <a:cs typeface="Arial" pitchFamily="34" charset="0"/>
              </a:rPr>
              <a:t>scar dehiscence &amp; uterine rupture is reported in women with previous cesarean scar particularly after induction with prostaglandin more so with misoprostol.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Misoprostol should be avoided in women with previous cesarean section.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Greater caution to be taken while inducing labour in multipara.</a:t>
            </a:r>
          </a:p>
          <a:p>
            <a:endParaRPr lang="en-IN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latin typeface="Arial Black" pitchFamily="34" charset="0"/>
              </a:rPr>
              <a:t>FAILED INDUCTION/</a:t>
            </a:r>
            <a:endParaRPr lang="en-IN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latin typeface="Arial" pitchFamily="34" charset="0"/>
                <a:cs typeface="Arial" pitchFamily="34" charset="0"/>
              </a:rPr>
              <a:t>1-6% of induced patients require cesarean section __ failure of uterus to contract.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A timeframe needs to be set , usually 24-48 hrs after adequate induction.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Even after 2 doses of PGE2 gel within 24 hrs &amp; 12 hrs of oxytocin infusion according to </a:t>
            </a:r>
            <a:r>
              <a:rPr lang="en-IN" smtClean="0">
                <a:latin typeface="Arial" pitchFamily="34" charset="0"/>
                <a:cs typeface="Arial" pitchFamily="34" charset="0"/>
              </a:rPr>
              <a:t>acog</a:t>
            </a:r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endParaRPr lang="en-IN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Arial Black" pitchFamily="34" charset="0"/>
              </a:rPr>
              <a:t>PREMATURITY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IN" dirty="0" smtClean="0">
                <a:latin typeface="Arial" pitchFamily="34" charset="0"/>
                <a:cs typeface="Arial" pitchFamily="34" charset="0"/>
              </a:rPr>
              <a:t> miscalculation of date of delivery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>
                <a:latin typeface="Arial" pitchFamily="34" charset="0"/>
                <a:cs typeface="Arial" pitchFamily="34" charset="0"/>
              </a:rPr>
              <a:t>Inaccurate history of menstrual cycle and last period &amp; induction of presumed POSTMATURITY resulting in prematurity.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>
                <a:latin typeface="Arial" pitchFamily="34" charset="0"/>
                <a:cs typeface="Arial" pitchFamily="34" charset="0"/>
              </a:rPr>
              <a:t>So reconfirm with the dating scan.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Arial Black" pitchFamily="34" charset="0"/>
              </a:rPr>
              <a:t>SEPSIS</a:t>
            </a:r>
            <a:endParaRPr lang="en-IN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latin typeface="Arial" pitchFamily="34" charset="0"/>
                <a:cs typeface="Arial" pitchFamily="34" charset="0"/>
              </a:rPr>
              <a:t>Is negligible as long as the amniotic sac is intact.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When membrane are ruptured risk of intrauterine infection.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Baby can also acquire active infection or infection which may remain latent for many weeks after birth.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When fetus is dead in utero,  surgical induction is best avoided due to intrauterine infection. </a:t>
            </a:r>
          </a:p>
          <a:p>
            <a:endParaRPr lang="en-IN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329642" cy="857232"/>
          </a:xfrm>
        </p:spPr>
        <p:txBody>
          <a:bodyPr/>
          <a:lstStyle/>
          <a:p>
            <a:r>
              <a:rPr lang="en-IN" dirty="0" smtClean="0">
                <a:latin typeface="Arial Black" pitchFamily="34" charset="0"/>
              </a:rPr>
              <a:t>ELECTIVE INDUCTION</a:t>
            </a:r>
            <a:endParaRPr lang="en-IN" dirty="0">
              <a:latin typeface="Arial Black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28596" y="857232"/>
            <a:ext cx="4068792" cy="785818"/>
          </a:xfrm>
        </p:spPr>
        <p:txBody>
          <a:bodyPr/>
          <a:lstStyle/>
          <a:p>
            <a:r>
              <a:rPr lang="en-IN" dirty="0" smtClean="0"/>
              <a:t>ADVANTAGES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572000" y="857233"/>
            <a:ext cx="4114801" cy="857255"/>
          </a:xfrm>
        </p:spPr>
        <p:txBody>
          <a:bodyPr/>
          <a:lstStyle/>
          <a:p>
            <a:r>
              <a:rPr lang="en-IN" dirty="0" smtClean="0"/>
              <a:t>DISADVANTAGES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28596" y="1714488"/>
            <a:ext cx="4068792" cy="4645832"/>
          </a:xfrm>
        </p:spPr>
        <p:txBody>
          <a:bodyPr/>
          <a:lstStyle/>
          <a:p>
            <a:r>
              <a:rPr lang="en-IN" dirty="0" smtClean="0"/>
              <a:t>Relives anxiety for continuing the pregnancy further.</a:t>
            </a:r>
          </a:p>
          <a:p>
            <a:r>
              <a:rPr lang="en-IN" dirty="0" smtClean="0"/>
              <a:t>Benefits both maternal &amp; fetal where continuing the pregnancy might pose many problems.</a:t>
            </a:r>
          </a:p>
          <a:p>
            <a:r>
              <a:rPr lang="en-IN" dirty="0" smtClean="0"/>
              <a:t>Allows women to plan for her delivery.</a:t>
            </a:r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572000" y="1714488"/>
            <a:ext cx="4114801" cy="4645832"/>
          </a:xfrm>
        </p:spPr>
        <p:txBody>
          <a:bodyPr/>
          <a:lstStyle/>
          <a:p>
            <a:r>
              <a:rPr lang="en-IN" dirty="0" smtClean="0"/>
              <a:t>Increases the risk of caesarean section or  instrumental vaginal delivery.</a:t>
            </a:r>
          </a:p>
          <a:p>
            <a:r>
              <a:rPr lang="en-IN" dirty="0" smtClean="0"/>
              <a:t>Increases the perinatal morbidity in the form of fetal distress , birth asphyxia , increased release of  meconium.</a:t>
            </a:r>
          </a:p>
          <a:p>
            <a:r>
              <a:rPr lang="en-IN" dirty="0" smtClean="0"/>
              <a:t>Greater use of epidural analgesia , &amp; pain perception in labour.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043890" cy="2357454"/>
          </a:xfrm>
        </p:spPr>
        <p:txBody>
          <a:bodyPr>
            <a:normAutofit/>
          </a:bodyPr>
          <a:lstStyle/>
          <a:p>
            <a:r>
              <a:rPr lang="en-IN" dirty="0" smtClean="0">
                <a:latin typeface="Arial Black" pitchFamily="34" charset="0"/>
              </a:rPr>
              <a:t>PARTIAL PLACENTAL DETACHMENT AND BLOODY TAP</a:t>
            </a:r>
            <a:endParaRPr lang="en-IN" dirty="0">
              <a:latin typeface="Arial Black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0034" y="2643182"/>
            <a:ext cx="8186766" cy="3681418"/>
          </a:xfrm>
        </p:spPr>
        <p:txBody>
          <a:bodyPr>
            <a:normAutofit/>
          </a:bodyPr>
          <a:lstStyle/>
          <a:p>
            <a:r>
              <a:rPr lang="en-IN" dirty="0" smtClean="0">
                <a:latin typeface="Arial" pitchFamily="34" charset="0"/>
                <a:cs typeface="Arial" pitchFamily="34" charset="0"/>
              </a:rPr>
              <a:t>Placenta is sited low in the uterus surgical induction may provoke antepartum haemorrhage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If bleeding is uncontrollable caesarean section is indicated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Bloody tap __rupture of vase prevail or fetal blood vessels which traverse the lower uterine segment below the presenting part.</a:t>
            </a:r>
          </a:p>
          <a:p>
            <a:endParaRPr lang="en-IN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Important to know whether it is maternal or baby blood.</a:t>
            </a:r>
          </a:p>
          <a:p>
            <a:r>
              <a:rPr lang="en-IN" dirty="0" smtClean="0"/>
              <a:t> Fetal haemoglobin is more resistant to denaturation by alkali than adult blood.</a:t>
            </a:r>
          </a:p>
          <a:p>
            <a:r>
              <a:rPr lang="en-IN" dirty="0" smtClean="0"/>
              <a:t>These include apt , ogita , loendersloot_5 -7 min.</a:t>
            </a:r>
          </a:p>
          <a:p>
            <a:r>
              <a:rPr lang="en-IN" dirty="0" smtClean="0"/>
              <a:t>Bloody tap + bradycardia _ cesarean section.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Arial Black" pitchFamily="34" charset="0"/>
              </a:rPr>
              <a:t>FETAL PNEUMONIA</a:t>
            </a:r>
            <a:endParaRPr lang="en-IN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latin typeface="Arial" pitchFamily="34" charset="0"/>
                <a:cs typeface="Arial" pitchFamily="34" charset="0"/>
              </a:rPr>
              <a:t>prolonged retention of fetus in utero with ruptured membranes , particularly in association with prolonged labour.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Fetal anoxia+ inevitable presence of meconium with it __deep inspiratory efforts on baby __ fetal pneumonia.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Broad spectrum antibiotics is given prophylactically in women with PPROM.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latin typeface="Arial Black" pitchFamily="34" charset="0"/>
              </a:rPr>
              <a:t>AMNIOTIC FLUID EMBOLISM</a:t>
            </a:r>
            <a:endParaRPr lang="en-IN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latin typeface="Arial" pitchFamily="34" charset="0"/>
                <a:cs typeface="Arial" pitchFamily="34" charset="0"/>
              </a:rPr>
              <a:t>it can occur either at amniotomy or after few hrs later.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amniotic fluid squeezed into a maternal sinus through a rent in membrane.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Arial Black" pitchFamily="34" charset="0"/>
              </a:rPr>
              <a:t>NEONATAL JAUNDICE</a:t>
            </a:r>
            <a:endParaRPr lang="en-IN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latin typeface="Arial" pitchFamily="34" charset="0"/>
                <a:cs typeface="Arial" pitchFamily="34" charset="0"/>
              </a:rPr>
              <a:t>Large volume of electrolytes + diureteric effect of oxytocin __ neonatal and maternal hyponatremia &amp; decreased osmolality.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This results in osmotic fragility of the erythrocytes in the infants resulting in haemolysis and hyperbilliribinemia.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5% glucose instead of RL for oxytocin infusion reduces the risk of neonatal hyperbillirubinemia.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7158" y="357166"/>
            <a:ext cx="8329642" cy="2357454"/>
          </a:xfrm>
        </p:spPr>
        <p:txBody>
          <a:bodyPr>
            <a:normAutofit fontScale="90000"/>
          </a:bodyPr>
          <a:lstStyle/>
          <a:p>
            <a:r>
              <a:rPr lang="en-US" sz="5400" u="sng" dirty="0" smtClean="0"/>
              <a:t>Recommended methods of induction of labour  as per RCOG JULY 2008</a:t>
            </a:r>
            <a:br>
              <a:rPr lang="en-US" sz="5400" u="sng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500306"/>
            <a:ext cx="8258204" cy="3824294"/>
          </a:xfrm>
        </p:spPr>
        <p:txBody>
          <a:bodyPr>
            <a:normAutofit fontScale="92500" lnSpcReduction="10000"/>
          </a:bodyPr>
          <a:lstStyle/>
          <a:p>
            <a:r>
              <a:rPr lang="en-US" sz="1800" u="sng" dirty="0" smtClean="0"/>
              <a:t>Membrane </a:t>
            </a:r>
            <a:r>
              <a:rPr lang="en-US" sz="1800" u="sng" dirty="0"/>
              <a:t>sweeping </a:t>
            </a:r>
            <a:endParaRPr lang="en-US" sz="1800" u="sng" dirty="0" smtClean="0"/>
          </a:p>
          <a:p>
            <a:r>
              <a:rPr lang="en-US" sz="1800" dirty="0" smtClean="0"/>
              <a:t>Prior </a:t>
            </a:r>
            <a:r>
              <a:rPr lang="en-US" sz="1800" dirty="0"/>
              <a:t>to formal induction of labour, women should be offered a vaginal examination for membrane sweeping</a:t>
            </a:r>
            <a:r>
              <a:rPr lang="en-US" sz="1800" dirty="0" smtClean="0"/>
              <a:t>.</a:t>
            </a:r>
            <a:endParaRPr lang="en-US" sz="1800" dirty="0"/>
          </a:p>
          <a:p>
            <a:r>
              <a:rPr lang="en-US" sz="1800" dirty="0"/>
              <a:t>At the 40 and 41 week antenatal visits, nulliparous women should be offered a vaginal examination for membrane sweeping. </a:t>
            </a:r>
            <a:endParaRPr lang="en-US" sz="1800" dirty="0" smtClean="0"/>
          </a:p>
          <a:p>
            <a:r>
              <a:rPr lang="en-US" sz="1800" dirty="0"/>
              <a:t>At the 41 week antenatal visit, parous women should be offered a vaginal examination for membrane sweeping. </a:t>
            </a:r>
            <a:endParaRPr lang="en-US" sz="1800" dirty="0" smtClean="0"/>
          </a:p>
          <a:p>
            <a:r>
              <a:rPr lang="en-US" sz="1800" u="sng" dirty="0"/>
              <a:t>Pharmacological methods </a:t>
            </a:r>
            <a:endParaRPr lang="en-US" sz="1800" u="sng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   Vaginal </a:t>
            </a:r>
            <a:r>
              <a:rPr lang="en-US" sz="1800" dirty="0"/>
              <a:t>prostaglandin E2 (PGE2) is the preferred method of induction of labour, unless there are specific clinical reasons for not using it (in particular, the risk of uterine hyperstimulation). </a:t>
            </a:r>
          </a:p>
          <a:p>
            <a:r>
              <a:rPr lang="en-US" sz="1800" dirty="0"/>
              <a:t>• one cycle of vaginal PGE2 tablets or gel: one dose, followed by a second dose after 6 hours if labour is not established (up to a maximum of two doses) </a:t>
            </a:r>
            <a:endParaRPr lang="en-US" sz="1800" dirty="0" smtClean="0"/>
          </a:p>
          <a:p>
            <a:r>
              <a:rPr lang="en-US" sz="1800" dirty="0"/>
              <a:t>• one cycle of vaginal PGE2 controlled release pessary: one dose over 24 hours. </a:t>
            </a:r>
            <a:endParaRPr lang="en-US" sz="1800" u="sng" dirty="0"/>
          </a:p>
        </p:txBody>
      </p:sp>
    </p:spTree>
    <p:extLst>
      <p:ext uri="{BB962C8B-B14F-4D97-AF65-F5344CB8AC3E}">
        <p14:creationId xmlns:p14="http://schemas.microsoft.com/office/powerpoint/2010/main" xmlns="" val="27951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00108"/>
            <a:ext cx="8262966" cy="5629292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Misoprostol </a:t>
            </a:r>
            <a:r>
              <a:rPr lang="en-US" sz="2400" dirty="0"/>
              <a:t>should only be offered as a method of induction of labour to women who have  intrauterine fetal death 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Mifepristone </a:t>
            </a:r>
            <a:r>
              <a:rPr lang="en-US" sz="2400" dirty="0"/>
              <a:t>should only be offered as a method of induction of labour to women who have  intrauterine fetal death </a:t>
            </a:r>
            <a:r>
              <a:rPr lang="en-US" sz="2400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sz="2000" u="sng" dirty="0"/>
              <a:t>Methods that are not recommended for induction of labour </a:t>
            </a:r>
            <a:endParaRPr lang="en-US" sz="2000" u="sng" dirty="0" smtClean="0"/>
          </a:p>
          <a:p>
            <a:r>
              <a:rPr lang="en-US" sz="2000" dirty="0"/>
              <a:t>Pharmacological methods </a:t>
            </a:r>
          </a:p>
          <a:p>
            <a:r>
              <a:rPr lang="en-US" sz="2000" dirty="0"/>
              <a:t>• oral PGE2 </a:t>
            </a:r>
            <a:endParaRPr lang="en-US" sz="2000" dirty="0" smtClean="0"/>
          </a:p>
          <a:p>
            <a:r>
              <a:rPr lang="en-US" sz="2000" dirty="0"/>
              <a:t>• intravenous PGE2 </a:t>
            </a:r>
            <a:endParaRPr lang="en-US" sz="2000" dirty="0" smtClean="0"/>
          </a:p>
          <a:p>
            <a:r>
              <a:rPr lang="en-US" sz="2000" dirty="0"/>
              <a:t>• extra-amniotic PGE2 </a:t>
            </a:r>
            <a:endParaRPr lang="en-US" sz="2000" dirty="0" smtClean="0"/>
          </a:p>
          <a:p>
            <a:r>
              <a:rPr lang="en-US" sz="2000" dirty="0"/>
              <a:t>• intracervical PGE2 </a:t>
            </a:r>
            <a:endParaRPr lang="en-US" sz="2000" dirty="0" smtClean="0"/>
          </a:p>
          <a:p>
            <a:r>
              <a:rPr lang="en-US" sz="2000" dirty="0"/>
              <a:t>• intravenous oxytocin alone </a:t>
            </a:r>
            <a:endParaRPr lang="en-US" sz="2000" dirty="0" smtClean="0"/>
          </a:p>
          <a:p>
            <a:r>
              <a:rPr lang="en-US" sz="2000" dirty="0"/>
              <a:t>• corticosteroids </a:t>
            </a:r>
            <a:endParaRPr lang="en-US" sz="2000" dirty="0" smtClean="0"/>
          </a:p>
          <a:p>
            <a:r>
              <a:rPr lang="en-US" sz="2000" dirty="0"/>
              <a:t>• vaginal nitric oxide donors. </a:t>
            </a:r>
            <a:endParaRPr lang="en-US" sz="2000" dirty="0" smtClean="0"/>
          </a:p>
          <a:p>
            <a:r>
              <a:rPr lang="en-US" sz="2000" dirty="0" smtClean="0"/>
              <a:t>   oestrogen 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xmlns="" val="377754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u="sng" dirty="0"/>
              <a:t>Surgical methods </a:t>
            </a:r>
          </a:p>
          <a:p>
            <a:r>
              <a:rPr lang="en-US" sz="2400" dirty="0" smtClean="0"/>
              <a:t>      Amniotomy</a:t>
            </a:r>
            <a:r>
              <a:rPr lang="en-US" sz="2400" dirty="0"/>
              <a:t>, alone or with oxytocin, should not be used as a primary method of induction of labour unless there are specific clinical reasons for not using vaginal PGE2, in particular the risk of uterine hyperstimulation. </a:t>
            </a:r>
            <a:endParaRPr lang="en-US" sz="2400" dirty="0" smtClean="0"/>
          </a:p>
          <a:p>
            <a:r>
              <a:rPr lang="en-US" sz="2400" u="sng" dirty="0"/>
              <a:t>Mechanical methods </a:t>
            </a:r>
          </a:p>
          <a:p>
            <a:r>
              <a:rPr lang="en-US" sz="2400" dirty="0" smtClean="0"/>
              <a:t>      Mechanical </a:t>
            </a:r>
            <a:r>
              <a:rPr lang="en-US" sz="2400" dirty="0"/>
              <a:t>procedures (balloon catheters and laminaria tents) should not be used routinely for induction of labour. </a:t>
            </a:r>
          </a:p>
        </p:txBody>
      </p:sp>
    </p:spTree>
    <p:extLst>
      <p:ext uri="{BB962C8B-B14F-4D97-AF65-F5344CB8AC3E}">
        <p14:creationId xmlns:p14="http://schemas.microsoft.com/office/powerpoint/2010/main" xmlns="" val="278146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THANK YOU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Arial Black" pitchFamily="34" charset="0"/>
              </a:rPr>
              <a:t>PRE REQUISITIES</a:t>
            </a:r>
            <a:endParaRPr lang="en-IN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Fetal lie &amp; presentation is suitable.</a:t>
            </a:r>
          </a:p>
          <a:p>
            <a:r>
              <a:rPr lang="en-IN" dirty="0" smtClean="0"/>
              <a:t>Fetal maturity confirmed</a:t>
            </a:r>
          </a:p>
          <a:p>
            <a:r>
              <a:rPr lang="en-IN" dirty="0" smtClean="0"/>
              <a:t>Placental localisation using USG</a:t>
            </a:r>
          </a:p>
          <a:p>
            <a:r>
              <a:rPr lang="en-IN" dirty="0" smtClean="0"/>
              <a:t>Informed consent &amp; risk of induction should be explained to the mother</a:t>
            </a:r>
          </a:p>
          <a:p>
            <a:r>
              <a:rPr lang="en-IN" dirty="0" smtClean="0"/>
              <a:t> If does not progress chances of cesarean section should be explained to the mother.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latin typeface="Arial Black" pitchFamily="34" charset="0"/>
              </a:rPr>
              <a:t>MODIFIED BISHOP SCORE</a:t>
            </a:r>
            <a:endParaRPr lang="en-IN" dirty="0">
              <a:latin typeface="Arial Black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485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CERVICAL</a:t>
                      </a:r>
                      <a:r>
                        <a:rPr lang="en-IN" baseline="0" dirty="0" smtClean="0"/>
                        <a:t> FEATURE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PELVIC SCORE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3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DILATATION OF CERVIX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&lt;1cm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1-2cm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2-4cm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&gt;4cm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LENGTH OF CERVIX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4cm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2-4cm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1-2 cm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&lt;1 cm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STATION</a:t>
                      </a:r>
                      <a:r>
                        <a:rPr lang="en-IN" baseline="0" dirty="0" smtClean="0"/>
                        <a:t> OF PRESENTING PART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-3cm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-2cm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-1/0 cm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+1/+2 cm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CONSISTENCY OF CERVIX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firm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average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soft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POSITION OF CERVIX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posterior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Mid/posterior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anterior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0-5 unfavourable</a:t>
            </a:r>
          </a:p>
          <a:p>
            <a:r>
              <a:rPr lang="en-IN" dirty="0" smtClean="0"/>
              <a:t>6-13 favourable</a:t>
            </a:r>
          </a:p>
          <a:p>
            <a:r>
              <a:rPr lang="en-IN" dirty="0" smtClean="0"/>
              <a:t> When elective induction was performed when the score is ≥ 9 , there was a high chance of vaginal delivery and duration of labour was &lt;4hrs.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1796</TotalTime>
  <Words>3106</Words>
  <Application>Microsoft Office PowerPoint</Application>
  <PresentationFormat>On-screen Show (4:3)</PresentationFormat>
  <Paragraphs>450</Paragraphs>
  <Slides>68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Flow</vt:lpstr>
      <vt:lpstr>INDUCTION OF LABOUR</vt:lpstr>
      <vt:lpstr>DEFINITION</vt:lpstr>
      <vt:lpstr>AUGMENTATION OF LABOUR</vt:lpstr>
      <vt:lpstr>METHODS OF INDUCTION</vt:lpstr>
      <vt:lpstr>INTRODUCTION</vt:lpstr>
      <vt:lpstr>ELECTIVE INDUCTION</vt:lpstr>
      <vt:lpstr>PRE REQUISITIES</vt:lpstr>
      <vt:lpstr>MODIFIED BISHOP SCORE</vt:lpstr>
      <vt:lpstr>Slide 9</vt:lpstr>
      <vt:lpstr>NON PHARMACOLOGICAL METHODS</vt:lpstr>
      <vt:lpstr>HYGROSCOPIC DEVICE</vt:lpstr>
      <vt:lpstr>Slide 12</vt:lpstr>
      <vt:lpstr>Slide 13</vt:lpstr>
      <vt:lpstr>EXTRAAMNIOTIC SALINE INFUSION</vt:lpstr>
      <vt:lpstr>Slide 15</vt:lpstr>
      <vt:lpstr>TRANSCERVICAL CATHETER</vt:lpstr>
      <vt:lpstr>ADVANTAGES &amp; RISK</vt:lpstr>
      <vt:lpstr>PHARMACOLOGICAL METHODS</vt:lpstr>
      <vt:lpstr>OXYTOCIN</vt:lpstr>
      <vt:lpstr>continued</vt:lpstr>
      <vt:lpstr>Slide 21</vt:lpstr>
      <vt:lpstr>RCOG GUIDELINESS FOR INDUCTION OF LABOUR</vt:lpstr>
      <vt:lpstr>Slide 23</vt:lpstr>
      <vt:lpstr>DURATION</vt:lpstr>
      <vt:lpstr>OXYTOCIN INFUSION USING A DRIP SET FOR INDUCTION</vt:lpstr>
      <vt:lpstr>Slide 26</vt:lpstr>
      <vt:lpstr>Slide 27</vt:lpstr>
      <vt:lpstr>Slide 28</vt:lpstr>
      <vt:lpstr>Slide 29</vt:lpstr>
      <vt:lpstr>SIDE EFFECTS</vt:lpstr>
      <vt:lpstr>PROSTAGLANDINS</vt:lpstr>
      <vt:lpstr>Slide 32</vt:lpstr>
      <vt:lpstr>SIDE EFFECTS</vt:lpstr>
      <vt:lpstr>VAGINAL INSERT</vt:lpstr>
      <vt:lpstr>PGE2 GEL</vt:lpstr>
      <vt:lpstr>Slide 36</vt:lpstr>
      <vt:lpstr>Slide 37</vt:lpstr>
      <vt:lpstr>PROCEDURE</vt:lpstr>
      <vt:lpstr>ADVANTAGES</vt:lpstr>
      <vt:lpstr>PGE1 (MISOPROSTOL)</vt:lpstr>
      <vt:lpstr>MISOPROSTOL</vt:lpstr>
      <vt:lpstr>Slide 42</vt:lpstr>
      <vt:lpstr>DOSAGE REGIMEN FOR PROSTAGLANDINS</vt:lpstr>
      <vt:lpstr>Slide 44</vt:lpstr>
      <vt:lpstr>Slide 45</vt:lpstr>
      <vt:lpstr>SURGICAL METHODS</vt:lpstr>
      <vt:lpstr>SWEEPING OF MEMBRANES</vt:lpstr>
      <vt:lpstr>ARTIFICIAL RUPTURE OF MEMBRANE </vt:lpstr>
      <vt:lpstr>Slide 49</vt:lpstr>
      <vt:lpstr>Slide 50</vt:lpstr>
      <vt:lpstr>Slide 51</vt:lpstr>
      <vt:lpstr>Slide 52</vt:lpstr>
      <vt:lpstr>RISK OF INDUCTION</vt:lpstr>
      <vt:lpstr>UTERINE HYPERSTIMULATION</vt:lpstr>
      <vt:lpstr>Slide 55</vt:lpstr>
      <vt:lpstr>UTERINE RUPTURE</vt:lpstr>
      <vt:lpstr>FAILED INDUCTION/</vt:lpstr>
      <vt:lpstr>PREMATURITY</vt:lpstr>
      <vt:lpstr>SEPSIS</vt:lpstr>
      <vt:lpstr>PARTIAL PLACENTAL DETACHMENT AND BLOODY TAP</vt:lpstr>
      <vt:lpstr>Slide 61</vt:lpstr>
      <vt:lpstr>FETAL PNEUMONIA</vt:lpstr>
      <vt:lpstr>AMNIOTIC FLUID EMBOLISM</vt:lpstr>
      <vt:lpstr>NEONATAL JAUNDICE</vt:lpstr>
      <vt:lpstr>Recommended methods of induction of labour  as per RCOG JULY 2008 </vt:lpstr>
      <vt:lpstr>Slide 66</vt:lpstr>
      <vt:lpstr>Slide 67</vt:lpstr>
      <vt:lpstr>Slide 68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NITHYAPRIYA</dc:creator>
  <cp:lastModifiedBy>Admin</cp:lastModifiedBy>
  <cp:revision>93</cp:revision>
  <dcterms:created xsi:type="dcterms:W3CDTF">2017-06-21T09:22:24Z</dcterms:created>
  <dcterms:modified xsi:type="dcterms:W3CDTF">2019-10-03T12:17:04Z</dcterms:modified>
</cp:coreProperties>
</file>