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F79328BD-70C3-4880-96C4-12A47311140D}" type="datetimeFigureOut">
              <a:rPr lang="en-US" smtClean="0"/>
              <a:t>6/12/2016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AF74B87-DF6A-42DD-AD63-3A9D31FF6854}" type="slidenum">
              <a:rPr lang="en-IN" smtClean="0"/>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79328BD-70C3-4880-96C4-12A47311140D}" type="datetimeFigureOut">
              <a:rPr lang="en-US" smtClean="0"/>
              <a:t>6/12/2016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AF74B87-DF6A-42DD-AD63-3A9D31FF6854}"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79328BD-70C3-4880-96C4-12A47311140D}" type="datetimeFigureOut">
              <a:rPr lang="en-US" smtClean="0"/>
              <a:t>6/12/2016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AF74B87-DF6A-42DD-AD63-3A9D31FF6854}"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79328BD-70C3-4880-96C4-12A47311140D}" type="datetimeFigureOut">
              <a:rPr lang="en-US" smtClean="0"/>
              <a:t>6/12/2016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AF74B87-DF6A-42DD-AD63-3A9D31FF6854}"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9328BD-70C3-4880-96C4-12A47311140D}" type="datetimeFigureOut">
              <a:rPr lang="en-US" smtClean="0"/>
              <a:t>6/12/2016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AF74B87-DF6A-42DD-AD63-3A9D31FF6854}" type="slidenum">
              <a:rPr lang="en-IN" smtClean="0"/>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F79328BD-70C3-4880-96C4-12A47311140D}" type="datetimeFigureOut">
              <a:rPr lang="en-US" smtClean="0"/>
              <a:t>6/12/2016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AF74B87-DF6A-42DD-AD63-3A9D31FF6854}"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F79328BD-70C3-4880-96C4-12A47311140D}" type="datetimeFigureOut">
              <a:rPr lang="en-US" smtClean="0"/>
              <a:t>6/12/2016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AF74B87-DF6A-42DD-AD63-3A9D31FF6854}"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F79328BD-70C3-4880-96C4-12A47311140D}" type="datetimeFigureOut">
              <a:rPr lang="en-US" smtClean="0"/>
              <a:t>6/12/2016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AF74B87-DF6A-42DD-AD63-3A9D31FF6854}"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9328BD-70C3-4880-96C4-12A47311140D}" type="datetimeFigureOut">
              <a:rPr lang="en-US" smtClean="0"/>
              <a:t>6/12/2016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AF74B87-DF6A-42DD-AD63-3A9D31FF6854}"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9328BD-70C3-4880-96C4-12A47311140D}" type="datetimeFigureOut">
              <a:rPr lang="en-US" smtClean="0"/>
              <a:t>6/12/2016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AF74B87-DF6A-42DD-AD63-3A9D31FF6854}"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9328BD-70C3-4880-96C4-12A47311140D}" type="datetimeFigureOut">
              <a:rPr lang="en-US" smtClean="0"/>
              <a:t>6/12/2016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AF74B87-DF6A-42DD-AD63-3A9D31FF6854}" type="slidenum">
              <a:rPr lang="en-IN" smtClean="0"/>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9328BD-70C3-4880-96C4-12A47311140D}" type="datetimeFigureOut">
              <a:rPr lang="en-US" smtClean="0"/>
              <a:t>6/12/2016</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F74B87-DF6A-42DD-AD63-3A9D31FF6854}"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MENOPAUSE</a:t>
            </a:r>
            <a:endParaRPr lang="en-IN" dirty="0"/>
          </a:p>
        </p:txBody>
      </p:sp>
      <p:sp>
        <p:nvSpPr>
          <p:cNvPr id="3" name="Subtitle 2"/>
          <p:cNvSpPr>
            <a:spLocks noGrp="1"/>
          </p:cNvSpPr>
          <p:nvPr>
            <p:ph type="subTitle" idx="1"/>
          </p:nvPr>
        </p:nvSpPr>
        <p:spPr/>
        <p:txBody>
          <a:bodyPr/>
          <a:lstStyle/>
          <a:p>
            <a:endParaRPr lang="en-IN"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BONE METABOLISM </a:t>
            </a:r>
            <a:endParaRPr lang="en-IN" dirty="0"/>
          </a:p>
        </p:txBody>
      </p:sp>
      <p:sp>
        <p:nvSpPr>
          <p:cNvPr id="3" name="Content Placeholder 2"/>
          <p:cNvSpPr>
            <a:spLocks noGrp="1"/>
          </p:cNvSpPr>
          <p:nvPr>
            <p:ph idx="1"/>
          </p:nvPr>
        </p:nvSpPr>
        <p:spPr/>
        <p:txBody>
          <a:bodyPr>
            <a:normAutofit lnSpcReduction="10000"/>
          </a:bodyPr>
          <a:lstStyle/>
          <a:p>
            <a:r>
              <a:rPr lang="en-IN" dirty="0" smtClean="0"/>
              <a:t>Normal bone formation ( </a:t>
            </a:r>
            <a:r>
              <a:rPr lang="en-IN" dirty="0" err="1" smtClean="0"/>
              <a:t>osteoblastic</a:t>
            </a:r>
            <a:r>
              <a:rPr lang="en-IN" dirty="0" smtClean="0"/>
              <a:t> activity) and bone </a:t>
            </a:r>
            <a:r>
              <a:rPr lang="en-IN" dirty="0" err="1" smtClean="0"/>
              <a:t>resorption</a:t>
            </a:r>
            <a:r>
              <a:rPr lang="en-IN" dirty="0" smtClean="0"/>
              <a:t> ( </a:t>
            </a:r>
            <a:r>
              <a:rPr lang="en-IN" dirty="0" err="1" smtClean="0"/>
              <a:t>osteoclastic</a:t>
            </a:r>
            <a:r>
              <a:rPr lang="en-IN" dirty="0" smtClean="0"/>
              <a:t> activity) are in balance in the presence of </a:t>
            </a:r>
            <a:r>
              <a:rPr lang="en-IN" dirty="0" err="1" smtClean="0"/>
              <a:t>estrogen</a:t>
            </a:r>
            <a:r>
              <a:rPr lang="en-IN" dirty="0" smtClean="0"/>
              <a:t>.</a:t>
            </a:r>
          </a:p>
          <a:p>
            <a:r>
              <a:rPr lang="en-IN" dirty="0" smtClean="0"/>
              <a:t>Deficiency of </a:t>
            </a:r>
            <a:r>
              <a:rPr lang="en-IN" dirty="0" err="1" smtClean="0"/>
              <a:t>estrogen</a:t>
            </a:r>
            <a:r>
              <a:rPr lang="en-IN" dirty="0" smtClean="0"/>
              <a:t> causes increased </a:t>
            </a:r>
            <a:r>
              <a:rPr lang="en-IN" dirty="0" err="1" smtClean="0"/>
              <a:t>osteoclastic</a:t>
            </a:r>
            <a:r>
              <a:rPr lang="en-IN" dirty="0" smtClean="0"/>
              <a:t> activity  leading to loss of bone mass.</a:t>
            </a:r>
          </a:p>
          <a:p>
            <a:r>
              <a:rPr lang="en-IN" dirty="0" smtClean="0"/>
              <a:t>Osteoporosis: A condition where there is a reduction in bone mass but bone mineral to matrix ratio is normal. </a:t>
            </a:r>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CARDIOVASCUALR CHANGES</a:t>
            </a:r>
            <a:endParaRPr lang="en-IN" dirty="0"/>
          </a:p>
        </p:txBody>
      </p:sp>
      <p:sp>
        <p:nvSpPr>
          <p:cNvPr id="3" name="Content Placeholder 2"/>
          <p:cNvSpPr>
            <a:spLocks noGrp="1"/>
          </p:cNvSpPr>
          <p:nvPr>
            <p:ph idx="1"/>
          </p:nvPr>
        </p:nvSpPr>
        <p:spPr/>
        <p:txBody>
          <a:bodyPr>
            <a:normAutofit fontScale="92500"/>
          </a:bodyPr>
          <a:lstStyle/>
          <a:p>
            <a:r>
              <a:rPr lang="en-IN" dirty="0" smtClean="0"/>
              <a:t>Risk of cardiovascular disease is higher in postmenopausal women due to deficiency of </a:t>
            </a:r>
            <a:r>
              <a:rPr lang="en-IN" dirty="0" err="1" smtClean="0"/>
              <a:t>estrogen</a:t>
            </a:r>
            <a:r>
              <a:rPr lang="en-IN" dirty="0" smtClean="0"/>
              <a:t>.</a:t>
            </a:r>
          </a:p>
          <a:p>
            <a:r>
              <a:rPr lang="en-IN" dirty="0" err="1" smtClean="0"/>
              <a:t>Estrogen</a:t>
            </a:r>
            <a:r>
              <a:rPr lang="en-IN" dirty="0" smtClean="0"/>
              <a:t> causes increase in HDL and decrease in LDL and total cholesterol . It inhibits platelet and macrophage aggregation at the vascular </a:t>
            </a:r>
            <a:r>
              <a:rPr lang="en-IN" dirty="0" err="1" smtClean="0"/>
              <a:t>intima</a:t>
            </a:r>
            <a:r>
              <a:rPr lang="en-IN" dirty="0" smtClean="0"/>
              <a:t>. Causes vasodilatation by stimulating the release of nitric oxide and </a:t>
            </a:r>
            <a:r>
              <a:rPr lang="en-IN" dirty="0" err="1" smtClean="0"/>
              <a:t>prostacycline</a:t>
            </a:r>
            <a:r>
              <a:rPr lang="en-IN" dirty="0" smtClean="0"/>
              <a:t> . Hence prevents atherosclerosis by its anti-oxidant property. </a:t>
            </a:r>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MENOPAUSAL SYMPTOMS</a:t>
            </a:r>
            <a:endParaRPr lang="en-IN" dirty="0"/>
          </a:p>
        </p:txBody>
      </p:sp>
      <p:sp>
        <p:nvSpPr>
          <p:cNvPr id="3" name="Content Placeholder 2"/>
          <p:cNvSpPr>
            <a:spLocks noGrp="1"/>
          </p:cNvSpPr>
          <p:nvPr>
            <p:ph idx="1"/>
          </p:nvPr>
        </p:nvSpPr>
        <p:spPr/>
        <p:txBody>
          <a:bodyPr>
            <a:normAutofit fontScale="92500" lnSpcReduction="10000"/>
          </a:bodyPr>
          <a:lstStyle/>
          <a:p>
            <a:r>
              <a:rPr lang="en-IN" dirty="0" smtClean="0"/>
              <a:t>VASOMOTOR SYMPTOMS:</a:t>
            </a:r>
          </a:p>
          <a:p>
            <a:pPr>
              <a:buFontTx/>
              <a:buChar char="-"/>
            </a:pPr>
            <a:r>
              <a:rPr lang="en-IN" dirty="0" smtClean="0"/>
              <a:t>HOTFLUSH: sudden feeling of heat followed by profuse sweating – Perspiration and </a:t>
            </a:r>
            <a:r>
              <a:rPr lang="en-IN" dirty="0" err="1" smtClean="0"/>
              <a:t>cutaneous</a:t>
            </a:r>
            <a:r>
              <a:rPr lang="en-IN" dirty="0" smtClean="0"/>
              <a:t> </a:t>
            </a:r>
            <a:r>
              <a:rPr lang="en-IN" dirty="0" err="1" smtClean="0"/>
              <a:t>vasodilation</a:t>
            </a:r>
            <a:r>
              <a:rPr lang="en-IN" dirty="0" smtClean="0"/>
              <a:t> due to low </a:t>
            </a:r>
            <a:r>
              <a:rPr lang="en-IN" dirty="0" err="1" smtClean="0"/>
              <a:t>esrogen</a:t>
            </a:r>
            <a:r>
              <a:rPr lang="en-IN" dirty="0" smtClean="0"/>
              <a:t> </a:t>
            </a:r>
            <a:r>
              <a:rPr lang="en-IN" dirty="0" err="1" smtClean="0"/>
              <a:t>level.Lasts</a:t>
            </a:r>
            <a:r>
              <a:rPr lang="en-IN" dirty="0" smtClean="0"/>
              <a:t>  for 1-10 minutes. Sleep may disturbed due to night sweats .</a:t>
            </a:r>
          </a:p>
          <a:p>
            <a:r>
              <a:rPr lang="en-IN" dirty="0" smtClean="0"/>
              <a:t>UROGENITAL ATROPHY:  </a:t>
            </a:r>
            <a:r>
              <a:rPr lang="en-IN" dirty="0" err="1" smtClean="0"/>
              <a:t>Estrogen</a:t>
            </a:r>
            <a:r>
              <a:rPr lang="en-IN" dirty="0" smtClean="0"/>
              <a:t> deficiency causes atrophic changes in these organs . This may cause </a:t>
            </a:r>
            <a:r>
              <a:rPr lang="en-IN" dirty="0" err="1" smtClean="0"/>
              <a:t>dyspareunia</a:t>
            </a:r>
            <a:r>
              <a:rPr lang="en-IN" dirty="0" smtClean="0"/>
              <a:t> and </a:t>
            </a:r>
            <a:r>
              <a:rPr lang="en-IN" dirty="0" err="1" smtClean="0"/>
              <a:t>dysuria</a:t>
            </a:r>
            <a:r>
              <a:rPr lang="en-IN" dirty="0"/>
              <a:t> </a:t>
            </a:r>
            <a:r>
              <a:rPr lang="en-IN" dirty="0" smtClean="0"/>
              <a:t>. Decreased sexual desire .</a:t>
            </a:r>
          </a:p>
          <a:p>
            <a:pPr>
              <a:buNone/>
            </a:pPr>
            <a:endParaRPr lang="en-IN"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lnSpcReduction="20000"/>
          </a:bodyPr>
          <a:lstStyle/>
          <a:p>
            <a:r>
              <a:rPr lang="en-IN" dirty="0" smtClean="0"/>
              <a:t>Skin and Hair: </a:t>
            </a:r>
          </a:p>
          <a:p>
            <a:pPr>
              <a:buNone/>
            </a:pPr>
            <a:r>
              <a:rPr lang="en-IN" dirty="0"/>
              <a:t> </a:t>
            </a:r>
            <a:r>
              <a:rPr lang="en-IN" dirty="0" smtClean="0"/>
              <a:t>   Thinning of hair and  loss of elasticity </a:t>
            </a:r>
            <a:r>
              <a:rPr lang="en-IN" dirty="0" err="1" smtClean="0"/>
              <a:t>amd</a:t>
            </a:r>
            <a:r>
              <a:rPr lang="en-IN" dirty="0" smtClean="0"/>
              <a:t> wrinkling of skin. “Purse string” wrinkling around the mouth and “crow feet”  .</a:t>
            </a:r>
          </a:p>
          <a:p>
            <a:r>
              <a:rPr lang="en-IN" dirty="0" smtClean="0"/>
              <a:t>Psychological changes: </a:t>
            </a:r>
          </a:p>
          <a:p>
            <a:pPr>
              <a:buNone/>
            </a:pPr>
            <a:r>
              <a:rPr lang="en-IN" dirty="0"/>
              <a:t> </a:t>
            </a:r>
            <a:r>
              <a:rPr lang="en-IN" dirty="0" smtClean="0"/>
              <a:t>    Increased frequency of anxiety , headache , insomnia , irritability dysphasia and depression. </a:t>
            </a:r>
            <a:r>
              <a:rPr lang="en-IN" dirty="0" err="1" smtClean="0"/>
              <a:t>Estrogen</a:t>
            </a:r>
            <a:r>
              <a:rPr lang="en-IN" dirty="0" smtClean="0"/>
              <a:t> increases </a:t>
            </a:r>
            <a:r>
              <a:rPr lang="en-IN" dirty="0" err="1" smtClean="0"/>
              <a:t>opiod</a:t>
            </a:r>
            <a:r>
              <a:rPr lang="en-IN" dirty="0" smtClean="0"/>
              <a:t> (neurotransmitter) activity in the brain and its known to be important for memory. Hence </a:t>
            </a:r>
            <a:r>
              <a:rPr lang="en-IN" dirty="0" err="1" smtClean="0"/>
              <a:t>alzheimer’s</a:t>
            </a:r>
            <a:r>
              <a:rPr lang="en-IN" dirty="0" smtClean="0"/>
              <a:t> disease more common in post menopausal woman.</a:t>
            </a:r>
          </a:p>
          <a:p>
            <a:pPr>
              <a:buNone/>
            </a:pPr>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dirty="0" smtClean="0"/>
              <a:t>Osteoporosis leads to increased risk for fractures.</a:t>
            </a:r>
          </a:p>
          <a:p>
            <a:r>
              <a:rPr lang="en-IN" dirty="0" smtClean="0"/>
              <a:t>Cardiovascular and </a:t>
            </a:r>
            <a:r>
              <a:rPr lang="en-IN" dirty="0" err="1" smtClean="0"/>
              <a:t>cerebrovascular</a:t>
            </a:r>
            <a:r>
              <a:rPr lang="en-IN" dirty="0" smtClean="0"/>
              <a:t> events .</a:t>
            </a:r>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DEFINITIONS</a:t>
            </a:r>
            <a:endParaRPr lang="en-IN" dirty="0"/>
          </a:p>
        </p:txBody>
      </p:sp>
      <p:sp>
        <p:nvSpPr>
          <p:cNvPr id="3" name="Content Placeholder 2"/>
          <p:cNvSpPr>
            <a:spLocks noGrp="1"/>
          </p:cNvSpPr>
          <p:nvPr>
            <p:ph idx="1"/>
          </p:nvPr>
        </p:nvSpPr>
        <p:spPr/>
        <p:txBody>
          <a:bodyPr/>
          <a:lstStyle/>
          <a:p>
            <a:pPr>
              <a:buNone/>
            </a:pPr>
            <a:r>
              <a:rPr lang="en-IN" dirty="0" smtClean="0"/>
              <a:t>MENOPAUSE</a:t>
            </a:r>
          </a:p>
          <a:p>
            <a:pPr>
              <a:buNone/>
            </a:pPr>
            <a:r>
              <a:rPr lang="en-IN" dirty="0"/>
              <a:t> </a:t>
            </a:r>
            <a:r>
              <a:rPr lang="en-IN" dirty="0" smtClean="0"/>
              <a:t>    Permanent cessation of menstruation at the end of reproductive life due to loss of ovarian follicular activity . </a:t>
            </a:r>
          </a:p>
          <a:p>
            <a:pPr>
              <a:buNone/>
            </a:pPr>
            <a:r>
              <a:rPr lang="en-IN" dirty="0" smtClean="0"/>
              <a:t>CLIMACTERIC</a:t>
            </a:r>
          </a:p>
          <a:p>
            <a:pPr>
              <a:buNone/>
            </a:pPr>
            <a:r>
              <a:rPr lang="en-IN" dirty="0"/>
              <a:t> </a:t>
            </a:r>
            <a:r>
              <a:rPr lang="en-IN" dirty="0" smtClean="0"/>
              <a:t>Period of time during which a woman passes from the reproductive to the non reproductive stage . </a:t>
            </a:r>
          </a:p>
          <a:p>
            <a:pPr>
              <a:buNone/>
            </a:pPr>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a:buNone/>
            </a:pPr>
            <a:r>
              <a:rPr lang="en-IN" dirty="0" smtClean="0"/>
              <a:t>PERIMENOPAUSE</a:t>
            </a:r>
          </a:p>
          <a:p>
            <a:pPr>
              <a:buNone/>
            </a:pPr>
            <a:r>
              <a:rPr lang="en-IN" dirty="0"/>
              <a:t> </a:t>
            </a:r>
            <a:r>
              <a:rPr lang="en-IN" dirty="0" smtClean="0"/>
              <a:t>    Part of the climacteric when the menstrual cycle is likely to be irregular .</a:t>
            </a:r>
          </a:p>
          <a:p>
            <a:pPr>
              <a:buNone/>
            </a:pPr>
            <a:r>
              <a:rPr lang="en-IN" dirty="0" smtClean="0"/>
              <a:t>POSTMENOPAUSE</a:t>
            </a:r>
          </a:p>
          <a:p>
            <a:pPr>
              <a:buNone/>
            </a:pPr>
            <a:r>
              <a:rPr lang="en-IN" dirty="0"/>
              <a:t> </a:t>
            </a:r>
            <a:r>
              <a:rPr lang="en-IN" dirty="0" smtClean="0"/>
              <a:t>     Phase of life that comes after the menopause.</a:t>
            </a:r>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normAutofit lnSpcReduction="10000"/>
          </a:bodyPr>
          <a:lstStyle/>
          <a:p>
            <a:pPr>
              <a:buNone/>
            </a:pPr>
            <a:r>
              <a:rPr lang="en-IN" dirty="0" smtClean="0"/>
              <a:t>AGE OF MENOPAUSE</a:t>
            </a:r>
          </a:p>
          <a:p>
            <a:r>
              <a:rPr lang="en-IN" dirty="0" smtClean="0"/>
              <a:t>Ranges between 45-55 years . Average being 50 years.</a:t>
            </a:r>
          </a:p>
          <a:p>
            <a:r>
              <a:rPr lang="en-IN" dirty="0" smtClean="0"/>
              <a:t>It is genetically predetermined .</a:t>
            </a:r>
          </a:p>
          <a:p>
            <a:r>
              <a:rPr lang="en-IN" dirty="0" smtClean="0"/>
              <a:t>Not related to number of pregnancies, lactation, use of OCP , socioeconomic condition , race , height or weight.</a:t>
            </a:r>
          </a:p>
          <a:p>
            <a:r>
              <a:rPr lang="en-IN" dirty="0" smtClean="0"/>
              <a:t>Severe malnutrition and cigarette smoking may contribute to early menopause.</a:t>
            </a:r>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IN" dirty="0" smtClean="0"/>
              <a:t>SERUM </a:t>
            </a:r>
            <a:r>
              <a:rPr lang="en-IN" dirty="0" err="1" smtClean="0"/>
              <a:t>Estradiol</a:t>
            </a:r>
            <a:r>
              <a:rPr lang="en-IN" dirty="0" smtClean="0"/>
              <a:t> level falls significantly from 50-300 pg/ml before menopause to 10-20 pg/ml after menopause </a:t>
            </a:r>
          </a:p>
          <a:p>
            <a:pPr>
              <a:buNone/>
            </a:pPr>
            <a:r>
              <a:rPr lang="en-IN" dirty="0" smtClean="0"/>
              <a:t> </a:t>
            </a:r>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ORGAN CHANGES</a:t>
            </a:r>
            <a:endParaRPr lang="en-IN" dirty="0"/>
          </a:p>
        </p:txBody>
      </p:sp>
      <p:sp>
        <p:nvSpPr>
          <p:cNvPr id="3" name="Content Placeholder 2"/>
          <p:cNvSpPr>
            <a:spLocks noGrp="1"/>
          </p:cNvSpPr>
          <p:nvPr>
            <p:ph idx="1"/>
          </p:nvPr>
        </p:nvSpPr>
        <p:spPr/>
        <p:txBody>
          <a:bodyPr>
            <a:normAutofit fontScale="92500"/>
          </a:bodyPr>
          <a:lstStyle/>
          <a:p>
            <a:r>
              <a:rPr lang="en-IN" dirty="0" smtClean="0"/>
              <a:t>OVARIES:  Shrink in size , become wrinkled and white. There is thinning of cortex with increase in </a:t>
            </a:r>
            <a:r>
              <a:rPr lang="en-IN" dirty="0" err="1" smtClean="0"/>
              <a:t>medullary</a:t>
            </a:r>
            <a:r>
              <a:rPr lang="en-IN" dirty="0" smtClean="0"/>
              <a:t> components. There is abundance of </a:t>
            </a:r>
            <a:r>
              <a:rPr lang="en-IN" dirty="0" err="1" smtClean="0"/>
              <a:t>stromal</a:t>
            </a:r>
            <a:r>
              <a:rPr lang="en-IN" dirty="0" smtClean="0"/>
              <a:t> cells with </a:t>
            </a:r>
            <a:r>
              <a:rPr lang="en-IN" dirty="0" err="1" smtClean="0"/>
              <a:t>secretory</a:t>
            </a:r>
            <a:r>
              <a:rPr lang="en-IN" dirty="0" smtClean="0"/>
              <a:t>  activity.</a:t>
            </a:r>
          </a:p>
          <a:p>
            <a:r>
              <a:rPr lang="en-IN" dirty="0" smtClean="0"/>
              <a:t>Fallopian tubes: Become atrophied. </a:t>
            </a:r>
          </a:p>
          <a:p>
            <a:r>
              <a:rPr lang="en-IN" dirty="0" smtClean="0"/>
              <a:t>Uterus  : Becomes smaller </a:t>
            </a:r>
            <a:r>
              <a:rPr lang="en-IN" dirty="0" err="1" smtClean="0"/>
              <a:t>anthe</a:t>
            </a:r>
            <a:r>
              <a:rPr lang="en-IN" dirty="0" smtClean="0"/>
              <a:t> ratio between the body and cervix reverts to 1:1. </a:t>
            </a:r>
            <a:r>
              <a:rPr lang="en-IN" dirty="0" err="1" smtClean="0"/>
              <a:t>Endometrium</a:t>
            </a:r>
            <a:r>
              <a:rPr lang="en-IN" dirty="0" smtClean="0"/>
              <a:t> becomes thin and atrophied. Cervical secretions become scanty. </a:t>
            </a:r>
            <a:endParaRPr lang="en-I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dirty="0" smtClean="0"/>
              <a:t>VAGINA: Becomes narrower due to gradual loss of elasticity. The vaginal epithelium becomes thin . The </a:t>
            </a:r>
            <a:r>
              <a:rPr lang="en-IN" dirty="0" err="1" smtClean="0"/>
              <a:t>rugae</a:t>
            </a:r>
            <a:r>
              <a:rPr lang="en-IN" dirty="0" smtClean="0"/>
              <a:t> progressively flatten. </a:t>
            </a:r>
            <a:r>
              <a:rPr lang="en-IN" dirty="0" err="1" smtClean="0"/>
              <a:t>Doderlein’s</a:t>
            </a:r>
            <a:r>
              <a:rPr lang="en-IN" dirty="0" smtClean="0"/>
              <a:t> bacilli is absent . Vaginal Ph becomes alkaline. </a:t>
            </a:r>
          </a:p>
          <a:p>
            <a:r>
              <a:rPr lang="en-IN" dirty="0" smtClean="0"/>
              <a:t>VULVA: Becomes atrophied. Labia becomes flattened. Pubic hair is scanty. Narrowing of </a:t>
            </a:r>
            <a:r>
              <a:rPr lang="en-IN" dirty="0" err="1" smtClean="0"/>
              <a:t>introitus</a:t>
            </a:r>
            <a:r>
              <a:rPr lang="en-IN" dirty="0" smtClean="0"/>
              <a:t>.</a:t>
            </a: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lnSpcReduction="10000"/>
          </a:bodyPr>
          <a:lstStyle/>
          <a:p>
            <a:r>
              <a:rPr lang="en-IN" dirty="0" smtClean="0"/>
              <a:t>BREAST:  Breast fat is reabsorbed and glands atrophy. The nipples decrease in size. Breasts become flat and pendulous.</a:t>
            </a:r>
          </a:p>
          <a:p>
            <a:r>
              <a:rPr lang="en-IN" dirty="0" smtClean="0"/>
              <a:t>BLADDER AND URETHRA:  Undergo atrophic changes </a:t>
            </a:r>
            <a:r>
              <a:rPr lang="en-IN" dirty="0" smtClean="0"/>
              <a:t>similar</a:t>
            </a:r>
            <a:r>
              <a:rPr lang="en-IN" dirty="0" smtClean="0"/>
              <a:t> to that of the vagina . Epithelium becomes thin and is more prone to damage and infection. There may be </a:t>
            </a:r>
            <a:r>
              <a:rPr lang="en-IN" dirty="0" err="1" smtClean="0"/>
              <a:t>dysuria</a:t>
            </a:r>
            <a:r>
              <a:rPr lang="en-IN" dirty="0" smtClean="0"/>
              <a:t> , frequency, urge or even stress urinary incontinence. </a:t>
            </a:r>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dirty="0" smtClean="0"/>
              <a:t>LOSS OF MUSCLE TONE leads to pelvic relaxation, uterine descent and anatomic changes in the urethra and the neck of the bladder. The Ligaments supporting the uterus and vagina lose their tone and may lead to Uterine vaginal </a:t>
            </a:r>
            <a:r>
              <a:rPr lang="en-IN" dirty="0" err="1" smtClean="0"/>
              <a:t>prolapse</a:t>
            </a:r>
            <a:r>
              <a:rPr lang="en-IN" dirty="0" smtClean="0"/>
              <a:t>.</a:t>
            </a:r>
            <a:endParaRPr lang="en-IN"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627</Words>
  <Application>Microsoft Office PowerPoint</Application>
  <PresentationFormat>On-screen Show (4:3)</PresentationFormat>
  <Paragraphs>43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MENOPAUSE</vt:lpstr>
      <vt:lpstr>DEFINITIONS</vt:lpstr>
      <vt:lpstr>Slide 3</vt:lpstr>
      <vt:lpstr>Slide 4</vt:lpstr>
      <vt:lpstr>Slide 5</vt:lpstr>
      <vt:lpstr>ORGAN CHANGES</vt:lpstr>
      <vt:lpstr>Slide 7</vt:lpstr>
      <vt:lpstr>Slide 8</vt:lpstr>
      <vt:lpstr>Slide 9</vt:lpstr>
      <vt:lpstr>BONE METABOLISM </vt:lpstr>
      <vt:lpstr>CARDIOVASCUALR CHANGES</vt:lpstr>
      <vt:lpstr>MENOPAUSAL SYMPTOMS</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MENOPAUSE</dc:title>
  <dc:creator>NITHYAPRIYA</dc:creator>
  <cp:lastModifiedBy>NITHYAPRIYA</cp:lastModifiedBy>
  <cp:revision>1</cp:revision>
  <dcterms:created xsi:type="dcterms:W3CDTF">2016-06-11T22:48:38Z</dcterms:created>
  <dcterms:modified xsi:type="dcterms:W3CDTF">2016-06-11T23:51:22Z</dcterms:modified>
</cp:coreProperties>
</file>