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2" r:id="rId28"/>
    <p:sldId id="289" r:id="rId29"/>
    <p:sldId id="283" r:id="rId30"/>
    <p:sldId id="324" r:id="rId31"/>
    <p:sldId id="284" r:id="rId32"/>
    <p:sldId id="288" r:id="rId33"/>
    <p:sldId id="285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20" r:id="rId48"/>
    <p:sldId id="301" r:id="rId49"/>
    <p:sldId id="321" r:id="rId50"/>
    <p:sldId id="302" r:id="rId51"/>
    <p:sldId id="303" r:id="rId52"/>
    <p:sldId id="304" r:id="rId53"/>
    <p:sldId id="319" r:id="rId54"/>
    <p:sldId id="322" r:id="rId55"/>
    <p:sldId id="323" r:id="rId56"/>
    <p:sldId id="305" r:id="rId57"/>
    <p:sldId id="306" r:id="rId58"/>
    <p:sldId id="311" r:id="rId59"/>
    <p:sldId id="307" r:id="rId60"/>
    <p:sldId id="308" r:id="rId61"/>
    <p:sldId id="309" r:id="rId62"/>
    <p:sldId id="310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412" autoAdjust="0"/>
  </p:normalViewPr>
  <p:slideViewPr>
    <p:cSldViewPr>
      <p:cViewPr varScale="1">
        <p:scale>
          <a:sx n="36" d="100"/>
          <a:sy n="36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EB16D4-11EE-4593-93E4-3D8EC9EF21E1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BF9AB3-F324-4AA8-9F1B-06BAFAFD1C0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MTP UPDATES.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3861048"/>
            <a:ext cx="4627240" cy="2160240"/>
          </a:xfrm>
        </p:spPr>
        <p:txBody>
          <a:bodyPr/>
          <a:lstStyle/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Contraindications of MMA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r>
              <a:rPr lang="en-IN" sz="2400" dirty="0" smtClean="0">
                <a:latin typeface="Arial Narrow" pitchFamily="34" charset="0"/>
              </a:rPr>
              <a:t>Ectopic pregnancy either confirmed or suspected.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Allergy,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Current use of long term corticosteroid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Uncontrolled seizure disorder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err="1" smtClean="0">
                <a:latin typeface="Arial Narrow" pitchFamily="34" charset="0"/>
              </a:rPr>
              <a:t>Anemia</a:t>
            </a:r>
            <a:r>
              <a:rPr lang="en-IN" sz="2400" dirty="0" smtClean="0">
                <a:latin typeface="Arial Narrow" pitchFamily="34" charset="0"/>
              </a:rPr>
              <a:t>(</a:t>
            </a:r>
            <a:r>
              <a:rPr lang="en-IN" sz="2400" dirty="0" err="1" smtClean="0">
                <a:latin typeface="Arial Narrow" pitchFamily="34" charset="0"/>
              </a:rPr>
              <a:t>Hb</a:t>
            </a:r>
            <a:r>
              <a:rPr lang="en-IN" sz="2400" dirty="0" smtClean="0">
                <a:latin typeface="Arial Narrow" pitchFamily="34" charset="0"/>
              </a:rPr>
              <a:t>&lt;8gm%)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Haemorrhagic disorder,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Current anticoagulant therapy,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Uncontrolled </a:t>
            </a:r>
            <a:r>
              <a:rPr lang="en-IN" sz="2400" dirty="0" err="1" smtClean="0">
                <a:latin typeface="Arial Narrow" pitchFamily="34" charset="0"/>
              </a:rPr>
              <a:t>hypertension,BP</a:t>
            </a:r>
            <a:r>
              <a:rPr lang="en-IN" sz="2400" dirty="0" smtClean="0">
                <a:latin typeface="Arial Narrow" pitchFamily="34" charset="0"/>
              </a:rPr>
              <a:t>&gt;160/100,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Inherited </a:t>
            </a:r>
            <a:r>
              <a:rPr lang="en-IN" sz="2400" dirty="0" err="1" smtClean="0">
                <a:latin typeface="Arial Narrow" pitchFamily="34" charset="0"/>
              </a:rPr>
              <a:t>porphyria</a:t>
            </a:r>
            <a:r>
              <a:rPr lang="en-IN" sz="2400" dirty="0" smtClean="0">
                <a:latin typeface="Arial Narrow" pitchFamily="34" charset="0"/>
              </a:rPr>
              <a:t>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Special 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Pregnancy with fibroid big symptomatic fibroids encroaching on endometrial cavity can have bleeding and may interfere with uterine contractility.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Bronchial asthma-PGs other than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shouldnot</a:t>
            </a:r>
            <a:r>
              <a:rPr lang="en-IN" sz="2400" dirty="0" smtClean="0">
                <a:latin typeface="Arial Narrow" pitchFamily="34" charset="0"/>
              </a:rPr>
              <a:t> be used.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is a weak bronchodilator.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Intrauterine device in place(remove before giving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).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If on ATT </a:t>
            </a:r>
            <a:r>
              <a:rPr lang="en-IN" sz="2400" dirty="0" err="1" smtClean="0">
                <a:latin typeface="Arial Narrow" pitchFamily="34" charset="0"/>
              </a:rPr>
              <a:t>drugs,efficacy</a:t>
            </a:r>
            <a:r>
              <a:rPr lang="en-IN" sz="2400" dirty="0" smtClean="0">
                <a:latin typeface="Arial Narrow" pitchFamily="34" charset="0"/>
              </a:rPr>
              <a:t> of the drugs may decrease and there are more chances of failure requiring surgical abortion.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Pschyo</a:t>
            </a:r>
            <a:r>
              <a:rPr lang="en-IN" dirty="0" smtClean="0"/>
              <a:t>-social situations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Women unable to take responsibility for her condition.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Language or comprehension barrier,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err="1" smtClean="0">
                <a:latin typeface="Arial Narrow" pitchFamily="34" charset="0"/>
              </a:rPr>
              <a:t>Inablity</a:t>
            </a:r>
            <a:r>
              <a:rPr lang="en-IN" sz="2400" dirty="0" smtClean="0">
                <a:latin typeface="Arial Narrow" pitchFamily="34" charset="0"/>
              </a:rPr>
              <a:t> to give informed consent.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Anxious women wanting quick abortion.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Not willing for VA abortion in case of failure.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IN" dirty="0" smtClean="0"/>
              <a:t>			Effectiveness 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72815"/>
          <a:ext cx="9144000" cy="508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02741">
                <a:tc>
                  <a:txBody>
                    <a:bodyPr/>
                    <a:lstStyle/>
                    <a:p>
                      <a:r>
                        <a:rPr lang="en-IN" dirty="0" smtClean="0"/>
                        <a:t>CONDITION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EFFECTIVENESS</a:t>
                      </a:r>
                      <a:endParaRPr lang="en-IN" dirty="0"/>
                    </a:p>
                  </a:txBody>
                  <a:tcPr/>
                </a:tc>
              </a:tr>
              <a:tr h="905223">
                <a:tc>
                  <a:txBody>
                    <a:bodyPr/>
                    <a:lstStyle/>
                    <a:p>
                      <a:r>
                        <a:rPr lang="en-IN" dirty="0" smtClean="0"/>
                        <a:t>Complete Abortion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95-99%</a:t>
                      </a:r>
                      <a:endParaRPr lang="en-IN" dirty="0"/>
                    </a:p>
                  </a:txBody>
                  <a:tcPr/>
                </a:tc>
              </a:tr>
              <a:tr h="905223">
                <a:tc>
                  <a:txBody>
                    <a:bodyPr/>
                    <a:lstStyle/>
                    <a:p>
                      <a:r>
                        <a:rPr lang="en-IN" dirty="0" smtClean="0"/>
                        <a:t>Heavy bleeding requiring </a:t>
                      </a:r>
                      <a:r>
                        <a:rPr lang="en-IN" dirty="0" err="1" smtClean="0"/>
                        <a:t>vaccum</a:t>
                      </a:r>
                      <a:r>
                        <a:rPr lang="en-IN" dirty="0" smtClean="0"/>
                        <a:t> aspiration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1-2%</a:t>
                      </a:r>
                      <a:endParaRPr lang="en-IN" dirty="0"/>
                    </a:p>
                  </a:txBody>
                  <a:tcPr/>
                </a:tc>
              </a:tr>
              <a:tr h="1562440">
                <a:tc>
                  <a:txBody>
                    <a:bodyPr/>
                    <a:lstStyle/>
                    <a:p>
                      <a:r>
                        <a:rPr lang="en-IN" dirty="0" smtClean="0"/>
                        <a:t>Incomplete abortion requiring other methods of evacuation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1-2%</a:t>
                      </a:r>
                      <a:endParaRPr lang="en-IN" dirty="0"/>
                    </a:p>
                  </a:txBody>
                  <a:tcPr/>
                </a:tc>
              </a:tr>
              <a:tr h="909559">
                <a:tc>
                  <a:txBody>
                    <a:bodyPr/>
                    <a:lstStyle/>
                    <a:p>
                      <a:r>
                        <a:rPr lang="en-IN" dirty="0" smtClean="0"/>
                        <a:t>Heavy</a:t>
                      </a:r>
                      <a:r>
                        <a:rPr lang="en-IN" baseline="0" dirty="0" smtClean="0"/>
                        <a:t> bleeding requiring blood transfusion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0.1-0.2%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/>
              <a:t>Failure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It could be due to</a:t>
            </a:r>
          </a:p>
          <a:p>
            <a:r>
              <a:rPr lang="en-IN" sz="2400" dirty="0" smtClean="0">
                <a:latin typeface="Arial Narrow" pitchFamily="34" charset="0"/>
              </a:rPr>
              <a:t>Heavy bleeding/Haemorrhage</a:t>
            </a:r>
          </a:p>
          <a:p>
            <a:r>
              <a:rPr lang="en-IN" sz="2400" dirty="0" smtClean="0">
                <a:latin typeface="Arial Narrow" pitchFamily="34" charset="0"/>
              </a:rPr>
              <a:t>True drug failure/Continuing pregnancy.</a:t>
            </a:r>
          </a:p>
          <a:p>
            <a:r>
              <a:rPr lang="en-IN" sz="2400" dirty="0" smtClean="0">
                <a:latin typeface="Arial Narrow" pitchFamily="34" charset="0"/>
              </a:rPr>
              <a:t>Sometimes it’s clinician /women’s decision.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b="1" i="1" dirty="0" smtClean="0">
                <a:latin typeface="Arial Narrow" pitchFamily="34" charset="0"/>
              </a:rPr>
              <a:t>Heavy </a:t>
            </a:r>
            <a:r>
              <a:rPr lang="en-IN" sz="2400" b="1" i="1" dirty="0" err="1" smtClean="0">
                <a:latin typeface="Arial Narrow" pitchFamily="34" charset="0"/>
              </a:rPr>
              <a:t>bleeding:</a:t>
            </a:r>
            <a:r>
              <a:rPr lang="en-IN" sz="2400" dirty="0" err="1" smtClean="0">
                <a:latin typeface="Arial Narrow" pitchFamily="34" charset="0"/>
              </a:rPr>
              <a:t>Blood</a:t>
            </a:r>
            <a:r>
              <a:rPr lang="en-IN" sz="2400" dirty="0" smtClean="0">
                <a:latin typeface="Arial Narrow" pitchFamily="34" charset="0"/>
              </a:rPr>
              <a:t> loss is estimated taking into account the number of normally used average sized pads soaked at a given </a:t>
            </a:r>
            <a:r>
              <a:rPr lang="en-IN" sz="2400" dirty="0" err="1" smtClean="0">
                <a:latin typeface="Arial Narrow" pitchFamily="34" charset="0"/>
              </a:rPr>
              <a:t>time.if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indicated,VA</a:t>
            </a:r>
            <a:r>
              <a:rPr lang="en-IN" sz="2400" dirty="0" smtClean="0">
                <a:latin typeface="Arial Narrow" pitchFamily="34" charset="0"/>
              </a:rPr>
              <a:t> is done as soon as </a:t>
            </a:r>
            <a:r>
              <a:rPr lang="en-IN" sz="2400" dirty="0" err="1" smtClean="0">
                <a:latin typeface="Arial Narrow" pitchFamily="34" charset="0"/>
              </a:rPr>
              <a:t>possibe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b="1" i="1" dirty="0" smtClean="0">
                <a:latin typeface="Arial Narrow" pitchFamily="34" charset="0"/>
              </a:rPr>
              <a:t>True drug failure </a:t>
            </a:r>
            <a:r>
              <a:rPr lang="en-IN" sz="2400" dirty="0" smtClean="0">
                <a:latin typeface="Arial Narrow" pitchFamily="34" charset="0"/>
              </a:rPr>
              <a:t>is presence of gestational cardiac activity 2 weeks after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and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administration leading to continuing </a:t>
            </a:r>
            <a:r>
              <a:rPr lang="en-IN" sz="2400" dirty="0" err="1" smtClean="0">
                <a:latin typeface="Arial Narrow" pitchFamily="34" charset="0"/>
              </a:rPr>
              <a:t>pregnancy.This</a:t>
            </a:r>
            <a:r>
              <a:rPr lang="en-IN" sz="2400" dirty="0" smtClean="0">
                <a:latin typeface="Arial Narrow" pitchFamily="34" charset="0"/>
              </a:rPr>
              <a:t> has to be terminated by VA</a:t>
            </a:r>
            <a:endParaRPr lang="en-IN" sz="2400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/>
              <a:t>Incomplete abortion.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Women have a persistent gestation sac without cardiac activity 2 weeks after the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administration.This</a:t>
            </a:r>
            <a:r>
              <a:rPr lang="en-IN" sz="2400" dirty="0" smtClean="0">
                <a:latin typeface="Arial Narrow" pitchFamily="34" charset="0"/>
              </a:rPr>
              <a:t> is called Incomplete abortion.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err="1" smtClean="0">
                <a:latin typeface="Arial Narrow" pitchFamily="34" charset="0"/>
              </a:rPr>
              <a:t>Sometimes,gestation</a:t>
            </a:r>
            <a:r>
              <a:rPr lang="en-IN" sz="2400" dirty="0" smtClean="0">
                <a:latin typeface="Arial Narrow" pitchFamily="34" charset="0"/>
              </a:rPr>
              <a:t> sac is expelled but women keep bleeding due to blood clots/</a:t>
            </a:r>
            <a:r>
              <a:rPr lang="en-IN" sz="2400" dirty="0" err="1" smtClean="0">
                <a:latin typeface="Arial Narrow" pitchFamily="34" charset="0"/>
              </a:rPr>
              <a:t>decidual</a:t>
            </a:r>
            <a:r>
              <a:rPr lang="en-IN" sz="2400" dirty="0" smtClean="0">
                <a:latin typeface="Arial Narrow" pitchFamily="34" charset="0"/>
              </a:rPr>
              <a:t> bits in the uterine activity.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This can be managed conservatively as mostly it is expelled spontaneously.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But if bleeding is </a:t>
            </a:r>
            <a:r>
              <a:rPr lang="en-IN" sz="2400" dirty="0" err="1" smtClean="0">
                <a:latin typeface="Arial Narrow" pitchFamily="34" charset="0"/>
              </a:rPr>
              <a:t>profuse,VA</a:t>
            </a:r>
            <a:r>
              <a:rPr lang="en-IN" sz="2400" dirty="0" smtClean="0">
                <a:latin typeface="Arial Narrow" pitchFamily="34" charset="0"/>
              </a:rPr>
              <a:t> may have to be done.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b="1" i="1" dirty="0" smtClean="0">
                <a:latin typeface="Arial Narrow" pitchFamily="34" charset="0"/>
              </a:rPr>
              <a:t>SAFETY:</a:t>
            </a:r>
          </a:p>
          <a:p>
            <a:r>
              <a:rPr lang="en-IN" sz="2400" dirty="0" smtClean="0">
                <a:latin typeface="Arial Narrow" pitchFamily="34" charset="0"/>
              </a:rPr>
              <a:t>Using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and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is a safe method to terminate pregnancy as long as the woman </a:t>
            </a:r>
            <a:r>
              <a:rPr lang="en-IN" sz="2400" dirty="0" err="1" smtClean="0">
                <a:latin typeface="Arial Narrow" pitchFamily="34" charset="0"/>
              </a:rPr>
              <a:t>doesnot</a:t>
            </a:r>
            <a:r>
              <a:rPr lang="en-IN" sz="2400" dirty="0" smtClean="0">
                <a:latin typeface="Arial Narrow" pitchFamily="34" charset="0"/>
              </a:rPr>
              <a:t> not have any contraindications for its use.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/>
              <a:t>			Advantages.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Abortion can be offered at an early stage.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Potentially , more </a:t>
            </a:r>
            <a:r>
              <a:rPr lang="en-IN" sz="2400" dirty="0" err="1" smtClean="0">
                <a:latin typeface="Arial Narrow" pitchFamily="34" charset="0"/>
              </a:rPr>
              <a:t>private,similar</a:t>
            </a:r>
            <a:r>
              <a:rPr lang="en-IN" sz="2400" dirty="0" smtClean="0">
                <a:latin typeface="Arial Narrow" pitchFamily="34" charset="0"/>
              </a:rPr>
              <a:t> to a natural miscarriage.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Less invasive than VA.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No instruments are used.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No anaesthesia.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Limitations.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33688" cy="566124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At least three clinic visits required.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Takes longer than </a:t>
            </a:r>
            <a:r>
              <a:rPr lang="en-IN" sz="2400" dirty="0" err="1" smtClean="0">
                <a:latin typeface="Arial Narrow" pitchFamily="34" charset="0"/>
              </a:rPr>
              <a:t>VA,mean</a:t>
            </a:r>
            <a:r>
              <a:rPr lang="en-IN" sz="2400" dirty="0" smtClean="0">
                <a:latin typeface="Arial Narrow" pitchFamily="34" charset="0"/>
              </a:rPr>
              <a:t> duration of bleeding being 9.5 days.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Unpredictable outcome: may end in complete/incomplete abortion/ continued </a:t>
            </a:r>
            <a:r>
              <a:rPr lang="en-IN" sz="2400" dirty="0" err="1" smtClean="0">
                <a:latin typeface="Arial Narrow" pitchFamily="34" charset="0"/>
              </a:rPr>
              <a:t>pregnacy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Possibility of side effects of drugs.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Risk of </a:t>
            </a:r>
            <a:r>
              <a:rPr lang="en-IN" sz="2400" dirty="0" err="1" smtClean="0">
                <a:latin typeface="Arial Narrow" pitchFamily="34" charset="0"/>
              </a:rPr>
              <a:t>fetal</a:t>
            </a:r>
            <a:r>
              <a:rPr lang="en-IN" sz="2400" dirty="0" smtClean="0">
                <a:latin typeface="Arial Narrow" pitchFamily="34" charset="0"/>
              </a:rPr>
              <a:t> malformation if pregnancy continues.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 </a:t>
            </a:r>
            <a:r>
              <a:rPr lang="en-IN" dirty="0" err="1" smtClean="0"/>
              <a:t>vs</a:t>
            </a:r>
            <a:r>
              <a:rPr lang="en-IN" dirty="0" smtClean="0"/>
              <a:t> MMA procedure.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144000" cy="58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0762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FEATURES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VACCUM ASPIRATION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MEDICAL METHODS OF ABORTION.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TECHNIQUE</a:t>
                      </a:r>
                      <a:r>
                        <a:rPr lang="en-IN" baseline="0" dirty="0" smtClean="0"/>
                        <a:t> USED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Uterine contents evacuated through a </a:t>
                      </a:r>
                      <a:r>
                        <a:rPr lang="en-IN" dirty="0" err="1" smtClean="0"/>
                        <a:t>cannula</a:t>
                      </a:r>
                      <a:r>
                        <a:rPr lang="en-IN" dirty="0" smtClean="0"/>
                        <a:t> attached to </a:t>
                      </a:r>
                      <a:r>
                        <a:rPr lang="en-IN" dirty="0" err="1" smtClean="0"/>
                        <a:t>vaccumsource</a:t>
                      </a:r>
                      <a:r>
                        <a:rPr lang="en-IN" dirty="0" smtClean="0"/>
                        <a:t>(manual/electric)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Uterine evacuation with drugs(</a:t>
                      </a:r>
                      <a:r>
                        <a:rPr lang="en-IN" dirty="0" err="1" smtClean="0"/>
                        <a:t>mife&amp;Miso</a:t>
                      </a:r>
                      <a:r>
                        <a:rPr lang="en-IN" dirty="0" smtClean="0"/>
                        <a:t>), a non surgical method.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GESTATION LIMIT OF THE TECHNIQUE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Can be used </a:t>
                      </a:r>
                      <a:r>
                        <a:rPr lang="en-IN" dirty="0" err="1" smtClean="0"/>
                        <a:t>upto</a:t>
                      </a:r>
                      <a:r>
                        <a:rPr lang="en-IN" dirty="0" smtClean="0"/>
                        <a:t> 12 weeks of pregnancy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Can be used </a:t>
                      </a:r>
                      <a:r>
                        <a:rPr lang="en-IN" dirty="0" err="1" smtClean="0"/>
                        <a:t>upto</a:t>
                      </a:r>
                      <a:r>
                        <a:rPr lang="en-IN" dirty="0" smtClean="0"/>
                        <a:t> 7 weeks of pregnancy.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EFFECTIVENESS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More than 98% effective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93-98% effective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TIME TAKEN FOR THE PROCEDURE COMPLETION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5-15 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May</a:t>
                      </a:r>
                      <a:r>
                        <a:rPr lang="en-IN" baseline="0" dirty="0" smtClean="0"/>
                        <a:t> take 9-16 days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POC check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POC are examined and confirmed</a:t>
                      </a:r>
                      <a:r>
                        <a:rPr lang="en-IN" baseline="0" dirty="0" smtClean="0"/>
                        <a:t> immediately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POC may be expelled at home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NUMBER</a:t>
                      </a:r>
                      <a:r>
                        <a:rPr lang="en-IN" baseline="0" dirty="0" smtClean="0"/>
                        <a:t> OF VISITS FOR THE PROCEDURE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One visit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Require minimum 3 visits</a:t>
                      </a:r>
                      <a:endParaRPr lang="en-IN" dirty="0"/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IN" dirty="0" smtClean="0"/>
                        <a:t>FOLLOW</a:t>
                      </a:r>
                      <a:r>
                        <a:rPr lang="en-IN" baseline="0" dirty="0" smtClean="0"/>
                        <a:t> UP VISIT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</a:t>
                      </a:r>
                      <a:r>
                        <a:rPr lang="en-IN" baseline="0" dirty="0" smtClean="0"/>
                        <a:t> mandatory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Must to ensure completion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9" y="-3"/>
          <a:ext cx="8100390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130"/>
                <a:gridCol w="2700130"/>
                <a:gridCol w="2700130"/>
              </a:tblGrid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VACCUM ASPIRATION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MEDICAL METHODS OF ABORTION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ANAESTHESIA USED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Local</a:t>
                      </a:r>
                      <a:r>
                        <a:rPr lang="en-IN" baseline="0" dirty="0" smtClean="0"/>
                        <a:t> Anaesthesia &amp; oral analgesics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Oral pain control medication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PROCEDURE DONE BY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Health care provider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Process similar to a miscarriage.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RISK</a:t>
                      </a:r>
                      <a:r>
                        <a:rPr lang="en-IN" baseline="0" dirty="0" smtClean="0"/>
                        <a:t> OF CERVICAL AND UTERINE INJURY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possible but rare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risk of injury</a:t>
                      </a:r>
                      <a:r>
                        <a:rPr lang="en-IN" baseline="0" dirty="0" smtClean="0"/>
                        <a:t> to cervix and uterus since no instrumentation is done.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POST PROCEDURE BLEEDING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Minimal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</a:t>
                      </a:r>
                      <a:r>
                        <a:rPr lang="en-IN" baseline="0" dirty="0" smtClean="0"/>
                        <a:t> medication bleeding usually heavy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POST PROCEDURE PAIN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For a very short period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Pain could be intense and prolonged</a:t>
                      </a:r>
                      <a:endParaRPr lang="en-IN" dirty="0"/>
                    </a:p>
                  </a:txBody>
                  <a:tcPr/>
                </a:tc>
              </a:tr>
              <a:tr h="979715">
                <a:tc>
                  <a:txBody>
                    <a:bodyPr/>
                    <a:lstStyle/>
                    <a:p>
                      <a:r>
                        <a:rPr lang="en-IN" dirty="0" smtClean="0"/>
                        <a:t>HOSPITAL STAY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Few hours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Few hours on each visit.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1628046"/>
          </a:xfrm>
        </p:spPr>
        <p:txBody>
          <a:bodyPr/>
          <a:lstStyle/>
          <a:p>
            <a:r>
              <a:rPr lang="en-IN" dirty="0" smtClean="0"/>
              <a:t>			FOGSI GUIDELINES.</a:t>
            </a:r>
            <a:endParaRPr lang="en-IN" dirty="0"/>
          </a:p>
        </p:txBody>
      </p:sp>
      <p:pic>
        <p:nvPicPr>
          <p:cNvPr id="5" name="Content Placeholder 4" descr="zlX0PJn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7618" y="2133600"/>
            <a:ext cx="3992563" cy="399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5615" y="0"/>
          <a:ext cx="781883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78"/>
                <a:gridCol w="2606278"/>
                <a:gridCol w="2606278"/>
              </a:tblGrid>
              <a:tr h="851430">
                <a:tc>
                  <a:txBody>
                    <a:bodyPr/>
                    <a:lstStyle/>
                    <a:p>
                      <a:r>
                        <a:rPr lang="en-IN" dirty="0" smtClean="0"/>
                        <a:t>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VACCUM ASPIRATION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MEDICAL METHODS OF ABORTION.</a:t>
                      </a:r>
                      <a:endParaRPr lang="en-IN" dirty="0"/>
                    </a:p>
                  </a:txBody>
                  <a:tcPr/>
                </a:tc>
              </a:tr>
              <a:tr h="851430">
                <a:tc>
                  <a:txBody>
                    <a:bodyPr/>
                    <a:lstStyle/>
                    <a:p>
                      <a:r>
                        <a:rPr lang="en-IN" dirty="0" smtClean="0"/>
                        <a:t>RISK OF FETAL MALFORMATION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Potential risk exists.</a:t>
                      </a:r>
                      <a:endParaRPr lang="en-IN" dirty="0"/>
                    </a:p>
                  </a:txBody>
                  <a:tcPr/>
                </a:tc>
              </a:tr>
              <a:tr h="991373">
                <a:tc>
                  <a:txBody>
                    <a:bodyPr/>
                    <a:lstStyle/>
                    <a:p>
                      <a:r>
                        <a:rPr lang="en-IN" dirty="0" smtClean="0"/>
                        <a:t>COST</a:t>
                      </a:r>
                      <a:r>
                        <a:rPr lang="en-IN" baseline="0" dirty="0" smtClean="0"/>
                        <a:t> INVOLVED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Cost effective</a:t>
                      </a:r>
                      <a:r>
                        <a:rPr lang="en-IN" baseline="0" dirty="0" smtClean="0"/>
                        <a:t> as lesser sources required and lesser hospital stay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Cost of the drug used is still high to be affordable by all women</a:t>
                      </a:r>
                      <a:endParaRPr lang="en-IN" dirty="0"/>
                    </a:p>
                  </a:txBody>
                  <a:tcPr/>
                </a:tc>
              </a:tr>
              <a:tr h="2181021">
                <a:tc>
                  <a:txBody>
                    <a:bodyPr/>
                    <a:lstStyle/>
                    <a:p>
                      <a:r>
                        <a:rPr lang="en-IN" dirty="0" smtClean="0"/>
                        <a:t>ACCEPTABILITY TO WOMEN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Lower levels</a:t>
                      </a:r>
                      <a:r>
                        <a:rPr lang="en-IN" baseline="0" dirty="0" smtClean="0"/>
                        <a:t> of pain medication.</a:t>
                      </a:r>
                    </a:p>
                    <a:p>
                      <a:r>
                        <a:rPr lang="en-IN" baseline="0" dirty="0" smtClean="0"/>
                        <a:t>Done in OPD settings.</a:t>
                      </a:r>
                    </a:p>
                    <a:p>
                      <a:r>
                        <a:rPr lang="en-IN" baseline="0" dirty="0" smtClean="0"/>
                        <a:t>Women awake during procedure.</a:t>
                      </a:r>
                    </a:p>
                    <a:p>
                      <a:r>
                        <a:rPr lang="en-IN" baseline="0" dirty="0" smtClean="0"/>
                        <a:t>Noiseless procedure with MVA.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 invasive technology</a:t>
                      </a:r>
                    </a:p>
                    <a:p>
                      <a:r>
                        <a:rPr lang="en-IN" dirty="0" smtClean="0"/>
                        <a:t>More private.</a:t>
                      </a:r>
                    </a:p>
                    <a:p>
                      <a:r>
                        <a:rPr lang="en-IN" dirty="0" smtClean="0"/>
                        <a:t>Close to natural miscarriage.</a:t>
                      </a:r>
                    </a:p>
                    <a:p>
                      <a:r>
                        <a:rPr lang="en-IN" dirty="0" smtClean="0"/>
                        <a:t>No hospital stay.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991373">
                <a:tc>
                  <a:txBody>
                    <a:bodyPr/>
                    <a:lstStyle/>
                    <a:p>
                      <a:r>
                        <a:rPr lang="en-IN" dirty="0" smtClean="0"/>
                        <a:t>INVOLVEMENT</a:t>
                      </a:r>
                      <a:r>
                        <a:rPr lang="en-IN" baseline="0" dirty="0" smtClean="0"/>
                        <a:t> OF MALE PARTNER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allowed in the procedure room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Male partner</a:t>
                      </a:r>
                      <a:r>
                        <a:rPr lang="en-IN" baseline="0" dirty="0" smtClean="0"/>
                        <a:t> could be fully involved in the whole process</a:t>
                      </a:r>
                      <a:endParaRPr lang="en-IN" dirty="0"/>
                    </a:p>
                  </a:txBody>
                  <a:tcPr/>
                </a:tc>
              </a:tr>
              <a:tr h="991373">
                <a:tc>
                  <a:txBody>
                    <a:bodyPr/>
                    <a:lstStyle/>
                    <a:p>
                      <a:r>
                        <a:rPr lang="en-IN" dirty="0" smtClean="0"/>
                        <a:t>TISSUES</a:t>
                      </a:r>
                      <a:r>
                        <a:rPr lang="en-IN" baseline="0" dirty="0" smtClean="0"/>
                        <a:t> SAMPLES FOR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82% effective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relevant.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			APPROACH OF MTP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sz="3100" i="1" u="sng" dirty="0" smtClean="0"/>
              <a:t>Steps taken during the preparation of a woman for MMA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Provide counselling to the woman and obtain informed consent.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Perform clinical assessment including medical history and physical examination.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Discuss her contraceptive needs and services required.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Confirm her access to emergency health care services if required.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Counselling.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>
                <a:latin typeface="Arial Narrow" pitchFamily="34" charset="0"/>
              </a:rPr>
              <a:t>Tell her about all the methods available for abortion and how each method differs from the other.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Ask about her existing knowledge and belief about abortion options.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Discuss her contraceptive needs and counsel her accordingly for a regular contraceptive after abortion.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If she </a:t>
            </a:r>
            <a:r>
              <a:rPr lang="en-IN" sz="2800" dirty="0" err="1" smtClean="0">
                <a:latin typeface="Arial Narrow" pitchFamily="34" charset="0"/>
              </a:rPr>
              <a:t>choses</a:t>
            </a:r>
            <a:r>
              <a:rPr lang="en-IN" sz="2800" dirty="0" smtClean="0">
                <a:latin typeface="Arial Narrow" pitchFamily="34" charset="0"/>
              </a:rPr>
              <a:t> MMA then inform her that she will have to sign a written consent for termination of pregnancy using medical methods.</a:t>
            </a:r>
          </a:p>
          <a:p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Method specific counselling/Basic Information.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933688" cy="5517232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It is non invasive and non surgical.</a:t>
            </a:r>
          </a:p>
          <a:p>
            <a:r>
              <a:rPr lang="en-IN" sz="2400" dirty="0" smtClean="0">
                <a:latin typeface="Arial Narrow" pitchFamily="34" charset="0"/>
              </a:rPr>
              <a:t>The process is similar to miscarriage</a:t>
            </a:r>
          </a:p>
          <a:p>
            <a:r>
              <a:rPr lang="en-IN" sz="2400" dirty="0" smtClean="0">
                <a:latin typeface="Arial Narrow" pitchFamily="34" charset="0"/>
              </a:rPr>
              <a:t>She needs to make a minimum of 3 visits to the facility</a:t>
            </a:r>
          </a:p>
          <a:p>
            <a:r>
              <a:rPr lang="en-IN" sz="2400" dirty="0" smtClean="0">
                <a:latin typeface="Arial Narrow" pitchFamily="34" charset="0"/>
              </a:rPr>
              <a:t>She has to follow a definite drug protocol</a:t>
            </a:r>
          </a:p>
          <a:p>
            <a:r>
              <a:rPr lang="en-IN" sz="2400" dirty="0" smtClean="0">
                <a:latin typeface="Arial Narrow" pitchFamily="34" charset="0"/>
              </a:rPr>
              <a:t>She may have vaginal bleeding for 9-16 days.</a:t>
            </a:r>
          </a:p>
          <a:p>
            <a:r>
              <a:rPr lang="en-IN" sz="2400" dirty="0" smtClean="0">
                <a:latin typeface="Arial Narrow" pitchFamily="34" charset="0"/>
              </a:rPr>
              <a:t>She has to stay within the accessible limits of the appropriate health care facility.</a:t>
            </a:r>
          </a:p>
          <a:p>
            <a:r>
              <a:rPr lang="en-IN" sz="2400" dirty="0" smtClean="0">
                <a:latin typeface="Arial Narrow" pitchFamily="34" charset="0"/>
              </a:rPr>
              <a:t>She has to be told about the side effects of the </a:t>
            </a:r>
            <a:r>
              <a:rPr lang="en-IN" sz="2400" dirty="0" err="1" smtClean="0">
                <a:latin typeface="Arial Narrow" pitchFamily="34" charset="0"/>
              </a:rPr>
              <a:t>drugs,i.e;she</a:t>
            </a:r>
            <a:r>
              <a:rPr lang="en-IN" sz="2400" dirty="0" smtClean="0">
                <a:latin typeface="Arial Narrow" pitchFamily="34" charset="0"/>
              </a:rPr>
              <a:t> may experience </a:t>
            </a:r>
            <a:r>
              <a:rPr lang="en-IN" sz="2400" dirty="0" err="1" smtClean="0">
                <a:latin typeface="Arial Narrow" pitchFamily="34" charset="0"/>
              </a:rPr>
              <a:t>nausea,vomiting,diarrhoea,etc</a:t>
            </a:r>
            <a:r>
              <a:rPr lang="en-IN" sz="2400" dirty="0" smtClean="0">
                <a:latin typeface="Arial Narrow" pitchFamily="34" charset="0"/>
              </a:rPr>
              <a:t>;</a:t>
            </a:r>
          </a:p>
          <a:p>
            <a:r>
              <a:rPr lang="en-IN" sz="2400" dirty="0" smtClean="0">
                <a:latin typeface="Arial Narrow" pitchFamily="34" charset="0"/>
              </a:rPr>
              <a:t>Potential </a:t>
            </a:r>
            <a:r>
              <a:rPr lang="en-IN" sz="2400" dirty="0" err="1" smtClean="0">
                <a:latin typeface="Arial Narrow" pitchFamily="34" charset="0"/>
              </a:rPr>
              <a:t>teratogenic</a:t>
            </a:r>
            <a:r>
              <a:rPr lang="en-IN" sz="2400" dirty="0" smtClean="0">
                <a:latin typeface="Arial Narrow" pitchFamily="34" charset="0"/>
              </a:rPr>
              <a:t> effect on the </a:t>
            </a:r>
            <a:r>
              <a:rPr lang="en-IN" sz="2400" dirty="0" err="1" smtClean="0">
                <a:latin typeface="Arial Narrow" pitchFamily="34" charset="0"/>
              </a:rPr>
              <a:t>fetus,if</a:t>
            </a:r>
            <a:r>
              <a:rPr lang="en-IN" sz="2400" dirty="0" smtClean="0">
                <a:latin typeface="Arial Narrow" pitchFamily="34" charset="0"/>
              </a:rPr>
              <a:t> pregnancy continues.</a:t>
            </a:r>
          </a:p>
          <a:p>
            <a:r>
              <a:rPr lang="en-IN" sz="2400" dirty="0" smtClean="0">
                <a:latin typeface="Arial Narrow" pitchFamily="34" charset="0"/>
              </a:rPr>
              <a:t>Contact phone number and address to be given to her for emergency.</a:t>
            </a:r>
          </a:p>
          <a:p>
            <a:r>
              <a:rPr lang="en-IN" sz="2400" dirty="0" smtClean="0">
                <a:latin typeface="Arial Narrow" pitchFamily="34" charset="0"/>
              </a:rPr>
              <a:t>Signs and symptoms of when to seek care for </a:t>
            </a:r>
            <a:r>
              <a:rPr lang="en-IN" sz="2400" dirty="0" err="1" smtClean="0">
                <a:latin typeface="Arial Narrow" pitchFamily="34" charset="0"/>
              </a:rPr>
              <a:t>emergenices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r>
              <a:rPr lang="en-IN" sz="2400" dirty="0" smtClean="0">
                <a:latin typeface="Arial Narrow" pitchFamily="34" charset="0"/>
              </a:rPr>
              <a:t>Avoid intercourse to prevent infection/use of barrier methods.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MEDICAL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Record the complete history of the woman including </a:t>
            </a:r>
          </a:p>
          <a:p>
            <a:r>
              <a:rPr lang="en-IN" sz="2400" dirty="0" smtClean="0">
                <a:latin typeface="Arial Narrow" pitchFamily="34" charset="0"/>
              </a:rPr>
              <a:t>Menstrual h/o,</a:t>
            </a:r>
          </a:p>
          <a:p>
            <a:r>
              <a:rPr lang="en-IN" sz="2400" dirty="0" smtClean="0">
                <a:latin typeface="Arial Narrow" pitchFamily="34" charset="0"/>
              </a:rPr>
              <a:t>Obstetric H/0,</a:t>
            </a:r>
          </a:p>
          <a:p>
            <a:r>
              <a:rPr lang="en-IN" sz="2400" dirty="0" smtClean="0">
                <a:latin typeface="Arial Narrow" pitchFamily="34" charset="0"/>
              </a:rPr>
              <a:t>Rule out all contraindications.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Physical examination.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Check for Pallor,</a:t>
            </a:r>
          </a:p>
          <a:p>
            <a:r>
              <a:rPr lang="en-IN" sz="2400" dirty="0" smtClean="0">
                <a:latin typeface="Arial Narrow" pitchFamily="34" charset="0"/>
              </a:rPr>
              <a:t>Blood Pressure,</a:t>
            </a:r>
          </a:p>
          <a:p>
            <a:r>
              <a:rPr lang="en-IN" sz="2400" dirty="0" smtClean="0">
                <a:latin typeface="Arial Narrow" pitchFamily="34" charset="0"/>
              </a:rPr>
              <a:t>Cardiovascular and respiratory system for any abnormality,</a:t>
            </a:r>
          </a:p>
          <a:p>
            <a:r>
              <a:rPr lang="en-IN" sz="2400" dirty="0" smtClean="0">
                <a:latin typeface="Arial Narrow" pitchFamily="34" charset="0"/>
              </a:rPr>
              <a:t>PELVIC EXAMINATION:</a:t>
            </a:r>
          </a:p>
          <a:p>
            <a:r>
              <a:rPr lang="en-IN" sz="2400" dirty="0" smtClean="0">
                <a:latin typeface="Arial Narrow" pitchFamily="34" charset="0"/>
              </a:rPr>
              <a:t>Confirm the period of gestation,</a:t>
            </a:r>
          </a:p>
          <a:p>
            <a:r>
              <a:rPr lang="en-IN" sz="2400" dirty="0" smtClean="0">
                <a:latin typeface="Arial Narrow" pitchFamily="34" charset="0"/>
              </a:rPr>
              <a:t>Rule out ectopic </a:t>
            </a:r>
            <a:r>
              <a:rPr lang="en-IN" sz="2400" dirty="0" err="1" smtClean="0">
                <a:latin typeface="Arial Narrow" pitchFamily="34" charset="0"/>
              </a:rPr>
              <a:t>pregnancy,if</a:t>
            </a:r>
            <a:r>
              <a:rPr lang="en-IN" sz="2400" dirty="0" smtClean="0">
                <a:latin typeface="Arial Narrow" pitchFamily="34" charset="0"/>
              </a:rPr>
              <a:t> possible</a:t>
            </a:r>
          </a:p>
          <a:p>
            <a:r>
              <a:rPr lang="en-IN" sz="2400" dirty="0" smtClean="0">
                <a:latin typeface="Arial Narrow" pitchFamily="34" charset="0"/>
              </a:rPr>
              <a:t>Identify any fibroids to take precautionary measures</a:t>
            </a:r>
          </a:p>
          <a:p>
            <a:r>
              <a:rPr lang="en-IN" sz="2400" dirty="0" smtClean="0">
                <a:latin typeface="Arial Narrow" pitchFamily="34" charset="0"/>
              </a:rPr>
              <a:t>Look for any infection.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RECOMMENDED:</a:t>
            </a:r>
          </a:p>
          <a:p>
            <a:r>
              <a:rPr lang="en-IN" sz="2400" dirty="0" smtClean="0">
                <a:latin typeface="Arial Narrow" pitchFamily="34" charset="0"/>
              </a:rPr>
              <a:t>Haemoglobin,</a:t>
            </a:r>
          </a:p>
          <a:p>
            <a:r>
              <a:rPr lang="en-IN" sz="2400" dirty="0" smtClean="0">
                <a:latin typeface="Arial Narrow" pitchFamily="34" charset="0"/>
              </a:rPr>
              <a:t>Complete Urine Examination,</a:t>
            </a:r>
          </a:p>
          <a:p>
            <a:r>
              <a:rPr lang="en-IN" sz="2400" dirty="0" smtClean="0">
                <a:latin typeface="Arial Narrow" pitchFamily="34" charset="0"/>
              </a:rPr>
              <a:t>ABO </a:t>
            </a:r>
            <a:r>
              <a:rPr lang="en-IN" sz="2400" dirty="0" err="1" smtClean="0">
                <a:latin typeface="Arial Narrow" pitchFamily="34" charset="0"/>
              </a:rPr>
              <a:t>Rh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r>
              <a:rPr lang="en-IN" sz="2400" dirty="0" smtClean="0">
                <a:latin typeface="Arial Narrow" pitchFamily="34" charset="0"/>
              </a:rPr>
              <a:t>OPTIONAL:</a:t>
            </a:r>
          </a:p>
          <a:p>
            <a:r>
              <a:rPr lang="en-IN" sz="2400" dirty="0" smtClean="0">
                <a:latin typeface="Arial Narrow" pitchFamily="34" charset="0"/>
              </a:rPr>
              <a:t>Ultrasound is done only if:</a:t>
            </a:r>
          </a:p>
          <a:p>
            <a:r>
              <a:rPr lang="en-IN" sz="2400" dirty="0" smtClean="0">
                <a:latin typeface="Arial Narrow" pitchFamily="34" charset="0"/>
              </a:rPr>
              <a:t>Women is unsure of LMP/she has irregular periods and/or the uterine size and menstrual dates </a:t>
            </a:r>
            <a:r>
              <a:rPr lang="en-IN" sz="2400" dirty="0" err="1" smtClean="0">
                <a:latin typeface="Arial Narrow" pitchFamily="34" charset="0"/>
              </a:rPr>
              <a:t>donot</a:t>
            </a:r>
            <a:r>
              <a:rPr lang="en-IN" sz="2400" dirty="0" smtClean="0">
                <a:latin typeface="Arial Narrow" pitchFamily="34" charset="0"/>
              </a:rPr>
              <a:t> match.</a:t>
            </a:r>
          </a:p>
          <a:p>
            <a:r>
              <a:rPr lang="en-IN" sz="2400" dirty="0" smtClean="0">
                <a:latin typeface="Arial Narrow" pitchFamily="34" charset="0"/>
              </a:rPr>
              <a:t>There is suspicion of ectopic pregnancy or fibroid during P/V examination.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412776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Who recommendations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PROTOCOL FOR MMA.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196752"/>
          <a:ext cx="8934450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3"/>
                <a:gridCol w="1728192"/>
                <a:gridCol w="5586585"/>
              </a:tblGrid>
              <a:tr h="433062">
                <a:tc>
                  <a:txBody>
                    <a:bodyPr/>
                    <a:lstStyle/>
                    <a:p>
                      <a:r>
                        <a:rPr lang="en-IN" dirty="0" smtClean="0"/>
                        <a:t>VISIT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DRUGS USED</a:t>
                      </a:r>
                      <a:endParaRPr lang="en-IN" dirty="0"/>
                    </a:p>
                  </a:txBody>
                  <a:tcPr/>
                </a:tc>
              </a:tr>
              <a:tr h="845807">
                <a:tc>
                  <a:txBody>
                    <a:bodyPr/>
                    <a:lstStyle/>
                    <a:p>
                      <a:r>
                        <a:rPr lang="en-IN" dirty="0" smtClean="0"/>
                        <a:t>FIRST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200mg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Mifepristone</a:t>
                      </a:r>
                      <a:r>
                        <a:rPr lang="en-IN" baseline="0" dirty="0" smtClean="0"/>
                        <a:t> orally</a:t>
                      </a:r>
                    </a:p>
                    <a:p>
                      <a:r>
                        <a:rPr lang="en-IN" baseline="0" dirty="0" smtClean="0"/>
                        <a:t>Anti-D if </a:t>
                      </a:r>
                      <a:r>
                        <a:rPr lang="en-IN" baseline="0" dirty="0" err="1" smtClean="0"/>
                        <a:t>Rh</a:t>
                      </a:r>
                      <a:r>
                        <a:rPr lang="en-IN" baseline="0" dirty="0" smtClean="0"/>
                        <a:t> negative.</a:t>
                      </a:r>
                      <a:endParaRPr lang="en-IN" dirty="0"/>
                    </a:p>
                  </a:txBody>
                  <a:tcPr/>
                </a:tc>
              </a:tr>
              <a:tr h="2706640">
                <a:tc>
                  <a:txBody>
                    <a:bodyPr/>
                    <a:lstStyle/>
                    <a:p>
                      <a:r>
                        <a:rPr lang="en-IN" dirty="0" smtClean="0"/>
                        <a:t>SECOND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TWO OR</a:t>
                      </a:r>
                    </a:p>
                    <a:p>
                      <a:r>
                        <a:rPr lang="en-IN" dirty="0" smtClean="0"/>
                        <a:t>THREE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For</a:t>
                      </a:r>
                      <a:r>
                        <a:rPr lang="en-IN" baseline="0" dirty="0" smtClean="0"/>
                        <a:t> gestation </a:t>
                      </a:r>
                      <a:r>
                        <a:rPr lang="en-IN" baseline="0" dirty="0" err="1" smtClean="0"/>
                        <a:t>upto</a:t>
                      </a:r>
                      <a:r>
                        <a:rPr lang="en-IN" baseline="0" dirty="0" smtClean="0"/>
                        <a:t> 49 days(7 weeks)</a:t>
                      </a:r>
                    </a:p>
                    <a:p>
                      <a:r>
                        <a:rPr lang="en-IN" baseline="0" dirty="0" smtClean="0"/>
                        <a:t>400mcg </a:t>
                      </a:r>
                      <a:r>
                        <a:rPr lang="en-IN" baseline="0" dirty="0" err="1" smtClean="0"/>
                        <a:t>Misoprostol</a:t>
                      </a:r>
                      <a:r>
                        <a:rPr lang="en-IN" baseline="0" dirty="0" smtClean="0"/>
                        <a:t> orally or vaginally</a:t>
                      </a:r>
                    </a:p>
                    <a:p>
                      <a:r>
                        <a:rPr lang="en-IN" baseline="0" dirty="0" smtClean="0"/>
                        <a:t>After 7 weeks oral </a:t>
                      </a:r>
                      <a:r>
                        <a:rPr lang="en-IN" baseline="0" dirty="0" err="1" smtClean="0"/>
                        <a:t>miso</a:t>
                      </a:r>
                      <a:r>
                        <a:rPr lang="en-IN" baseline="0" dirty="0" smtClean="0"/>
                        <a:t> should not be used.</a:t>
                      </a:r>
                    </a:p>
                    <a:p>
                      <a:r>
                        <a:rPr lang="en-IN" baseline="0" dirty="0" smtClean="0"/>
                        <a:t>For gestation </a:t>
                      </a:r>
                      <a:r>
                        <a:rPr lang="en-IN" baseline="0" dirty="0" err="1" smtClean="0"/>
                        <a:t>upto</a:t>
                      </a:r>
                      <a:r>
                        <a:rPr lang="en-IN" baseline="0" dirty="0" smtClean="0"/>
                        <a:t> 63 days(9 weeks)</a:t>
                      </a:r>
                    </a:p>
                    <a:p>
                      <a:r>
                        <a:rPr lang="en-IN" baseline="0" dirty="0" smtClean="0"/>
                        <a:t>800mcg </a:t>
                      </a:r>
                      <a:r>
                        <a:rPr lang="en-IN" baseline="0" dirty="0" err="1" smtClean="0"/>
                        <a:t>Misoprostol</a:t>
                      </a:r>
                      <a:r>
                        <a:rPr lang="en-IN" baseline="0" dirty="0" smtClean="0"/>
                        <a:t> sublingually/vaginally</a:t>
                      </a:r>
                    </a:p>
                    <a:p>
                      <a:r>
                        <a:rPr lang="en-IN" baseline="0" dirty="0" smtClean="0"/>
                        <a:t>Analgesics</a:t>
                      </a:r>
                    </a:p>
                    <a:p>
                      <a:r>
                        <a:rPr lang="en-IN" baseline="0" dirty="0" smtClean="0"/>
                        <a:t>Home administration by the woman may be tried in some cases.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675739">
                <a:tc>
                  <a:txBody>
                    <a:bodyPr/>
                    <a:lstStyle/>
                    <a:p>
                      <a:r>
                        <a:rPr lang="en-IN" dirty="0" smtClean="0"/>
                        <a:t>Third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 or 15 days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Confirm and ensure completion of procedure</a:t>
                      </a:r>
                    </a:p>
                    <a:p>
                      <a:r>
                        <a:rPr lang="en-IN" dirty="0" smtClean="0"/>
                        <a:t>Contraceptives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Women seeking Medical methods of Abortion.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Option of MMA should be given to all women coming to a health facility seeking termination of pregnancy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7 weeks of gestation (49 days from the first day of last menstrual period in women with regular cycles of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appxmtly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28 days)</a:t>
            </a:r>
          </a:p>
          <a:p>
            <a:r>
              <a:rPr lang="en-IN" sz="2400" i="1" u="sng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Selection criteria:</a:t>
            </a:r>
          </a:p>
          <a:p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Acceptibility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of minimum three follow up visits.</a:t>
            </a: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Ability to understand the instructions and give informed consent.</a:t>
            </a: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Agrees for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vaccum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aspiration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procedure,if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failure or excessive bleeding occurs.</a:t>
            </a: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Support from family or others.</a:t>
            </a: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Consent of guardian in case of minor as per MTP act 1971.</a:t>
            </a: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Easy access to appropriate health care facility in an emergency.</a:t>
            </a:r>
            <a:endParaRPr lang="en-IN" sz="24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For pregnancies of GA between 9 and 12 weeks(62-84 days)</a:t>
            </a: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200 mg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administered orally followed by 36-48 hours later by 800ug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administered vaginally.</a:t>
            </a:r>
          </a:p>
          <a:p>
            <a:r>
              <a:rPr lang="en-IN" sz="2400" dirty="0" smtClean="0">
                <a:latin typeface="Arial Narrow" pitchFamily="34" charset="0"/>
              </a:rPr>
              <a:t>Subsequent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doses should be 400mcg administered either vaginally or </a:t>
            </a:r>
            <a:r>
              <a:rPr lang="en-IN" sz="2400" dirty="0" err="1" smtClean="0">
                <a:latin typeface="Arial Narrow" pitchFamily="34" charset="0"/>
              </a:rPr>
              <a:t>sublingually,every</a:t>
            </a:r>
            <a:r>
              <a:rPr lang="en-IN" sz="2400" dirty="0" smtClean="0">
                <a:latin typeface="Arial Narrow" pitchFamily="34" charset="0"/>
              </a:rPr>
              <a:t> 3 hours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four further </a:t>
            </a:r>
            <a:r>
              <a:rPr lang="en-IN" sz="2400" dirty="0" err="1" smtClean="0">
                <a:latin typeface="Arial Narrow" pitchFamily="34" charset="0"/>
              </a:rPr>
              <a:t>doses,until</a:t>
            </a:r>
            <a:r>
              <a:rPr lang="en-IN" sz="2400" dirty="0" smtClean="0">
                <a:latin typeface="Arial Narrow" pitchFamily="34" charset="0"/>
              </a:rPr>
              <a:t> expulsion of the products of conception.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pregnancies of gestational age over 12 weeks(84 days).</a:t>
            </a:r>
            <a:endParaRPr lang="en-IN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200 mg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administered orally followed 36 to 48 hours later by repeated doses of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Recommended methods of abortion of GA over 12 to 14 weeks.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Dilatation and evacuation (D&amp;E) and medical methods(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&amp;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misoprostol,misoprostol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alone) are both recommended methods for abortion for gestation over 12 to 14 weeks.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Facilities should offer at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leat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one,and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preferably both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methods,if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possible,depending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on provider experience and the availability of training.</a:t>
            </a:r>
            <a:endParaRPr lang="en-IN" sz="24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" pitchFamily="34" charset="0"/>
                <a:cs typeface="Arial" pitchFamily="34" charset="0"/>
              </a:rPr>
              <a:t>For pregnancies of gestational age over 12 weeks &amp; 24 weeks.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Initial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dose following oral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administration may be either 800ug administered vaginally or 400ug administered orally.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Subsequent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doses should  be 400ug,administered either vaginally or sublingually ,every 3 hours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four further doses.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solidFill>
                  <a:schemeClr val="tx2"/>
                </a:solidFill>
                <a:latin typeface="Arial Narrow" pitchFamily="34" charset="0"/>
              </a:rPr>
              <a:t>For pregnancies beyond 24 weeks, </a:t>
            </a:r>
          </a:p>
          <a:p>
            <a:r>
              <a:rPr lang="en-IN" sz="2400" dirty="0" smtClean="0">
                <a:latin typeface="Arial Narrow" pitchFamily="34" charset="0"/>
              </a:rPr>
              <a:t>Dose of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should be </a:t>
            </a:r>
            <a:r>
              <a:rPr lang="en-IN" sz="2400" dirty="0" err="1" smtClean="0">
                <a:latin typeface="Arial Narrow" pitchFamily="34" charset="0"/>
              </a:rPr>
              <a:t>reduced,dur</a:t>
            </a:r>
            <a:r>
              <a:rPr lang="en-IN" sz="2400" dirty="0" smtClean="0">
                <a:latin typeface="Arial Narrow" pitchFamily="34" charset="0"/>
              </a:rPr>
              <a:t> to greater sensitivity of the uterus to </a:t>
            </a:r>
            <a:r>
              <a:rPr lang="en-IN" sz="2400" dirty="0" err="1" smtClean="0">
                <a:latin typeface="Arial Narrow" pitchFamily="34" charset="0"/>
              </a:rPr>
              <a:t>prostaglandins,but</a:t>
            </a:r>
            <a:r>
              <a:rPr lang="en-IN" sz="2400" dirty="0" smtClean="0">
                <a:latin typeface="Arial Narrow" pitchFamily="34" charset="0"/>
              </a:rPr>
              <a:t> the lack of clinical studies precludes specific dosing recommendations.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When </a:t>
            </a:r>
            <a:r>
              <a:rPr lang="en-IN" dirty="0" err="1" smtClean="0"/>
              <a:t>mifepristone</a:t>
            </a:r>
            <a:r>
              <a:rPr lang="en-IN" dirty="0" smtClean="0"/>
              <a:t> is not </a:t>
            </a:r>
            <a:r>
              <a:rPr lang="en-IN" dirty="0" err="1" smtClean="0"/>
              <a:t>avialable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For pregnancies of gestational age </a:t>
            </a:r>
            <a:r>
              <a:rPr lang="en-IN" sz="2400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upto</a:t>
            </a:r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12 weeks (84 days)</a:t>
            </a:r>
          </a:p>
          <a:p>
            <a:r>
              <a:rPr lang="en-IN" sz="2400" dirty="0" smtClean="0">
                <a:latin typeface="Arial Narrow" pitchFamily="34" charset="0"/>
              </a:rPr>
              <a:t>800ug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administered vaginally or sublingual routes.</a:t>
            </a:r>
          </a:p>
          <a:p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3 repeated doses of 800ug an be administered at intervals of </a:t>
            </a:r>
            <a:r>
              <a:rPr lang="en-IN" sz="2400" dirty="0" err="1" smtClean="0">
                <a:latin typeface="Arial Narrow" pitchFamily="34" charset="0"/>
              </a:rPr>
              <a:t>atleast</a:t>
            </a:r>
            <a:r>
              <a:rPr lang="en-IN" sz="2400" dirty="0" smtClean="0">
                <a:latin typeface="Arial Narrow" pitchFamily="34" charset="0"/>
              </a:rPr>
              <a:t> 3 </a:t>
            </a:r>
            <a:r>
              <a:rPr lang="en-IN" sz="2400" dirty="0" err="1" smtClean="0">
                <a:latin typeface="Arial Narrow" pitchFamily="34" charset="0"/>
              </a:rPr>
              <a:t>hours,but</a:t>
            </a:r>
            <a:r>
              <a:rPr lang="en-IN" sz="2400" dirty="0" smtClean="0">
                <a:latin typeface="Arial Narrow" pitchFamily="34" charset="0"/>
              </a:rPr>
              <a:t> for no longer than 12 hours.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For pregnancies of GA over 12 weeks.(84 days).</a:t>
            </a:r>
          </a:p>
          <a:p>
            <a:r>
              <a:rPr lang="en-IN" sz="2400" dirty="0" smtClean="0">
                <a:latin typeface="Arial Narrow" pitchFamily="34" charset="0"/>
              </a:rPr>
              <a:t>400ug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administered vaginally or </a:t>
            </a:r>
            <a:r>
              <a:rPr lang="en-IN" sz="2400" dirty="0" err="1" smtClean="0">
                <a:latin typeface="Arial Narrow" pitchFamily="34" charset="0"/>
              </a:rPr>
              <a:t>sublingually,repeated</a:t>
            </a:r>
            <a:r>
              <a:rPr lang="en-IN" sz="2400" dirty="0" smtClean="0">
                <a:latin typeface="Arial Narrow" pitchFamily="34" charset="0"/>
              </a:rPr>
              <a:t> every 3 hours for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5 doses.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For pregnancies </a:t>
            </a:r>
            <a:r>
              <a:rPr lang="en-IN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beyound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24 weeks,</a:t>
            </a:r>
          </a:p>
          <a:p>
            <a:r>
              <a:rPr lang="en-IN" sz="2400" dirty="0" smtClean="0">
                <a:latin typeface="Arial Narrow" pitchFamily="34" charset="0"/>
              </a:rPr>
              <a:t>Dose of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 should be reduced.</a:t>
            </a:r>
          </a:p>
          <a:p>
            <a:endParaRPr lang="en-IN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Recommendations for surgical abortion.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Vacuum aspiration is the recommended technique for pregnancies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12 to 14 weeks of gestation.</a:t>
            </a:r>
          </a:p>
          <a:p>
            <a:endParaRPr lang="en-IN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The procedure should not be routinely completed by sharp curettage.</a:t>
            </a:r>
          </a:p>
          <a:p>
            <a:endParaRPr lang="en-IN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If D&amp;C is still </a:t>
            </a:r>
            <a:r>
              <a:rPr lang="en-IN" sz="2400" dirty="0" err="1" smtClean="0">
                <a:latin typeface="Arial Narrow" pitchFamily="34" charset="0"/>
                <a:cs typeface="Arial" pitchFamily="34" charset="0"/>
              </a:rPr>
              <a:t>practised,should</a:t>
            </a:r>
            <a:r>
              <a:rPr lang="en-IN" sz="2400" dirty="0" smtClean="0">
                <a:latin typeface="Arial Narrow" pitchFamily="34" charset="0"/>
                <a:cs typeface="Arial" pitchFamily="34" charset="0"/>
              </a:rPr>
              <a:t> be replaced by vacuum aspiration.</a:t>
            </a:r>
            <a:endParaRPr lang="en-IN" sz="24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Recommendations  for care preceding induced abortion.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CERVICAL PREPARATION:</a:t>
            </a:r>
          </a:p>
          <a:p>
            <a:r>
              <a:rPr lang="en-IN" sz="2400" dirty="0" smtClean="0">
                <a:latin typeface="Arial Narrow" pitchFamily="34" charset="0"/>
              </a:rPr>
              <a:t>Prior to surgical </a:t>
            </a:r>
            <a:r>
              <a:rPr lang="en-IN" sz="2400" dirty="0" err="1" smtClean="0">
                <a:latin typeface="Arial Narrow" pitchFamily="34" charset="0"/>
              </a:rPr>
              <a:t>abortion,cervical</a:t>
            </a:r>
            <a:r>
              <a:rPr lang="en-IN" sz="2400" dirty="0" smtClean="0">
                <a:latin typeface="Arial Narrow" pitchFamily="34" charset="0"/>
              </a:rPr>
              <a:t> preparation has to be done.</a:t>
            </a:r>
          </a:p>
          <a:p>
            <a:r>
              <a:rPr lang="en-IN" sz="2400" dirty="0" smtClean="0">
                <a:latin typeface="Arial Narrow" pitchFamily="34" charset="0"/>
              </a:rPr>
              <a:t>Is recommended for all women between 12 to 14 weeks of gestation.</a:t>
            </a:r>
          </a:p>
          <a:p>
            <a:r>
              <a:rPr lang="en-IN" sz="2400" dirty="0" smtClean="0">
                <a:latin typeface="Arial Narrow" pitchFamily="34" charset="0"/>
              </a:rPr>
              <a:t>Any one of these methods before surgical abortion in the first trimester :</a:t>
            </a:r>
          </a:p>
          <a:p>
            <a:r>
              <a:rPr lang="en-IN" sz="2400" dirty="0" smtClean="0">
                <a:latin typeface="Arial Narrow" pitchFamily="34" charset="0"/>
              </a:rPr>
              <a:t>Oral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200mg(24 to 48 hours prior),</a:t>
            </a:r>
          </a:p>
          <a:p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400ug administered sublingually,2 to 3 hours prior to the procedure.</a:t>
            </a:r>
          </a:p>
          <a:p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400ug administered vaginally 3 hours  prior </a:t>
            </a:r>
            <a:r>
              <a:rPr lang="en-IN" sz="2400" dirty="0" err="1" smtClean="0">
                <a:latin typeface="Arial Narrow" pitchFamily="34" charset="0"/>
              </a:rPr>
              <a:t>tothe</a:t>
            </a:r>
            <a:r>
              <a:rPr lang="en-IN" sz="2400" dirty="0" smtClean="0">
                <a:latin typeface="Arial Narrow" pitchFamily="34" charset="0"/>
              </a:rPr>
              <a:t> procedure.</a:t>
            </a:r>
          </a:p>
          <a:p>
            <a:r>
              <a:rPr lang="en-IN" sz="2400" dirty="0" err="1" smtClean="0">
                <a:latin typeface="Arial Narrow" pitchFamily="34" charset="0"/>
              </a:rPr>
              <a:t>Laminaria</a:t>
            </a:r>
            <a:r>
              <a:rPr lang="en-IN" sz="2400" dirty="0" smtClean="0">
                <a:latin typeface="Arial Narrow" pitchFamily="34" charset="0"/>
              </a:rPr>
              <a:t> placed </a:t>
            </a:r>
            <a:r>
              <a:rPr lang="en-IN" sz="2400" dirty="0" err="1" smtClean="0">
                <a:latin typeface="Arial Narrow" pitchFamily="34" charset="0"/>
              </a:rPr>
              <a:t>intracervically</a:t>
            </a:r>
            <a:r>
              <a:rPr lang="en-IN" sz="2400" dirty="0" smtClean="0">
                <a:latin typeface="Arial Narrow" pitchFamily="34" charset="0"/>
              </a:rPr>
              <a:t> 6 to 24 hours </a:t>
            </a:r>
            <a:r>
              <a:rPr lang="en-IN" sz="2400" dirty="0" err="1" smtClean="0">
                <a:latin typeface="Arial Narrow" pitchFamily="34" charset="0"/>
              </a:rPr>
              <a:t>proir</a:t>
            </a:r>
            <a:r>
              <a:rPr lang="en-IN" sz="2400" dirty="0" smtClean="0">
                <a:latin typeface="Arial Narrow" pitchFamily="34" charset="0"/>
              </a:rPr>
              <a:t> to the </a:t>
            </a:r>
            <a:r>
              <a:rPr lang="en-IN" sz="2400" dirty="0" err="1" smtClean="0">
                <a:latin typeface="Arial Narrow" pitchFamily="34" charset="0"/>
              </a:rPr>
              <a:t>preocedure</a:t>
            </a:r>
            <a:r>
              <a:rPr lang="en-IN" sz="2400" dirty="0" smtClean="0">
                <a:latin typeface="Arial Narrow" pitchFamily="34" charset="0"/>
              </a:rPr>
              <a:t>.</a:t>
            </a:r>
            <a:endParaRPr lang="en-IN" sz="24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en-IN" sz="2400" dirty="0" smtClean="0">
                <a:solidFill>
                  <a:srgbClr val="002060"/>
                </a:solidFill>
                <a:latin typeface="Arial Narrow" pitchFamily="34" charset="0"/>
              </a:rPr>
              <a:t>Recommended methods of cervical preparation prior to D&amp;E after 14 weeks of gestation </a:t>
            </a:r>
            <a:r>
              <a:rPr lang="en-IN" sz="2400" dirty="0" err="1" smtClean="0">
                <a:solidFill>
                  <a:srgbClr val="002060"/>
                </a:solidFill>
                <a:latin typeface="Arial Narrow" pitchFamily="34" charset="0"/>
              </a:rPr>
              <a:t>aremosmotic</a:t>
            </a:r>
            <a:r>
              <a:rPr lang="en-IN" sz="2400" dirty="0" smtClean="0">
                <a:solidFill>
                  <a:srgbClr val="002060"/>
                </a:solidFill>
                <a:latin typeface="Arial Narrow" pitchFamily="34" charset="0"/>
              </a:rPr>
              <a:t> dilators or </a:t>
            </a:r>
            <a:r>
              <a:rPr lang="en-IN" sz="2400" dirty="0" err="1" smtClean="0">
                <a:solidFill>
                  <a:srgbClr val="002060"/>
                </a:solidFill>
                <a:latin typeface="Arial Narrow" pitchFamily="34" charset="0"/>
              </a:rPr>
              <a:t>misoprostol</a:t>
            </a:r>
            <a:r>
              <a:rPr lang="en-IN" sz="2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IN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Recommendations for post abortion.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Contraception,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err="1" smtClean="0">
                <a:latin typeface="Arial Narrow" pitchFamily="34" charset="0"/>
              </a:rPr>
              <a:t>Followup</a:t>
            </a:r>
            <a:r>
              <a:rPr lang="en-IN" sz="2400" dirty="0" smtClean="0">
                <a:latin typeface="Arial Narrow" pitchFamily="34" charset="0"/>
              </a:rPr>
              <a:t>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Incomplete abortion.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Contraception.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Any hormonal contraception at the time of surgical abortion</a:t>
            </a:r>
          </a:p>
          <a:p>
            <a:pPr>
              <a:buNone/>
            </a:pP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r>
              <a:rPr lang="en-IN" sz="2400" dirty="0" smtClean="0">
                <a:latin typeface="Arial Narrow" pitchFamily="34" charset="0"/>
              </a:rPr>
              <a:t>Following  medical abortion IUD may be inserted when it is reasonably certain that the women is no longer pregnant.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Follow 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No need for medical need for a routine follow up visit following uncomplicated surgical abortion or medical using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followed by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However women should be advised that additional services are available to them if needed or desired.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DRUGS USED.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Drug controller General of India approved the use of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(April 2002) and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(December 2006) for termination of pregnancy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49 weeks of gestation.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 </a:t>
            </a:r>
            <a:r>
              <a:rPr lang="en-IN" sz="2400" dirty="0" err="1" smtClean="0">
                <a:latin typeface="Arial Narrow" pitchFamily="34" charset="0"/>
              </a:rPr>
              <a:t>december</a:t>
            </a:r>
            <a:r>
              <a:rPr lang="en-IN" sz="2400" dirty="0" smtClean="0">
                <a:latin typeface="Arial Narrow" pitchFamily="34" charset="0"/>
              </a:rPr>
              <a:t> 2008,</a:t>
            </a:r>
          </a:p>
          <a:p>
            <a:r>
              <a:rPr lang="en-IN" sz="2400" dirty="0" err="1" smtClean="0">
                <a:latin typeface="Arial Narrow" pitchFamily="34" charset="0"/>
              </a:rPr>
              <a:t>Mifepristone+Misoprostol</a:t>
            </a:r>
            <a:r>
              <a:rPr lang="en-IN" sz="2400" dirty="0" smtClean="0">
                <a:latin typeface="Arial Narrow" pitchFamily="34" charset="0"/>
              </a:rPr>
              <a:t>(1 tab of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200 mg and 4 tab of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200mcg each)</a:t>
            </a:r>
          </a:p>
          <a:p>
            <a:r>
              <a:rPr lang="en-IN" sz="2400" dirty="0" err="1" smtClean="0">
                <a:latin typeface="Arial Narrow" pitchFamily="34" charset="0"/>
              </a:rPr>
              <a:t>Combipack</a:t>
            </a:r>
            <a:r>
              <a:rPr lang="en-IN" sz="2400" dirty="0" smtClean="0">
                <a:latin typeface="Arial Narrow" pitchFamily="34" charset="0"/>
              </a:rPr>
              <a:t> was approved by the central drugs Standard control </a:t>
            </a:r>
            <a:r>
              <a:rPr lang="en-IN" sz="2400" dirty="0" err="1" smtClean="0">
                <a:latin typeface="Arial Narrow" pitchFamily="34" charset="0"/>
              </a:rPr>
              <a:t>organisation,Directorate</a:t>
            </a:r>
            <a:r>
              <a:rPr lang="en-IN" sz="2400" dirty="0" smtClean="0">
                <a:latin typeface="Arial Narrow" pitchFamily="34" charset="0"/>
              </a:rPr>
              <a:t> General of Health services for the MTP for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63 days gestation.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Incomplete abortion.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If uterine size at the time of treatment is equivalent to a pregnancy of gestational age13 weeks or </a:t>
            </a:r>
            <a:r>
              <a:rPr lang="en-IN" sz="2400" dirty="0" err="1" smtClean="0">
                <a:latin typeface="Arial Narrow" pitchFamily="34" charset="0"/>
              </a:rPr>
              <a:t>less,either</a:t>
            </a:r>
            <a:r>
              <a:rPr lang="en-IN" sz="2400" dirty="0" smtClean="0">
                <a:latin typeface="Arial Narrow" pitchFamily="34" charset="0"/>
              </a:rPr>
              <a:t> vacuum aspiration or treatment with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recommended for women with incomplete abortion.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recommended regimen :</a:t>
            </a:r>
          </a:p>
          <a:p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is a single dose  given either sublingually(400ug) or orally(600ug).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MTP act.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Conditions under which pregnancy may be terminated.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Who can perform /provided abortion services.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Sites where abortion service can be provided.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Documentation and records for abortion services.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Punishments for violation of the MTP act.</a:t>
            </a: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Legal provider.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In case </a:t>
            </a:r>
            <a:r>
              <a:rPr lang="en-IN" sz="2400" dirty="0" err="1" smtClean="0">
                <a:latin typeface="Arial Narrow" pitchFamily="34" charset="0"/>
              </a:rPr>
              <a:t>RMP,who</a:t>
            </a:r>
            <a:r>
              <a:rPr lang="en-IN" sz="2400" dirty="0" smtClean="0">
                <a:latin typeface="Arial Narrow" pitchFamily="34" charset="0"/>
              </a:rPr>
              <a:t> was registered in a state medical register immediately before the commencement of the </a:t>
            </a:r>
            <a:r>
              <a:rPr lang="en-IN" sz="2400" dirty="0" err="1" smtClean="0">
                <a:latin typeface="Arial Narrow" pitchFamily="34" charset="0"/>
              </a:rPr>
              <a:t>act,experience</a:t>
            </a:r>
            <a:r>
              <a:rPr lang="en-IN" sz="2400" dirty="0" smtClean="0">
                <a:latin typeface="Arial Narrow" pitchFamily="34" charset="0"/>
              </a:rPr>
              <a:t> in OBG for a period not less than 3 years.</a:t>
            </a:r>
          </a:p>
          <a:p>
            <a:r>
              <a:rPr lang="en-IN" sz="2400" dirty="0" smtClean="0">
                <a:latin typeface="Arial Narrow" pitchFamily="34" charset="0"/>
              </a:rPr>
              <a:t>In case of </a:t>
            </a:r>
            <a:r>
              <a:rPr lang="en-IN" sz="2400" dirty="0" err="1" smtClean="0">
                <a:latin typeface="Arial Narrow" pitchFamily="34" charset="0"/>
              </a:rPr>
              <a:t>RMP,who</a:t>
            </a:r>
            <a:r>
              <a:rPr lang="en-IN" sz="2400" dirty="0" smtClean="0">
                <a:latin typeface="Arial Narrow" pitchFamily="34" charset="0"/>
              </a:rPr>
              <a:t> was registered in a State Medical register after the commencement of act 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Has completed 6 months of house </a:t>
            </a:r>
            <a:r>
              <a:rPr lang="en-IN" sz="2400" dirty="0" err="1" smtClean="0">
                <a:latin typeface="Arial Narrow" pitchFamily="34" charset="0"/>
              </a:rPr>
              <a:t>surgerncy</a:t>
            </a:r>
            <a:r>
              <a:rPr lang="en-IN" sz="2400" dirty="0" smtClean="0">
                <a:latin typeface="Arial Narrow" pitchFamily="34" charset="0"/>
              </a:rPr>
              <a:t> in OBG.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Has experience at any hospital for a period of not less than one year in practice of OBG.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Holds a </a:t>
            </a:r>
            <a:r>
              <a:rPr lang="en-IN" sz="2400" dirty="0" err="1" smtClean="0">
                <a:latin typeface="Arial Narrow" pitchFamily="34" charset="0"/>
              </a:rPr>
              <a:t>postgraguate</a:t>
            </a:r>
            <a:r>
              <a:rPr lang="en-IN" sz="2400" dirty="0" smtClean="0">
                <a:latin typeface="Arial Narrow" pitchFamily="34" charset="0"/>
              </a:rPr>
              <a:t> degree or diploma in OBG.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Assisted an RMP in the performance of 25 cases of which </a:t>
            </a:r>
            <a:r>
              <a:rPr lang="en-IN" sz="2400" dirty="0" err="1" smtClean="0">
                <a:latin typeface="Arial Narrow" pitchFamily="34" charset="0"/>
              </a:rPr>
              <a:t>atleast</a:t>
            </a:r>
            <a:r>
              <a:rPr lang="en-IN" sz="2400" dirty="0" smtClean="0">
                <a:latin typeface="Arial Narrow" pitchFamily="34" charset="0"/>
              </a:rPr>
              <a:t> 5 have been performed </a:t>
            </a:r>
            <a:r>
              <a:rPr lang="en-IN" sz="2400" dirty="0" err="1" smtClean="0">
                <a:latin typeface="Arial Narrow" pitchFamily="34" charset="0"/>
              </a:rPr>
              <a:t>independently,in</a:t>
            </a:r>
            <a:r>
              <a:rPr lang="en-IN" sz="2400" dirty="0" smtClean="0">
                <a:latin typeface="Arial Narrow" pitchFamily="34" charset="0"/>
              </a:rPr>
              <a:t> a hospital established or maintained by the government or a training institute approved by Govt.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This training will enable RMP to do only first trimester MTP.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Site /Place where a pregnancy may be terminated.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Hospital established or maintained by the Government or a place approved by the government or the District Level Committee(DLC) headed by the Chief Medical Officer(CMO) or District Health Officer(DHO)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AS per National guidelines,</a:t>
            </a:r>
          </a:p>
          <a:p>
            <a:r>
              <a:rPr lang="en-IN" sz="2400" dirty="0" smtClean="0">
                <a:latin typeface="Arial Narrow" pitchFamily="34" charset="0"/>
              </a:rPr>
              <a:t>Pregnancy can be terminated at Government facilities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: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8 weeks of gestation at Primary Health centre(PHC)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12 weeks of gestation at Community Health centre or 24x7 PHC,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20 weeks of gestation at District Hospital and above facilities.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Arial Narrow" pitchFamily="34" charset="0"/>
            </a:endParaRPr>
          </a:p>
          <a:p>
            <a:endParaRPr lang="en-IN" sz="2400" dirty="0" smtClean="0">
              <a:latin typeface="Arial Narrow" pitchFamily="34" charset="0"/>
            </a:endParaRP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DLC may approve a private place to conduct:</a:t>
            </a:r>
          </a:p>
          <a:p>
            <a:r>
              <a:rPr lang="en-IN" sz="2400" dirty="0" smtClean="0">
                <a:latin typeface="Arial Narrow" pitchFamily="34" charset="0"/>
              </a:rPr>
              <a:t>Terminations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12 weeks or</a:t>
            </a:r>
          </a:p>
          <a:p>
            <a:r>
              <a:rPr lang="en-IN" sz="2400" dirty="0" smtClean="0">
                <a:latin typeface="Arial Narrow" pitchFamily="34" charset="0"/>
              </a:rPr>
              <a:t>Terminations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20 weeks.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 case of emergency ,any pregnancy may be terminated by an RMP to save the life of the woman at an unapproved place.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 case of termination of early pregnancy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7 </a:t>
            </a:r>
            <a:r>
              <a:rPr lang="en-IN" sz="2400" dirty="0" err="1" smtClean="0">
                <a:latin typeface="Arial Narrow" pitchFamily="34" charset="0"/>
              </a:rPr>
              <a:t>weks</a:t>
            </a:r>
            <a:r>
              <a:rPr lang="en-IN" sz="2400" dirty="0" smtClean="0">
                <a:latin typeface="Arial Narrow" pitchFamily="34" charset="0"/>
              </a:rPr>
              <a:t> using a combination of </a:t>
            </a:r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with </a:t>
            </a:r>
            <a:r>
              <a:rPr lang="en-IN" sz="2400" dirty="0" err="1" smtClean="0">
                <a:latin typeface="Arial Narrow" pitchFamily="34" charset="0"/>
              </a:rPr>
              <a:t>misoprostol,the</a:t>
            </a:r>
            <a:r>
              <a:rPr lang="en-IN" sz="2400" dirty="0" smtClean="0">
                <a:latin typeface="Arial Narrow" pitchFamily="34" charset="0"/>
              </a:rPr>
              <a:t> RMP can prescribe the drugs at his clinic /her clinic provided he/ she has access to a place approved for terminating pregnancy under the MTP act.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Conditions under which pregnancy can be terminated.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Continuation of the pregnancy would involve a risk to the life of the pregnant woman or it may cause grave injury to her physical or mental health.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Substantial risk that the child if born would be seriously handicapped due to physical or mental abnormalities.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Pregnancy is caused by rape (Presumed to constitute grave injury to mental health).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Pregnancy is caused due to failure of contraceptive in married woman or her husband (presumed to constitute grave injury to her mental health)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Documentations.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CERTIFICATE OF APPROVAL: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FORM B:</a:t>
            </a:r>
          </a:p>
          <a:p>
            <a:r>
              <a:rPr lang="en-IN" sz="2400" dirty="0" smtClean="0">
                <a:latin typeface="Arial Narrow" pitchFamily="34" charset="0"/>
              </a:rPr>
              <a:t>The certificate of approval for a ‘</a:t>
            </a:r>
            <a:r>
              <a:rPr lang="en-IN" sz="2400" dirty="0" err="1" smtClean="0">
                <a:latin typeface="Arial Narrow" pitchFamily="34" charset="0"/>
              </a:rPr>
              <a:t>private’place</a:t>
            </a:r>
            <a:r>
              <a:rPr lang="en-IN" sz="2400" dirty="0" smtClean="0">
                <a:latin typeface="Arial Narrow" pitchFamily="34" charset="0"/>
              </a:rPr>
              <a:t> issued by the DLC chaired by the CMO shall be conspicuously displayed such that it is easily visible to visitors.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All government facilities are by default approved to provide services and </a:t>
            </a:r>
            <a:r>
              <a:rPr lang="en-IN" sz="2400" dirty="0" err="1" smtClean="0">
                <a:latin typeface="Arial Narrow" pitchFamily="34" charset="0"/>
              </a:rPr>
              <a:t>therfore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donot</a:t>
            </a:r>
            <a:r>
              <a:rPr lang="en-IN" sz="2400" dirty="0" smtClean="0">
                <a:latin typeface="Arial Narrow" pitchFamily="34" charset="0"/>
              </a:rPr>
              <a:t> need a certificate of approval.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84784"/>
            <a:ext cx="81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FORM B - Certificate of approval.</a:t>
            </a:r>
            <a:endParaRPr lang="en-IN" dirty="0" smtClean="0"/>
          </a:p>
          <a:p>
            <a:r>
              <a:rPr lang="en-IN" dirty="0" smtClean="0"/>
              <a:t>( See sub-rule (6) of rule 5 )</a:t>
            </a:r>
          </a:p>
          <a:p>
            <a:r>
              <a:rPr lang="en-IN" dirty="0" smtClean="0"/>
              <a:t>  The place described below is hereby approved for the purpose of the Medical termination of Pregnancy Act, 1971 ( 34 of 1971).</a:t>
            </a:r>
          </a:p>
          <a:p>
            <a:r>
              <a:rPr lang="en-IN" dirty="0" smtClean="0"/>
              <a:t>             AS READ WITHIN  UPTO-------------WEEKS</a:t>
            </a:r>
          </a:p>
          <a:p>
            <a:r>
              <a:rPr lang="en-IN" dirty="0" smtClean="0"/>
              <a:t>  Name of the Place</a:t>
            </a:r>
          </a:p>
          <a:p>
            <a:r>
              <a:rPr lang="en-IN" dirty="0" smtClean="0"/>
              <a:t>  Address and other descriptions</a:t>
            </a:r>
          </a:p>
          <a:p>
            <a:r>
              <a:rPr lang="en-IN" dirty="0" smtClean="0"/>
              <a:t>  Name of the owner</a:t>
            </a:r>
          </a:p>
          <a:p>
            <a:r>
              <a:rPr lang="en-IN" dirty="0" smtClean="0"/>
              <a:t> </a:t>
            </a:r>
          </a:p>
          <a:p>
            <a:r>
              <a:rPr lang="en-IN" dirty="0" smtClean="0"/>
              <a:t>   Place    :</a:t>
            </a:r>
          </a:p>
          <a:p>
            <a:r>
              <a:rPr lang="en-IN" dirty="0" smtClean="0"/>
              <a:t>   Date     :</a:t>
            </a:r>
          </a:p>
          <a:p>
            <a:r>
              <a:rPr lang="en-IN" dirty="0" smtClean="0"/>
              <a:t>to the Government of the ______________________________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 I.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Opinion form for each MTP done must be duly filled with reason for termination and signature with date within 3 hours of termination of pregnancy.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i="1" dirty="0" smtClean="0">
                <a:latin typeface="Arial Narrow" pitchFamily="34" charset="0"/>
              </a:rPr>
              <a:t>OPINION OF THE SECOND RMP:</a:t>
            </a:r>
          </a:p>
          <a:p>
            <a:r>
              <a:rPr lang="en-IN" sz="2400" i="1" dirty="0" smtClean="0">
                <a:latin typeface="Arial Narrow" pitchFamily="34" charset="0"/>
              </a:rPr>
              <a:t>In case of second trimester abortions must also be recorded either at the time of admission or within 3 hours of termination of pregnancy.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423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Mifepristone</a:t>
            </a:r>
            <a:r>
              <a:rPr lang="en-IN" dirty="0" smtClean="0"/>
              <a:t>. (RU-486)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History:</a:t>
            </a:r>
          </a:p>
          <a:p>
            <a:r>
              <a:rPr lang="en-IN" sz="2400" dirty="0" smtClean="0">
                <a:latin typeface="Arial Narrow" pitchFamily="34" charset="0"/>
              </a:rPr>
              <a:t>Commonly called RU-486.</a:t>
            </a:r>
          </a:p>
          <a:p>
            <a:r>
              <a:rPr lang="en-IN" sz="2400" dirty="0" smtClean="0">
                <a:latin typeface="Arial Narrow" pitchFamily="34" charset="0"/>
              </a:rPr>
              <a:t>Invented in 1980.</a:t>
            </a:r>
          </a:p>
          <a:p>
            <a:r>
              <a:rPr lang="en-IN" sz="2400" dirty="0" smtClean="0">
                <a:latin typeface="Arial Narrow" pitchFamily="34" charset="0"/>
              </a:rPr>
              <a:t>RU is the initials of pharmaceutical company(</a:t>
            </a:r>
            <a:r>
              <a:rPr lang="en-IN" sz="2400" dirty="0" err="1" smtClean="0">
                <a:latin typeface="Arial Narrow" pitchFamily="34" charset="0"/>
              </a:rPr>
              <a:t>Roussel-ulcaf</a:t>
            </a:r>
            <a:r>
              <a:rPr lang="en-IN" sz="2400" dirty="0" smtClean="0">
                <a:latin typeface="Arial Narrow" pitchFamily="34" charset="0"/>
              </a:rPr>
              <a:t>)</a:t>
            </a:r>
          </a:p>
          <a:p>
            <a:r>
              <a:rPr lang="en-IN" sz="2400" dirty="0" smtClean="0">
                <a:latin typeface="Arial Narrow" pitchFamily="34" charset="0"/>
              </a:rPr>
              <a:t>486 is a random laboratory serial number.</a:t>
            </a:r>
          </a:p>
          <a:p>
            <a:r>
              <a:rPr lang="en-IN" sz="2400" dirty="0" smtClean="0">
                <a:latin typeface="Arial Narrow" pitchFamily="34" charset="0"/>
              </a:rPr>
              <a:t>MOA:</a:t>
            </a:r>
          </a:p>
          <a:p>
            <a:r>
              <a:rPr lang="en-IN" sz="2400" dirty="0" smtClean="0">
                <a:latin typeface="Arial Narrow" pitchFamily="34" charset="0"/>
              </a:rPr>
              <a:t>Anti-</a:t>
            </a:r>
            <a:r>
              <a:rPr lang="en-IN" sz="2400" dirty="0" err="1" smtClean="0">
                <a:latin typeface="Arial Narrow" pitchFamily="34" charset="0"/>
              </a:rPr>
              <a:t>progesterone,blocks</a:t>
            </a:r>
            <a:r>
              <a:rPr lang="en-IN" sz="2400" dirty="0" smtClean="0">
                <a:latin typeface="Arial Narrow" pitchFamily="34" charset="0"/>
              </a:rPr>
              <a:t> the progesterone receptors in the </a:t>
            </a:r>
            <a:r>
              <a:rPr lang="en-IN" sz="2400" dirty="0" err="1" smtClean="0">
                <a:latin typeface="Arial Narrow" pitchFamily="34" charset="0"/>
              </a:rPr>
              <a:t>endometrium</a:t>
            </a:r>
            <a:r>
              <a:rPr lang="en-IN" sz="2400" dirty="0" smtClean="0">
                <a:latin typeface="Arial Narrow" pitchFamily="34" charset="0"/>
              </a:rPr>
              <a:t> and </a:t>
            </a:r>
            <a:r>
              <a:rPr lang="en-IN" sz="2400" dirty="0" err="1" smtClean="0">
                <a:latin typeface="Arial Narrow" pitchFamily="34" charset="0"/>
              </a:rPr>
              <a:t>decidua</a:t>
            </a:r>
            <a:r>
              <a:rPr lang="en-IN" sz="2400" dirty="0" smtClean="0">
                <a:latin typeface="Arial Narrow" pitchFamily="34" charset="0"/>
              </a:rPr>
              <a:t> causing necrosis of uterine lining and </a:t>
            </a:r>
            <a:r>
              <a:rPr lang="en-IN" sz="2400" dirty="0" err="1" smtClean="0">
                <a:latin typeface="Arial Narrow" pitchFamily="34" charset="0"/>
              </a:rPr>
              <a:t>detachement</a:t>
            </a:r>
            <a:r>
              <a:rPr lang="en-IN" sz="2400" dirty="0" smtClean="0">
                <a:latin typeface="Arial Narrow" pitchFamily="34" charset="0"/>
              </a:rPr>
              <a:t> of implanted embryo.</a:t>
            </a:r>
          </a:p>
          <a:p>
            <a:r>
              <a:rPr lang="en-IN" sz="2400" dirty="0" smtClean="0">
                <a:latin typeface="Arial Narrow" pitchFamily="34" charset="0"/>
              </a:rPr>
              <a:t>Causes cervical </a:t>
            </a:r>
            <a:r>
              <a:rPr lang="en-IN" sz="2400" dirty="0" err="1" smtClean="0">
                <a:latin typeface="Arial Narrow" pitchFamily="34" charset="0"/>
              </a:rPr>
              <a:t>softening,increased</a:t>
            </a:r>
            <a:r>
              <a:rPr lang="en-IN" sz="2400" dirty="0" smtClean="0">
                <a:latin typeface="Arial Narrow" pitchFamily="34" charset="0"/>
              </a:rPr>
              <a:t> production of </a:t>
            </a:r>
            <a:r>
              <a:rPr lang="en-IN" sz="2400" dirty="0" err="1" smtClean="0">
                <a:latin typeface="Arial Narrow" pitchFamily="34" charset="0"/>
              </a:rPr>
              <a:t>prostaglandins,causing</a:t>
            </a:r>
            <a:r>
              <a:rPr lang="en-IN" sz="2400" dirty="0" smtClean="0">
                <a:latin typeface="Arial Narrow" pitchFamily="34" charset="0"/>
              </a:rPr>
              <a:t> uterine </a:t>
            </a:r>
            <a:r>
              <a:rPr lang="en-IN" sz="2400" dirty="0" err="1" smtClean="0">
                <a:latin typeface="Arial Narrow" pitchFamily="34" charset="0"/>
              </a:rPr>
              <a:t>contractions,It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senstizes</a:t>
            </a:r>
            <a:r>
              <a:rPr lang="en-IN" sz="2400" dirty="0" smtClean="0">
                <a:latin typeface="Arial Narrow" pitchFamily="34" charset="0"/>
              </a:rPr>
              <a:t> the uterus to the effect of prostaglandins.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 11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Reporting Format-A monthly statement of all MTPs done must be sent to CMO on this format.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This should include both surgical and medical methods of abortion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 111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Admission register-All MTPs conducted at the facility must be recorded in the confidential admission register maintained at the facility for each calendar year.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Is a confidential document and is not open to inspection by any person except under authority of law.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To kept in a safe custody.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Preserved for a period of 5 years  from the date of last entry.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There is no requirement for recording sex of the </a:t>
            </a:r>
            <a:r>
              <a:rPr lang="en-IN" sz="2400" dirty="0" err="1" smtClean="0">
                <a:latin typeface="Arial Narrow" pitchFamily="34" charset="0"/>
              </a:rPr>
              <a:t>abortus</a:t>
            </a:r>
            <a:r>
              <a:rPr lang="en-IN" sz="2400" dirty="0" smtClean="0">
                <a:latin typeface="Arial Narrow" pitchFamily="34" charset="0"/>
              </a:rPr>
              <a:t> in the Admission Register or any other records.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FORM 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Consent Form: consent of only woman is required if she is of and above 18years.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Only in case of a minor,/mentally ill woman of any age </a:t>
            </a:r>
            <a:r>
              <a:rPr lang="en-IN" sz="2400" dirty="0" err="1" smtClean="0">
                <a:latin typeface="Arial Narrow" pitchFamily="34" charset="0"/>
              </a:rPr>
              <a:t>group,her</a:t>
            </a:r>
            <a:r>
              <a:rPr lang="en-IN" sz="2400" dirty="0" smtClean="0">
                <a:latin typeface="Arial Narrow" pitchFamily="34" charset="0"/>
              </a:rPr>
              <a:t> guardian’s consent is required.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Information about termination of pregnancy must be sent in a sealed envelope to the CMO the same day or the next working day.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Consent from husband/parent/guardian is not required for seeking an abortion from a woman who is of or above 18 years of age and who is not mentally ill.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Additional documentation of age proof is not required in addition to Form C.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FORM C (See rule 9) I __________________________________________________________________ </a:t>
            </a:r>
          </a:p>
          <a:p>
            <a:r>
              <a:rPr lang="en-IN" dirty="0" smtClean="0"/>
              <a:t>daughter / wife of ___________________________________________ aged about </a:t>
            </a:r>
          </a:p>
          <a:p>
            <a:r>
              <a:rPr lang="en-IN" dirty="0" smtClean="0"/>
              <a:t>_________ years at present residing at _________________________________ (state the permanent address) do hereby give my consent to termination of my pregnancy at </a:t>
            </a:r>
          </a:p>
          <a:p>
            <a:r>
              <a:rPr lang="en-IN" dirty="0" smtClean="0"/>
              <a:t>___________________________________________________ (state the name of place where pregnancy is to be terminated ) Place________________ Date ________________ Signature / Thumb impression ____________________ (to be filled in by guardian where the woman is mentally ill person or minor)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79512" y="2852936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(to be filled in by guardian where the woman is mentally ill person or minor) I ______________________________________________________________ son / daughter / wife of _______________________________________ aged about ___________ years at present residing at (Permanent address) _________________________________________ do hereby give my consent to the termination of the pregnancy of my ward _________________________________ who is a minor / mentally ill person at ________________________________________________________________ ( place of termination of pregnancy) Place _____________________ Date _____________________ Signature / Thumb impression ________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w-and-medical-practice-does-it-prevent-us-from-serving-4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law-and-medical-practice-does-it-prevent-us-from-serving-55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PC&amp;PNDT ACT.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The PNDT act,1994 amended and renamed as the PC&amp;PNDT act in 2003 was enacted with following objectives.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To provide for the prohibition of sex </a:t>
            </a:r>
            <a:r>
              <a:rPr lang="en-IN" sz="2400" dirty="0" err="1" smtClean="0">
                <a:latin typeface="Arial Narrow" pitchFamily="34" charset="0"/>
              </a:rPr>
              <a:t>selection,before</a:t>
            </a:r>
            <a:r>
              <a:rPr lang="en-IN" sz="2400" dirty="0" smtClean="0">
                <a:latin typeface="Arial Narrow" pitchFamily="34" charset="0"/>
              </a:rPr>
              <a:t> or after conception.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For regulation of prenatal diagnostic techniques for the purpose of detecting genetic abnormalities or metabolic disorders or chromosomal abnormalities or certain </a:t>
            </a:r>
            <a:r>
              <a:rPr lang="en-IN" sz="2400" dirty="0" err="1" smtClean="0">
                <a:latin typeface="Arial Narrow" pitchFamily="34" charset="0"/>
              </a:rPr>
              <a:t>congential</a:t>
            </a:r>
            <a:r>
              <a:rPr lang="en-IN" sz="2400" dirty="0" smtClean="0">
                <a:latin typeface="Arial Narrow" pitchFamily="34" charset="0"/>
              </a:rPr>
              <a:t> malformations or sex-linked disorders.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For the prevention of their misuse for sex determination.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PC&amp;PNDT ACT,2014.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SIX MONTHS training in USG title” the Fundamentals in Abdomen –Pelvic </a:t>
            </a:r>
            <a:r>
              <a:rPr lang="en-IN" sz="2400" dirty="0" err="1" smtClean="0">
                <a:latin typeface="Arial Narrow" pitchFamily="34" charset="0"/>
              </a:rPr>
              <a:t>Ultrasonography</a:t>
            </a:r>
            <a:r>
              <a:rPr lang="en-IN" sz="2400" dirty="0" smtClean="0">
                <a:latin typeface="Arial Narrow" pitchFamily="34" charset="0"/>
              </a:rPr>
              <a:t>”.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Level One : for MBBS doctors from an </a:t>
            </a:r>
            <a:r>
              <a:rPr lang="en-IN" sz="2400" dirty="0" err="1" smtClean="0">
                <a:latin typeface="Arial Narrow" pitchFamily="34" charset="0"/>
              </a:rPr>
              <a:t>institutuion</a:t>
            </a:r>
            <a:r>
              <a:rPr lang="en-IN" sz="2400" dirty="0" smtClean="0">
                <a:latin typeface="Arial Narrow" pitchFamily="34" charset="0"/>
              </a:rPr>
              <a:t> notified by the State Health Medical Education department.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period of training for obtaining a certificate of training is 300 hours.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Gynaecologist with a postgraduate degree/diploma and radiologists with a Pg diploma/degree need not </a:t>
            </a:r>
            <a:r>
              <a:rPr lang="en-IN" sz="2400" dirty="0" err="1" smtClean="0">
                <a:latin typeface="Arial Narrow" pitchFamily="34" charset="0"/>
              </a:rPr>
              <a:t>undergoe</a:t>
            </a:r>
            <a:r>
              <a:rPr lang="en-IN" sz="2400" dirty="0" smtClean="0">
                <a:latin typeface="Arial Narrow" pitchFamily="34" charset="0"/>
              </a:rPr>
              <a:t> this training,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Medical practitioners already using USG(even before </a:t>
            </a:r>
            <a:r>
              <a:rPr lang="en-IN" sz="2400" dirty="0" err="1" smtClean="0">
                <a:latin typeface="Arial Narrow" pitchFamily="34" charset="0"/>
              </a:rPr>
              <a:t>ammendment</a:t>
            </a:r>
            <a:r>
              <a:rPr lang="en-IN" sz="2400" dirty="0" smtClean="0">
                <a:latin typeface="Arial Narrow" pitchFamily="34" charset="0"/>
              </a:rPr>
              <a:t>) are exempt from training but have to undergo a competency based assessment no later than January 2017.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MTP ACT.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MTP act in India came into existence in 1971 based on recommendations of the Shah Committee.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This act was amended in 2003 to facilitate better implementation and increase access for women especially in private health sector.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However 38 years after the implementation of a liberal MTP </a:t>
            </a:r>
            <a:r>
              <a:rPr lang="en-IN" sz="2400" dirty="0" err="1" smtClean="0">
                <a:latin typeface="Arial Narrow" pitchFamily="34" charset="0"/>
              </a:rPr>
              <a:t>act,unsafe</a:t>
            </a:r>
            <a:r>
              <a:rPr lang="en-IN" sz="2400" dirty="0" smtClean="0">
                <a:latin typeface="Arial Narrow" pitchFamily="34" charset="0"/>
              </a:rPr>
              <a:t> abortions still continue to outnumber safe and legal abortions in the country contributing to  the total maternal deaths in India.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Ministry of Health and Family welfare(MOFHW) decided to examine the MTP act and amends it to enable increased access to safe abortion services in the country.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/>
              <a:t>MTP(AMENDMENT)BILL,2014.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Arial Narrow" pitchFamily="34" charset="0"/>
              </a:rPr>
              <a:t>MTP </a:t>
            </a:r>
            <a:r>
              <a:rPr lang="en-IN" sz="2400" dirty="0" smtClean="0">
                <a:latin typeface="Arial Narrow" pitchFamily="34" charset="0"/>
              </a:rPr>
              <a:t>ACT 1971,hereafter referred as Principal act.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“Registered medical </a:t>
            </a:r>
            <a:r>
              <a:rPr lang="en-IN" sz="2400" dirty="0" err="1" smtClean="0">
                <a:latin typeface="Arial Narrow" pitchFamily="34" charset="0"/>
              </a:rPr>
              <a:t>practitioners”,the</a:t>
            </a:r>
            <a:r>
              <a:rPr lang="en-IN" sz="2400" dirty="0" smtClean="0">
                <a:latin typeface="Arial Narrow" pitchFamily="34" charset="0"/>
              </a:rPr>
              <a:t> words by “Registered health care providers” shall be substituted.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 practitioner who passes</a:t>
            </a:r>
          </a:p>
          <a:p>
            <a:r>
              <a:rPr lang="en-IN" sz="2400" dirty="0" smtClean="0">
                <a:latin typeface="Arial Narrow" pitchFamily="34" charset="0"/>
              </a:rPr>
              <a:t>A) any recognized medical qualification of </a:t>
            </a:r>
            <a:r>
              <a:rPr lang="en-IN" sz="2400" dirty="0" err="1" smtClean="0">
                <a:latin typeface="Arial Narrow" pitchFamily="34" charset="0"/>
              </a:rPr>
              <a:t>Ayurvedha,Unani</a:t>
            </a:r>
            <a:r>
              <a:rPr lang="en-IN" sz="2400" dirty="0" smtClean="0">
                <a:latin typeface="Arial Narrow" pitchFamily="34" charset="0"/>
              </a:rPr>
              <a:t> or </a:t>
            </a:r>
            <a:r>
              <a:rPr lang="en-IN" sz="2400" dirty="0" err="1" smtClean="0">
                <a:latin typeface="Arial Narrow" pitchFamily="34" charset="0"/>
              </a:rPr>
              <a:t>Siddha</a:t>
            </a:r>
            <a:r>
              <a:rPr lang="en-IN" sz="2400" dirty="0" smtClean="0">
                <a:latin typeface="Arial Narrow" pitchFamily="34" charset="0"/>
              </a:rPr>
              <a:t>  whose name as has been entered in the Central Register or State Register of  Indian Medicine.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B)A nurse or </a:t>
            </a:r>
            <a:r>
              <a:rPr lang="en-IN" sz="2400" dirty="0" err="1" smtClean="0">
                <a:latin typeface="Arial Narrow" pitchFamily="34" charset="0"/>
              </a:rPr>
              <a:t>auxillary</a:t>
            </a:r>
            <a:r>
              <a:rPr lang="en-IN" sz="2400" dirty="0" smtClean="0">
                <a:latin typeface="Arial Narrow" pitchFamily="34" charset="0"/>
              </a:rPr>
              <a:t> nurse midwife who possesses any recognized qualification in general nursing or </a:t>
            </a:r>
            <a:r>
              <a:rPr lang="en-IN" sz="2400" dirty="0" err="1" smtClean="0">
                <a:latin typeface="Arial Narrow" pitchFamily="34" charset="0"/>
              </a:rPr>
              <a:t>auxillary</a:t>
            </a:r>
            <a:r>
              <a:rPr lang="en-IN" sz="2400" dirty="0" smtClean="0">
                <a:latin typeface="Arial Narrow" pitchFamily="34" charset="0"/>
              </a:rPr>
              <a:t> nurse midwifery who has been enrolled in the Indian Nurses Register or the State Register.</a:t>
            </a: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More effective in early pregnancy when </a:t>
            </a:r>
            <a:r>
              <a:rPr lang="en-IN" sz="2400" dirty="0" err="1" smtClean="0">
                <a:latin typeface="Arial Narrow" pitchFamily="34" charset="0"/>
              </a:rPr>
              <a:t>progesteroe</a:t>
            </a:r>
            <a:r>
              <a:rPr lang="en-IN" sz="2400" dirty="0" smtClean="0">
                <a:latin typeface="Arial Narrow" pitchFamily="34" charset="0"/>
              </a:rPr>
              <a:t> is present in lower concentrations due to the limited production by the corpus </a:t>
            </a:r>
            <a:r>
              <a:rPr lang="en-IN" sz="2400" dirty="0" err="1" smtClean="0">
                <a:latin typeface="Arial Narrow" pitchFamily="34" charset="0"/>
              </a:rPr>
              <a:t>luteum</a:t>
            </a:r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r>
              <a:rPr lang="en-IN" sz="2400" b="1" i="1" dirty="0" smtClean="0">
                <a:latin typeface="Arial Narrow" pitchFamily="34" charset="0"/>
              </a:rPr>
              <a:t>DOSAGE:</a:t>
            </a:r>
          </a:p>
          <a:p>
            <a:r>
              <a:rPr lang="en-IN" sz="2400" dirty="0" smtClean="0">
                <a:latin typeface="Arial Narrow" pitchFamily="34" charset="0"/>
              </a:rPr>
              <a:t>200mg orally on day 1 (first visit)</a:t>
            </a:r>
          </a:p>
          <a:p>
            <a:r>
              <a:rPr lang="en-IN" sz="2400" dirty="0" smtClean="0">
                <a:latin typeface="Arial Narrow" pitchFamily="34" charset="0"/>
              </a:rPr>
              <a:t>When used with </a:t>
            </a:r>
            <a:r>
              <a:rPr lang="en-IN" sz="2400" dirty="0" err="1" smtClean="0">
                <a:latin typeface="Arial Narrow" pitchFamily="34" charset="0"/>
              </a:rPr>
              <a:t>prostaglandins,complete</a:t>
            </a:r>
            <a:r>
              <a:rPr lang="en-IN" sz="2400" dirty="0" smtClean="0">
                <a:latin typeface="Arial Narrow" pitchFamily="34" charset="0"/>
              </a:rPr>
              <a:t> abortion rate is 95-99%</a:t>
            </a:r>
          </a:p>
          <a:p>
            <a:r>
              <a:rPr lang="en-IN" sz="2400" dirty="0" smtClean="0">
                <a:latin typeface="Arial Narrow" pitchFamily="34" charset="0"/>
              </a:rPr>
              <a:t>Side effects:</a:t>
            </a:r>
          </a:p>
          <a:p>
            <a:r>
              <a:rPr lang="en-IN" sz="2400" dirty="0" smtClean="0">
                <a:latin typeface="Arial Narrow" pitchFamily="34" charset="0"/>
              </a:rPr>
              <a:t>Nausea,</a:t>
            </a:r>
          </a:p>
          <a:p>
            <a:r>
              <a:rPr lang="en-IN" sz="2400" dirty="0" smtClean="0">
                <a:latin typeface="Arial Narrow" pitchFamily="34" charset="0"/>
              </a:rPr>
              <a:t>Vomiting,</a:t>
            </a:r>
          </a:p>
          <a:p>
            <a:r>
              <a:rPr lang="en-IN" sz="2400" dirty="0" smtClean="0">
                <a:latin typeface="Arial Narrow" pitchFamily="34" charset="0"/>
              </a:rPr>
              <a:t>Fatigue,</a:t>
            </a:r>
          </a:p>
          <a:p>
            <a:r>
              <a:rPr lang="en-IN" sz="2400" dirty="0" smtClean="0">
                <a:latin typeface="Arial Narrow" pitchFamily="34" charset="0"/>
              </a:rPr>
              <a:t>Diarrhoea.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Pregnancy can be terminated by RHC provider.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On request of a </a:t>
            </a:r>
            <a:r>
              <a:rPr lang="en-IN" sz="2400" dirty="0" err="1" smtClean="0">
                <a:latin typeface="Arial Narrow" pitchFamily="34" charset="0"/>
              </a:rPr>
              <a:t>woman,where</a:t>
            </a:r>
            <a:r>
              <a:rPr lang="en-IN" sz="2400" dirty="0" smtClean="0">
                <a:latin typeface="Arial Narrow" pitchFamily="34" charset="0"/>
              </a:rPr>
              <a:t> the length of the pregnancy </a:t>
            </a:r>
            <a:r>
              <a:rPr lang="en-IN" sz="2400" dirty="0" err="1" smtClean="0">
                <a:latin typeface="Arial Narrow" pitchFamily="34" charset="0"/>
              </a:rPr>
              <a:t>doesnot</a:t>
            </a:r>
            <a:r>
              <a:rPr lang="en-IN" sz="2400" dirty="0" smtClean="0">
                <a:latin typeface="Arial Narrow" pitchFamily="34" charset="0"/>
              </a:rPr>
              <a:t> exceed 12 weeks.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Where the length of pregnancy exceeds 12 weeks but </a:t>
            </a:r>
            <a:r>
              <a:rPr lang="en-IN" sz="2400" dirty="0" err="1" smtClean="0">
                <a:latin typeface="Arial Narrow" pitchFamily="34" charset="0"/>
              </a:rPr>
              <a:t>doesnot</a:t>
            </a:r>
            <a:r>
              <a:rPr lang="en-IN" sz="2400" dirty="0" smtClean="0">
                <a:latin typeface="Arial Narrow" pitchFamily="34" charset="0"/>
              </a:rPr>
              <a:t> exceed 12 weeks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Where the length of pregnancy exceeds 20 weeks but </a:t>
            </a:r>
            <a:r>
              <a:rPr lang="en-IN" sz="2400" dirty="0" err="1" smtClean="0">
                <a:latin typeface="Arial Narrow" pitchFamily="34" charset="0"/>
              </a:rPr>
              <a:t>doesnot</a:t>
            </a:r>
            <a:r>
              <a:rPr lang="en-IN" sz="2400" dirty="0" smtClean="0">
                <a:latin typeface="Arial Narrow" pitchFamily="34" charset="0"/>
              </a:rPr>
              <a:t> exceed 24 weeks and the woman fall in one of the categories: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If such health care provider is of the opinion formed in good faith that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A) the continuance of the pregnancy would involve a risk to the life of the pregnant woman or of grave injury to her physical or mental health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B) there is substantial risk that if the child were born it suffer from serious physical or mental abnormalities.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Explanation </a:t>
            </a:r>
            <a:endParaRPr lang="en-IN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Where any pregnancy is alleged by the pregnant woman to have been caused by </a:t>
            </a:r>
            <a:r>
              <a:rPr lang="en-IN" sz="2400" dirty="0" err="1" smtClean="0">
                <a:latin typeface="Arial Narrow" pitchFamily="34" charset="0"/>
              </a:rPr>
              <a:t>rape,the</a:t>
            </a:r>
            <a:r>
              <a:rPr lang="en-IN" sz="2400" dirty="0" smtClean="0">
                <a:latin typeface="Arial Narrow" pitchFamily="34" charset="0"/>
              </a:rPr>
              <a:t> anguish caused by such pregnancy shall be presumed to constitute a grave injury to the mental health of the pregnant woman.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Where any pregnancy occurs as a result of failure of any device or method used by any woman or her partner for the purpose of limiting the number of children or preventing </a:t>
            </a:r>
            <a:r>
              <a:rPr lang="en-IN" sz="2400" dirty="0" err="1" smtClean="0">
                <a:latin typeface="Arial Narrow" pitchFamily="34" charset="0"/>
              </a:rPr>
              <a:t>pregnancy,the</a:t>
            </a:r>
            <a:r>
              <a:rPr lang="en-IN" sz="2400" dirty="0" smtClean="0">
                <a:latin typeface="Arial Narrow" pitchFamily="34" charset="0"/>
              </a:rPr>
              <a:t> anguish caused by such pregnancy may be presumed to constitute a grave injury to the mental health of the pregnant women.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Length of pregnancy shall  not apply to the termination of </a:t>
            </a:r>
            <a:r>
              <a:rPr lang="en-IN" sz="2400" dirty="0" err="1" smtClean="0">
                <a:latin typeface="Arial Narrow" pitchFamily="34" charset="0"/>
              </a:rPr>
              <a:t>apregnancy</a:t>
            </a:r>
            <a:r>
              <a:rPr lang="en-IN" sz="2400" dirty="0" smtClean="0">
                <a:latin typeface="Arial Narrow" pitchFamily="34" charset="0"/>
              </a:rPr>
              <a:t> is necessitated by the diagnosis of any substantial foetal abnormalities as may be prescribed.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/>
          <a:lstStyle/>
          <a:p>
            <a:r>
              <a:rPr lang="en-IN" dirty="0" smtClean="0"/>
              <a:t>Punishment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Arial Narrow" pitchFamily="34" charset="0"/>
              </a:rPr>
              <a:t>No registered health care provider shall reveal the name and other particulars of a woman whose pregnancy has been terminated under this act.</a:t>
            </a:r>
          </a:p>
          <a:p>
            <a:r>
              <a:rPr lang="en-IN" sz="2400" dirty="0" smtClean="0">
                <a:latin typeface="Arial Narrow" pitchFamily="34" charset="0"/>
              </a:rPr>
              <a:t>.</a:t>
            </a:r>
          </a:p>
          <a:p>
            <a:r>
              <a:rPr lang="en-IN" sz="2400" dirty="0" smtClean="0">
                <a:latin typeface="Arial Narrow" pitchFamily="34" charset="0"/>
              </a:rPr>
              <a:t>Termination of pregnancy by </a:t>
            </a:r>
            <a:r>
              <a:rPr lang="en-IN" sz="2400" dirty="0" err="1" smtClean="0">
                <a:latin typeface="Arial Narrow" pitchFamily="34" charset="0"/>
              </a:rPr>
              <a:t>aperson</a:t>
            </a:r>
            <a:r>
              <a:rPr lang="en-IN" sz="2400" dirty="0" smtClean="0">
                <a:latin typeface="Arial Narrow" pitchFamily="34" charset="0"/>
              </a:rPr>
              <a:t> who is not registered health care provider shall be an offence punishable with rigorous imprisonment for a term which shall not be less than 2years but which may extend to seven years.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Whoever terminates any pregnancy in </a:t>
            </a:r>
            <a:r>
              <a:rPr lang="en-IN" sz="2400" dirty="0" err="1" smtClean="0">
                <a:latin typeface="Arial Narrow" pitchFamily="34" charset="0"/>
              </a:rPr>
              <a:t>aplace</a:t>
            </a:r>
            <a:r>
              <a:rPr lang="en-IN" sz="2400" dirty="0" smtClean="0">
                <a:latin typeface="Arial Narrow" pitchFamily="34" charset="0"/>
              </a:rPr>
              <a:t> other than a place mentioned shall be punishable with rigorous imprisonment for a term which shall not be less than 2 years but which may extend to seven years.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Any person being owner of the place which is not approved shall be punishable with rigorous imprisonment for a term which shall not be less than 2 years but may extend to seven years.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Proposed amendments.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The proposed amendments to the MTP Act are  currently with the Ministry of Health and Family </a:t>
            </a:r>
            <a:r>
              <a:rPr lang="en-IN" sz="2400" dirty="0" err="1" smtClean="0">
                <a:latin typeface="Arial Narrow" pitchFamily="34" charset="0"/>
              </a:rPr>
              <a:t>Welfare,Government</a:t>
            </a:r>
            <a:r>
              <a:rPr lang="en-IN" sz="2400" dirty="0" smtClean="0">
                <a:latin typeface="Arial Narrow" pitchFamily="34" charset="0"/>
              </a:rPr>
              <a:t> of India are awaiting final approval for further process.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proposed amendments to the MTP Act are primarily based on </a:t>
            </a:r>
            <a:r>
              <a:rPr lang="en-IN" sz="2400" dirty="0" err="1" smtClean="0">
                <a:latin typeface="Arial Narrow" pitchFamily="34" charset="0"/>
              </a:rPr>
              <a:t>incresing</a:t>
            </a:r>
            <a:r>
              <a:rPr lang="en-IN" sz="2400" dirty="0" smtClean="0">
                <a:latin typeface="Arial Narrow" pitchFamily="34" charset="0"/>
              </a:rPr>
              <a:t> the </a:t>
            </a:r>
            <a:r>
              <a:rPr lang="en-IN" sz="2400" dirty="0" err="1" smtClean="0">
                <a:latin typeface="Arial Narrow" pitchFamily="34" charset="0"/>
              </a:rPr>
              <a:t>availabilty</a:t>
            </a:r>
            <a:r>
              <a:rPr lang="en-IN" sz="2400" dirty="0" smtClean="0">
                <a:latin typeface="Arial Narrow" pitchFamily="34" charset="0"/>
              </a:rPr>
              <a:t> of safe and legal abortion services for women in the country.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recommendations can be broadly classified into the following”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Expanding base of legal abortion providers,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Increasing access to legal abortion services for women,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Increasing the upper gestational limit for legal MTPs.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Arial Narrow" pitchFamily="34" charset="0"/>
              </a:rPr>
              <a:t>Increasing clarity of the MTP law.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Expanding the base of legal abortion providers.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Including Medical Practitioners with Bachelor’s degree in </a:t>
            </a:r>
            <a:r>
              <a:rPr lang="en-IN" sz="2400" dirty="0" err="1" smtClean="0">
                <a:latin typeface="Arial Narrow" pitchFamily="34" charset="0"/>
              </a:rPr>
              <a:t>Unani,Ayurveda</a:t>
            </a:r>
            <a:r>
              <a:rPr lang="en-IN" sz="2400" dirty="0" smtClean="0">
                <a:latin typeface="Arial Narrow" pitchFamily="34" charset="0"/>
              </a:rPr>
              <a:t> or Homeopathy.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These categories of practitioners have OBGYN training and abortion services as a part of their undergraduate curriculum.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It is recommended to include nurses with three and half year’s degree and registered with the Nursing Council of </a:t>
            </a:r>
            <a:r>
              <a:rPr lang="en-IN" sz="2400" dirty="0" err="1" smtClean="0">
                <a:latin typeface="Arial Narrow" pitchFamily="34" charset="0"/>
              </a:rPr>
              <a:t>India,into</a:t>
            </a:r>
            <a:r>
              <a:rPr lang="en-IN" sz="2400" dirty="0" smtClean="0">
                <a:latin typeface="Arial Narrow" pitchFamily="34" charset="0"/>
              </a:rPr>
              <a:t> the base of legal providers for medical methods of abortion only.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The training </a:t>
            </a:r>
            <a:r>
              <a:rPr lang="en-IN" sz="2400" dirty="0" err="1" smtClean="0">
                <a:latin typeface="Arial Narrow" pitchFamily="34" charset="0"/>
              </a:rPr>
              <a:t>requirement,gestation</a:t>
            </a:r>
            <a:r>
              <a:rPr lang="en-IN" sz="2400" dirty="0" smtClean="0">
                <a:latin typeface="Arial Narrow" pitchFamily="34" charset="0"/>
              </a:rPr>
              <a:t> period limits and any limitation on abortion technologies to be used by the new provider categories would be described in the Rules.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Increasing access to legal abortion services for women.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The group made the following recommendations to remove some operational barriers in the current law that limit access to safe and legal abortion services.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Remove the requirement for provider’s opinion for first trimester abortions.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Reduce the condition of requirement of the opinion of two services providers for second trimester pregnancies to one service provider </a:t>
            </a:r>
            <a:r>
              <a:rPr lang="en-IN" sz="2400" dirty="0" err="1" smtClean="0">
                <a:latin typeface="Arial Narrow" pitchFamily="34" charset="0"/>
              </a:rPr>
              <a:t>only,as</a:t>
            </a:r>
            <a:r>
              <a:rPr lang="en-IN" sz="2400" dirty="0" smtClean="0">
                <a:latin typeface="Arial Narrow" pitchFamily="34" charset="0"/>
              </a:rPr>
              <a:t> this seen as hindrance in access to safe abortion services by women in situations where 2 providers  are not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Extend the indication of contraception failure to include unmarried women also.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Distinguish between training for medical and surgical methods of MTP.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Since the training required to provide only medical methods of abortion is significantly less than surgical </a:t>
            </a:r>
            <a:r>
              <a:rPr lang="en-IN" sz="2400" dirty="0" err="1" smtClean="0">
                <a:latin typeface="Arial Narrow" pitchFamily="34" charset="0"/>
              </a:rPr>
              <a:t>abortions,it</a:t>
            </a:r>
            <a:r>
              <a:rPr lang="en-IN" sz="2400" dirty="0" smtClean="0">
                <a:latin typeface="Arial Narrow" pitchFamily="34" charset="0"/>
              </a:rPr>
              <a:t> has been recommended to distinguish between the two trainings.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This would enable more providers to be appropriately </a:t>
            </a:r>
            <a:r>
              <a:rPr lang="en-IN" sz="2400" dirty="0" err="1" smtClean="0">
                <a:latin typeface="Arial Narrow" pitchFamily="34" charset="0"/>
              </a:rPr>
              <a:t>trained,thereby</a:t>
            </a:r>
            <a:r>
              <a:rPr lang="en-IN" sz="2400" dirty="0" smtClean="0">
                <a:latin typeface="Arial Narrow" pitchFamily="34" charset="0"/>
              </a:rPr>
              <a:t> ensuing safe MTP services.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Increasing the upper gestation limit for legal MTP services.</a:t>
            </a:r>
            <a:endParaRPr lang="en-IN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This recommendation has been keeping in mind the latest technological and medical advancements which have made late abortions safer than before.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It has been recommended to allow termination of pregnancy where necessitated by the diagnosis of any of the substantial foetal abnormalities.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Modalities like definition ”</a:t>
            </a:r>
            <a:r>
              <a:rPr lang="en-IN" sz="2400" i="1" dirty="0" smtClean="0">
                <a:latin typeface="Arial Narrow" pitchFamily="34" charset="0"/>
              </a:rPr>
              <a:t>substantial foetal abnormalities”,</a:t>
            </a:r>
            <a:r>
              <a:rPr lang="en-IN" sz="2400" dirty="0" smtClean="0">
                <a:latin typeface="Arial Narrow" pitchFamily="34" charset="0"/>
              </a:rPr>
              <a:t> list of foetal </a:t>
            </a:r>
            <a:r>
              <a:rPr lang="en-IN" sz="2400" dirty="0" err="1" smtClean="0">
                <a:latin typeface="Arial Narrow" pitchFamily="34" charset="0"/>
              </a:rPr>
              <a:t>abnormalities,diagnostic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modalities,record</a:t>
            </a:r>
            <a:r>
              <a:rPr lang="en-IN" sz="2400" dirty="0" smtClean="0">
                <a:latin typeface="Arial Narrow" pitchFamily="34" charset="0"/>
              </a:rPr>
              <a:t> keeping and others will be enumerated in n notification issued by the government.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rial Narrow" pitchFamily="34" charset="0"/>
              </a:rPr>
              <a:t>Increasing clarity on the MTP act.</a:t>
            </a:r>
            <a:endParaRPr lang="en-IN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the expert group has also taken this opportunity to recommend the addition of some clauses to make the Act more comprehensive and Clear.</a:t>
            </a:r>
          </a:p>
          <a:p>
            <a:r>
              <a:rPr lang="en-IN" sz="2400" dirty="0" smtClean="0">
                <a:latin typeface="Arial Narrow" pitchFamily="34" charset="0"/>
              </a:rPr>
              <a:t>For this </a:t>
            </a:r>
            <a:r>
              <a:rPr lang="en-IN" sz="2400" dirty="0" err="1" smtClean="0">
                <a:latin typeface="Arial Narrow" pitchFamily="34" charset="0"/>
              </a:rPr>
              <a:t>purpose,it</a:t>
            </a:r>
            <a:r>
              <a:rPr lang="en-IN" sz="2400" dirty="0" smtClean="0">
                <a:latin typeface="Arial Narrow" pitchFamily="34" charset="0"/>
              </a:rPr>
              <a:t> has been recommended to add definitions of following terms:</a:t>
            </a:r>
          </a:p>
          <a:p>
            <a:pPr lvl="1"/>
            <a:r>
              <a:rPr lang="en-IN" sz="2000" dirty="0" smtClean="0">
                <a:latin typeface="Arial Narrow" pitchFamily="34" charset="0"/>
              </a:rPr>
              <a:t>Abortion,</a:t>
            </a:r>
          </a:p>
          <a:p>
            <a:pPr lvl="1"/>
            <a:r>
              <a:rPr lang="en-IN" sz="2000" dirty="0" smtClean="0">
                <a:latin typeface="Arial Narrow" pitchFamily="34" charset="0"/>
              </a:rPr>
              <a:t>Medical termination of pregnancy.</a:t>
            </a:r>
          </a:p>
          <a:p>
            <a:pPr lvl="1"/>
            <a:r>
              <a:rPr lang="en-IN" sz="2000" dirty="0" smtClean="0">
                <a:latin typeface="Arial Narrow" pitchFamily="34" charset="0"/>
              </a:rPr>
              <a:t>Methods of abortion.</a:t>
            </a:r>
          </a:p>
          <a:p>
            <a:r>
              <a:rPr lang="en-IN" sz="2400" dirty="0" smtClean="0">
                <a:latin typeface="Arial Narrow" pitchFamily="34" charset="0"/>
              </a:rPr>
              <a:t>It has been recommended which clearly states that only the consent of a woman is required for an MTP procedure.</a:t>
            </a:r>
          </a:p>
          <a:p>
            <a:r>
              <a:rPr lang="en-IN" sz="2400" dirty="0" smtClean="0">
                <a:latin typeface="Arial Narrow" pitchFamily="34" charset="0"/>
              </a:rPr>
              <a:t>This is suggested to address the common practice of insisting on consent of or notice to the woman’s husband/partner or of </a:t>
            </a:r>
            <a:r>
              <a:rPr lang="en-IN" sz="2400" dirty="0" err="1" smtClean="0">
                <a:latin typeface="Arial Narrow" pitchFamily="34" charset="0"/>
              </a:rPr>
              <a:t>conditionay</a:t>
            </a:r>
            <a:r>
              <a:rPr lang="en-IN" sz="2400" dirty="0" smtClean="0">
                <a:latin typeface="Arial Narrow" pitchFamily="34" charset="0"/>
              </a:rPr>
              <a:t> providing abortion services on the condition of acceptance of contraception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5410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It has been recommended to replace the term :Registered medical Practitioner” with “Registered service Provider”.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This would cover by bringing in Paramedics(Nurses),also </a:t>
            </a:r>
            <a:r>
              <a:rPr lang="en-IN" sz="2400" dirty="0" err="1" smtClean="0">
                <a:latin typeface="Arial Narrow" pitchFamily="34" charset="0"/>
              </a:rPr>
              <a:t>Unani,Ayurvedic</a:t>
            </a:r>
            <a:r>
              <a:rPr lang="en-IN" sz="2400" dirty="0" smtClean="0">
                <a:latin typeface="Arial Narrow" pitchFamily="34" charset="0"/>
              </a:rPr>
              <a:t> and  Homeopathic Practitioners as legitimate providers of abortion </a:t>
            </a:r>
            <a:r>
              <a:rPr lang="en-IN" sz="2400" dirty="0" err="1" smtClean="0">
                <a:latin typeface="Arial Narrow" pitchFamily="34" charset="0"/>
              </a:rPr>
              <a:t>service.this</a:t>
            </a:r>
            <a:r>
              <a:rPr lang="en-IN" sz="2400" dirty="0" smtClean="0">
                <a:latin typeface="Arial Narrow" pitchFamily="34" charset="0"/>
              </a:rPr>
              <a:t> would also avoid confusion since RMP also commonly refers to a ‘rural medical practitioner’/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Misoprostol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it is a synthetic prostaglandin E1 analogue.</a:t>
            </a:r>
          </a:p>
          <a:p>
            <a:r>
              <a:rPr lang="en-IN" sz="2400" dirty="0" smtClean="0">
                <a:latin typeface="Arial Narrow" pitchFamily="34" charset="0"/>
              </a:rPr>
              <a:t>In </a:t>
            </a:r>
            <a:r>
              <a:rPr lang="en-IN" sz="2400" dirty="0" err="1" smtClean="0">
                <a:latin typeface="Arial Narrow" pitchFamily="34" charset="0"/>
              </a:rPr>
              <a:t>december</a:t>
            </a:r>
            <a:r>
              <a:rPr lang="en-IN" sz="2400" dirty="0" smtClean="0">
                <a:latin typeface="Arial Narrow" pitchFamily="34" charset="0"/>
              </a:rPr>
              <a:t> 2006,Drug controller of India approved its use in gynaecological indications:</a:t>
            </a:r>
          </a:p>
          <a:p>
            <a:r>
              <a:rPr lang="en-IN" sz="2400" dirty="0" smtClean="0">
                <a:latin typeface="Arial Narrow" pitchFamily="34" charset="0"/>
              </a:rPr>
              <a:t>Cervical ripening,</a:t>
            </a:r>
          </a:p>
          <a:p>
            <a:r>
              <a:rPr lang="en-IN" sz="2400" dirty="0" smtClean="0">
                <a:latin typeface="Arial Narrow" pitchFamily="34" charset="0"/>
              </a:rPr>
              <a:t>Prevention of PPH.</a:t>
            </a:r>
          </a:p>
          <a:p>
            <a:r>
              <a:rPr lang="en-IN" sz="2400" dirty="0" err="1" smtClean="0">
                <a:latin typeface="Arial Narrow" pitchFamily="34" charset="0"/>
              </a:rPr>
              <a:t>Mifepristone</a:t>
            </a:r>
            <a:r>
              <a:rPr lang="en-IN" sz="2400" dirty="0" smtClean="0">
                <a:latin typeface="Arial Narrow" pitchFamily="34" charset="0"/>
              </a:rPr>
              <a:t> for early abortions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7 weeks.</a:t>
            </a:r>
          </a:p>
          <a:p>
            <a:r>
              <a:rPr lang="en-IN" sz="2400" dirty="0" smtClean="0">
                <a:latin typeface="Arial Narrow" pitchFamily="34" charset="0"/>
              </a:rPr>
              <a:t>MOA:</a:t>
            </a:r>
          </a:p>
          <a:p>
            <a:r>
              <a:rPr lang="en-IN" sz="2400" dirty="0" smtClean="0">
                <a:latin typeface="Arial Narrow" pitchFamily="34" charset="0"/>
              </a:rPr>
              <a:t>It binds to </a:t>
            </a:r>
            <a:r>
              <a:rPr lang="en-IN" sz="2400" dirty="0" err="1" smtClean="0">
                <a:latin typeface="Arial Narrow" pitchFamily="34" charset="0"/>
              </a:rPr>
              <a:t>myometrial</a:t>
            </a:r>
            <a:r>
              <a:rPr lang="en-IN" sz="2400" dirty="0" smtClean="0">
                <a:latin typeface="Arial Narrow" pitchFamily="34" charset="0"/>
              </a:rPr>
              <a:t> cells causing strong uterine contractions , cervical softening and dilatation.</a:t>
            </a:r>
          </a:p>
          <a:p>
            <a:r>
              <a:rPr lang="en-IN" sz="2400" dirty="0" smtClean="0">
                <a:latin typeface="Arial Narrow" pitchFamily="34" charset="0"/>
              </a:rPr>
              <a:t>This leads to expulsion of </a:t>
            </a:r>
            <a:r>
              <a:rPr lang="en-IN" sz="2400" dirty="0" err="1" smtClean="0">
                <a:latin typeface="Arial Narrow" pitchFamily="34" charset="0"/>
              </a:rPr>
              <a:t>conceptus</a:t>
            </a:r>
            <a:r>
              <a:rPr lang="en-IN" sz="2400" dirty="0" smtClean="0">
                <a:latin typeface="Arial Narrow" pitchFamily="34" charset="0"/>
              </a:rPr>
              <a:t> from the uterus.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+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Thank-You-OW01-Thank-Yo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/>
          <a:lstStyle/>
          <a:p>
            <a:r>
              <a:rPr lang="en-IN" dirty="0" smtClean="0"/>
              <a:t>Dosage: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dose is dependent on gestational age and route of administration</a:t>
            </a:r>
          </a:p>
          <a:p>
            <a:r>
              <a:rPr lang="en-IN" sz="2400" dirty="0" smtClean="0">
                <a:latin typeface="Arial Narrow" pitchFamily="34" charset="0"/>
              </a:rPr>
              <a:t>Approved protocol in India :</a:t>
            </a:r>
          </a:p>
          <a:p>
            <a:r>
              <a:rPr lang="en-IN" sz="2400" dirty="0" smtClean="0">
                <a:latin typeface="Arial Narrow" pitchFamily="34" charset="0"/>
              </a:rPr>
              <a:t>400mcg given orally or vaginally on day 3(Second visit)for gestation period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49 days </a:t>
            </a:r>
          </a:p>
          <a:p>
            <a:r>
              <a:rPr lang="en-IN" sz="2400" dirty="0" smtClean="0">
                <a:latin typeface="Arial Narrow" pitchFamily="34" charset="0"/>
              </a:rPr>
              <a:t>800mcg sublingually or vaginally for gestation period </a:t>
            </a:r>
            <a:r>
              <a:rPr lang="en-IN" sz="2400" dirty="0" err="1" smtClean="0">
                <a:latin typeface="Arial Narrow" pitchFamily="34" charset="0"/>
              </a:rPr>
              <a:t>upto</a:t>
            </a:r>
            <a:r>
              <a:rPr lang="en-IN" sz="2400" dirty="0" smtClean="0">
                <a:latin typeface="Arial Narrow" pitchFamily="34" charset="0"/>
              </a:rPr>
              <a:t> 63 days.</a:t>
            </a:r>
          </a:p>
          <a:p>
            <a:r>
              <a:rPr lang="en-IN" sz="2400" dirty="0" smtClean="0">
                <a:latin typeface="Arial Narrow" pitchFamily="34" charset="0"/>
              </a:rPr>
              <a:t>Depending upon </a:t>
            </a:r>
            <a:r>
              <a:rPr lang="en-IN" sz="2400" dirty="0" err="1" smtClean="0">
                <a:latin typeface="Arial Narrow" pitchFamily="34" charset="0"/>
              </a:rPr>
              <a:t>women,clinician’s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decision,even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misoprostol</a:t>
            </a:r>
            <a:r>
              <a:rPr lang="en-IN" sz="2400" dirty="0" smtClean="0">
                <a:latin typeface="Arial Narrow" pitchFamily="34" charset="0"/>
              </a:rPr>
              <a:t> on day 2 or 3 may be tried to reduce one follow up visit.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It is economical and stable at room temperature.</a:t>
            </a:r>
          </a:p>
          <a:p>
            <a:r>
              <a:rPr lang="en-IN" sz="2400" dirty="0" smtClean="0">
                <a:latin typeface="Arial Narrow" pitchFamily="34" charset="0"/>
              </a:rPr>
              <a:t>It gets absorbed fairly well in gastrointestinal tract and vaginal mucosa.</a:t>
            </a:r>
          </a:p>
          <a:p>
            <a:r>
              <a:rPr lang="en-IN" sz="2400" dirty="0" smtClean="0">
                <a:latin typeface="Arial Narrow" pitchFamily="34" charset="0"/>
              </a:rPr>
              <a:t>Through vaginal </a:t>
            </a:r>
            <a:r>
              <a:rPr lang="en-IN" sz="2400" dirty="0" err="1" smtClean="0">
                <a:latin typeface="Arial Narrow" pitchFamily="34" charset="0"/>
              </a:rPr>
              <a:t>route,it</a:t>
            </a:r>
            <a:r>
              <a:rPr lang="en-IN" sz="2400" dirty="0" smtClean="0">
                <a:latin typeface="Arial Narrow" pitchFamily="34" charset="0"/>
              </a:rPr>
              <a:t> has lesser side </a:t>
            </a:r>
            <a:r>
              <a:rPr lang="en-IN" sz="2400" dirty="0" err="1" smtClean="0">
                <a:latin typeface="Arial Narrow" pitchFamily="34" charset="0"/>
              </a:rPr>
              <a:t>effects,is</a:t>
            </a:r>
            <a:r>
              <a:rPr lang="en-IN" sz="2400" dirty="0" smtClean="0">
                <a:latin typeface="Arial Narrow" pitchFamily="34" charset="0"/>
              </a:rPr>
              <a:t> absorbed slowly and is effective for a longer time bypasses first pass metabolism.</a:t>
            </a:r>
          </a:p>
          <a:p>
            <a:r>
              <a:rPr lang="en-IN" sz="2400" dirty="0" smtClean="0">
                <a:latin typeface="Arial Narrow" pitchFamily="34" charset="0"/>
              </a:rPr>
              <a:t>It has fewer side effects as compared to other prostaglandins</a:t>
            </a:r>
          </a:p>
          <a:p>
            <a:r>
              <a:rPr lang="en-IN" sz="2400" dirty="0" smtClean="0">
                <a:latin typeface="Arial Narrow" pitchFamily="34" charset="0"/>
              </a:rPr>
              <a:t>Being selective for PGE1 </a:t>
            </a:r>
            <a:r>
              <a:rPr lang="en-IN" sz="2400" dirty="0" err="1" smtClean="0">
                <a:latin typeface="Arial Narrow" pitchFamily="34" charset="0"/>
              </a:rPr>
              <a:t>receptors,it</a:t>
            </a:r>
            <a:r>
              <a:rPr lang="en-IN" sz="2400" dirty="0" smtClean="0">
                <a:latin typeface="Arial Narrow" pitchFamily="34" charset="0"/>
              </a:rPr>
              <a:t> has no significant effect on bronchi and blood vessels.</a:t>
            </a:r>
          </a:p>
          <a:p>
            <a:r>
              <a:rPr lang="en-IN" sz="2400" dirty="0" smtClean="0">
                <a:latin typeface="Arial Narrow" pitchFamily="34" charset="0"/>
              </a:rPr>
              <a:t>S/E:</a:t>
            </a:r>
          </a:p>
          <a:p>
            <a:r>
              <a:rPr lang="en-IN" sz="2400" dirty="0" smtClean="0">
                <a:latin typeface="Arial Narrow" pitchFamily="34" charset="0"/>
              </a:rPr>
              <a:t>Nausea,</a:t>
            </a:r>
          </a:p>
          <a:p>
            <a:r>
              <a:rPr lang="en-IN" sz="2400" dirty="0" smtClean="0">
                <a:latin typeface="Arial Narrow" pitchFamily="34" charset="0"/>
              </a:rPr>
              <a:t>Vomiting,</a:t>
            </a:r>
          </a:p>
          <a:p>
            <a:r>
              <a:rPr lang="en-IN" sz="2400" dirty="0" smtClean="0">
                <a:latin typeface="Arial Narrow" pitchFamily="34" charset="0"/>
              </a:rPr>
              <a:t>Diarrhoea,</a:t>
            </a:r>
          </a:p>
          <a:p>
            <a:r>
              <a:rPr lang="en-IN" sz="2400" dirty="0" smtClean="0">
                <a:latin typeface="Arial Narrow" pitchFamily="34" charset="0"/>
              </a:rPr>
              <a:t>Fever(sometimes with shivering).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775</TotalTime>
  <Words>4543</Words>
  <Application>Microsoft Office PowerPoint</Application>
  <PresentationFormat>On-screen Show (4:3)</PresentationFormat>
  <Paragraphs>569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Solstice</vt:lpstr>
      <vt:lpstr>MTP UPDATES.</vt:lpstr>
      <vt:lpstr>   FOGSI GUIDELINES.</vt:lpstr>
      <vt:lpstr>Women seeking Medical methods of Abortion.</vt:lpstr>
      <vt:lpstr>DRUGS USED.</vt:lpstr>
      <vt:lpstr>Mifepristone. (RU-486)</vt:lpstr>
      <vt:lpstr>Slide 6</vt:lpstr>
      <vt:lpstr>Misoprostol </vt:lpstr>
      <vt:lpstr>Dosage:</vt:lpstr>
      <vt:lpstr>Advantages </vt:lpstr>
      <vt:lpstr>Contraindications of MMA</vt:lpstr>
      <vt:lpstr>Special precautions</vt:lpstr>
      <vt:lpstr>Pschyo-social situations</vt:lpstr>
      <vt:lpstr>   Effectiveness .</vt:lpstr>
      <vt:lpstr>Failure </vt:lpstr>
      <vt:lpstr>Incomplete abortion.</vt:lpstr>
      <vt:lpstr>   Advantages. </vt:lpstr>
      <vt:lpstr>Limitations.</vt:lpstr>
      <vt:lpstr>VA vs MMA procedure.</vt:lpstr>
      <vt:lpstr>Slide 19</vt:lpstr>
      <vt:lpstr>Slide 20</vt:lpstr>
      <vt:lpstr>Slide 21</vt:lpstr>
      <vt:lpstr>Steps taken during the preparation of a woman for MMA.</vt:lpstr>
      <vt:lpstr>General Counselling.</vt:lpstr>
      <vt:lpstr>Method specific counselling/Basic Information.</vt:lpstr>
      <vt:lpstr>MEDICAL HISTORY</vt:lpstr>
      <vt:lpstr>Physical examination.</vt:lpstr>
      <vt:lpstr>Investigations.</vt:lpstr>
      <vt:lpstr>Slide 28</vt:lpstr>
      <vt:lpstr>PROTOCOL FOR MMA.</vt:lpstr>
      <vt:lpstr>Slide 30</vt:lpstr>
      <vt:lpstr>For pregnancies of GA between 9 and 12 weeks(62-84 days)</vt:lpstr>
      <vt:lpstr>Recommended methods of abortion of GA over 12 to 14 weeks.</vt:lpstr>
      <vt:lpstr>For pregnancies of gestational age over 12 weeks &amp; 24 weeks.</vt:lpstr>
      <vt:lpstr>When mifepristone is not avialable.</vt:lpstr>
      <vt:lpstr>Recommendations for surgical abortion.</vt:lpstr>
      <vt:lpstr>Recommendations  for care preceding induced abortion.</vt:lpstr>
      <vt:lpstr>Recommendations for post abortion.</vt:lpstr>
      <vt:lpstr>Contraception.</vt:lpstr>
      <vt:lpstr>Follow up</vt:lpstr>
      <vt:lpstr>Incomplete abortion.</vt:lpstr>
      <vt:lpstr>MTP act.</vt:lpstr>
      <vt:lpstr>Legal provider.</vt:lpstr>
      <vt:lpstr>Site /Place where a pregnancy may be terminated.</vt:lpstr>
      <vt:lpstr>Slide 44</vt:lpstr>
      <vt:lpstr>Conditions under which pregnancy can be terminated.</vt:lpstr>
      <vt:lpstr>Documentations.</vt:lpstr>
      <vt:lpstr>Slide 47</vt:lpstr>
      <vt:lpstr>FORM I.</vt:lpstr>
      <vt:lpstr>Slide 49</vt:lpstr>
      <vt:lpstr>FORM 11</vt:lpstr>
      <vt:lpstr>FORM 111</vt:lpstr>
      <vt:lpstr>FORM C</vt:lpstr>
      <vt:lpstr>Slide 53</vt:lpstr>
      <vt:lpstr>Slide 54</vt:lpstr>
      <vt:lpstr>Slide 55</vt:lpstr>
      <vt:lpstr>PC&amp;PNDT ACT.</vt:lpstr>
      <vt:lpstr>PC&amp;PNDT ACT,2014.</vt:lpstr>
      <vt:lpstr>MTP ACT.</vt:lpstr>
      <vt:lpstr>MTP(AMENDMENT)BILL,2014.</vt:lpstr>
      <vt:lpstr>Pregnancy can be terminated by RHC provider.</vt:lpstr>
      <vt:lpstr>Explanation </vt:lpstr>
      <vt:lpstr>Punishment </vt:lpstr>
      <vt:lpstr>Proposed amendments.</vt:lpstr>
      <vt:lpstr>Expanding the base of legal abortion providers.</vt:lpstr>
      <vt:lpstr>Increasing access to legal abortion services for women.</vt:lpstr>
      <vt:lpstr>Cont...</vt:lpstr>
      <vt:lpstr>Increasing the upper gestation limit for legal MTP services.</vt:lpstr>
      <vt:lpstr>Increasing clarity on the MTP act.</vt:lpstr>
      <vt:lpstr>Slide 69</vt:lpstr>
      <vt:lpstr>+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MTP UPDATES.</dc:title>
  <dc:creator>mohan srinivasan</dc:creator>
  <cp:lastModifiedBy>Admin</cp:lastModifiedBy>
  <cp:revision>198</cp:revision>
  <dcterms:created xsi:type="dcterms:W3CDTF">2017-07-26T13:35:41Z</dcterms:created>
  <dcterms:modified xsi:type="dcterms:W3CDTF">2019-10-03T12:04:30Z</dcterms:modified>
</cp:coreProperties>
</file>