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1" r:id="rId3"/>
    <p:sldId id="320" r:id="rId4"/>
    <p:sldId id="322" r:id="rId5"/>
    <p:sldId id="324" r:id="rId6"/>
    <p:sldId id="323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5" r:id="rId15"/>
    <p:sldId id="332" r:id="rId16"/>
    <p:sldId id="333" r:id="rId17"/>
    <p:sldId id="334" r:id="rId18"/>
    <p:sldId id="257" r:id="rId19"/>
    <p:sldId id="258" r:id="rId20"/>
    <p:sldId id="262" r:id="rId21"/>
    <p:sldId id="270" r:id="rId22"/>
    <p:sldId id="261" r:id="rId23"/>
    <p:sldId id="336" r:id="rId24"/>
    <p:sldId id="260" r:id="rId25"/>
    <p:sldId id="263" r:id="rId26"/>
    <p:sldId id="264" r:id="rId27"/>
    <p:sldId id="265" r:id="rId28"/>
    <p:sldId id="272" r:id="rId29"/>
    <p:sldId id="275" r:id="rId30"/>
    <p:sldId id="273" r:id="rId31"/>
    <p:sldId id="271" r:id="rId32"/>
    <p:sldId id="268" r:id="rId33"/>
    <p:sldId id="267" r:id="rId34"/>
    <p:sldId id="274" r:id="rId35"/>
    <p:sldId id="276" r:id="rId36"/>
    <p:sldId id="280" r:id="rId37"/>
    <p:sldId id="279" r:id="rId38"/>
    <p:sldId id="278" r:id="rId39"/>
    <p:sldId id="284" r:id="rId40"/>
    <p:sldId id="285" r:id="rId41"/>
    <p:sldId id="282" r:id="rId42"/>
    <p:sldId id="281" r:id="rId43"/>
    <p:sldId id="288" r:id="rId44"/>
    <p:sldId id="287" r:id="rId45"/>
    <p:sldId id="286" r:id="rId46"/>
    <p:sldId id="293" r:id="rId47"/>
    <p:sldId id="296" r:id="rId48"/>
    <p:sldId id="295" r:id="rId49"/>
    <p:sldId id="259" r:id="rId50"/>
    <p:sldId id="301" r:id="rId51"/>
    <p:sldId id="313" r:id="rId52"/>
    <p:sldId id="300" r:id="rId53"/>
    <p:sldId id="299" r:id="rId54"/>
    <p:sldId id="314" r:id="rId55"/>
    <p:sldId id="298" r:id="rId56"/>
    <p:sldId id="315" r:id="rId57"/>
    <p:sldId id="316" r:id="rId58"/>
    <p:sldId id="308" r:id="rId59"/>
    <p:sldId id="310" r:id="rId60"/>
    <p:sldId id="309" r:id="rId61"/>
    <p:sldId id="312" r:id="rId62"/>
    <p:sldId id="291" r:id="rId63"/>
    <p:sldId id="302" r:id="rId64"/>
    <p:sldId id="289" r:id="rId65"/>
    <p:sldId id="303" r:id="rId66"/>
    <p:sldId id="304" r:id="rId67"/>
    <p:sldId id="318" r:id="rId68"/>
    <p:sldId id="317" r:id="rId69"/>
    <p:sldId id="319" r:id="rId70"/>
    <p:sldId id="305" r:id="rId71"/>
    <p:sldId id="306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7D6260-FBD2-4A76-82EC-EF4D05B2B529}" type="doc">
      <dgm:prSet loTypeId="urn:microsoft.com/office/officeart/2005/8/layout/hProcess9" loCatId="process" qsTypeId="urn:microsoft.com/office/officeart/2005/8/quickstyle/3d1" qsCatId="3D" csTypeId="urn:microsoft.com/office/officeart/2005/8/colors/colorful4" csCatId="colorful" phldr="1"/>
      <dgm:spPr/>
    </dgm:pt>
    <dgm:pt modelId="{BF654FD5-D985-4D1F-817F-AC5D1313CEFD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Competing with progesterone receptors</a:t>
          </a:r>
          <a:endParaRPr lang="en-MY" sz="2400" b="1" dirty="0">
            <a:solidFill>
              <a:schemeClr val="tx1"/>
            </a:solidFill>
          </a:endParaRPr>
        </a:p>
      </dgm:t>
    </dgm:pt>
    <dgm:pt modelId="{7CE395EE-5E9B-4993-B926-F85DCF5A55D4}" type="parTrans" cxnId="{787410B0-4453-46B8-838B-F361A25DF5C2}">
      <dgm:prSet/>
      <dgm:spPr/>
      <dgm:t>
        <a:bodyPr/>
        <a:lstStyle/>
        <a:p>
          <a:endParaRPr lang="en-MY"/>
        </a:p>
      </dgm:t>
    </dgm:pt>
    <dgm:pt modelId="{BEC67680-5854-46A4-BC84-68907CB5F8A8}" type="sibTrans" cxnId="{787410B0-4453-46B8-838B-F361A25DF5C2}">
      <dgm:prSet/>
      <dgm:spPr/>
      <dgm:t>
        <a:bodyPr/>
        <a:lstStyle/>
        <a:p>
          <a:endParaRPr lang="en-MY"/>
        </a:p>
      </dgm:t>
    </dgm:pt>
    <dgm:pt modelId="{6D5A3CF8-D068-420B-B2D7-C2CCFF30B99B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Reduces the </a:t>
          </a:r>
          <a:r>
            <a:rPr lang="en-US" sz="2400" b="1" u="sng" dirty="0" smtClean="0">
              <a:solidFill>
                <a:schemeClr val="tx1"/>
              </a:solidFill>
            </a:rPr>
            <a:t>endometrial glandular activity </a:t>
          </a:r>
          <a:r>
            <a:rPr lang="en-US" sz="2400" b="1" dirty="0" smtClean="0">
              <a:solidFill>
                <a:schemeClr val="tx1"/>
              </a:solidFill>
            </a:rPr>
            <a:t>and increases </a:t>
          </a:r>
          <a:r>
            <a:rPr lang="en-US" sz="2400" b="1" u="sng" dirty="0" err="1" smtClean="0">
              <a:solidFill>
                <a:schemeClr val="tx1"/>
              </a:solidFill>
            </a:rPr>
            <a:t>stromal</a:t>
          </a:r>
          <a:r>
            <a:rPr lang="en-US" sz="2400" b="1" u="sng" dirty="0" smtClean="0">
              <a:solidFill>
                <a:schemeClr val="tx1"/>
              </a:solidFill>
            </a:rPr>
            <a:t> action </a:t>
          </a:r>
          <a:endParaRPr lang="en-MY" sz="2400" b="1" u="sng" dirty="0">
            <a:solidFill>
              <a:schemeClr val="tx1"/>
            </a:solidFill>
          </a:endParaRPr>
        </a:p>
      </dgm:t>
    </dgm:pt>
    <dgm:pt modelId="{5B318F10-FAE8-4D80-83C2-0ECF89278B2E}" type="parTrans" cxnId="{9EAD2E13-F4C5-4F95-9570-C9744353DE19}">
      <dgm:prSet/>
      <dgm:spPr/>
      <dgm:t>
        <a:bodyPr/>
        <a:lstStyle/>
        <a:p>
          <a:endParaRPr lang="en-MY"/>
        </a:p>
      </dgm:t>
    </dgm:pt>
    <dgm:pt modelId="{35FF0F5A-E91C-4707-879D-EC7281D98791}" type="sibTrans" cxnId="{9EAD2E13-F4C5-4F95-9570-C9744353DE19}">
      <dgm:prSet/>
      <dgm:spPr/>
      <dgm:t>
        <a:bodyPr/>
        <a:lstStyle/>
        <a:p>
          <a:endParaRPr lang="en-MY"/>
        </a:p>
      </dgm:t>
    </dgm:pt>
    <dgm:pt modelId="{884A964D-EFE6-4FD9-AA0E-34DEC90C0A44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Accelerates degenerative changes Sloughing of </a:t>
          </a:r>
          <a:r>
            <a:rPr lang="en-US" sz="2000" b="1" dirty="0" err="1" smtClean="0">
              <a:solidFill>
                <a:schemeClr val="tx1"/>
              </a:solidFill>
            </a:rPr>
            <a:t>endometrium</a:t>
          </a:r>
          <a:endParaRPr lang="en-MY" sz="2000" b="1" dirty="0">
            <a:solidFill>
              <a:schemeClr val="tx1"/>
            </a:solidFill>
          </a:endParaRPr>
        </a:p>
      </dgm:t>
    </dgm:pt>
    <dgm:pt modelId="{C8FA5359-147C-485E-8B15-A62B4B149AA4}" type="parTrans" cxnId="{B6C2EF48-DEC2-422C-8EA0-EDF0DF5E51D0}">
      <dgm:prSet/>
      <dgm:spPr/>
      <dgm:t>
        <a:bodyPr/>
        <a:lstStyle/>
        <a:p>
          <a:endParaRPr lang="en-MY"/>
        </a:p>
      </dgm:t>
    </dgm:pt>
    <dgm:pt modelId="{35A472B3-2ABF-472F-85F2-55C1B8C7D6CF}" type="sibTrans" cxnId="{B6C2EF48-DEC2-422C-8EA0-EDF0DF5E51D0}">
      <dgm:prSet/>
      <dgm:spPr/>
      <dgm:t>
        <a:bodyPr/>
        <a:lstStyle/>
        <a:p>
          <a:endParaRPr lang="en-MY"/>
        </a:p>
      </dgm:t>
    </dgm:pt>
    <dgm:pt modelId="{B89C75CA-EA46-4174-B730-09155715F3FC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Prevents implantation of the fertilized ovum through </a:t>
          </a:r>
          <a:r>
            <a:rPr lang="en-US" sz="2000" b="1" dirty="0" err="1" smtClean="0">
              <a:solidFill>
                <a:schemeClr val="tx1"/>
              </a:solidFill>
            </a:rPr>
            <a:t>luteolysis</a:t>
          </a:r>
          <a:endParaRPr lang="en-MY" sz="2000" b="1" dirty="0">
            <a:solidFill>
              <a:schemeClr val="tx1"/>
            </a:solidFill>
          </a:endParaRPr>
        </a:p>
      </dgm:t>
    </dgm:pt>
    <dgm:pt modelId="{C1E7B070-A210-4291-A68C-1618813DE47A}" type="parTrans" cxnId="{44BD0180-E736-4423-B960-2DD7C002EDEC}">
      <dgm:prSet/>
      <dgm:spPr/>
      <dgm:t>
        <a:bodyPr/>
        <a:lstStyle/>
        <a:p>
          <a:endParaRPr lang="en-MY"/>
        </a:p>
      </dgm:t>
    </dgm:pt>
    <dgm:pt modelId="{10994C5D-88DA-478A-8B37-3C5ADC1C58F8}" type="sibTrans" cxnId="{44BD0180-E736-4423-B960-2DD7C002EDEC}">
      <dgm:prSet/>
      <dgm:spPr/>
      <dgm:t>
        <a:bodyPr/>
        <a:lstStyle/>
        <a:p>
          <a:endParaRPr lang="en-MY"/>
        </a:p>
      </dgm:t>
    </dgm:pt>
    <dgm:pt modelId="{EAF6F460-4012-4AD4-8095-0D74B78B0478}" type="pres">
      <dgm:prSet presAssocID="{657D6260-FBD2-4A76-82EC-EF4D05B2B529}" presName="CompostProcess" presStyleCnt="0">
        <dgm:presLayoutVars>
          <dgm:dir/>
          <dgm:resizeHandles val="exact"/>
        </dgm:presLayoutVars>
      </dgm:prSet>
      <dgm:spPr/>
    </dgm:pt>
    <dgm:pt modelId="{65A7D4A2-AEE8-4988-ADDF-09C2D38E64D9}" type="pres">
      <dgm:prSet presAssocID="{657D6260-FBD2-4A76-82EC-EF4D05B2B529}" presName="arrow" presStyleLbl="bgShp" presStyleIdx="0" presStyleCnt="1" custScaleX="107843"/>
      <dgm:spPr/>
    </dgm:pt>
    <dgm:pt modelId="{7DB72716-35A2-4644-927D-B49B86CAEF5A}" type="pres">
      <dgm:prSet presAssocID="{657D6260-FBD2-4A76-82EC-EF4D05B2B529}" presName="linearProcess" presStyleCnt="0"/>
      <dgm:spPr/>
    </dgm:pt>
    <dgm:pt modelId="{41CFB354-F79A-4B43-A99F-061E4B7F56A2}" type="pres">
      <dgm:prSet presAssocID="{BF654FD5-D985-4D1F-817F-AC5D1313CEFD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E3B99AC-D8E1-4275-B7AB-51DA6165664D}" type="pres">
      <dgm:prSet presAssocID="{BEC67680-5854-46A4-BC84-68907CB5F8A8}" presName="sibTrans" presStyleCnt="0"/>
      <dgm:spPr/>
    </dgm:pt>
    <dgm:pt modelId="{97F6F664-8112-408C-A906-54C0F5FF4CBB}" type="pres">
      <dgm:prSet presAssocID="{6D5A3CF8-D068-420B-B2D7-C2CCFF30B99B}" presName="textNode" presStyleLbl="node1" presStyleIdx="1" presStyleCnt="4" custScaleX="114975" custScaleY="106892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E88E5E4-1077-4BFB-8671-756AB4C0CFE0}" type="pres">
      <dgm:prSet presAssocID="{35FF0F5A-E91C-4707-879D-EC7281D98791}" presName="sibTrans" presStyleCnt="0"/>
      <dgm:spPr/>
    </dgm:pt>
    <dgm:pt modelId="{26833721-1226-4D13-AD2A-E02D8F646253}" type="pres">
      <dgm:prSet presAssocID="{884A964D-EFE6-4FD9-AA0E-34DEC90C0A44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A5E3CE4-9465-4765-B7EB-B8C243599452}" type="pres">
      <dgm:prSet presAssocID="{35A472B3-2ABF-472F-85F2-55C1B8C7D6CF}" presName="sibTrans" presStyleCnt="0"/>
      <dgm:spPr/>
    </dgm:pt>
    <dgm:pt modelId="{58659D7A-3259-4BE5-A2E8-50174ED338E8}" type="pres">
      <dgm:prSet presAssocID="{B89C75CA-EA46-4174-B730-09155715F3F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9EAD2E13-F4C5-4F95-9570-C9744353DE19}" srcId="{657D6260-FBD2-4A76-82EC-EF4D05B2B529}" destId="{6D5A3CF8-D068-420B-B2D7-C2CCFF30B99B}" srcOrd="1" destOrd="0" parTransId="{5B318F10-FAE8-4D80-83C2-0ECF89278B2E}" sibTransId="{35FF0F5A-E91C-4707-879D-EC7281D98791}"/>
    <dgm:cxn modelId="{787410B0-4453-46B8-838B-F361A25DF5C2}" srcId="{657D6260-FBD2-4A76-82EC-EF4D05B2B529}" destId="{BF654FD5-D985-4D1F-817F-AC5D1313CEFD}" srcOrd="0" destOrd="0" parTransId="{7CE395EE-5E9B-4993-B926-F85DCF5A55D4}" sibTransId="{BEC67680-5854-46A4-BC84-68907CB5F8A8}"/>
    <dgm:cxn modelId="{C3D969E2-8E41-43D7-A0FD-2E3778A89B49}" type="presOf" srcId="{BF654FD5-D985-4D1F-817F-AC5D1313CEFD}" destId="{41CFB354-F79A-4B43-A99F-061E4B7F56A2}" srcOrd="0" destOrd="0" presId="urn:microsoft.com/office/officeart/2005/8/layout/hProcess9"/>
    <dgm:cxn modelId="{44BD0180-E736-4423-B960-2DD7C002EDEC}" srcId="{657D6260-FBD2-4A76-82EC-EF4D05B2B529}" destId="{B89C75CA-EA46-4174-B730-09155715F3FC}" srcOrd="3" destOrd="0" parTransId="{C1E7B070-A210-4291-A68C-1618813DE47A}" sibTransId="{10994C5D-88DA-478A-8B37-3C5ADC1C58F8}"/>
    <dgm:cxn modelId="{E9C6F669-EFDB-4215-89ED-A30B48AA445E}" type="presOf" srcId="{884A964D-EFE6-4FD9-AA0E-34DEC90C0A44}" destId="{26833721-1226-4D13-AD2A-E02D8F646253}" srcOrd="0" destOrd="0" presId="urn:microsoft.com/office/officeart/2005/8/layout/hProcess9"/>
    <dgm:cxn modelId="{8327B2D8-FA0F-417C-9BF3-FB6B03B980DA}" type="presOf" srcId="{B89C75CA-EA46-4174-B730-09155715F3FC}" destId="{58659D7A-3259-4BE5-A2E8-50174ED338E8}" srcOrd="0" destOrd="0" presId="urn:microsoft.com/office/officeart/2005/8/layout/hProcess9"/>
    <dgm:cxn modelId="{B6C2EF48-DEC2-422C-8EA0-EDF0DF5E51D0}" srcId="{657D6260-FBD2-4A76-82EC-EF4D05B2B529}" destId="{884A964D-EFE6-4FD9-AA0E-34DEC90C0A44}" srcOrd="2" destOrd="0" parTransId="{C8FA5359-147C-485E-8B15-A62B4B149AA4}" sibTransId="{35A472B3-2ABF-472F-85F2-55C1B8C7D6CF}"/>
    <dgm:cxn modelId="{3124DE7A-09CE-4DED-921C-4102CD1CF3E1}" type="presOf" srcId="{657D6260-FBD2-4A76-82EC-EF4D05B2B529}" destId="{EAF6F460-4012-4AD4-8095-0D74B78B0478}" srcOrd="0" destOrd="0" presId="urn:microsoft.com/office/officeart/2005/8/layout/hProcess9"/>
    <dgm:cxn modelId="{2ED15E2C-7720-41C6-9403-A3E220DC2E2C}" type="presOf" srcId="{6D5A3CF8-D068-420B-B2D7-C2CCFF30B99B}" destId="{97F6F664-8112-408C-A906-54C0F5FF4CBB}" srcOrd="0" destOrd="0" presId="urn:microsoft.com/office/officeart/2005/8/layout/hProcess9"/>
    <dgm:cxn modelId="{4D35F4A0-0D5B-4BEF-BACC-175B1F5D9848}" type="presParOf" srcId="{EAF6F460-4012-4AD4-8095-0D74B78B0478}" destId="{65A7D4A2-AEE8-4988-ADDF-09C2D38E64D9}" srcOrd="0" destOrd="0" presId="urn:microsoft.com/office/officeart/2005/8/layout/hProcess9"/>
    <dgm:cxn modelId="{98711C60-6864-45C9-B7E4-B041056AC381}" type="presParOf" srcId="{EAF6F460-4012-4AD4-8095-0D74B78B0478}" destId="{7DB72716-35A2-4644-927D-B49B86CAEF5A}" srcOrd="1" destOrd="0" presId="urn:microsoft.com/office/officeart/2005/8/layout/hProcess9"/>
    <dgm:cxn modelId="{573EC0FF-6349-4DF2-827C-B270A8283B35}" type="presParOf" srcId="{7DB72716-35A2-4644-927D-B49B86CAEF5A}" destId="{41CFB354-F79A-4B43-A99F-061E4B7F56A2}" srcOrd="0" destOrd="0" presId="urn:microsoft.com/office/officeart/2005/8/layout/hProcess9"/>
    <dgm:cxn modelId="{674B8F1D-197B-4014-99C3-07A8D1815DCA}" type="presParOf" srcId="{7DB72716-35A2-4644-927D-B49B86CAEF5A}" destId="{CE3B99AC-D8E1-4275-B7AB-51DA6165664D}" srcOrd="1" destOrd="0" presId="urn:microsoft.com/office/officeart/2005/8/layout/hProcess9"/>
    <dgm:cxn modelId="{9D5D1012-0CC7-42EE-87CE-862598646835}" type="presParOf" srcId="{7DB72716-35A2-4644-927D-B49B86CAEF5A}" destId="{97F6F664-8112-408C-A906-54C0F5FF4CBB}" srcOrd="2" destOrd="0" presId="urn:microsoft.com/office/officeart/2005/8/layout/hProcess9"/>
    <dgm:cxn modelId="{D75A9F26-A97A-4A46-809F-4E5AE4215D70}" type="presParOf" srcId="{7DB72716-35A2-4644-927D-B49B86CAEF5A}" destId="{FE88E5E4-1077-4BFB-8671-756AB4C0CFE0}" srcOrd="3" destOrd="0" presId="urn:microsoft.com/office/officeart/2005/8/layout/hProcess9"/>
    <dgm:cxn modelId="{4E2DC7E7-CFD9-4270-B264-03AFC7A3CC04}" type="presParOf" srcId="{7DB72716-35A2-4644-927D-B49B86CAEF5A}" destId="{26833721-1226-4D13-AD2A-E02D8F646253}" srcOrd="4" destOrd="0" presId="urn:microsoft.com/office/officeart/2005/8/layout/hProcess9"/>
    <dgm:cxn modelId="{E73E2C8E-932C-44D3-8804-08510F4D7C5F}" type="presParOf" srcId="{7DB72716-35A2-4644-927D-B49B86CAEF5A}" destId="{3A5E3CE4-9465-4765-B7EB-B8C243599452}" srcOrd="5" destOrd="0" presId="urn:microsoft.com/office/officeart/2005/8/layout/hProcess9"/>
    <dgm:cxn modelId="{E514DB90-8E5C-4026-B499-FA22B1B589D8}" type="presParOf" srcId="{7DB72716-35A2-4644-927D-B49B86CAEF5A}" destId="{58659D7A-3259-4BE5-A2E8-50174ED338E8}" srcOrd="6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IN" dirty="0" smtClean="0"/>
              <a:t>MEDICAL TERMINATION OF PREGNANCY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endParaRPr lang="en-IN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u="sng" dirty="0"/>
              <a:t>Humanitarian grounds</a:t>
            </a:r>
            <a:endParaRPr lang="en-US" u="sng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 </a:t>
            </a:r>
            <a:r>
              <a:rPr lang="en-US"/>
              <a:t> When the pregnancy is caused by rape, or incest.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u="sng" dirty="0"/>
              <a:t>Social grounds</a:t>
            </a:r>
            <a:r>
              <a:rPr lang="en-US" u="sng" dirty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In the actual or reasonably foreseeable future, her environment (social, economic) might lead to risk of injury to her health </a:t>
            </a:r>
          </a:p>
          <a:p>
            <a:pPr marL="609600" indent="-609600"/>
            <a:r>
              <a:rPr lang="en-US"/>
              <a:t>Pregnancy resulting from failure of contraceptive device or method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u="sng"/>
              <a:t> The Persons who can Perform the MTP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The </a:t>
            </a:r>
            <a:r>
              <a:rPr lang="en-US" dirty="0"/>
              <a:t>Act provides safeguards to the mother by authorizing only a registered medical practitioner </a:t>
            </a:r>
            <a:r>
              <a:rPr lang="en-US" dirty="0" smtClean="0"/>
              <a:t>having:</a:t>
            </a:r>
          </a:p>
          <a:p>
            <a:r>
              <a:rPr lang="en-US" dirty="0" smtClean="0"/>
              <a:t>Diploma or </a:t>
            </a:r>
            <a:r>
              <a:rPr lang="en-US" dirty="0"/>
              <a:t>postgraduate </a:t>
            </a:r>
            <a:r>
              <a:rPr lang="en-US" dirty="0" smtClean="0"/>
              <a:t>degree </a:t>
            </a:r>
            <a:r>
              <a:rPr lang="en-US" dirty="0"/>
              <a:t>in obstetrics and </a:t>
            </a:r>
            <a:r>
              <a:rPr lang="en-US" dirty="0" err="1" smtClean="0"/>
              <a:t>gynaecology</a:t>
            </a:r>
            <a:endParaRPr lang="en-US" dirty="0" smtClean="0"/>
          </a:p>
          <a:p>
            <a:r>
              <a:rPr lang="en-US" dirty="0" smtClean="0"/>
              <a:t>One has assisted </a:t>
            </a:r>
            <a:r>
              <a:rPr lang="en-US" dirty="0" err="1" smtClean="0"/>
              <a:t>atleast</a:t>
            </a:r>
            <a:r>
              <a:rPr lang="en-US" dirty="0" smtClean="0"/>
              <a:t> 25 MTP in authorized center &amp; having a degree.</a:t>
            </a:r>
          </a:p>
          <a:p>
            <a:r>
              <a:rPr lang="en-US" dirty="0" smtClean="0"/>
              <a:t>One has got 6months of house surgeon training in obstetrics &amp; </a:t>
            </a:r>
            <a:r>
              <a:rPr lang="en-US" dirty="0" err="1" smtClean="0"/>
              <a:t>gynaecology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u="sng"/>
              <a:t>The Place for Performing MTP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dirty="0"/>
              <a:t>A hospital established and maintained by the </a:t>
            </a:r>
            <a:r>
              <a:rPr lang="en-US" dirty="0" smtClean="0"/>
              <a:t>government. </a:t>
            </a:r>
            <a:endParaRPr lang="en-US" dirty="0"/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dirty="0"/>
              <a:t>A place recognized and approved by the government, under this Act.</a:t>
            </a:r>
          </a:p>
          <a:p>
            <a:pPr marL="609600" indent="-609600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Indian MTP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Ensure proper case selection</a:t>
            </a:r>
          </a:p>
          <a:p>
            <a:r>
              <a:rPr lang="en-US" dirty="0" smtClean="0"/>
              <a:t>Essential investigations should be performed</a:t>
            </a:r>
          </a:p>
          <a:p>
            <a:pPr>
              <a:buNone/>
            </a:pPr>
            <a:r>
              <a:rPr lang="en-US" dirty="0" smtClean="0"/>
              <a:t>    (</a:t>
            </a:r>
            <a:r>
              <a:rPr lang="en-US" dirty="0" err="1" smtClean="0"/>
              <a:t>Hb</a:t>
            </a:r>
            <a:r>
              <a:rPr lang="en-US" dirty="0" smtClean="0"/>
              <a:t>%, urine routine, blood grouping &amp; typing, USG)</a:t>
            </a:r>
          </a:p>
          <a:p>
            <a:r>
              <a:rPr lang="en-US" dirty="0" smtClean="0"/>
              <a:t>One medical practitioner’s opinion for I trimester, two’s for II trimester</a:t>
            </a:r>
          </a:p>
          <a:p>
            <a:r>
              <a:rPr lang="en-US" dirty="0" smtClean="0"/>
              <a:t>To be performed by a recognized medical practitioner in a recognized place</a:t>
            </a:r>
          </a:p>
          <a:p>
            <a:r>
              <a:rPr lang="en-US" dirty="0" smtClean="0"/>
              <a:t>Documents to be maintained- Form I, Form II, admission register.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 u="sng"/>
              <a:t>Implications of the MTP Act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countries with liberal abortion laws, maternal morbidity and mortality have declined, and women have been motivated to accept birth control measures.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Deaths due to illegal abortions are 500/1 </a:t>
            </a:r>
            <a:r>
              <a:rPr lang="en-US" dirty="0" err="1" smtClean="0"/>
              <a:t>lakh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is due to </a:t>
            </a:r>
            <a:r>
              <a:rPr lang="en-US" dirty="0" err="1" smtClean="0"/>
              <a:t>haemorrhage</a:t>
            </a:r>
            <a:r>
              <a:rPr lang="en-US" dirty="0" smtClean="0"/>
              <a:t>, sepsis, embolism, etc</a:t>
            </a:r>
          </a:p>
          <a:p>
            <a:endParaRPr lang="en-US" dirty="0" smtClean="0"/>
          </a:p>
          <a:p>
            <a:r>
              <a:rPr lang="en-US" dirty="0" smtClean="0"/>
              <a:t>Repeated </a:t>
            </a:r>
            <a:r>
              <a:rPr lang="en-US" dirty="0"/>
              <a:t>abortions are not conducive to a woman’s health, hence MTP should not be considered as a birth control measure, and should not replace prevailing methods of contraception.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in the best of circumstances, there is a small inherent risk in the procedure of </a:t>
            </a:r>
            <a:r>
              <a:rPr lang="en-US" dirty="0" smtClean="0"/>
              <a:t>MTP.</a:t>
            </a:r>
          </a:p>
          <a:p>
            <a:r>
              <a:rPr lang="en-US" dirty="0" smtClean="0"/>
              <a:t>This </a:t>
            </a:r>
            <a:r>
              <a:rPr lang="en-US" dirty="0"/>
              <a:t>should serve as a warning that MTP can never be as safe as efficient </a:t>
            </a:r>
            <a:r>
              <a:rPr lang="en-US" dirty="0" smtClean="0"/>
              <a:t>contraception.</a:t>
            </a:r>
          </a:p>
          <a:p>
            <a:r>
              <a:rPr lang="en-US" dirty="0" smtClean="0"/>
              <a:t>The </a:t>
            </a:r>
            <a:r>
              <a:rPr lang="en-US" dirty="0"/>
              <a:t>woman undergoing MTP should be educated to accept contraception.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2667000"/>
          </a:xfrm>
        </p:spPr>
        <p:txBody>
          <a:bodyPr>
            <a:normAutofit/>
          </a:bodyPr>
          <a:lstStyle/>
          <a:p>
            <a:r>
              <a:rPr lang="en-IN" sz="6000" dirty="0" smtClean="0"/>
              <a:t>METHODS OF MTP</a:t>
            </a:r>
            <a:endParaRPr lang="en-IN" sz="6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r>
              <a:rPr lang="en-IN" dirty="0" smtClean="0"/>
              <a:t>FIRST TRIMESTER MTP</a:t>
            </a:r>
            <a:br>
              <a:rPr lang="en-IN" dirty="0" smtClean="0"/>
            </a:br>
            <a:r>
              <a:rPr lang="en-IN" dirty="0" err="1" smtClean="0"/>
              <a:t>upto</a:t>
            </a:r>
            <a:r>
              <a:rPr lang="en-IN" dirty="0" smtClean="0"/>
              <a:t> 12wks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IN" b="1" u="sng" dirty="0" smtClean="0"/>
              <a:t>MEDICAL</a:t>
            </a:r>
          </a:p>
          <a:p>
            <a:pPr>
              <a:buNone/>
            </a:pPr>
            <a:endParaRPr lang="en-IN" b="1" u="sng" dirty="0" smtClean="0"/>
          </a:p>
          <a:p>
            <a:r>
              <a:rPr lang="en-IN" b="1" u="sng" dirty="0" smtClean="0"/>
              <a:t>SURGICAL 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Menstrual regulation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Vacuum aspiration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Dilatation &amp; suction evacuation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   After viability, the foetus in </a:t>
            </a:r>
            <a:r>
              <a:rPr lang="en-IN" dirty="0" err="1" smtClean="0"/>
              <a:t>utero</a:t>
            </a:r>
            <a:r>
              <a:rPr lang="en-IN" dirty="0" smtClean="0"/>
              <a:t> is protected by law in most countries and accorded the rights of an individual human being. </a:t>
            </a:r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4000" u="sng" dirty="0" smtClean="0"/>
              <a:t>Medical methods:</a:t>
            </a:r>
            <a:endParaRPr lang="en-IN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Permissible </a:t>
            </a:r>
            <a:r>
              <a:rPr lang="en-IN" dirty="0" err="1" smtClean="0"/>
              <a:t>upto</a:t>
            </a:r>
            <a:r>
              <a:rPr lang="en-IN" dirty="0" smtClean="0"/>
              <a:t> 9wks of gestation (63days).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Prostaglandins</a:t>
            </a:r>
          </a:p>
          <a:p>
            <a:r>
              <a:rPr lang="en-IN" dirty="0" err="1" smtClean="0"/>
              <a:t>Mifepristone</a:t>
            </a:r>
            <a:endParaRPr lang="en-IN" dirty="0" smtClean="0"/>
          </a:p>
          <a:p>
            <a:r>
              <a:rPr lang="en-IN" dirty="0" err="1" smtClean="0"/>
              <a:t>Methotrexate</a:t>
            </a:r>
            <a:endParaRPr lang="en-IN" dirty="0" smtClean="0"/>
          </a:p>
          <a:p>
            <a:r>
              <a:rPr lang="en-IN" dirty="0" err="1" smtClean="0"/>
              <a:t>Tamoxifen</a:t>
            </a:r>
            <a:r>
              <a:rPr lang="en-IN" dirty="0" smtClean="0"/>
              <a:t> </a:t>
            </a:r>
          </a:p>
          <a:p>
            <a:endParaRPr lang="en-IN" dirty="0" smtClean="0"/>
          </a:p>
          <a:p>
            <a:r>
              <a:rPr lang="en-IN" dirty="0" smtClean="0"/>
              <a:t>Acting singly, they are not effective as used in combination.</a:t>
            </a:r>
            <a:endParaRPr lang="en-IN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Written consent for MTP is required</a:t>
            </a:r>
          </a:p>
          <a:p>
            <a:r>
              <a:rPr lang="en-IN" dirty="0" smtClean="0"/>
              <a:t>Blood grouping RH typing</a:t>
            </a:r>
          </a:p>
          <a:p>
            <a:r>
              <a:rPr lang="en-IN" dirty="0" err="1" smtClean="0"/>
              <a:t>Hb</a:t>
            </a:r>
            <a:r>
              <a:rPr lang="en-IN" dirty="0" smtClean="0"/>
              <a:t>%</a:t>
            </a:r>
          </a:p>
          <a:p>
            <a:r>
              <a:rPr lang="en-IN" dirty="0" smtClean="0"/>
              <a:t>USG- to confirm intrauterine pregnancy</a:t>
            </a:r>
            <a:endParaRPr lang="en-I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4000" u="sng" dirty="0" smtClean="0"/>
              <a:t>Prostaglandins:</a:t>
            </a:r>
            <a:endParaRPr lang="en-IN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Prostaglandin injections (PGF2</a:t>
            </a:r>
            <a:r>
              <a:rPr lang="el-GR" dirty="0" smtClean="0"/>
              <a:t>α</a:t>
            </a:r>
            <a:r>
              <a:rPr lang="en-US" dirty="0" smtClean="0"/>
              <a:t>)- </a:t>
            </a:r>
            <a:r>
              <a:rPr lang="en-US" dirty="0" err="1" smtClean="0"/>
              <a:t>Carboprost</a:t>
            </a:r>
            <a:r>
              <a:rPr lang="en-US" dirty="0" smtClean="0"/>
              <a:t> 250mcg given </a:t>
            </a:r>
            <a:r>
              <a:rPr lang="en-US" dirty="0" err="1" smtClean="0"/>
              <a:t>im</a:t>
            </a:r>
            <a:r>
              <a:rPr lang="en-US" dirty="0" smtClean="0"/>
              <a:t> every 3 hours up to a maximum of 10 doses has been found to be effective in initiating the process of abortion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Mechanism of action:</a:t>
            </a:r>
          </a:p>
          <a:p>
            <a:pPr>
              <a:defRPr/>
            </a:pPr>
            <a:r>
              <a:rPr lang="en-US" dirty="0" smtClean="0"/>
              <a:t>Causes strong uterine contractions and causes expulsion of fetus.</a:t>
            </a:r>
            <a:endParaRPr lang="en-IN" dirty="0" smtClean="0"/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u="sng" dirty="0" smtClean="0"/>
              <a:t>Not been popular in first trimester because</a:t>
            </a:r>
            <a:r>
              <a:rPr lang="en-US" dirty="0" smtClean="0"/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High incidence of incomplete abortion(20%) requiring surgical intervention to complete the procedure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High rate of side effects (nausea, vomiting, </a:t>
            </a:r>
            <a:r>
              <a:rPr lang="en-US" dirty="0" err="1" smtClean="0"/>
              <a:t>diarrhoea</a:t>
            </a:r>
            <a:r>
              <a:rPr lang="en-US" dirty="0" smtClean="0"/>
              <a:t>, fever, cramping abdominal pain, </a:t>
            </a:r>
            <a:r>
              <a:rPr lang="en-US" dirty="0" err="1" smtClean="0"/>
              <a:t>bronchospasm</a:t>
            </a:r>
            <a:r>
              <a:rPr lang="en-US" dirty="0" smtClean="0"/>
              <a:t>)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4000" u="sng" dirty="0" err="1" smtClean="0"/>
              <a:t>Mifepristone</a:t>
            </a:r>
            <a:r>
              <a:rPr lang="en-IN" sz="4000" u="sng" dirty="0" smtClean="0"/>
              <a:t>/ RU 486:</a:t>
            </a:r>
            <a:endParaRPr lang="en-IN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r>
              <a:rPr lang="en-US" dirty="0" err="1" smtClean="0"/>
              <a:t>Roussel</a:t>
            </a:r>
            <a:r>
              <a:rPr lang="en-US" dirty="0" smtClean="0"/>
              <a:t> </a:t>
            </a:r>
            <a:r>
              <a:rPr lang="en-US" dirty="0" err="1" smtClean="0"/>
              <a:t>Uclaf</a:t>
            </a:r>
            <a:r>
              <a:rPr lang="en-US" dirty="0" smtClean="0"/>
              <a:t> 486, invented in France 1980.</a:t>
            </a:r>
          </a:p>
          <a:p>
            <a:endParaRPr lang="en-US" dirty="0" smtClean="0"/>
          </a:p>
          <a:p>
            <a:r>
              <a:rPr lang="en-US" dirty="0" smtClean="0"/>
              <a:t>Synthetic steroid, derivative of 19-nortestosterone</a:t>
            </a:r>
          </a:p>
          <a:p>
            <a:r>
              <a:rPr lang="en-US" dirty="0" err="1" smtClean="0"/>
              <a:t>Antiprogestogenic</a:t>
            </a:r>
            <a:r>
              <a:rPr lang="en-US" dirty="0" smtClean="0"/>
              <a:t> effect</a:t>
            </a:r>
          </a:p>
          <a:p>
            <a:r>
              <a:rPr lang="en-US" dirty="0" err="1" smtClean="0"/>
              <a:t>Antiglucocorticoid</a:t>
            </a:r>
            <a:r>
              <a:rPr lang="en-US" dirty="0" smtClean="0"/>
              <a:t> and weak </a:t>
            </a:r>
            <a:r>
              <a:rPr lang="en-US" dirty="0" err="1" smtClean="0"/>
              <a:t>antiandrogenic</a:t>
            </a:r>
            <a:r>
              <a:rPr lang="en-US" dirty="0" smtClean="0"/>
              <a:t> action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en-IN" sz="4000" dirty="0" smtClean="0"/>
              <a:t>Mechanism of action:</a:t>
            </a:r>
            <a:endParaRPr lang="en-IN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28600"/>
          <a:ext cx="914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886200"/>
            <a:ext cx="80010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also causes uterine contractions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Softens &amp; slightly dilates the cervix.</a:t>
            </a:r>
          </a:p>
          <a:p>
            <a:pPr>
              <a:buFont typeface="Arial" pitchFamily="34" charset="0"/>
              <a:buChar char="•"/>
            </a:pPr>
            <a:r>
              <a:rPr lang="en-IN" sz="3200" dirty="0" smtClean="0"/>
              <a:t>  Causes incomplete abortion in 10-20% cases.</a:t>
            </a:r>
          </a:p>
          <a:p>
            <a:pPr>
              <a:buFont typeface="Arial" pitchFamily="34" charset="0"/>
              <a:buChar char="•"/>
            </a:pPr>
            <a:r>
              <a:rPr lang="en-IN" sz="3200" dirty="0" smtClean="0"/>
              <a:t>  Effective in only 83%.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err="1" smtClean="0"/>
              <a:t>Mifepristone</a:t>
            </a:r>
            <a:r>
              <a:rPr lang="en-IN" u="sng" dirty="0" smtClean="0"/>
              <a:t> &amp; </a:t>
            </a:r>
            <a:r>
              <a:rPr lang="en-IN" u="sng" dirty="0" err="1" smtClean="0"/>
              <a:t>Misoprostol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Effective </a:t>
            </a:r>
            <a:r>
              <a:rPr lang="en-IN" dirty="0" err="1" smtClean="0"/>
              <a:t>upto</a:t>
            </a:r>
            <a:r>
              <a:rPr lang="en-IN" dirty="0" smtClean="0"/>
              <a:t> 63days</a:t>
            </a:r>
          </a:p>
          <a:p>
            <a:r>
              <a:rPr lang="en-IN" dirty="0" smtClean="0"/>
              <a:t>Highly </a:t>
            </a:r>
            <a:r>
              <a:rPr lang="en-IN" dirty="0" err="1" smtClean="0"/>
              <a:t>succesful</a:t>
            </a:r>
            <a:r>
              <a:rPr lang="en-IN" dirty="0" smtClean="0"/>
              <a:t> when used within 49days</a:t>
            </a:r>
          </a:p>
          <a:p>
            <a:pPr>
              <a:buNone/>
            </a:pPr>
            <a:endParaRPr lang="en-IN" b="1" u="sng" dirty="0" smtClean="0"/>
          </a:p>
          <a:p>
            <a:pPr>
              <a:buNone/>
            </a:pPr>
            <a:r>
              <a:rPr lang="en-IN" b="1" u="sng" dirty="0" smtClean="0"/>
              <a:t>PROTOCOL:</a:t>
            </a:r>
          </a:p>
          <a:p>
            <a:r>
              <a:rPr lang="en-IN" b="1" dirty="0" smtClean="0"/>
              <a:t>Day 1: </a:t>
            </a:r>
            <a:r>
              <a:rPr lang="en-IN" dirty="0" smtClean="0"/>
              <a:t>200mg oral RU-486</a:t>
            </a:r>
          </a:p>
          <a:p>
            <a:r>
              <a:rPr lang="en-IN" b="1" dirty="0" smtClean="0"/>
              <a:t>Day 3: </a:t>
            </a:r>
            <a:r>
              <a:rPr lang="en-IN" dirty="0" err="1" smtClean="0"/>
              <a:t>misoprostol</a:t>
            </a:r>
            <a:r>
              <a:rPr lang="en-IN" dirty="0" smtClean="0"/>
              <a:t>- 400mcg orally/ 800mcg vaginally</a:t>
            </a:r>
          </a:p>
          <a:p>
            <a:r>
              <a:rPr lang="en-IN" b="1" dirty="0" smtClean="0"/>
              <a:t>Day 14: </a:t>
            </a:r>
            <a:r>
              <a:rPr lang="en-IN" dirty="0" err="1" smtClean="0"/>
              <a:t>followup</a:t>
            </a:r>
            <a:r>
              <a:rPr lang="en-IN" dirty="0" smtClean="0"/>
              <a:t> to confirm abortion has </a:t>
            </a:r>
            <a:r>
              <a:rPr lang="en-IN" dirty="0" err="1" smtClean="0"/>
              <a:t>occured</a:t>
            </a:r>
            <a:r>
              <a:rPr lang="en-IN" dirty="0" smtClean="0"/>
              <a:t>. If not surgical MTP is done.</a:t>
            </a:r>
            <a:endParaRPr lang="en-IN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Complete abortion- 95%</a:t>
            </a:r>
          </a:p>
          <a:p>
            <a:r>
              <a:rPr lang="en-IN" dirty="0" smtClean="0"/>
              <a:t>Incomplete abortion- 4%</a:t>
            </a:r>
          </a:p>
          <a:p>
            <a:r>
              <a:rPr lang="en-IN" dirty="0" smtClean="0"/>
              <a:t>Continuation of pregnancy- 1%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IUCD in situ</a:t>
            </a:r>
          </a:p>
          <a:p>
            <a:r>
              <a:rPr lang="en-US" dirty="0" smtClean="0"/>
              <a:t>Suspected ectopic pregnancy </a:t>
            </a:r>
          </a:p>
          <a:p>
            <a:r>
              <a:rPr lang="en-US" dirty="0" smtClean="0"/>
              <a:t>Hypertension, anemia, glaucoma, cardiac disease, smoker, asthmatic</a:t>
            </a:r>
          </a:p>
          <a:p>
            <a:r>
              <a:rPr lang="en-US" dirty="0" smtClean="0"/>
              <a:t>A women on anticoagulant and </a:t>
            </a:r>
            <a:r>
              <a:rPr lang="en-US" dirty="0" err="1" smtClean="0"/>
              <a:t>glucocorticoid</a:t>
            </a:r>
            <a:r>
              <a:rPr lang="en-US" dirty="0" smtClean="0"/>
              <a:t> therapy</a:t>
            </a:r>
          </a:p>
          <a:p>
            <a:r>
              <a:rPr lang="en-US" dirty="0" smtClean="0"/>
              <a:t>Previous uterine scar</a:t>
            </a:r>
          </a:p>
          <a:p>
            <a:r>
              <a:rPr lang="en-US" dirty="0" smtClean="0"/>
              <a:t>lactating women</a:t>
            </a:r>
          </a:p>
          <a:p>
            <a:r>
              <a:rPr lang="en-US" dirty="0" smtClean="0"/>
              <a:t>Gestation period should not exceed 63days (preferably 49 days)</a:t>
            </a:r>
            <a:endParaRPr lang="en-MY" dirty="0" smtClean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Contraindications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Advantages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Easy administration</a:t>
            </a:r>
          </a:p>
          <a:p>
            <a:r>
              <a:rPr lang="en-IN" dirty="0" smtClean="0"/>
              <a:t>Avoids hospitalization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156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Indian Act permits the willful termination of pregnancy before the age of fetal viability (20 weeks of gestation) for well defined indications.</a:t>
            </a:r>
          </a:p>
          <a:p>
            <a:r>
              <a:rPr lang="en-US" dirty="0" smtClean="0"/>
              <a:t>It has to be performed by recognized medical practitioners in a </a:t>
            </a:r>
            <a:r>
              <a:rPr lang="en-US" dirty="0" err="1" smtClean="0"/>
              <a:t>recognised</a:t>
            </a:r>
            <a:r>
              <a:rPr lang="en-US" dirty="0" smtClean="0"/>
              <a:t> place approved by the competent authority under the act.</a:t>
            </a:r>
          </a:p>
          <a:p>
            <a:pPr>
              <a:buNone/>
            </a:pPr>
            <a:endParaRPr lang="en-US" dirty="0" smtClean="0">
              <a:latin typeface="Constantia" pitchFamily="18" charset="0"/>
            </a:endParaRPr>
          </a:p>
          <a:p>
            <a:pPr>
              <a:buNone/>
            </a:pPr>
            <a:r>
              <a:rPr lang="en-US" dirty="0" smtClean="0"/>
              <a:t>MTP service is available in India as a health </a:t>
            </a:r>
          </a:p>
          <a:p>
            <a:pPr>
              <a:buNone/>
            </a:pPr>
            <a:r>
              <a:rPr lang="en-US" dirty="0" smtClean="0"/>
              <a:t>measure to avoid criminal abortion and not as a </a:t>
            </a:r>
          </a:p>
          <a:p>
            <a:pPr>
              <a:buNone/>
            </a:pPr>
            <a:r>
              <a:rPr lang="en-US" dirty="0" smtClean="0"/>
              <a:t>contraceptive technique.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Adrenal failure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Headache, malaise, skin rash, fever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Failure to abort -1%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Misoprostol</a:t>
            </a:r>
            <a:r>
              <a:rPr lang="en-US" dirty="0" smtClean="0"/>
              <a:t> causes </a:t>
            </a:r>
            <a:r>
              <a:rPr lang="en-US" b="1" u="sng" dirty="0" err="1" smtClean="0"/>
              <a:t>Mobious</a:t>
            </a:r>
            <a:r>
              <a:rPr lang="en-US" b="1" u="sng" dirty="0" smtClean="0"/>
              <a:t> syndrome </a:t>
            </a:r>
            <a:r>
              <a:rPr lang="en-US" dirty="0" smtClean="0"/>
              <a:t>in the fetus (congenital facial palsy, limb defects, bladder </a:t>
            </a:r>
            <a:r>
              <a:rPr lang="en-US" dirty="0" err="1" smtClean="0"/>
              <a:t>extrophy</a:t>
            </a:r>
            <a:r>
              <a:rPr lang="en-US" dirty="0" smtClean="0"/>
              <a:t>, hydrocephalus). Therefore termination is strongly recommended if medical termination fails.</a:t>
            </a:r>
          </a:p>
          <a:p>
            <a:pPr fontAlgn="auto">
              <a:spcAft>
                <a:spcPts val="0"/>
              </a:spcAft>
              <a:defRPr/>
            </a:pPr>
            <a:endParaRPr lang="en-MY" dirty="0"/>
          </a:p>
        </p:txBody>
      </p:sp>
      <p:sp>
        <p:nvSpPr>
          <p:cNvPr id="37891" name="TextBox 7"/>
          <p:cNvSpPr txBox="1">
            <a:spLocks noChangeArrowheads="1"/>
          </p:cNvSpPr>
          <p:nvPr/>
        </p:nvSpPr>
        <p:spPr bwMode="auto">
          <a:xfrm>
            <a:off x="468313" y="404813"/>
            <a:ext cx="74564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atin typeface="Calibri" pitchFamily="34" charset="0"/>
                <a:cs typeface="Browallia New" pitchFamily="34" charset="-34"/>
              </a:rPr>
              <a:t>Complications</a:t>
            </a:r>
            <a:endParaRPr lang="en-MY" sz="4000" dirty="0">
              <a:latin typeface="Calibri" pitchFamily="34" charset="0"/>
              <a:cs typeface="Browall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Takes longer time for termination and longer follow up for 2 weeks is necessary</a:t>
            </a:r>
          </a:p>
          <a:p>
            <a:r>
              <a:rPr lang="en-US" sz="2800" dirty="0" smtClean="0"/>
              <a:t>Surgery is required in case of failure or incomplete</a:t>
            </a:r>
          </a:p>
          <a:p>
            <a:r>
              <a:rPr lang="en-US" sz="2800" dirty="0" smtClean="0"/>
              <a:t>The subsequent menstruation may be delayed by 10-14 days</a:t>
            </a:r>
          </a:p>
          <a:p>
            <a:r>
              <a:rPr lang="en-US" sz="2800" dirty="0" smtClean="0"/>
              <a:t>Sublingual </a:t>
            </a:r>
            <a:r>
              <a:rPr lang="en-US" sz="2800" dirty="0" err="1" smtClean="0"/>
              <a:t>misoprostol</a:t>
            </a:r>
            <a:r>
              <a:rPr lang="en-US" sz="2800" dirty="0" smtClean="0"/>
              <a:t> is effective but side effects are more than oral &amp; vaginal.</a:t>
            </a:r>
          </a:p>
          <a:p>
            <a:r>
              <a:rPr lang="en-US" sz="2800" dirty="0" smtClean="0"/>
              <a:t>if vomiting occurs soon after oral </a:t>
            </a:r>
            <a:r>
              <a:rPr lang="en-US" sz="2800" dirty="0" err="1" smtClean="0"/>
              <a:t>misoprostol</a:t>
            </a:r>
            <a:r>
              <a:rPr lang="en-US" sz="2800" dirty="0" smtClean="0"/>
              <a:t>, repeat the dose/ vaginal </a:t>
            </a:r>
            <a:r>
              <a:rPr lang="en-US" sz="2800" dirty="0" err="1" smtClean="0"/>
              <a:t>pessary</a:t>
            </a:r>
            <a:r>
              <a:rPr lang="en-US" sz="2800" dirty="0" smtClean="0"/>
              <a:t> is safe.</a:t>
            </a:r>
            <a:endParaRPr lang="en-MY" sz="28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err="1" smtClean="0"/>
              <a:t>Methotrexate</a:t>
            </a:r>
            <a:r>
              <a:rPr lang="en-IN" u="sng" dirty="0" smtClean="0"/>
              <a:t> &amp; </a:t>
            </a:r>
            <a:r>
              <a:rPr lang="en-IN" u="sng" dirty="0" err="1" smtClean="0"/>
              <a:t>Misoprostol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IN" b="1" dirty="0" smtClean="0"/>
              <a:t>Day 1: </a:t>
            </a:r>
            <a:r>
              <a:rPr lang="en-IN" dirty="0" smtClean="0"/>
              <a:t>MTX 50mg/m2 </a:t>
            </a:r>
            <a:r>
              <a:rPr lang="en-IN" dirty="0" err="1" smtClean="0"/>
              <a:t>im</a:t>
            </a:r>
            <a:r>
              <a:rPr lang="en-IN" dirty="0" smtClean="0"/>
              <a:t> (before 56days of gestation)</a:t>
            </a:r>
          </a:p>
          <a:p>
            <a:r>
              <a:rPr lang="en-IN" b="1" dirty="0" smtClean="0"/>
              <a:t>Day 7: </a:t>
            </a:r>
            <a:r>
              <a:rPr lang="en-IN" dirty="0" err="1" smtClean="0"/>
              <a:t>Misoprostol</a:t>
            </a:r>
            <a:r>
              <a:rPr lang="en-IN" dirty="0" smtClean="0"/>
              <a:t> 800mcg vaginally, repeated after 24hrs if it fails.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Less expensive but takes longer time.</a:t>
            </a:r>
          </a:p>
          <a:p>
            <a:r>
              <a:rPr lang="en-IN" dirty="0" smtClean="0"/>
              <a:t>Complete abortion occurs in 92%.</a:t>
            </a:r>
          </a:p>
          <a:p>
            <a:r>
              <a:rPr lang="en-IN" dirty="0" smtClean="0"/>
              <a:t>USG is done to confirm failure &amp; suction evacuation is to be done.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err="1" smtClean="0"/>
              <a:t>Tamoxifen</a:t>
            </a:r>
            <a:r>
              <a:rPr lang="en-IN" u="sng" dirty="0" smtClean="0"/>
              <a:t> &amp; </a:t>
            </a:r>
            <a:r>
              <a:rPr lang="en-IN" u="sng" dirty="0" err="1" smtClean="0"/>
              <a:t>Misoprostol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Tamoxifen</a:t>
            </a:r>
            <a:r>
              <a:rPr lang="en-IN" dirty="0" smtClean="0"/>
              <a:t> 20 mg </a:t>
            </a:r>
            <a:r>
              <a:rPr lang="en-IN" dirty="0" err="1" smtClean="0"/>
              <a:t>bd</a:t>
            </a:r>
            <a:r>
              <a:rPr lang="en-IN" dirty="0" smtClean="0"/>
              <a:t> for 4 days followed by </a:t>
            </a:r>
            <a:r>
              <a:rPr lang="en-IN" dirty="0" err="1" smtClean="0"/>
              <a:t>misoprostol</a:t>
            </a:r>
            <a:r>
              <a:rPr lang="en-IN" dirty="0" smtClean="0"/>
              <a:t> has also been tried and the results have been found to be comparable to </a:t>
            </a:r>
            <a:r>
              <a:rPr lang="en-IN" dirty="0" err="1" smtClean="0"/>
              <a:t>Methotrexate-Misoprostol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dirty="0" smtClean="0"/>
              <a:t>EPOSTANE</a:t>
            </a:r>
          </a:p>
          <a:p>
            <a:r>
              <a:rPr lang="en-IN" dirty="0" smtClean="0"/>
              <a:t>Progesterone blocking agent</a:t>
            </a:r>
          </a:p>
          <a:p>
            <a:r>
              <a:rPr lang="en-IN" dirty="0" smtClean="0"/>
              <a:t>200mcg 6hrly for 7days</a:t>
            </a:r>
            <a:endParaRPr lang="en-IN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SURGICAL METHODS</a:t>
            </a:r>
            <a:br>
              <a:rPr lang="en-IN" dirty="0" smtClean="0"/>
            </a:br>
            <a:r>
              <a:rPr lang="en-IN" u="sng" dirty="0" smtClean="0"/>
              <a:t>Menstrual regulation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Aspiration of the contents of the uterine cavity by means of a plastic </a:t>
            </a:r>
            <a:r>
              <a:rPr lang="en-US" dirty="0" err="1" smtClean="0"/>
              <a:t>cannula</a:t>
            </a:r>
            <a:r>
              <a:rPr lang="en-US" dirty="0" smtClean="0"/>
              <a:t> (Karman’s </a:t>
            </a:r>
            <a:r>
              <a:rPr lang="en-US" dirty="0" err="1" smtClean="0"/>
              <a:t>cannula</a:t>
            </a:r>
            <a:r>
              <a:rPr lang="en-US" dirty="0" smtClean="0"/>
              <a:t>)</a:t>
            </a:r>
            <a:endParaRPr lang="en-MY" dirty="0" smtClean="0"/>
          </a:p>
          <a:p>
            <a:endParaRPr lang="en-IN" dirty="0"/>
          </a:p>
        </p:txBody>
      </p:sp>
      <p:pic>
        <p:nvPicPr>
          <p:cNvPr id="5" name="Content Placeholder 3" descr="karman_cannula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342947" y="2753053"/>
            <a:ext cx="2772429" cy="4276724"/>
          </a:xfrm>
          <a:prstGeom prst="rect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5029200" cy="5943600"/>
          </a:xfrm>
        </p:spPr>
        <p:txBody>
          <a:bodyPr>
            <a:normAutofit/>
          </a:bodyPr>
          <a:lstStyle/>
          <a:p>
            <a:r>
              <a:rPr lang="en-US" dirty="0" smtClean="0"/>
              <a:t>It has a plastic 50 ml syringe </a:t>
            </a:r>
          </a:p>
          <a:p>
            <a:r>
              <a:rPr lang="en-US" dirty="0" smtClean="0"/>
              <a:t>Capable of creating vacuum over 650 mmHg</a:t>
            </a:r>
          </a:p>
          <a:p>
            <a:r>
              <a:rPr lang="en-US" dirty="0" smtClean="0"/>
              <a:t>Simple thumb-operated pressure control valve and piston locking handle</a:t>
            </a:r>
          </a:p>
          <a:p>
            <a:r>
              <a:rPr lang="en-US" dirty="0" smtClean="0"/>
              <a:t>Independent of electricity, portable and washable</a:t>
            </a:r>
            <a:endParaRPr lang="en-MY" dirty="0" smtClean="0"/>
          </a:p>
          <a:p>
            <a:endParaRPr lang="en-IN" dirty="0"/>
          </a:p>
        </p:txBody>
      </p:sp>
      <p:pic>
        <p:nvPicPr>
          <p:cNvPr id="5" name="Picture 2" descr="C:\Documents and Settings\COMPUTER\Desktop\mr syrin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924303" y="1638296"/>
            <a:ext cx="6248401" cy="35814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342900" lvl="2" indent="-342900"/>
            <a:r>
              <a:rPr lang="en-US" sz="3200" dirty="0" smtClean="0"/>
              <a:t>It can be done in an OP clinic and is the efficient and easy way of MTP.</a:t>
            </a:r>
          </a:p>
          <a:p>
            <a:pPr marL="342900" lvl="2" indent="-342900"/>
            <a:r>
              <a:rPr lang="en-US" sz="3200" dirty="0" smtClean="0"/>
              <a:t>Carried out effectively within 42 days of the LMP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paracervical</a:t>
            </a:r>
            <a:r>
              <a:rPr lang="en-US" dirty="0" smtClean="0"/>
              <a:t> local </a:t>
            </a:r>
            <a:r>
              <a:rPr lang="en-US" dirty="0" err="1" smtClean="0"/>
              <a:t>anaesthetic</a:t>
            </a:r>
            <a:r>
              <a:rPr lang="en-US" dirty="0" smtClean="0"/>
              <a:t> block or preoperative sedative alone usually suffices</a:t>
            </a:r>
          </a:p>
          <a:p>
            <a:r>
              <a:rPr lang="en-US" dirty="0" smtClean="0"/>
              <a:t>In an apprehensive patient, GA with IV </a:t>
            </a:r>
            <a:r>
              <a:rPr lang="en-US" dirty="0" err="1" smtClean="0"/>
              <a:t>Thiopentone</a:t>
            </a:r>
            <a:r>
              <a:rPr lang="en-US" dirty="0" smtClean="0"/>
              <a:t> sodium may be necessary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IN" dirty="0" smtClean="0"/>
              <a:t>After introducing the post. Vaginal speculum, ant.lip of cervix held with </a:t>
            </a:r>
            <a:r>
              <a:rPr lang="en-IN" dirty="0" err="1" smtClean="0"/>
              <a:t>vulsellum</a:t>
            </a:r>
            <a:r>
              <a:rPr lang="en-IN" dirty="0" smtClean="0"/>
              <a:t>.</a:t>
            </a:r>
          </a:p>
          <a:p>
            <a:r>
              <a:rPr lang="en-IN" dirty="0" smtClean="0"/>
              <a:t>Cervix is gently dilated</a:t>
            </a:r>
          </a:p>
          <a:p>
            <a:r>
              <a:rPr lang="en-IN" dirty="0" err="1" smtClean="0"/>
              <a:t>Karmans</a:t>
            </a:r>
            <a:r>
              <a:rPr lang="en-IN" dirty="0" smtClean="0"/>
              <a:t> </a:t>
            </a:r>
            <a:r>
              <a:rPr lang="en-IN" dirty="0" err="1" smtClean="0"/>
              <a:t>cannula</a:t>
            </a:r>
            <a:r>
              <a:rPr lang="en-IN" dirty="0" smtClean="0"/>
              <a:t> is then inserted &amp; attached to 50ml syringe.</a:t>
            </a:r>
          </a:p>
          <a:p>
            <a:r>
              <a:rPr lang="en-IN" dirty="0" smtClean="0"/>
              <a:t>The </a:t>
            </a:r>
            <a:r>
              <a:rPr lang="en-IN" dirty="0" err="1" smtClean="0"/>
              <a:t>canula</a:t>
            </a:r>
            <a:r>
              <a:rPr lang="en-IN" dirty="0" smtClean="0"/>
              <a:t> is rotated, pushed in and out with gentle strokes.</a:t>
            </a:r>
          </a:p>
          <a:p>
            <a:r>
              <a:rPr lang="en-IN" dirty="0" smtClean="0"/>
              <a:t>Operator should examine the aspirated tissue.</a:t>
            </a:r>
            <a:endParaRPr lang="en-IN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Complications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Anaesthetic</a:t>
            </a:r>
            <a:r>
              <a:rPr lang="en-US" dirty="0" smtClean="0"/>
              <a:t> complications </a:t>
            </a:r>
          </a:p>
          <a:p>
            <a:r>
              <a:rPr lang="en-US" dirty="0" err="1" smtClean="0"/>
              <a:t>Haemorrhage</a:t>
            </a:r>
            <a:endParaRPr lang="en-US" dirty="0" smtClean="0"/>
          </a:p>
          <a:p>
            <a:r>
              <a:rPr lang="en-US" dirty="0" smtClean="0"/>
              <a:t>Cervical laceration</a:t>
            </a:r>
          </a:p>
          <a:p>
            <a:r>
              <a:rPr lang="en-US" dirty="0" smtClean="0"/>
              <a:t>Perforation</a:t>
            </a:r>
          </a:p>
          <a:p>
            <a:r>
              <a:rPr lang="en-US" dirty="0" smtClean="0"/>
              <a:t>Infection</a:t>
            </a:r>
          </a:p>
          <a:p>
            <a:r>
              <a:rPr lang="en-US" dirty="0" smtClean="0"/>
              <a:t>Failure to evacuate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Total number of abortions performed globally is about 46 million </a:t>
            </a:r>
            <a:r>
              <a:rPr lang="en-US" dirty="0" err="1" smtClean="0"/>
              <a:t>anually</a:t>
            </a:r>
            <a:endParaRPr lang="en-US" dirty="0" smtClean="0"/>
          </a:p>
          <a:p>
            <a:r>
              <a:rPr lang="en-US" dirty="0" smtClean="0"/>
              <a:t>Of that, 26 million are done in countries where abortion is legal.</a:t>
            </a:r>
          </a:p>
          <a:p>
            <a:r>
              <a:rPr lang="en-US" dirty="0" smtClean="0"/>
              <a:t>In India, 6.7 million MTPs take place, in which 40% are unplanned and 25% are unwanted.</a:t>
            </a:r>
          </a:p>
          <a:p>
            <a:r>
              <a:rPr lang="en-US" dirty="0" smtClean="0"/>
              <a:t>40 to 50 % of abortions are unsafe MTPs done by less qualified persons.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en-IN" u="sng" dirty="0" smtClean="0"/>
              <a:t>FAILURE TO EVACUATE </a:t>
            </a:r>
            <a:r>
              <a:rPr lang="en-IN" dirty="0" smtClean="0"/>
              <a:t>leads to continuation of pregnancy (0.5-2%)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Too early pregnancy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Ectopic pregnancy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err="1" smtClean="0"/>
              <a:t>Bicornuate</a:t>
            </a:r>
            <a:r>
              <a:rPr lang="en-IN" dirty="0" smtClean="0"/>
              <a:t> uterus. (aspiration carried out in non pregnant horn)</a:t>
            </a:r>
          </a:p>
          <a:p>
            <a:r>
              <a:rPr lang="en-IN" dirty="0" smtClean="0"/>
              <a:t>Preoperative USG is useful in preventing this complications.</a:t>
            </a:r>
          </a:p>
          <a:p>
            <a:pPr>
              <a:buNone/>
            </a:pPr>
            <a:endParaRPr lang="en-IN" u="sng" dirty="0" smtClean="0"/>
          </a:p>
          <a:p>
            <a:pPr>
              <a:buNone/>
            </a:pPr>
            <a:r>
              <a:rPr lang="en-IN" u="sng" dirty="0" smtClean="0"/>
              <a:t>Contraindications:</a:t>
            </a:r>
          </a:p>
          <a:p>
            <a:r>
              <a:rPr lang="en-IN" dirty="0" smtClean="0"/>
              <a:t>Advanced pregnancy</a:t>
            </a:r>
          </a:p>
          <a:p>
            <a:r>
              <a:rPr lang="en-IN" dirty="0" smtClean="0"/>
              <a:t>Local pelvic inflammation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Effective </a:t>
            </a:r>
            <a:r>
              <a:rPr lang="en-IN" dirty="0" err="1" smtClean="0"/>
              <a:t>upto</a:t>
            </a:r>
            <a:r>
              <a:rPr lang="en-IN" dirty="0" smtClean="0"/>
              <a:t> 12wks</a:t>
            </a:r>
          </a:p>
          <a:p>
            <a:r>
              <a:rPr lang="en-IN" dirty="0" smtClean="0"/>
              <a:t>Procedure may be MVA/ EVA, done in OT &amp; is similar to menstrual regulation.</a:t>
            </a:r>
          </a:p>
          <a:p>
            <a:r>
              <a:rPr lang="en-IN" dirty="0" smtClean="0"/>
              <a:t>After the dilatation of the cervix, suction </a:t>
            </a:r>
            <a:r>
              <a:rPr lang="en-IN" dirty="0" err="1" smtClean="0"/>
              <a:t>cannula</a:t>
            </a:r>
            <a:r>
              <a:rPr lang="en-IN" dirty="0" smtClean="0"/>
              <a:t> / </a:t>
            </a:r>
            <a:r>
              <a:rPr lang="en-IN" dirty="0" err="1" smtClean="0"/>
              <a:t>karman’s</a:t>
            </a:r>
            <a:r>
              <a:rPr lang="en-IN" dirty="0" smtClean="0"/>
              <a:t> </a:t>
            </a:r>
            <a:r>
              <a:rPr lang="en-IN" dirty="0" err="1" smtClean="0"/>
              <a:t>cannula</a:t>
            </a:r>
            <a:r>
              <a:rPr lang="en-IN" dirty="0" smtClean="0"/>
              <a:t> of appropriate size (diameter corresponding to the wks of gestation) is introduced into the uterine cavity.</a:t>
            </a:r>
          </a:p>
          <a:p>
            <a:pPr lvl="0"/>
            <a:r>
              <a:rPr lang="en-US" dirty="0" smtClean="0"/>
              <a:t>A standard negative suction of 650mmHg is applied and the products are aspirated</a:t>
            </a:r>
            <a:endParaRPr lang="en-MY" dirty="0" smtClean="0"/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smtClean="0"/>
              <a:t>Vacuum aspiration</a:t>
            </a:r>
            <a:endParaRPr lang="en-IN" u="sng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u="sng" dirty="0" smtClean="0"/>
              <a:t>After the completion of the procedure</a:t>
            </a:r>
            <a:r>
              <a:rPr lang="en-US" dirty="0" smtClean="0"/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 grating sensation is felt all around the uterine cavity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No further tissue is aspirated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Internal </a:t>
            </a:r>
            <a:r>
              <a:rPr lang="en-US" dirty="0" err="1" smtClean="0"/>
              <a:t>os</a:t>
            </a:r>
            <a:r>
              <a:rPr lang="en-US" dirty="0" smtClean="0"/>
              <a:t> begins </a:t>
            </a:r>
            <a:r>
              <a:rPr lang="en-US" dirty="0" err="1" smtClean="0"/>
              <a:t>begins</a:t>
            </a:r>
            <a:r>
              <a:rPr lang="en-US" dirty="0" smtClean="0"/>
              <a:t> to grip the Karman </a:t>
            </a:r>
            <a:r>
              <a:rPr lang="en-US" dirty="0" err="1" smtClean="0"/>
              <a:t>cannula</a:t>
            </a: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Blood-stained froth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Time taken for the procedure: 5-15min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Failure rate- very low. &lt;1%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In case of large uterus of 10-12 weeks or </a:t>
            </a:r>
            <a:r>
              <a:rPr lang="en-US" dirty="0" err="1" smtClean="0"/>
              <a:t>nulliparous</a:t>
            </a:r>
            <a:r>
              <a:rPr lang="en-US" dirty="0" smtClean="0"/>
              <a:t> cervix, priming the cervix with prostaglandin gel or suppository at least 4 hours earlier helps to soften the cervix.</a:t>
            </a:r>
          </a:p>
          <a:p>
            <a:r>
              <a:rPr lang="en-US" dirty="0" smtClean="0"/>
              <a:t>Undue force is avoided during cervical dilatation.</a:t>
            </a:r>
          </a:p>
          <a:p>
            <a:r>
              <a:rPr lang="en-US" dirty="0" smtClean="0"/>
              <a:t>200-400 mcg </a:t>
            </a:r>
            <a:r>
              <a:rPr lang="en-US" dirty="0" err="1" smtClean="0"/>
              <a:t>misoprostol</a:t>
            </a:r>
            <a:r>
              <a:rPr lang="en-US" dirty="0" smtClean="0"/>
              <a:t> </a:t>
            </a:r>
            <a:r>
              <a:rPr lang="en-US" dirty="0" err="1" smtClean="0"/>
              <a:t>pessary</a:t>
            </a:r>
            <a:r>
              <a:rPr lang="en-US" dirty="0" smtClean="0"/>
              <a:t> is inserted in the vagina.</a:t>
            </a:r>
            <a:endParaRPr lang="en-MY" dirty="0" smtClean="0"/>
          </a:p>
          <a:p>
            <a:endParaRPr lang="en-MY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525963"/>
          </a:xfrm>
        </p:spPr>
        <p:txBody>
          <a:bodyPr/>
          <a:lstStyle/>
          <a:p>
            <a:r>
              <a:rPr lang="en-US" dirty="0" smtClean="0"/>
              <a:t>Cervical tear</a:t>
            </a:r>
          </a:p>
          <a:p>
            <a:r>
              <a:rPr lang="en-US" dirty="0" smtClean="0"/>
              <a:t>Lacerations</a:t>
            </a:r>
          </a:p>
          <a:p>
            <a:r>
              <a:rPr lang="en-US" dirty="0" smtClean="0"/>
              <a:t>Injury to the internal </a:t>
            </a:r>
            <a:r>
              <a:rPr lang="en-US" dirty="0" err="1" smtClean="0"/>
              <a:t>os</a:t>
            </a:r>
            <a:r>
              <a:rPr lang="en-US" dirty="0" smtClean="0"/>
              <a:t> leading to incompetent cervix</a:t>
            </a:r>
          </a:p>
          <a:p>
            <a:r>
              <a:rPr lang="en-US" dirty="0" smtClean="0"/>
              <a:t>Perforation,</a:t>
            </a:r>
          </a:p>
          <a:p>
            <a:r>
              <a:rPr lang="en-US" dirty="0" err="1" smtClean="0"/>
              <a:t>Synechiae</a:t>
            </a:r>
            <a:r>
              <a:rPr lang="en-US" dirty="0" smtClean="0"/>
              <a:t>(</a:t>
            </a:r>
            <a:r>
              <a:rPr lang="en-US" dirty="0" err="1" smtClean="0"/>
              <a:t>asherman’s</a:t>
            </a:r>
            <a:r>
              <a:rPr lang="en-US" dirty="0" smtClean="0"/>
              <a:t> syndrome) </a:t>
            </a:r>
          </a:p>
          <a:p>
            <a:r>
              <a:rPr lang="en-US" dirty="0" smtClean="0"/>
              <a:t>Predisposes to placenta </a:t>
            </a:r>
            <a:r>
              <a:rPr lang="en-US" dirty="0" err="1" smtClean="0"/>
              <a:t>accreta</a:t>
            </a:r>
            <a:r>
              <a:rPr lang="en-US" dirty="0" smtClean="0"/>
              <a:t> in future pregnancy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Mortality- &lt;2/1,00,000 procedures</a:t>
            </a:r>
          </a:p>
          <a:p>
            <a:r>
              <a:rPr lang="en-IN" dirty="0" err="1" smtClean="0"/>
              <a:t>Nonimmunized</a:t>
            </a:r>
            <a:r>
              <a:rPr lang="en-IN" dirty="0" smtClean="0"/>
              <a:t> </a:t>
            </a:r>
            <a:r>
              <a:rPr lang="en-IN" dirty="0" err="1" smtClean="0"/>
              <a:t>Rh</a:t>
            </a:r>
            <a:r>
              <a:rPr lang="en-IN" dirty="0" smtClean="0"/>
              <a:t> negative mothers must receive 100mcg of anti-D </a:t>
            </a:r>
            <a:r>
              <a:rPr lang="en-IN" dirty="0" err="1" smtClean="0"/>
              <a:t>immunoglogulin</a:t>
            </a:r>
            <a:r>
              <a:rPr lang="en-IN" dirty="0" smtClean="0"/>
              <a:t> after undergoing MTP.</a:t>
            </a:r>
            <a:endParaRPr lang="en-IN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smtClean="0"/>
              <a:t>Dilatation &amp; Suction Evacuation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0"/>
            <a:ext cx="8686800" cy="1676400"/>
          </a:xfrm>
        </p:spPr>
        <p:txBody>
          <a:bodyPr/>
          <a:lstStyle/>
          <a:p>
            <a:r>
              <a:rPr lang="en-IN" dirty="0" smtClean="0"/>
              <a:t>Dilatation of cervix with </a:t>
            </a:r>
            <a:r>
              <a:rPr lang="en-IN" dirty="0" err="1" smtClean="0"/>
              <a:t>laminaria</a:t>
            </a:r>
            <a:r>
              <a:rPr lang="en-IN" dirty="0" smtClean="0"/>
              <a:t> tents, prostaglandin gel or </a:t>
            </a:r>
            <a:r>
              <a:rPr lang="en-IN" dirty="0" err="1" smtClean="0"/>
              <a:t>pessary</a:t>
            </a:r>
            <a:r>
              <a:rPr lang="en-IN" dirty="0" smtClean="0"/>
              <a:t> is done prior to evacuation.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524000"/>
            <a:ext cx="5486400" cy="3124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is a procedure in which the products of conception are sucked out from the uterine cavity with the help of a </a:t>
            </a:r>
            <a:r>
              <a:rPr kumimoji="0" lang="en-IN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cannula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fitted to a suction apparatus.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1" descr="Suction"/>
          <p:cNvPicPr>
            <a:picLocks noChangeAspect="1" noChangeArrowheads="1"/>
          </p:cNvPicPr>
          <p:nvPr/>
        </p:nvPicPr>
        <p:blipFill>
          <a:blip r:embed="rId2"/>
          <a:srcRect b="20399"/>
          <a:stretch>
            <a:fillRect/>
          </a:stretch>
        </p:blipFill>
        <p:spPr bwMode="auto">
          <a:xfrm>
            <a:off x="5486400" y="1524000"/>
            <a:ext cx="3657600" cy="2911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u="sng" dirty="0" smtClean="0"/>
              <a:t>Advantages:</a:t>
            </a:r>
          </a:p>
          <a:p>
            <a:r>
              <a:rPr lang="en-IN" dirty="0" smtClean="0"/>
              <a:t>Ideal for termination of therapeutic indications.</a:t>
            </a:r>
          </a:p>
          <a:p>
            <a:r>
              <a:rPr lang="en-IN" dirty="0" smtClean="0"/>
              <a:t>Can be done as outdoor procedure under </a:t>
            </a:r>
            <a:r>
              <a:rPr lang="en-IN" dirty="0" err="1" smtClean="0"/>
              <a:t>paracervical</a:t>
            </a:r>
            <a:r>
              <a:rPr lang="en-IN" dirty="0" smtClean="0"/>
              <a:t> block. Hazards of GA are absent.</a:t>
            </a:r>
          </a:p>
          <a:p>
            <a:r>
              <a:rPr lang="en-IN" dirty="0" smtClean="0"/>
              <a:t>Chance of uterine perforation is less </a:t>
            </a:r>
            <a:r>
              <a:rPr lang="en-IN" dirty="0" err="1" smtClean="0"/>
              <a:t>espicially</a:t>
            </a:r>
            <a:r>
              <a:rPr lang="en-IN" dirty="0" smtClean="0"/>
              <a:t> with plastic </a:t>
            </a:r>
            <a:r>
              <a:rPr lang="en-IN" dirty="0" err="1" smtClean="0"/>
              <a:t>cannula</a:t>
            </a:r>
            <a:r>
              <a:rPr lang="en-IN" dirty="0" smtClean="0"/>
              <a:t>.</a:t>
            </a:r>
          </a:p>
          <a:p>
            <a:r>
              <a:rPr lang="en-IN" dirty="0" smtClean="0"/>
              <a:t>Blood loss is minimal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u="sng" dirty="0" smtClean="0"/>
              <a:t>Drawbacks:</a:t>
            </a:r>
          </a:p>
          <a:p>
            <a:r>
              <a:rPr lang="en-IN" dirty="0" smtClean="0"/>
              <a:t>Not suitable for bigger size of uterus</a:t>
            </a:r>
          </a:p>
          <a:p>
            <a:r>
              <a:rPr lang="en-IN" dirty="0" smtClean="0"/>
              <a:t>Chance of retained products is more</a:t>
            </a:r>
          </a:p>
          <a:p>
            <a:r>
              <a:rPr lang="en-IN" dirty="0" smtClean="0"/>
              <a:t>Requires </a:t>
            </a:r>
            <a:r>
              <a:rPr lang="en-IN" dirty="0" err="1" smtClean="0"/>
              <a:t>electicity</a:t>
            </a:r>
            <a:r>
              <a:rPr lang="en-IN" dirty="0" smtClean="0"/>
              <a:t> to operate</a:t>
            </a:r>
          </a:p>
          <a:p>
            <a:r>
              <a:rPr lang="en-IN" dirty="0" smtClean="0"/>
              <a:t>Machine is costly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SECOND TRIMESTER MTP</a:t>
            </a:r>
            <a:br>
              <a:rPr lang="en-IN" dirty="0" smtClean="0"/>
            </a:br>
            <a:r>
              <a:rPr lang="en-IN" dirty="0" smtClean="0"/>
              <a:t>(13-20wks)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IN" dirty="0" smtClean="0"/>
              <a:t> </a:t>
            </a:r>
            <a:r>
              <a:rPr lang="en-IN" b="1" u="sng" dirty="0" smtClean="0"/>
              <a:t>MEDICAL</a:t>
            </a:r>
          </a:p>
          <a:p>
            <a:pPr>
              <a:buNone/>
            </a:pPr>
            <a:r>
              <a:rPr lang="en-IN" dirty="0" smtClean="0"/>
              <a:t>Intrauterine instillation of drugs</a:t>
            </a:r>
          </a:p>
          <a:p>
            <a:endParaRPr lang="en-IN" dirty="0" smtClean="0"/>
          </a:p>
          <a:p>
            <a:r>
              <a:rPr lang="en-IN" b="1" u="sng" dirty="0" smtClean="0"/>
              <a:t>SURGICAL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Dilatation &amp; evacuation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err="1" smtClean="0"/>
              <a:t>Aspirotomy</a:t>
            </a:r>
            <a:r>
              <a:rPr lang="en-IN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err="1" smtClean="0"/>
              <a:t>Hysterotomy</a:t>
            </a:r>
            <a:endParaRPr lang="en-IN" dirty="0" smtClean="0"/>
          </a:p>
          <a:p>
            <a:pPr marL="514350" indent="-514350">
              <a:buFont typeface="+mj-lt"/>
              <a:buAutoNum type="arabicPeriod"/>
            </a:pPr>
            <a:endParaRPr lang="en-IN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143000"/>
          </a:xfrm>
        </p:spPr>
        <p:txBody>
          <a:bodyPr>
            <a:normAutofit/>
          </a:bodyPr>
          <a:lstStyle/>
          <a:p>
            <a:r>
              <a:rPr lang="en-IN" sz="6600" dirty="0" smtClean="0"/>
              <a:t>MTP ACT</a:t>
            </a:r>
            <a:endParaRPr lang="en-IN" sz="66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MEDICAL METHODS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IN" u="sng" dirty="0" smtClean="0"/>
              <a:t>Intrauterine instillation of drugs</a:t>
            </a:r>
            <a:endParaRPr lang="en-IN" dirty="0" smtClean="0"/>
          </a:p>
          <a:p>
            <a:r>
              <a:rPr lang="en-IN" dirty="0" smtClean="0"/>
              <a:t>Extra amniotic- 0.1%ethacridine lactate</a:t>
            </a:r>
          </a:p>
          <a:p>
            <a:r>
              <a:rPr lang="en-IN" dirty="0" smtClean="0"/>
              <a:t>Intra amniotic- 20%hypertonic saline</a:t>
            </a:r>
          </a:p>
          <a:p>
            <a:pPr>
              <a:buNone/>
            </a:pPr>
            <a:r>
              <a:rPr lang="en-IN" dirty="0" smtClean="0"/>
              <a:t>                             - 40%hyperosmotic urea</a:t>
            </a:r>
          </a:p>
          <a:p>
            <a:r>
              <a:rPr lang="en-IN" dirty="0" err="1" smtClean="0"/>
              <a:t>Intracervical</a:t>
            </a:r>
            <a:r>
              <a:rPr lang="en-IN" dirty="0" smtClean="0"/>
              <a:t>- </a:t>
            </a:r>
            <a:r>
              <a:rPr lang="en-IN" dirty="0" err="1" smtClean="0"/>
              <a:t>cerviprime</a:t>
            </a:r>
            <a:r>
              <a:rPr lang="en-IN" dirty="0" smtClean="0"/>
              <a:t> gel</a:t>
            </a:r>
            <a:endParaRPr lang="en-IN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468313" y="908050"/>
            <a:ext cx="45354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>
                <a:latin typeface="Calibri" pitchFamily="34" charset="0"/>
                <a:cs typeface="Browallia New" pitchFamily="34" charset="-34"/>
              </a:rPr>
              <a:t>Ethacridine</a:t>
            </a:r>
            <a:r>
              <a:rPr lang="en-US" sz="3600" b="1" dirty="0">
                <a:latin typeface="Calibri" pitchFamily="34" charset="0"/>
                <a:cs typeface="Browallia New" pitchFamily="34" charset="-34"/>
              </a:rPr>
              <a:t> Lactate</a:t>
            </a:r>
            <a:endParaRPr lang="en-MY" sz="3600" b="1" dirty="0">
              <a:latin typeface="Calibri" pitchFamily="34" charset="0"/>
              <a:cs typeface="Browallia New" pitchFamily="34" charset="-34"/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457200" y="19050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alibri" pitchFamily="34" charset="0"/>
              </a:rPr>
              <a:t>Foley catheter introduced </a:t>
            </a:r>
            <a:r>
              <a:rPr lang="en-US" sz="2400" dirty="0" err="1">
                <a:latin typeface="Calibri" pitchFamily="34" charset="0"/>
              </a:rPr>
              <a:t>transcervically</a:t>
            </a:r>
            <a:r>
              <a:rPr lang="en-US" sz="2400" dirty="0">
                <a:latin typeface="Calibri" pitchFamily="34" charset="0"/>
              </a:rPr>
              <a:t> into </a:t>
            </a:r>
            <a:r>
              <a:rPr lang="en-US" sz="2400" dirty="0" err="1">
                <a:latin typeface="Calibri" pitchFamily="34" charset="0"/>
              </a:rPr>
              <a:t>extraovular</a:t>
            </a:r>
            <a:r>
              <a:rPr lang="en-US" sz="2400" dirty="0">
                <a:latin typeface="Calibri" pitchFamily="34" charset="0"/>
              </a:rPr>
              <a:t> space after steadying the anterior lip of cervix</a:t>
            </a:r>
            <a:endParaRPr lang="en-MY" sz="2400" dirty="0"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95800" y="2819400"/>
            <a:ext cx="0" cy="360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26" name="TextBox 8"/>
          <p:cNvSpPr txBox="1">
            <a:spLocks noChangeArrowheads="1"/>
          </p:cNvSpPr>
          <p:nvPr/>
        </p:nvSpPr>
        <p:spPr bwMode="auto">
          <a:xfrm>
            <a:off x="533400" y="3352800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Calibri" pitchFamily="34" charset="0"/>
              </a:rPr>
              <a:t>Bulb of Foley inflated with distilled water to seal the internal </a:t>
            </a:r>
            <a:r>
              <a:rPr lang="en-US" sz="2400" dirty="0" err="1">
                <a:latin typeface="Calibri" pitchFamily="34" charset="0"/>
              </a:rPr>
              <a:t>os</a:t>
            </a:r>
            <a:endParaRPr lang="en-MY" sz="2400" dirty="0">
              <a:latin typeface="Calibri" pitchFamily="34" charset="0"/>
            </a:endParaRP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381000" y="4292600"/>
            <a:ext cx="8381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err="1">
                <a:latin typeface="Calibri" pitchFamily="34" charset="0"/>
              </a:rPr>
              <a:t>Ethacridine</a:t>
            </a:r>
            <a:r>
              <a:rPr lang="en-US" sz="2400" dirty="0">
                <a:latin typeface="Calibri" pitchFamily="34" charset="0"/>
              </a:rPr>
              <a:t> lactate 0.1% prepared solution is instilled into </a:t>
            </a:r>
            <a:r>
              <a:rPr lang="en-US" sz="2400" dirty="0" err="1">
                <a:latin typeface="Calibri" pitchFamily="34" charset="0"/>
              </a:rPr>
              <a:t>extraovular</a:t>
            </a:r>
            <a:r>
              <a:rPr lang="en-US" sz="2400" dirty="0">
                <a:latin typeface="Calibri" pitchFamily="34" charset="0"/>
              </a:rPr>
              <a:t> space 10ml/week gestation up to max 150ml</a:t>
            </a:r>
            <a:endParaRPr lang="en-MY" sz="2400" dirty="0">
              <a:latin typeface="Calibri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500563" y="3860800"/>
            <a:ext cx="0" cy="360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29" name="TextBox 11"/>
          <p:cNvSpPr txBox="1">
            <a:spLocks noChangeArrowheads="1"/>
          </p:cNvSpPr>
          <p:nvPr/>
        </p:nvSpPr>
        <p:spPr bwMode="auto">
          <a:xfrm>
            <a:off x="990600" y="5562600"/>
            <a:ext cx="762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Calibri" pitchFamily="34" charset="0"/>
              </a:rPr>
              <a:t>Uterine activity begins within 12 to 18 hours</a:t>
            </a:r>
            <a:endParaRPr lang="en-MY" sz="2800" dirty="0">
              <a:latin typeface="Calibri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495800" y="5105400"/>
            <a:ext cx="0" cy="3603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Induction-abortion interval is 24-36hrs</a:t>
            </a:r>
          </a:p>
          <a:p>
            <a:r>
              <a:rPr lang="en-US" sz="2800" dirty="0" smtClean="0">
                <a:latin typeface="Calibri" pitchFamily="34" charset="0"/>
              </a:rPr>
              <a:t>In cases of failure for 72hours </a:t>
            </a:r>
            <a:r>
              <a:rPr lang="en-US" sz="2800" dirty="0" err="1" smtClean="0">
                <a:latin typeface="Calibri" pitchFamily="34" charset="0"/>
              </a:rPr>
              <a:t>reinstillation</a:t>
            </a:r>
            <a:r>
              <a:rPr lang="en-US" sz="2800" dirty="0" smtClean="0">
                <a:latin typeface="Calibri" pitchFamily="34" charset="0"/>
              </a:rPr>
              <a:t> of </a:t>
            </a:r>
            <a:r>
              <a:rPr lang="en-US" sz="2800" dirty="0" err="1" smtClean="0">
                <a:latin typeface="Calibri" pitchFamily="34" charset="0"/>
              </a:rPr>
              <a:t>ethacridine</a:t>
            </a:r>
            <a:r>
              <a:rPr lang="en-US" sz="2800" dirty="0" smtClean="0">
                <a:latin typeface="Calibri" pitchFamily="34" charset="0"/>
              </a:rPr>
              <a:t> lactate or other method of MTP can be tried</a:t>
            </a:r>
          </a:p>
          <a:p>
            <a:r>
              <a:rPr lang="en-US" sz="2800" dirty="0" smtClean="0">
                <a:latin typeface="Calibri" pitchFamily="34" charset="0"/>
              </a:rPr>
              <a:t>About 30% of abortions may be incomplete and require </a:t>
            </a:r>
            <a:r>
              <a:rPr lang="en-US" sz="2800" dirty="0" err="1" smtClean="0">
                <a:latin typeface="Calibri" pitchFamily="34" charset="0"/>
              </a:rPr>
              <a:t>oxytocin</a:t>
            </a:r>
            <a:r>
              <a:rPr lang="en-US" sz="2800" dirty="0" smtClean="0">
                <a:latin typeface="Calibri" pitchFamily="34" charset="0"/>
              </a:rPr>
              <a:t> infusion or occasional blunt curettage</a:t>
            </a:r>
          </a:p>
          <a:p>
            <a:r>
              <a:rPr lang="en-US" sz="2800" dirty="0" smtClean="0">
                <a:latin typeface="Calibri" pitchFamily="34" charset="0"/>
              </a:rPr>
              <a:t>Supplementation of prostaglandin hastens the procedure</a:t>
            </a:r>
            <a:endParaRPr lang="en-IN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135563"/>
          </a:xfrm>
        </p:spPr>
        <p:txBody>
          <a:bodyPr/>
          <a:lstStyle/>
          <a:p>
            <a:pPr>
              <a:buNone/>
            </a:pPr>
            <a:r>
              <a:rPr lang="en-IN" u="sng" dirty="0" smtClean="0"/>
              <a:t>Intra amniotic instillation of 20%hypertonic saline</a:t>
            </a:r>
          </a:p>
          <a:p>
            <a:r>
              <a:rPr lang="en-IN" dirty="0" smtClean="0"/>
              <a:t>Preliminary amniocentesis with 15cm, 18G needle </a:t>
            </a:r>
          </a:p>
          <a:p>
            <a:r>
              <a:rPr lang="en-IN" dirty="0" smtClean="0"/>
              <a:t>Amount of saline to be instilled is calculated as numb. Of weeks of </a:t>
            </a:r>
            <a:r>
              <a:rPr lang="en-IN" dirty="0" err="1" smtClean="0"/>
              <a:t>gestion</a:t>
            </a:r>
            <a:r>
              <a:rPr lang="en-IN" dirty="0" smtClean="0"/>
              <a:t> multiplied by 10ml</a:t>
            </a:r>
          </a:p>
          <a:p>
            <a:r>
              <a:rPr lang="en-IN" dirty="0" smtClean="0"/>
              <a:t>Infused at the rate of 10ml/min.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Mechanism of action:</a:t>
            </a:r>
          </a:p>
          <a:p>
            <a:r>
              <a:rPr lang="en-IN" dirty="0" smtClean="0"/>
              <a:t>Necrosis of amniotic epithelium &amp; </a:t>
            </a:r>
            <a:r>
              <a:rPr lang="en-IN" dirty="0" err="1" smtClean="0"/>
              <a:t>decidua</a:t>
            </a:r>
            <a:endParaRPr lang="en-IN" dirty="0" smtClean="0"/>
          </a:p>
          <a:p>
            <a:r>
              <a:rPr lang="en-IN" dirty="0" smtClean="0"/>
              <a:t>Prostaglandins are released</a:t>
            </a:r>
          </a:p>
          <a:p>
            <a:r>
              <a:rPr lang="en-IN" dirty="0" smtClean="0"/>
              <a:t>Excites uterine contractions &amp; results in expulsion of </a:t>
            </a:r>
            <a:r>
              <a:rPr lang="en-IN" dirty="0" err="1" smtClean="0"/>
              <a:t>fetus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Success rate- 90-95%</a:t>
            </a:r>
          </a:p>
          <a:p>
            <a:r>
              <a:rPr lang="en-IN" dirty="0" smtClean="0"/>
              <a:t>Contraindications:</a:t>
            </a:r>
          </a:p>
          <a:p>
            <a:pPr>
              <a:buNone/>
            </a:pPr>
            <a:r>
              <a:rPr lang="en-IN" dirty="0" smtClean="0"/>
              <a:t>    Severe anaemia, cardiovascular, renal diseases</a:t>
            </a:r>
            <a:endParaRPr lang="en-IN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Complications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Minor:</a:t>
            </a:r>
          </a:p>
          <a:p>
            <a:r>
              <a:rPr lang="en-IN" dirty="0" smtClean="0"/>
              <a:t>Fever, Headache, Nausea, Vomiting, Abdominal pain</a:t>
            </a:r>
          </a:p>
          <a:p>
            <a:endParaRPr lang="en-IN" dirty="0" smtClean="0"/>
          </a:p>
          <a:p>
            <a:r>
              <a:rPr lang="en-IN" dirty="0" smtClean="0"/>
              <a:t>Cervical tear, laceration</a:t>
            </a:r>
          </a:p>
          <a:p>
            <a:r>
              <a:rPr lang="en-IN" dirty="0" smtClean="0"/>
              <a:t>Retained products</a:t>
            </a:r>
          </a:p>
          <a:p>
            <a:r>
              <a:rPr lang="en-IN" dirty="0" smtClean="0"/>
              <a:t>infection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Hypernatremia</a:t>
            </a:r>
            <a:endParaRPr lang="en-IN" dirty="0" smtClean="0"/>
          </a:p>
          <a:p>
            <a:r>
              <a:rPr lang="en-IN" dirty="0" smtClean="0"/>
              <a:t>Cardiovascular collapse- intravascular injection</a:t>
            </a:r>
          </a:p>
          <a:p>
            <a:r>
              <a:rPr lang="en-IN" dirty="0" err="1" smtClean="0"/>
              <a:t>Pulonary</a:t>
            </a:r>
            <a:r>
              <a:rPr lang="en-IN" dirty="0" smtClean="0"/>
              <a:t> </a:t>
            </a:r>
            <a:r>
              <a:rPr lang="en-IN" dirty="0" err="1" smtClean="0"/>
              <a:t>edema</a:t>
            </a:r>
            <a:endParaRPr lang="en-IN" dirty="0" smtClean="0"/>
          </a:p>
          <a:p>
            <a:r>
              <a:rPr lang="en-IN" dirty="0" smtClean="0"/>
              <a:t>Cerebral </a:t>
            </a:r>
            <a:r>
              <a:rPr lang="en-IN" dirty="0" err="1" smtClean="0"/>
              <a:t>edema</a:t>
            </a:r>
            <a:endParaRPr lang="en-IN" dirty="0" smtClean="0"/>
          </a:p>
          <a:p>
            <a:r>
              <a:rPr lang="en-IN" dirty="0" smtClean="0"/>
              <a:t>Renal failure</a:t>
            </a:r>
          </a:p>
          <a:p>
            <a:r>
              <a:rPr lang="en-IN" dirty="0" smtClean="0"/>
              <a:t>DIC</a:t>
            </a:r>
          </a:p>
          <a:p>
            <a:r>
              <a:rPr lang="en-IN" dirty="0" smtClean="0"/>
              <a:t>Death- 5/1000 instillations</a:t>
            </a:r>
            <a:endParaRPr lang="en-IN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u="sng" dirty="0" err="1" smtClean="0"/>
              <a:t>Intraamniotic</a:t>
            </a:r>
            <a:r>
              <a:rPr lang="en-IN" u="sng" dirty="0" smtClean="0"/>
              <a:t> instillation of </a:t>
            </a:r>
            <a:r>
              <a:rPr lang="en-IN" u="sng" dirty="0" err="1" smtClean="0"/>
              <a:t>hyperosmotic</a:t>
            </a:r>
            <a:r>
              <a:rPr lang="en-IN" u="sng" dirty="0" smtClean="0"/>
              <a:t> urea</a:t>
            </a:r>
          </a:p>
          <a:p>
            <a:r>
              <a:rPr lang="en-IN" dirty="0" smtClean="0"/>
              <a:t>40% urea solution- 80g urea in 200ml distilled water.</a:t>
            </a:r>
          </a:p>
          <a:p>
            <a:r>
              <a:rPr lang="en-IN" dirty="0" smtClean="0"/>
              <a:t>Combination with PGF2</a:t>
            </a:r>
            <a:r>
              <a:rPr lang="el-GR" dirty="0" smtClean="0"/>
              <a:t>α</a:t>
            </a:r>
            <a:r>
              <a:rPr lang="en-IN" dirty="0" smtClean="0"/>
              <a:t>, </a:t>
            </a:r>
            <a:r>
              <a:rPr lang="en-IN" dirty="0" err="1" smtClean="0"/>
              <a:t>syntocinon</a:t>
            </a:r>
            <a:r>
              <a:rPr lang="en-IN" dirty="0" smtClean="0"/>
              <a:t> drip is effective. Reduces induction-abortion interval- 13hrs.</a:t>
            </a:r>
            <a:endParaRPr lang="en-IN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Prostaglandin injections (PGF2</a:t>
            </a:r>
            <a:r>
              <a:rPr lang="el-GR" dirty="0" smtClean="0"/>
              <a:t>α</a:t>
            </a:r>
            <a:r>
              <a:rPr lang="en-US" dirty="0" smtClean="0"/>
              <a:t>)- 250mcg given </a:t>
            </a:r>
            <a:r>
              <a:rPr lang="en-US" dirty="0" err="1" smtClean="0"/>
              <a:t>im</a:t>
            </a:r>
            <a:r>
              <a:rPr lang="en-US" dirty="0" smtClean="0"/>
              <a:t> every 3 hours up to a maximum of 10 doses</a:t>
            </a:r>
          </a:p>
          <a:p>
            <a:r>
              <a:rPr lang="en-US" dirty="0" smtClean="0"/>
              <a:t>Success rate is 90% in 36hrs</a:t>
            </a:r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Prostaglandins</a:t>
            </a:r>
            <a:endParaRPr lang="en-IN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err="1" smtClean="0"/>
              <a:t>Misoprostol</a:t>
            </a:r>
            <a:r>
              <a:rPr lang="en-IN" dirty="0" smtClean="0"/>
              <a:t> (PGE1):</a:t>
            </a:r>
          </a:p>
          <a:p>
            <a:r>
              <a:rPr lang="en-IN" dirty="0" smtClean="0"/>
              <a:t>400-800mcg vaginally at an interval of 3-4hrs</a:t>
            </a:r>
          </a:p>
          <a:p>
            <a:r>
              <a:rPr lang="en-IN" dirty="0" smtClean="0"/>
              <a:t>600mcg vaginally followed by 200mcg orally every 3hrs</a:t>
            </a:r>
          </a:p>
          <a:p>
            <a:r>
              <a:rPr lang="en-IN" dirty="0" smtClean="0"/>
              <a:t>400mcg sublingually every 3hrs for max of 5doses.</a:t>
            </a:r>
          </a:p>
          <a:p>
            <a:endParaRPr lang="en-IN" dirty="0" smtClean="0"/>
          </a:p>
          <a:p>
            <a:r>
              <a:rPr lang="en-IN" dirty="0" smtClean="0"/>
              <a:t>100% success rate</a:t>
            </a:r>
          </a:p>
          <a:p>
            <a:r>
              <a:rPr lang="en-IN" dirty="0" smtClean="0"/>
              <a:t>Induction abortion interval: 11-12hrs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 In India, the </a:t>
            </a:r>
            <a:r>
              <a:rPr lang="en-US" sz="2800" b="1" dirty="0"/>
              <a:t>medical termination of pregnancy (MTP) Act</a:t>
            </a:r>
            <a:r>
              <a:rPr lang="en-US" sz="2800" dirty="0"/>
              <a:t> was passed by parliament in </a:t>
            </a:r>
            <a:r>
              <a:rPr lang="en-US" sz="2800" b="1" dirty="0"/>
              <a:t>1971</a:t>
            </a:r>
            <a:r>
              <a:rPr lang="en-US" sz="2800" dirty="0"/>
              <a:t> and came into force on </a:t>
            </a:r>
            <a:r>
              <a:rPr lang="en-US" sz="2800" b="1" dirty="0"/>
              <a:t>1st April, 1972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/>
          </a:p>
          <a:p>
            <a:r>
              <a:rPr lang="en-US" sz="2800" dirty="0"/>
              <a:t> The Act liberalized the abortion laws as a family welfare and health measure to ensure better health and prevent risks to the lives of women from the hazards of criminal abortion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u="sng" dirty="0" smtClean="0"/>
              <a:t>Prostaglandin analogues:</a:t>
            </a:r>
          </a:p>
          <a:p>
            <a:pPr>
              <a:buNone/>
            </a:pPr>
            <a:r>
              <a:rPr lang="en-IN" u="sng" dirty="0" err="1" smtClean="0"/>
              <a:t>Gemeprost</a:t>
            </a:r>
            <a:r>
              <a:rPr lang="en-IN" u="sng" dirty="0" smtClean="0"/>
              <a:t> (PGE1)</a:t>
            </a:r>
          </a:p>
          <a:p>
            <a:r>
              <a:rPr lang="en-IN" dirty="0" smtClean="0"/>
              <a:t>1mg vaginal </a:t>
            </a:r>
            <a:r>
              <a:rPr lang="en-IN" dirty="0" err="1" smtClean="0"/>
              <a:t>pessary</a:t>
            </a:r>
            <a:r>
              <a:rPr lang="en-IN" dirty="0" smtClean="0"/>
              <a:t> every 3-6hrs for 5doses in 24hrs has got 90% success</a:t>
            </a:r>
          </a:p>
          <a:p>
            <a:r>
              <a:rPr lang="en-IN" dirty="0" smtClean="0"/>
              <a:t>Induction-abortion interval: 14-18hrs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u="sng" dirty="0" err="1" smtClean="0"/>
              <a:t>Dinoprostone</a:t>
            </a:r>
            <a:r>
              <a:rPr lang="en-IN" u="sng" dirty="0" smtClean="0"/>
              <a:t> (PGE2)</a:t>
            </a:r>
          </a:p>
          <a:p>
            <a:r>
              <a:rPr lang="en-IN" dirty="0" smtClean="0"/>
              <a:t>20mg vaginal suppository every 3-4hrs for 4-6doses.</a:t>
            </a:r>
          </a:p>
          <a:p>
            <a:r>
              <a:rPr lang="en-IN" dirty="0" smtClean="0"/>
              <a:t>When used with osmotic dilators, the mean induction-abortion interval is 17hrs</a:t>
            </a:r>
            <a:endParaRPr lang="en-IN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7"/>
          <p:cNvSpPr txBox="1">
            <a:spLocks noChangeArrowheads="1"/>
          </p:cNvSpPr>
          <p:nvPr/>
        </p:nvSpPr>
        <p:spPr bwMode="auto">
          <a:xfrm>
            <a:off x="457200" y="457200"/>
            <a:ext cx="78374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latin typeface="Calibri" pitchFamily="34" charset="0"/>
                <a:cs typeface="Browallia New" pitchFamily="34" charset="-34"/>
              </a:rPr>
              <a:t>Mifepristone</a:t>
            </a:r>
            <a:r>
              <a:rPr lang="en-US" sz="3600" dirty="0">
                <a:latin typeface="Calibri" pitchFamily="34" charset="0"/>
                <a:cs typeface="Browallia New" pitchFamily="34" charset="-34"/>
              </a:rPr>
              <a:t> &amp; </a:t>
            </a:r>
            <a:r>
              <a:rPr lang="en-US" sz="3600" dirty="0" err="1">
                <a:latin typeface="Calibri" pitchFamily="34" charset="0"/>
                <a:cs typeface="Browallia New" pitchFamily="34" charset="-34"/>
              </a:rPr>
              <a:t>Misoprostol</a:t>
            </a:r>
            <a:endParaRPr lang="en-MY" sz="3600" dirty="0">
              <a:latin typeface="Calibri" pitchFamily="34" charset="0"/>
              <a:cs typeface="Browallia New" pitchFamily="34" charset="-34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8600" y="2209800"/>
            <a:ext cx="2035175" cy="18002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200mg of oral </a:t>
            </a:r>
            <a:r>
              <a:rPr lang="en-US" sz="2400" dirty="0" err="1"/>
              <a:t>M</a:t>
            </a:r>
            <a:r>
              <a:rPr lang="en-US" sz="2400" dirty="0" err="1" smtClean="0"/>
              <a:t>ifepristone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3810000" y="2286000"/>
            <a:ext cx="1944687" cy="18716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600mcg of vaginal </a:t>
            </a:r>
            <a:r>
              <a:rPr lang="en-US" sz="2400" dirty="0" err="1"/>
              <a:t>M</a:t>
            </a:r>
            <a:r>
              <a:rPr lang="en-US" sz="2400" dirty="0" err="1" smtClean="0"/>
              <a:t>isoprostol</a:t>
            </a:r>
            <a:endParaRPr lang="en-MY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6553200" y="1371600"/>
            <a:ext cx="2232025" cy="3886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4OOmcg vaginal </a:t>
            </a:r>
            <a:r>
              <a:rPr lang="en-US" sz="2400" dirty="0" err="1"/>
              <a:t>misoprostol</a:t>
            </a:r>
            <a:r>
              <a:rPr lang="en-US" sz="2400" dirty="0"/>
              <a:t> 3 hourly for 5 doses </a:t>
            </a:r>
            <a:endParaRPr lang="en-US" sz="24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(</a:t>
            </a:r>
            <a:r>
              <a:rPr lang="en-US" sz="2400" dirty="0"/>
              <a:t>or) </a:t>
            </a:r>
            <a:endParaRPr lang="en-US" sz="24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200-600mcg </a:t>
            </a:r>
            <a:r>
              <a:rPr lang="en-US" sz="2400" dirty="0"/>
              <a:t>vaginal </a:t>
            </a:r>
            <a:r>
              <a:rPr lang="en-US" sz="2400" dirty="0" err="1"/>
              <a:t>misoprostol</a:t>
            </a:r>
            <a:r>
              <a:rPr lang="en-US" sz="2400" dirty="0"/>
              <a:t> 12hourly</a:t>
            </a:r>
            <a:endParaRPr lang="en-MY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514600" y="3200400"/>
            <a:ext cx="1008063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867400" y="3200400"/>
            <a:ext cx="504825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7" name="TextBox 18"/>
          <p:cNvSpPr txBox="1">
            <a:spLocks noChangeArrowheads="1"/>
          </p:cNvSpPr>
          <p:nvPr/>
        </p:nvSpPr>
        <p:spPr bwMode="auto">
          <a:xfrm>
            <a:off x="2286000" y="2743200"/>
            <a:ext cx="1600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>
                <a:latin typeface="Calibri" pitchFamily="34" charset="0"/>
              </a:rPr>
              <a:t>after 36-48 hours</a:t>
            </a:r>
            <a:endParaRPr lang="en-MY" sz="1400" b="1" dirty="0"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38200" y="4876800"/>
            <a:ext cx="64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Success rate is 97%</a:t>
            </a:r>
          </a:p>
          <a:p>
            <a:r>
              <a:rPr lang="en-IN" sz="3200" dirty="0" smtClean="0"/>
              <a:t>Induction-abortion interval: 6.5hrs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SURGICAL METHODS</a:t>
            </a:r>
            <a:br>
              <a:rPr lang="en-IN" dirty="0" smtClean="0"/>
            </a:br>
            <a:r>
              <a:rPr lang="en-IN" u="sng" dirty="0" smtClean="0"/>
              <a:t>Dilatation &amp; evacuation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>
            <a:normAutofit/>
          </a:bodyPr>
          <a:lstStyle/>
          <a:p>
            <a:pPr marL="342900" lvl="3" indent="-342900">
              <a:buFont typeface="Arial" pitchFamily="34" charset="0"/>
              <a:buChar char="•"/>
            </a:pPr>
            <a:r>
              <a:rPr lang="en-US" sz="2800" dirty="0" smtClean="0"/>
              <a:t>Deliberate dilatation of the cervix followed by evacuation of the uterine contents by vacuum or </a:t>
            </a:r>
            <a:r>
              <a:rPr lang="en-US" sz="2800" dirty="0" err="1" smtClean="0"/>
              <a:t>aspirotomy</a:t>
            </a:r>
            <a:r>
              <a:rPr lang="en-US" sz="2800" dirty="0" smtClean="0"/>
              <a:t> with ovum forceps.</a:t>
            </a:r>
          </a:p>
          <a:p>
            <a:pPr marL="342900" lvl="3" indent="-342900">
              <a:buFont typeface="Arial" pitchFamily="34" charset="0"/>
              <a:buChar char="•"/>
            </a:pPr>
            <a:r>
              <a:rPr lang="en-US" sz="2800" dirty="0" smtClean="0"/>
              <a:t>Can be done </a:t>
            </a:r>
            <a:r>
              <a:rPr lang="en-US" sz="2800" dirty="0" err="1" smtClean="0"/>
              <a:t>upto</a:t>
            </a:r>
            <a:r>
              <a:rPr lang="en-US" sz="2800" dirty="0" smtClean="0"/>
              <a:t> 16wks.</a:t>
            </a:r>
          </a:p>
          <a:p>
            <a:pPr marL="342900" lvl="3" indent="-342900">
              <a:buNone/>
            </a:pPr>
            <a:endParaRPr lang="en-US" sz="2800" dirty="0" smtClean="0"/>
          </a:p>
          <a:p>
            <a:pPr marL="457200" indent="-457200">
              <a:buFontTx/>
              <a:buAutoNum type="arabicPeriod"/>
            </a:pPr>
            <a:r>
              <a:rPr lang="en-US" sz="2800" dirty="0" smtClean="0"/>
              <a:t>Cervical dilatation</a:t>
            </a:r>
          </a:p>
          <a:p>
            <a:pPr marL="457200" indent="-457200">
              <a:buFontTx/>
              <a:buAutoNum type="arabicPeriod"/>
            </a:pPr>
            <a:r>
              <a:rPr lang="en-US" sz="2800" dirty="0" smtClean="0"/>
              <a:t>Rupture membranes &amp; aspirate amniotic fluid with suction</a:t>
            </a:r>
          </a:p>
          <a:p>
            <a:pPr marL="457200" indent="-457200">
              <a:buFontTx/>
              <a:buAutoNum type="arabicPeriod"/>
            </a:pPr>
            <a:r>
              <a:rPr lang="en-US" sz="2800" dirty="0" smtClean="0"/>
              <a:t>Remove placenta with forceps/suction</a:t>
            </a:r>
          </a:p>
          <a:p>
            <a:pPr marL="457200" indent="-457200">
              <a:buFontTx/>
              <a:buAutoNum type="arabicPeriod"/>
            </a:pPr>
            <a:r>
              <a:rPr lang="en-US" sz="2800" dirty="0" smtClean="0"/>
              <a:t>Sharp curettage performed.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2" descr="C:\Documents and Settings\COMPUTER\Desktop\sa-9-week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 Procedure is completed when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Calibri" pitchFamily="34" charset="0"/>
              </a:rPr>
              <a:t>  All of fetus is identified in gross examination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Calibri" pitchFamily="34" charset="0"/>
              </a:rPr>
              <a:t>  Placenta identified 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Calibri" pitchFamily="34" charset="0"/>
              </a:rPr>
              <a:t> Uterus decreases in size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Calibri" pitchFamily="34" charset="0"/>
              </a:rPr>
              <a:t> Minimal vaginal bleeding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latin typeface="Calibri" pitchFamily="34" charset="0"/>
              </a:rPr>
              <a:t> No additional tissue obtained in curettage</a:t>
            </a:r>
          </a:p>
          <a:p>
            <a:endParaRPr lang="en-IN" sz="44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Complications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Haemorrhage</a:t>
            </a:r>
            <a:endParaRPr lang="en-US" dirty="0" smtClean="0"/>
          </a:p>
          <a:p>
            <a:r>
              <a:rPr lang="en-US" dirty="0" smtClean="0"/>
              <a:t>Cervical tear</a:t>
            </a:r>
          </a:p>
          <a:p>
            <a:r>
              <a:rPr lang="en-US" dirty="0" smtClean="0"/>
              <a:t>Lacerations</a:t>
            </a:r>
          </a:p>
          <a:p>
            <a:r>
              <a:rPr lang="en-US" dirty="0" smtClean="0"/>
              <a:t>Uterine perforation</a:t>
            </a:r>
          </a:p>
          <a:p>
            <a:r>
              <a:rPr lang="en-US" dirty="0" smtClean="0"/>
              <a:t>Incomplete evacuation</a:t>
            </a:r>
          </a:p>
          <a:p>
            <a:r>
              <a:rPr lang="en-US" dirty="0" smtClean="0"/>
              <a:t>Infection </a:t>
            </a:r>
          </a:p>
          <a:p>
            <a:endParaRPr lang="en-US" dirty="0" smtClean="0"/>
          </a:p>
          <a:p>
            <a:r>
              <a:rPr lang="en-US" dirty="0" smtClean="0"/>
              <a:t>Procedure can be done under ultrasound guidance to reduce the complications.</a:t>
            </a:r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err="1" smtClean="0"/>
              <a:t>Aspirotomy</a:t>
            </a:r>
            <a:r>
              <a:rPr lang="en-IN" u="sng" dirty="0" smtClean="0"/>
              <a:t> </a:t>
            </a: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Suction aspiration of liquor </a:t>
            </a:r>
            <a:r>
              <a:rPr lang="en-US" dirty="0" err="1" smtClean="0"/>
              <a:t>amnii</a:t>
            </a:r>
            <a:r>
              <a:rPr lang="en-US" dirty="0" smtClean="0"/>
              <a:t> with large bore suction </a:t>
            </a:r>
            <a:r>
              <a:rPr lang="en-US" dirty="0" err="1" smtClean="0"/>
              <a:t>cannula</a:t>
            </a:r>
            <a:endParaRPr lang="en-US" dirty="0" smtClean="0"/>
          </a:p>
          <a:p>
            <a:r>
              <a:rPr lang="en-US" dirty="0" smtClean="0"/>
              <a:t>Fetus is dismembered, crushed and extracted through the cervix with </a:t>
            </a:r>
            <a:r>
              <a:rPr lang="en-US" dirty="0" err="1" smtClean="0"/>
              <a:t>aspirotomy</a:t>
            </a:r>
            <a:r>
              <a:rPr lang="en-US" dirty="0" smtClean="0"/>
              <a:t> forceps.</a:t>
            </a:r>
          </a:p>
          <a:p>
            <a:r>
              <a:rPr lang="en-US" dirty="0" smtClean="0"/>
              <a:t>Extracted mass is assembled to ensure that the fetus has completely extracted.</a:t>
            </a:r>
            <a:endParaRPr lang="en-MY" dirty="0" smtClean="0"/>
          </a:p>
          <a:p>
            <a:r>
              <a:rPr lang="en-US" dirty="0" smtClean="0">
                <a:latin typeface="Calibri" pitchFamily="34" charset="0"/>
              </a:rPr>
              <a:t>Throughout procedure – </a:t>
            </a:r>
            <a:r>
              <a:rPr lang="en-US" dirty="0" err="1" smtClean="0">
                <a:latin typeface="Calibri" pitchFamily="34" charset="0"/>
              </a:rPr>
              <a:t>oxytocin</a:t>
            </a:r>
            <a:r>
              <a:rPr lang="en-US" dirty="0" smtClean="0">
                <a:latin typeface="Calibri" pitchFamily="34" charset="0"/>
              </a:rPr>
              <a:t> infusion is kept running to reduce risk of uterine perforation &amp; bleeding. </a:t>
            </a:r>
          </a:p>
          <a:p>
            <a:r>
              <a:rPr lang="en-US" dirty="0" smtClean="0">
                <a:latin typeface="Calibri" pitchFamily="34" charset="0"/>
              </a:rPr>
              <a:t> Procedure is safe with reduced blood loss</a:t>
            </a:r>
          </a:p>
          <a:p>
            <a:endParaRPr lang="en-MY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err="1" smtClean="0"/>
              <a:t>Hysterotomy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Operative procedure of extracting products of conception out of the uterus before viability (28wks) through abdominal route.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Indications:</a:t>
            </a:r>
          </a:p>
          <a:p>
            <a:r>
              <a:rPr lang="en-IN" dirty="0" smtClean="0"/>
              <a:t>Failed MTP</a:t>
            </a:r>
          </a:p>
          <a:p>
            <a:r>
              <a:rPr lang="en-IN" dirty="0" smtClean="0"/>
              <a:t>Cases where D&amp;E cannot be done - Fibroid in LUS, uterine anomalies, pt with placenta </a:t>
            </a:r>
            <a:r>
              <a:rPr lang="en-IN" dirty="0" err="1" smtClean="0"/>
              <a:t>accreta</a:t>
            </a:r>
            <a:r>
              <a:rPr lang="en-IN" dirty="0" smtClean="0"/>
              <a:t>/ </a:t>
            </a:r>
            <a:r>
              <a:rPr lang="en-IN" dirty="0" err="1" smtClean="0"/>
              <a:t>percreta</a:t>
            </a:r>
            <a:r>
              <a:rPr lang="en-IN" dirty="0" smtClean="0"/>
              <a:t> 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64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u="sng" dirty="0" smtClean="0"/>
              <a:t>Immediate</a:t>
            </a:r>
          </a:p>
          <a:p>
            <a:r>
              <a:rPr lang="en-IN" dirty="0" smtClean="0"/>
              <a:t>Anaesthetic complications</a:t>
            </a:r>
          </a:p>
          <a:p>
            <a:r>
              <a:rPr lang="en-IN" dirty="0" err="1" smtClean="0"/>
              <a:t>Hemorrhage</a:t>
            </a:r>
            <a:r>
              <a:rPr lang="en-IN" dirty="0" smtClean="0"/>
              <a:t> &amp; shock</a:t>
            </a:r>
          </a:p>
          <a:p>
            <a:r>
              <a:rPr lang="en-IN" dirty="0" smtClean="0"/>
              <a:t>Peritonitis</a:t>
            </a:r>
          </a:p>
          <a:p>
            <a:r>
              <a:rPr lang="en-IN" dirty="0" smtClean="0"/>
              <a:t>Intestinal obstruction</a:t>
            </a:r>
          </a:p>
          <a:p>
            <a:pPr>
              <a:buNone/>
            </a:pPr>
            <a:r>
              <a:rPr lang="en-IN" u="sng" dirty="0" smtClean="0"/>
              <a:t>Remote</a:t>
            </a:r>
          </a:p>
          <a:p>
            <a:r>
              <a:rPr lang="en-IN" dirty="0" smtClean="0"/>
              <a:t>Menstrual abnormality- </a:t>
            </a:r>
            <a:r>
              <a:rPr lang="en-IN" dirty="0" err="1" smtClean="0"/>
              <a:t>menorrhagia</a:t>
            </a:r>
            <a:r>
              <a:rPr lang="en-IN" dirty="0" smtClean="0"/>
              <a:t>, irregular periods</a:t>
            </a:r>
          </a:p>
          <a:p>
            <a:r>
              <a:rPr lang="en-IN" dirty="0" smtClean="0"/>
              <a:t>Scar endometriosis</a:t>
            </a:r>
          </a:p>
          <a:p>
            <a:r>
              <a:rPr lang="en-IN" dirty="0" smtClean="0"/>
              <a:t>Scar rupture in subsequent pregnancy</a:t>
            </a:r>
            <a:endParaRPr lang="en-IN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sz="4000" u="sng" dirty="0" smtClean="0"/>
              <a:t>Complications</a:t>
            </a:r>
            <a:r>
              <a:rPr lang="en-IN" u="sng" dirty="0" smtClean="0"/>
              <a:t> </a:t>
            </a:r>
            <a:r>
              <a:rPr lang="en-IN" dirty="0" smtClean="0"/>
              <a:t> </a:t>
            </a:r>
            <a:endParaRPr lang="en-IN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Nonimmunized</a:t>
            </a:r>
            <a:r>
              <a:rPr lang="en-IN" dirty="0" smtClean="0"/>
              <a:t> </a:t>
            </a:r>
            <a:r>
              <a:rPr lang="en-IN" dirty="0" err="1" smtClean="0"/>
              <a:t>Rh</a:t>
            </a:r>
            <a:r>
              <a:rPr lang="en-IN" dirty="0" smtClean="0"/>
              <a:t> negative mothers must receive 100mcg of anti-D </a:t>
            </a:r>
            <a:r>
              <a:rPr lang="en-IN" dirty="0" err="1" smtClean="0"/>
              <a:t>immunoglogulin</a:t>
            </a:r>
            <a:r>
              <a:rPr lang="en-IN" dirty="0" smtClean="0"/>
              <a:t> within 72hrs of abortion.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law specifies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indications of grounds on which pregnancy may be terminated.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persons who are permitted to perform this procedure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place where such terminations can be performed 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Late </a:t>
            </a:r>
            <a:r>
              <a:rPr lang="en-IN" dirty="0" err="1" smtClean="0"/>
              <a:t>sequelae</a:t>
            </a:r>
            <a:r>
              <a:rPr lang="en-IN" dirty="0" smtClean="0"/>
              <a:t> of MTP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PID</a:t>
            </a:r>
          </a:p>
          <a:p>
            <a:r>
              <a:rPr lang="en-IN" dirty="0" smtClean="0"/>
              <a:t>Ectopic pregnancy following PID</a:t>
            </a:r>
          </a:p>
          <a:p>
            <a:pPr lvl="0"/>
            <a:r>
              <a:rPr lang="en-US" dirty="0" smtClean="0"/>
              <a:t>Infertility caused by tubal damage and blockage</a:t>
            </a:r>
            <a:endParaRPr lang="en-MY" dirty="0" smtClean="0"/>
          </a:p>
          <a:p>
            <a:pPr lvl="0"/>
            <a:r>
              <a:rPr lang="en-US" dirty="0" smtClean="0"/>
              <a:t>Incompetent </a:t>
            </a:r>
            <a:r>
              <a:rPr lang="en-US" dirty="0" err="1" smtClean="0"/>
              <a:t>os</a:t>
            </a:r>
            <a:r>
              <a:rPr lang="en-US" dirty="0" smtClean="0"/>
              <a:t> following trauma to cervix</a:t>
            </a:r>
            <a:endParaRPr lang="en-MY" dirty="0" smtClean="0"/>
          </a:p>
          <a:p>
            <a:r>
              <a:rPr lang="en-IN" dirty="0" smtClean="0"/>
              <a:t>Adherent placenta in subsequent pregnancy</a:t>
            </a:r>
          </a:p>
          <a:p>
            <a:r>
              <a:rPr lang="en-IN" dirty="0" err="1" smtClean="0"/>
              <a:t>Asherman</a:t>
            </a:r>
            <a:r>
              <a:rPr lang="en-IN" dirty="0" smtClean="0"/>
              <a:t> syndrome</a:t>
            </a:r>
          </a:p>
          <a:p>
            <a:pPr lvl="0"/>
            <a:r>
              <a:rPr lang="en-US" dirty="0" err="1" smtClean="0"/>
              <a:t>Rh-isoimmunization</a:t>
            </a:r>
            <a:r>
              <a:rPr lang="en-US" dirty="0" smtClean="0"/>
              <a:t> if anti- D is not administered after MTP to non-immunized </a:t>
            </a:r>
            <a:r>
              <a:rPr lang="en-US" dirty="0" err="1" smtClean="0"/>
              <a:t>Rh</a:t>
            </a:r>
            <a:r>
              <a:rPr lang="en-US" dirty="0" smtClean="0"/>
              <a:t> –</a:t>
            </a:r>
            <a:r>
              <a:rPr lang="en-US" dirty="0" err="1" smtClean="0"/>
              <a:t>ve</a:t>
            </a:r>
            <a:r>
              <a:rPr lang="en-US" dirty="0" smtClean="0"/>
              <a:t> mothers</a:t>
            </a:r>
          </a:p>
          <a:p>
            <a:r>
              <a:rPr lang="en-US" dirty="0" smtClean="0"/>
              <a:t>Psychiatric disorders</a:t>
            </a:r>
            <a:endParaRPr lang="en-MY" dirty="0" smtClean="0"/>
          </a:p>
          <a:p>
            <a:pPr lvl="0"/>
            <a:endParaRPr lang="en-MY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SAPPI\Study\MBBS\Thank U Slides\Thank+You+Cards+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u="sng"/>
              <a:t> Grounds for performing MTP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/>
              <a:t>Medical grounds</a:t>
            </a:r>
            <a:r>
              <a:rPr lang="en-US" dirty="0"/>
              <a:t> 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None/>
            </a:pPr>
            <a:r>
              <a:rPr lang="en-US" dirty="0" smtClean="0"/>
              <a:t>Where continuation </a:t>
            </a:r>
            <a:r>
              <a:rPr lang="en-US" dirty="0"/>
              <a:t>of pregnancy is likely </a:t>
            </a:r>
            <a:r>
              <a:rPr lang="en-US" dirty="0" smtClean="0"/>
              <a:t>to:</a:t>
            </a:r>
            <a:endParaRPr lang="en-US" dirty="0"/>
          </a:p>
          <a:p>
            <a:pPr marL="609600" indent="-609600">
              <a:lnSpc>
                <a:spcPct val="90000"/>
              </a:lnSpc>
            </a:pPr>
            <a:r>
              <a:rPr lang="en-US" dirty="0"/>
              <a:t>Endanger the life of the pregnant </a:t>
            </a:r>
            <a:r>
              <a:rPr lang="en-US" dirty="0" smtClean="0"/>
              <a:t>women</a:t>
            </a:r>
            <a:endParaRPr lang="en-US" dirty="0"/>
          </a:p>
          <a:p>
            <a:pPr marL="609600" indent="-609600">
              <a:lnSpc>
                <a:spcPct val="90000"/>
              </a:lnSpc>
            </a:pPr>
            <a:r>
              <a:rPr lang="en-US" dirty="0"/>
              <a:t>Cause grievous injury to her physical and /or mental health, as in cases of severe hypertension, cardiac disease, diabetes, psychiatric illnesses, genital and breast cancer.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u="sng" dirty="0" smtClean="0"/>
              <a:t>Eugenic </a:t>
            </a:r>
            <a:r>
              <a:rPr lang="en-US" b="0" u="sng" dirty="0"/>
              <a:t>grounds</a:t>
            </a:r>
            <a:endParaRPr lang="en-US" u="sng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risk of the child being born with serious physical or mental abnormalities. </a:t>
            </a:r>
            <a:endParaRPr lang="en-US" dirty="0" smtClean="0"/>
          </a:p>
          <a:p>
            <a:pPr>
              <a:buNone/>
            </a:pPr>
            <a:r>
              <a:rPr lang="en-US" u="sng" dirty="0" smtClean="0"/>
              <a:t>Examples: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Hereditary disorders, chromosomal/ structural anomalies </a:t>
            </a:r>
          </a:p>
          <a:p>
            <a:r>
              <a:rPr lang="en-US" dirty="0" err="1" smtClean="0"/>
              <a:t>Teratogenic</a:t>
            </a:r>
            <a:r>
              <a:rPr lang="en-US" dirty="0" smtClean="0"/>
              <a:t> drugs</a:t>
            </a:r>
          </a:p>
          <a:p>
            <a:r>
              <a:rPr lang="en-US" dirty="0" smtClean="0"/>
              <a:t>Radiation exposure of &gt;10rad in early pregnancy</a:t>
            </a:r>
          </a:p>
          <a:p>
            <a:r>
              <a:rPr lang="en-US" dirty="0" err="1" smtClean="0"/>
              <a:t>Rh-isoimmunization</a:t>
            </a:r>
            <a:endParaRPr lang="en-US" dirty="0" smtClean="0"/>
          </a:p>
          <a:p>
            <a:r>
              <a:rPr lang="en-US" dirty="0" smtClean="0"/>
              <a:t>Maternal rubella posing risk of anomalies in the fetus.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swadhin.CHICKENPOX IN PREGNANCY</Template>
  <TotalTime>1053</TotalTime>
  <Words>2445</Words>
  <Application>Microsoft Office PowerPoint</Application>
  <PresentationFormat>On-screen Show (4:3)</PresentationFormat>
  <Paragraphs>357</Paragraphs>
  <Slides>71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Office Theme</vt:lpstr>
      <vt:lpstr>MEDICAL TERMINATION OF PREGNANCY</vt:lpstr>
      <vt:lpstr>Slide 2</vt:lpstr>
      <vt:lpstr>Definition</vt:lpstr>
      <vt:lpstr>Incidence</vt:lpstr>
      <vt:lpstr>MTP ACT</vt:lpstr>
      <vt:lpstr>Slide 6</vt:lpstr>
      <vt:lpstr>The law specifies </vt:lpstr>
      <vt:lpstr> Grounds for performing MTP</vt:lpstr>
      <vt:lpstr>Eugenic grounds</vt:lpstr>
      <vt:lpstr>Humanitarian grounds</vt:lpstr>
      <vt:lpstr>Social grounds </vt:lpstr>
      <vt:lpstr> The Persons who can Perform the MTP</vt:lpstr>
      <vt:lpstr>The Place for Performing MTP</vt:lpstr>
      <vt:lpstr>Indian MTP act</vt:lpstr>
      <vt:lpstr>Implications of the MTP Act</vt:lpstr>
      <vt:lpstr>Slide 16</vt:lpstr>
      <vt:lpstr>Slide 17</vt:lpstr>
      <vt:lpstr>METHODS OF MTP</vt:lpstr>
      <vt:lpstr>FIRST TRIMESTER MTP upto 12wks</vt:lpstr>
      <vt:lpstr>Medical methods:</vt:lpstr>
      <vt:lpstr>Slide 21</vt:lpstr>
      <vt:lpstr>Prostaglandins:</vt:lpstr>
      <vt:lpstr>Slide 23</vt:lpstr>
      <vt:lpstr>Mifepristone/ RU 486:</vt:lpstr>
      <vt:lpstr>Mechanism of action:</vt:lpstr>
      <vt:lpstr>Mifepristone &amp; Misoprostol</vt:lpstr>
      <vt:lpstr>Slide 27</vt:lpstr>
      <vt:lpstr>Contraindications</vt:lpstr>
      <vt:lpstr>Advantages </vt:lpstr>
      <vt:lpstr>Slide 30</vt:lpstr>
      <vt:lpstr>Slide 31</vt:lpstr>
      <vt:lpstr>Methotrexate &amp; Misoprostol</vt:lpstr>
      <vt:lpstr>Tamoxifen &amp; Misoprostol</vt:lpstr>
      <vt:lpstr>Slide 34</vt:lpstr>
      <vt:lpstr>SURGICAL METHODS Menstrual regulation</vt:lpstr>
      <vt:lpstr>Slide 36</vt:lpstr>
      <vt:lpstr>Slide 37</vt:lpstr>
      <vt:lpstr>Slide 38</vt:lpstr>
      <vt:lpstr>Complications </vt:lpstr>
      <vt:lpstr>Slide 40</vt:lpstr>
      <vt:lpstr>Vacuum aspiration</vt:lpstr>
      <vt:lpstr>Slide 42</vt:lpstr>
      <vt:lpstr>Slide 43</vt:lpstr>
      <vt:lpstr>Complications</vt:lpstr>
      <vt:lpstr>Slide 45</vt:lpstr>
      <vt:lpstr>Dilatation &amp; Suction Evacuation</vt:lpstr>
      <vt:lpstr>Slide 47</vt:lpstr>
      <vt:lpstr>Slide 48</vt:lpstr>
      <vt:lpstr>SECOND TRIMESTER MTP (13-20wks)</vt:lpstr>
      <vt:lpstr>MEDICAL METHODS</vt:lpstr>
      <vt:lpstr>Slide 51</vt:lpstr>
      <vt:lpstr>Slide 52</vt:lpstr>
      <vt:lpstr>Slide 53</vt:lpstr>
      <vt:lpstr>Slide 54</vt:lpstr>
      <vt:lpstr>Complications </vt:lpstr>
      <vt:lpstr>Slide 56</vt:lpstr>
      <vt:lpstr>Slide 57</vt:lpstr>
      <vt:lpstr>Prostaglandins</vt:lpstr>
      <vt:lpstr>Slide 59</vt:lpstr>
      <vt:lpstr>Slide 60</vt:lpstr>
      <vt:lpstr>Slide 61</vt:lpstr>
      <vt:lpstr>SURGICAL METHODS Dilatation &amp; evacuation</vt:lpstr>
      <vt:lpstr>Slide 63</vt:lpstr>
      <vt:lpstr>Slide 64</vt:lpstr>
      <vt:lpstr>Complications </vt:lpstr>
      <vt:lpstr>Aspirotomy </vt:lpstr>
      <vt:lpstr>Hysterotomy </vt:lpstr>
      <vt:lpstr>Complications  </vt:lpstr>
      <vt:lpstr>Slide 69</vt:lpstr>
      <vt:lpstr>Late sequelae of MTP</vt:lpstr>
      <vt:lpstr>Slide 71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TERMINATION OF PREGNANCY</dc:title>
  <dc:creator>SWAPNIKA DEVIREDDY</dc:creator>
  <cp:lastModifiedBy>Admin</cp:lastModifiedBy>
  <cp:revision>101</cp:revision>
  <dcterms:created xsi:type="dcterms:W3CDTF">2006-08-16T00:00:00Z</dcterms:created>
  <dcterms:modified xsi:type="dcterms:W3CDTF">2019-10-03T12:10:16Z</dcterms:modified>
</cp:coreProperties>
</file>