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54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EE6B-4C38-4046-BED1-C5989D0A8467}" type="datetimeFigureOut">
              <a:rPr lang="en-IN" smtClean="0"/>
              <a:t>19-07-2017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99B16-8769-4C56-9886-A9F752A379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9206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EE6B-4C38-4046-BED1-C5989D0A8467}" type="datetimeFigureOut">
              <a:rPr lang="en-IN" smtClean="0"/>
              <a:t>19-07-2017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99B16-8769-4C56-9886-A9F752A379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5047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EE6B-4C38-4046-BED1-C5989D0A8467}" type="datetimeFigureOut">
              <a:rPr lang="en-IN" smtClean="0"/>
              <a:t>19-07-2017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99B16-8769-4C56-9886-A9F752A379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8849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EE6B-4C38-4046-BED1-C5989D0A8467}" type="datetimeFigureOut">
              <a:rPr lang="en-IN" smtClean="0"/>
              <a:t>19-07-2017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99B16-8769-4C56-9886-A9F752A379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3039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EE6B-4C38-4046-BED1-C5989D0A8467}" type="datetimeFigureOut">
              <a:rPr lang="en-IN" smtClean="0"/>
              <a:t>19-07-2017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99B16-8769-4C56-9886-A9F752A379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514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EE6B-4C38-4046-BED1-C5989D0A8467}" type="datetimeFigureOut">
              <a:rPr lang="en-IN" smtClean="0"/>
              <a:t>19-07-2017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99B16-8769-4C56-9886-A9F752A379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0342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EE6B-4C38-4046-BED1-C5989D0A8467}" type="datetimeFigureOut">
              <a:rPr lang="en-IN" smtClean="0"/>
              <a:t>19-07-2017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99B16-8769-4C56-9886-A9F752A379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8147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EE6B-4C38-4046-BED1-C5989D0A8467}" type="datetimeFigureOut">
              <a:rPr lang="en-IN" smtClean="0"/>
              <a:t>19-07-2017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99B16-8769-4C56-9886-A9F752A379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9552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EE6B-4C38-4046-BED1-C5989D0A8467}" type="datetimeFigureOut">
              <a:rPr lang="en-IN" smtClean="0"/>
              <a:t>19-07-2017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99B16-8769-4C56-9886-A9F752A379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1263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EE6B-4C38-4046-BED1-C5989D0A8467}" type="datetimeFigureOut">
              <a:rPr lang="en-IN" smtClean="0"/>
              <a:t>19-07-2017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99B16-8769-4C56-9886-A9F752A379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5454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EE6B-4C38-4046-BED1-C5989D0A8467}" type="datetimeFigureOut">
              <a:rPr lang="en-IN" smtClean="0"/>
              <a:t>19-07-2017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99B16-8769-4C56-9886-A9F752A379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912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1EE6B-4C38-4046-BED1-C5989D0A8467}" type="datetimeFigureOut">
              <a:rPr lang="en-IN" smtClean="0"/>
              <a:t>19-07-2017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99B16-8769-4C56-9886-A9F752A379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133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Operative vaginal delivery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1549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Classification of forceps delivery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Depend on the station of the presenting part </a:t>
            </a:r>
          </a:p>
          <a:p>
            <a:r>
              <a:rPr lang="en-IN" dirty="0" smtClean="0"/>
              <a:t>And rotation of the </a:t>
            </a:r>
            <a:r>
              <a:rPr lang="en-IN" dirty="0" err="1" smtClean="0"/>
              <a:t>fetal</a:t>
            </a:r>
            <a:r>
              <a:rPr lang="en-IN" dirty="0" smtClean="0"/>
              <a:t> head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88425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Changing trends in obstetrics have led to discarding mid and high cavity forceps in favour of C SECTION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70145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Outlet forceps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Scalp is </a:t>
            </a:r>
            <a:r>
              <a:rPr lang="en-IN" dirty="0" err="1" smtClean="0"/>
              <a:t>visble</a:t>
            </a:r>
            <a:r>
              <a:rPr lang="en-IN" dirty="0" smtClean="0"/>
              <a:t> at the </a:t>
            </a:r>
            <a:r>
              <a:rPr lang="en-IN" dirty="0" err="1" smtClean="0"/>
              <a:t>introitus</a:t>
            </a:r>
            <a:r>
              <a:rPr lang="en-IN" dirty="0" smtClean="0"/>
              <a:t> without separating the labia</a:t>
            </a:r>
          </a:p>
          <a:p>
            <a:r>
              <a:rPr lang="en-IN" dirty="0" err="1" smtClean="0"/>
              <a:t>Fetal</a:t>
            </a:r>
            <a:r>
              <a:rPr lang="en-IN" dirty="0" smtClean="0"/>
              <a:t> skull has reached the pelvic floor</a:t>
            </a:r>
          </a:p>
          <a:p>
            <a:r>
              <a:rPr lang="en-IN" dirty="0" smtClean="0"/>
              <a:t>Sagittal suture in the </a:t>
            </a:r>
            <a:r>
              <a:rPr lang="en-IN" dirty="0" err="1" smtClean="0"/>
              <a:t>anteropposterior</a:t>
            </a:r>
            <a:r>
              <a:rPr lang="en-IN" dirty="0" smtClean="0"/>
              <a:t> diameter or </a:t>
            </a:r>
            <a:r>
              <a:rPr lang="en-IN" dirty="0" err="1" smtClean="0"/>
              <a:t>rt</a:t>
            </a:r>
            <a:r>
              <a:rPr lang="en-IN" dirty="0" smtClean="0"/>
              <a:t> or left </a:t>
            </a:r>
            <a:r>
              <a:rPr lang="en-IN" dirty="0" err="1" smtClean="0"/>
              <a:t>occipitoanterior</a:t>
            </a:r>
            <a:r>
              <a:rPr lang="en-IN" dirty="0" smtClean="0"/>
              <a:t> position</a:t>
            </a:r>
          </a:p>
          <a:p>
            <a:r>
              <a:rPr lang="en-IN" dirty="0" err="1" smtClean="0"/>
              <a:t>Fetal</a:t>
            </a:r>
            <a:r>
              <a:rPr lang="en-IN" dirty="0" smtClean="0"/>
              <a:t> head is at the perineum</a:t>
            </a:r>
          </a:p>
          <a:p>
            <a:r>
              <a:rPr lang="en-IN" dirty="0" smtClean="0"/>
              <a:t>Rotation does not exceed 45 degrees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58175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Low forceps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Leading point of the </a:t>
            </a:r>
            <a:r>
              <a:rPr lang="en-IN" dirty="0" err="1" smtClean="0"/>
              <a:t>fetal</a:t>
            </a:r>
            <a:r>
              <a:rPr lang="en-IN" dirty="0" smtClean="0"/>
              <a:t> skull is at the station +2  and not on the pelvic floor</a:t>
            </a:r>
          </a:p>
          <a:p>
            <a:r>
              <a:rPr lang="en-IN" dirty="0" smtClean="0"/>
              <a:t>Rotation is 45* or less </a:t>
            </a:r>
          </a:p>
          <a:p>
            <a:r>
              <a:rPr lang="en-IN" dirty="0" smtClean="0"/>
              <a:t>Rotation is 45* or more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474814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Mid forceps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Station above +2 but head is engaged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42181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Functions of forceps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Traction – </a:t>
            </a:r>
          </a:p>
          <a:p>
            <a:r>
              <a:rPr lang="en-IN" dirty="0" smtClean="0"/>
              <a:t>Rotation – it is used for rotation when the head is in the transverse or posterior position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319928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Indications of forceps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Maternal –disease states which impair the ability to push and conditions that may be worsened by prolonged expulsive efforts</a:t>
            </a:r>
          </a:p>
          <a:p>
            <a:r>
              <a:rPr lang="en-IN" dirty="0" err="1" smtClean="0"/>
              <a:t>Eg</a:t>
            </a:r>
            <a:r>
              <a:rPr lang="en-IN" dirty="0" smtClean="0"/>
              <a:t>. Heart diseases ,pulmonary diseases, </a:t>
            </a:r>
            <a:r>
              <a:rPr lang="en-IN" dirty="0" err="1" smtClean="0"/>
              <a:t>intrapartum</a:t>
            </a:r>
            <a:r>
              <a:rPr lang="en-IN" dirty="0" smtClean="0"/>
              <a:t> </a:t>
            </a:r>
            <a:r>
              <a:rPr lang="en-IN" dirty="0" err="1" smtClean="0"/>
              <a:t>infeation</a:t>
            </a:r>
            <a:r>
              <a:rPr lang="en-IN" dirty="0" smtClean="0"/>
              <a:t>, certain neurological conditions associated with weakness and maternal </a:t>
            </a:r>
            <a:r>
              <a:rPr lang="en-IN" dirty="0" err="1" smtClean="0"/>
              <a:t>exhaution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872387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Fetal</a:t>
            </a:r>
            <a:r>
              <a:rPr lang="en-IN" dirty="0" smtClean="0"/>
              <a:t> indications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Non reassuring FHR patterns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724129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Maternal and </a:t>
            </a:r>
            <a:r>
              <a:rPr lang="en-IN" dirty="0" err="1" smtClean="0"/>
              <a:t>fetal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Prolonged second stage of labour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291845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Types of forceps application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Prophylactic forceps</a:t>
            </a:r>
          </a:p>
          <a:p>
            <a:r>
              <a:rPr lang="en-IN" dirty="0" smtClean="0"/>
              <a:t>Indicated forceps</a:t>
            </a:r>
          </a:p>
          <a:p>
            <a:r>
              <a:rPr lang="en-IN" dirty="0" smtClean="0"/>
              <a:t>Trial of forceps</a:t>
            </a:r>
          </a:p>
          <a:p>
            <a:r>
              <a:rPr lang="en-IN" dirty="0" smtClean="0"/>
              <a:t>Failed forceps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75794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 smtClean="0"/>
              <a:t>Operative vaginal delivery refers to a delivery process which is assisted by vaginal operations</a:t>
            </a:r>
          </a:p>
          <a:p>
            <a:pPr marL="0" indent="0">
              <a:buNone/>
            </a:pPr>
            <a:r>
              <a:rPr lang="en-IN" dirty="0" smtClean="0"/>
              <a:t>Includes forceps ,</a:t>
            </a:r>
            <a:r>
              <a:rPr lang="en-IN" dirty="0" err="1" smtClean="0"/>
              <a:t>ventouse</a:t>
            </a:r>
            <a:r>
              <a:rPr lang="en-IN" dirty="0" smtClean="0"/>
              <a:t>, and destructive procedures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104587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Prophylactic forceps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Used prophylactically for fear of the damage that could be done to a baby’s head </a:t>
            </a:r>
          </a:p>
          <a:p>
            <a:r>
              <a:rPr lang="en-IN" dirty="0" smtClean="0"/>
              <a:t>Damage to the pelvic floor by the continued pressure of the </a:t>
            </a:r>
            <a:r>
              <a:rPr lang="en-IN" dirty="0" err="1" smtClean="0"/>
              <a:t>fetal</a:t>
            </a:r>
            <a:r>
              <a:rPr lang="en-IN" dirty="0" smtClean="0"/>
              <a:t> head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093426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Trial of forceps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When the operator anticipates the possibility of failure and makes advance preparations for caesarean delivery </a:t>
            </a:r>
            <a:endParaRPr lang="en-IN" sz="1800" dirty="0" smtClean="0"/>
          </a:p>
          <a:p>
            <a:r>
              <a:rPr lang="en-IN" dirty="0" smtClean="0"/>
              <a:t>Attempted in OT</a:t>
            </a:r>
          </a:p>
          <a:p>
            <a:r>
              <a:rPr lang="en-IN" dirty="0" smtClean="0"/>
              <a:t>Can be abandoned if the forceps cannot be applied satisfactorily</a:t>
            </a:r>
          </a:p>
          <a:p>
            <a:r>
              <a:rPr lang="en-IN" dirty="0" smtClean="0"/>
              <a:t>Or no descent with gentle downward pull</a:t>
            </a:r>
          </a:p>
          <a:p>
            <a:r>
              <a:rPr lang="en-IN" dirty="0" smtClean="0"/>
              <a:t>And the delivery is accomplished by c- section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949144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Failed forceps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When the forceps application fails to deliver the baby and this failure is  not anticipated</a:t>
            </a:r>
          </a:p>
          <a:p>
            <a:r>
              <a:rPr lang="en-IN" dirty="0" smtClean="0"/>
              <a:t>The delivery is usually attempted in surroundings not amenable to immediate caesarean delivery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878206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Pre requisites </a:t>
            </a:r>
            <a:r>
              <a:rPr lang="en-IN" smtClean="0"/>
              <a:t>of forceps </a:t>
            </a:r>
            <a:r>
              <a:rPr lang="en-IN" dirty="0" smtClean="0"/>
              <a:t>application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 smtClean="0"/>
              <a:t>There is should be a proper indication</a:t>
            </a:r>
          </a:p>
          <a:p>
            <a:r>
              <a:rPr lang="en-IN" dirty="0" err="1" smtClean="0"/>
              <a:t>Cx</a:t>
            </a:r>
            <a:r>
              <a:rPr lang="en-IN" dirty="0" smtClean="0"/>
              <a:t> – fully dilated</a:t>
            </a:r>
          </a:p>
          <a:p>
            <a:r>
              <a:rPr lang="en-IN" dirty="0" smtClean="0"/>
              <a:t>Membranes must be ruptured</a:t>
            </a:r>
          </a:p>
          <a:p>
            <a:r>
              <a:rPr lang="en-IN" dirty="0" smtClean="0"/>
              <a:t>Presentation should be vertex, face, after coming head  of breech</a:t>
            </a:r>
          </a:p>
          <a:p>
            <a:r>
              <a:rPr lang="en-IN" dirty="0" smtClean="0"/>
              <a:t>Head should be engaged</a:t>
            </a:r>
          </a:p>
          <a:p>
            <a:r>
              <a:rPr lang="en-IN" dirty="0" smtClean="0"/>
              <a:t>Position of the head should be ascertained</a:t>
            </a:r>
            <a:r>
              <a:rPr lang="en-IN" dirty="0"/>
              <a:t> </a:t>
            </a:r>
            <a:r>
              <a:rPr lang="en-IN" dirty="0" smtClean="0"/>
              <a:t>by palpation of the </a:t>
            </a:r>
            <a:r>
              <a:rPr lang="en-IN" dirty="0" err="1" smtClean="0"/>
              <a:t>fontanelles</a:t>
            </a:r>
            <a:r>
              <a:rPr lang="en-IN" dirty="0" smtClean="0"/>
              <a:t> and sagittal suture</a:t>
            </a:r>
          </a:p>
          <a:p>
            <a:r>
              <a:rPr lang="en-IN" dirty="0" smtClean="0"/>
              <a:t>Analgesia – adequate</a:t>
            </a:r>
          </a:p>
          <a:p>
            <a:r>
              <a:rPr lang="en-IN" dirty="0" smtClean="0"/>
              <a:t>Bladder – empty</a:t>
            </a:r>
          </a:p>
          <a:p>
            <a:r>
              <a:rPr lang="en-IN" dirty="0" smtClean="0"/>
              <a:t>Informed consent</a:t>
            </a:r>
          </a:p>
        </p:txBody>
      </p:sp>
    </p:spTree>
    <p:extLst>
      <p:ext uri="{BB962C8B-B14F-4D97-AF65-F5344CB8AC3E}">
        <p14:creationId xmlns:p14="http://schemas.microsoft.com/office/powerpoint/2010/main" val="6200149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Methods of application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Cephalic method</a:t>
            </a:r>
          </a:p>
          <a:p>
            <a:r>
              <a:rPr lang="en-IN" dirty="0" smtClean="0"/>
              <a:t>Pelvic method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31470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Cephalic methods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Blades are applied at either ends of the </a:t>
            </a:r>
            <a:r>
              <a:rPr lang="en-IN" dirty="0" err="1" smtClean="0"/>
              <a:t>biparietal</a:t>
            </a:r>
            <a:r>
              <a:rPr lang="en-IN" dirty="0" smtClean="0"/>
              <a:t> diameter</a:t>
            </a:r>
          </a:p>
          <a:p>
            <a:r>
              <a:rPr lang="en-IN" dirty="0" smtClean="0"/>
              <a:t>Ear will be at the centre </a:t>
            </a:r>
          </a:p>
          <a:p>
            <a:r>
              <a:rPr lang="en-IN" dirty="0" smtClean="0"/>
              <a:t>Compression in the </a:t>
            </a:r>
            <a:r>
              <a:rPr lang="en-IN" dirty="0" err="1" smtClean="0"/>
              <a:t>biparietal</a:t>
            </a:r>
            <a:r>
              <a:rPr lang="en-IN" dirty="0" smtClean="0"/>
              <a:t> diameter</a:t>
            </a:r>
          </a:p>
          <a:p>
            <a:r>
              <a:rPr lang="en-IN" dirty="0" smtClean="0"/>
              <a:t>Where there is least harm</a:t>
            </a:r>
          </a:p>
          <a:p>
            <a:r>
              <a:rPr lang="en-IN" dirty="0" smtClean="0"/>
              <a:t>Blades fit much better </a:t>
            </a:r>
          </a:p>
          <a:p>
            <a:r>
              <a:rPr lang="en-IN" dirty="0" smtClean="0"/>
              <a:t>Do not slip</a:t>
            </a:r>
          </a:p>
          <a:p>
            <a:r>
              <a:rPr lang="en-IN" dirty="0" smtClean="0"/>
              <a:t>Accurate assessment of POSITION is important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938895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Pelvic method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Blades are applied with respect to the maternal pelvis</a:t>
            </a:r>
          </a:p>
          <a:p>
            <a:r>
              <a:rPr lang="en-IN" dirty="0" smtClean="0"/>
              <a:t>One blade placed on the right side </a:t>
            </a:r>
          </a:p>
          <a:p>
            <a:r>
              <a:rPr lang="en-IN" dirty="0" smtClean="0"/>
              <a:t>Other blade on the left side</a:t>
            </a:r>
          </a:p>
          <a:p>
            <a:r>
              <a:rPr lang="en-IN" dirty="0" smtClean="0"/>
              <a:t>If the head is not well rotated this application will cause damage to the head as it will compress the greater diameters of the </a:t>
            </a:r>
            <a:r>
              <a:rPr lang="en-IN" dirty="0" err="1" smtClean="0"/>
              <a:t>fetal</a:t>
            </a:r>
            <a:r>
              <a:rPr lang="en-IN" dirty="0" smtClean="0"/>
              <a:t> skull</a:t>
            </a:r>
          </a:p>
          <a:p>
            <a:r>
              <a:rPr lang="en-IN" dirty="0" smtClean="0"/>
              <a:t>Such compression in unfavourable diameters will cause intra cranial haemorrhage</a:t>
            </a:r>
          </a:p>
          <a:p>
            <a:r>
              <a:rPr lang="en-IN" dirty="0" smtClean="0"/>
              <a:t>Pelvic application should be avoided in cases where occiput is not rotated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266112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Introduction of blades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Protect the episiotomy</a:t>
            </a:r>
          </a:p>
          <a:p>
            <a:r>
              <a:rPr lang="en-IN" dirty="0" smtClean="0"/>
              <a:t>The left  blade is </a:t>
            </a:r>
            <a:r>
              <a:rPr lang="en-IN" dirty="0" err="1" smtClean="0"/>
              <a:t>lighltly</a:t>
            </a:r>
            <a:r>
              <a:rPr lang="en-IN" dirty="0" smtClean="0"/>
              <a:t> held with the handle </a:t>
            </a:r>
          </a:p>
          <a:p>
            <a:r>
              <a:rPr lang="en-IN" dirty="0" smtClean="0"/>
              <a:t>Gently slip along the fingers into the vagina</a:t>
            </a:r>
          </a:p>
          <a:p>
            <a:r>
              <a:rPr lang="en-IN" dirty="0" smtClean="0"/>
              <a:t>Hold in place</a:t>
            </a:r>
          </a:p>
          <a:p>
            <a:r>
              <a:rPr lang="en-IN" dirty="0" smtClean="0"/>
              <a:t>Introduce the right blade</a:t>
            </a:r>
          </a:p>
          <a:p>
            <a:r>
              <a:rPr lang="en-IN" dirty="0" smtClean="0"/>
              <a:t>Depress and lock</a:t>
            </a:r>
          </a:p>
          <a:p>
            <a:r>
              <a:rPr lang="en-IN" dirty="0" smtClean="0"/>
              <a:t>Check that no part of the cervix is accidentally caught  within the blades </a:t>
            </a:r>
          </a:p>
          <a:p>
            <a:r>
              <a:rPr lang="en-IN" dirty="0" smtClean="0"/>
              <a:t>IF THE BLADES DO NOT LOCK – REASSESS AND REAPPLY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885593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TRACTION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dirty="0" smtClean="0"/>
              <a:t>Traction applied with the fingers placed between the shanks</a:t>
            </a:r>
          </a:p>
          <a:p>
            <a:r>
              <a:rPr lang="en-IN" dirty="0" smtClean="0"/>
              <a:t>Force should never be greater than what the flexed elbow can generate</a:t>
            </a:r>
          </a:p>
          <a:p>
            <a:r>
              <a:rPr lang="en-IN" dirty="0" smtClean="0"/>
              <a:t>Pull during contraction</a:t>
            </a:r>
          </a:p>
          <a:p>
            <a:r>
              <a:rPr lang="en-IN" dirty="0" smtClean="0"/>
              <a:t>Relaxation – unlock</a:t>
            </a:r>
          </a:p>
          <a:p>
            <a:r>
              <a:rPr lang="en-IN" dirty="0" smtClean="0"/>
              <a:t>Direction of traction – direction of birth canal</a:t>
            </a:r>
          </a:p>
          <a:p>
            <a:r>
              <a:rPr lang="en-IN" dirty="0" smtClean="0"/>
              <a:t>Usually 2 -3 pulls</a:t>
            </a:r>
          </a:p>
          <a:p>
            <a:r>
              <a:rPr lang="en-IN" dirty="0" smtClean="0"/>
              <a:t>When the occiput is delivered , blades are removed</a:t>
            </a:r>
          </a:p>
          <a:p>
            <a:r>
              <a:rPr lang="en-IN" dirty="0" smtClean="0"/>
              <a:t>First right blade is removed then left</a:t>
            </a:r>
          </a:p>
          <a:p>
            <a:r>
              <a:rPr lang="en-IN" dirty="0" err="1" smtClean="0"/>
              <a:t>Sholders</a:t>
            </a:r>
            <a:r>
              <a:rPr lang="en-IN" dirty="0" smtClean="0"/>
              <a:t> are delivered and rest of the body delivered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017221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Special situations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Forceps in </a:t>
            </a:r>
            <a:r>
              <a:rPr lang="en-IN" dirty="0" err="1" smtClean="0"/>
              <a:t>occipito</a:t>
            </a:r>
            <a:r>
              <a:rPr lang="en-IN" dirty="0" smtClean="0"/>
              <a:t> posterior </a:t>
            </a:r>
            <a:r>
              <a:rPr lang="en-IN" dirty="0" err="1" smtClean="0"/>
              <a:t>poitions</a:t>
            </a:r>
            <a:endParaRPr lang="en-IN" dirty="0" smtClean="0"/>
          </a:p>
          <a:p>
            <a:r>
              <a:rPr lang="en-IN" dirty="0" smtClean="0"/>
              <a:t>After coming head of breech – body of the child may be carried upwards , blades are applied from below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00366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Varieties of forceps</a:t>
            </a:r>
          </a:p>
          <a:p>
            <a:r>
              <a:rPr lang="en-IN" dirty="0" smtClean="0"/>
              <a:t>Outlet forceps</a:t>
            </a:r>
          </a:p>
          <a:p>
            <a:r>
              <a:rPr lang="en-IN" dirty="0" smtClean="0"/>
              <a:t>Low forceps</a:t>
            </a:r>
          </a:p>
          <a:p>
            <a:r>
              <a:rPr lang="en-IN" dirty="0" err="1" smtClean="0"/>
              <a:t>Midcavity</a:t>
            </a:r>
            <a:r>
              <a:rPr lang="en-IN" dirty="0" smtClean="0"/>
              <a:t> forceps</a:t>
            </a:r>
          </a:p>
          <a:p>
            <a:r>
              <a:rPr lang="en-IN" dirty="0" smtClean="0"/>
              <a:t>High forceps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751934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Kielland</a:t>
            </a:r>
            <a:r>
              <a:rPr lang="en-IN" dirty="0" smtClean="0"/>
              <a:t> ‘s forceps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Sliding lock</a:t>
            </a:r>
          </a:p>
          <a:p>
            <a:r>
              <a:rPr lang="en-IN" dirty="0" smtClean="0"/>
              <a:t>No pelvic curve</a:t>
            </a:r>
          </a:p>
          <a:p>
            <a:r>
              <a:rPr lang="en-IN" dirty="0" smtClean="0"/>
              <a:t>Apply in </a:t>
            </a:r>
            <a:r>
              <a:rPr lang="en-IN" dirty="0" err="1" smtClean="0"/>
              <a:t>asynclitism</a:t>
            </a:r>
            <a:endParaRPr lang="en-IN" dirty="0" smtClean="0"/>
          </a:p>
          <a:p>
            <a:r>
              <a:rPr lang="en-IN" dirty="0" smtClean="0"/>
              <a:t>Technically difficult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387147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Complications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Maternal</a:t>
            </a:r>
          </a:p>
          <a:p>
            <a:r>
              <a:rPr lang="en-IN" dirty="0" smtClean="0"/>
              <a:t>Extension of episiotomy</a:t>
            </a:r>
          </a:p>
          <a:p>
            <a:r>
              <a:rPr lang="en-IN" dirty="0" smtClean="0"/>
              <a:t>Vaginal lacerations</a:t>
            </a:r>
          </a:p>
          <a:p>
            <a:r>
              <a:rPr lang="en-IN" dirty="0" smtClean="0"/>
              <a:t>Cervical tears</a:t>
            </a:r>
          </a:p>
          <a:p>
            <a:r>
              <a:rPr lang="en-IN" dirty="0" smtClean="0"/>
              <a:t>Traumatic </a:t>
            </a:r>
            <a:r>
              <a:rPr lang="en-IN" dirty="0" err="1" smtClean="0"/>
              <a:t>pph</a:t>
            </a:r>
            <a:endParaRPr lang="en-IN" dirty="0" smtClean="0"/>
          </a:p>
          <a:p>
            <a:r>
              <a:rPr lang="en-IN" dirty="0" smtClean="0"/>
              <a:t>Bladder injury – </a:t>
            </a:r>
            <a:r>
              <a:rPr lang="en-IN" dirty="0" err="1" smtClean="0"/>
              <a:t>vesicovaginal</a:t>
            </a:r>
            <a:r>
              <a:rPr lang="en-IN" dirty="0" smtClean="0"/>
              <a:t> fistula</a:t>
            </a:r>
          </a:p>
          <a:p>
            <a:r>
              <a:rPr lang="en-IN" dirty="0" smtClean="0"/>
              <a:t>Rectal injury</a:t>
            </a:r>
          </a:p>
          <a:p>
            <a:r>
              <a:rPr lang="en-IN" dirty="0" smtClean="0"/>
              <a:t>sepsis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133149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Fetal</a:t>
            </a:r>
            <a:r>
              <a:rPr lang="en-IN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Intracranial </a:t>
            </a:r>
            <a:r>
              <a:rPr lang="en-IN" dirty="0" err="1" smtClean="0"/>
              <a:t>hmge</a:t>
            </a:r>
            <a:endParaRPr lang="en-IN" dirty="0" smtClean="0"/>
          </a:p>
          <a:p>
            <a:r>
              <a:rPr lang="en-IN" dirty="0" smtClean="0"/>
              <a:t>Skull fracture</a:t>
            </a:r>
          </a:p>
          <a:p>
            <a:r>
              <a:rPr lang="en-IN" dirty="0" err="1" smtClean="0"/>
              <a:t>Cephalhematoma</a:t>
            </a:r>
            <a:endParaRPr lang="en-IN" dirty="0" smtClean="0"/>
          </a:p>
          <a:p>
            <a:r>
              <a:rPr lang="en-IN" dirty="0" smtClean="0"/>
              <a:t>Facial nerve palsy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531082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Vacuum extractor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Method of holding the </a:t>
            </a:r>
            <a:r>
              <a:rPr lang="en-IN" dirty="0" err="1" smtClean="0"/>
              <a:t>fetal</a:t>
            </a:r>
            <a:r>
              <a:rPr lang="en-IN" dirty="0" smtClean="0"/>
              <a:t> head ( scalp) and pulling out</a:t>
            </a:r>
          </a:p>
          <a:p>
            <a:r>
              <a:rPr lang="en-IN" dirty="0" smtClean="0"/>
              <a:t>Parts  - extraction cups of </a:t>
            </a:r>
            <a:r>
              <a:rPr lang="en-IN" dirty="0" err="1" smtClean="0"/>
              <a:t>diferent</a:t>
            </a:r>
            <a:r>
              <a:rPr lang="en-IN" dirty="0" smtClean="0"/>
              <a:t> sizes – 30,40, 50,60 mm in diameter</a:t>
            </a:r>
          </a:p>
          <a:p>
            <a:r>
              <a:rPr lang="en-IN" dirty="0" smtClean="0"/>
              <a:t>Vacuum generator  apparatus – consisting of a vacuum bottle and  gauge and the connecting tube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609751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Indications and pre requisites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Head is below the level of the </a:t>
            </a:r>
            <a:r>
              <a:rPr lang="en-IN" dirty="0" err="1" smtClean="0"/>
              <a:t>ischial</a:t>
            </a:r>
            <a:r>
              <a:rPr lang="en-IN" dirty="0" smtClean="0"/>
              <a:t> spines</a:t>
            </a:r>
          </a:p>
          <a:p>
            <a:r>
              <a:rPr lang="en-IN" dirty="0" err="1" smtClean="0"/>
              <a:t>Occipito</a:t>
            </a:r>
            <a:r>
              <a:rPr lang="en-IN" dirty="0" smtClean="0"/>
              <a:t> transverse and </a:t>
            </a:r>
            <a:r>
              <a:rPr lang="en-IN" dirty="0" err="1" smtClean="0"/>
              <a:t>occipito</a:t>
            </a:r>
            <a:r>
              <a:rPr lang="en-IN" dirty="0" smtClean="0"/>
              <a:t> posterior  positions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854697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contraindications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 brow ,face, non vertex presentations ,</a:t>
            </a:r>
          </a:p>
          <a:p>
            <a:r>
              <a:rPr lang="en-IN" dirty="0" smtClean="0"/>
              <a:t>Prematurity</a:t>
            </a:r>
          </a:p>
          <a:p>
            <a:r>
              <a:rPr lang="en-IN" dirty="0" err="1" smtClean="0"/>
              <a:t>Fetal</a:t>
            </a:r>
            <a:r>
              <a:rPr lang="en-IN" dirty="0" smtClean="0"/>
              <a:t> coagulopathies</a:t>
            </a:r>
          </a:p>
          <a:p>
            <a:r>
              <a:rPr lang="en-IN" dirty="0" smtClean="0"/>
              <a:t>Significant caput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665553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Application of cup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 smtClean="0"/>
              <a:t>Suitable cup is chosen</a:t>
            </a:r>
          </a:p>
          <a:p>
            <a:r>
              <a:rPr lang="en-IN" dirty="0" smtClean="0"/>
              <a:t>Introduce into the vagina</a:t>
            </a:r>
          </a:p>
          <a:p>
            <a:r>
              <a:rPr lang="en-IN" dirty="0" smtClean="0"/>
              <a:t>Cup placed in direct contact with the </a:t>
            </a:r>
            <a:r>
              <a:rPr lang="en-IN" dirty="0" err="1" smtClean="0"/>
              <a:t>inferioror</a:t>
            </a:r>
            <a:r>
              <a:rPr lang="en-IN" dirty="0" smtClean="0"/>
              <a:t> posterior part</a:t>
            </a:r>
          </a:p>
          <a:p>
            <a:r>
              <a:rPr lang="en-IN" dirty="0" smtClean="0"/>
              <a:t>Flexion point – along the sagittal suture , 3 cm anterior to the posterior </a:t>
            </a:r>
            <a:r>
              <a:rPr lang="en-IN" dirty="0" err="1" smtClean="0"/>
              <a:t>fontanelle</a:t>
            </a:r>
            <a:r>
              <a:rPr lang="en-IN" dirty="0" smtClean="0"/>
              <a:t> and 6cm posterior to the anterior </a:t>
            </a:r>
            <a:r>
              <a:rPr lang="en-IN" dirty="0" err="1" smtClean="0"/>
              <a:t>fontanelle</a:t>
            </a:r>
            <a:endParaRPr lang="en-IN" dirty="0" smtClean="0"/>
          </a:p>
          <a:p>
            <a:r>
              <a:rPr lang="en-IN" dirty="0"/>
              <a:t> </a:t>
            </a:r>
            <a:r>
              <a:rPr lang="en-IN" dirty="0" smtClean="0"/>
              <a:t>ensure </a:t>
            </a:r>
            <a:r>
              <a:rPr lang="en-IN" dirty="0"/>
              <a:t>c</a:t>
            </a:r>
            <a:r>
              <a:rPr lang="en-IN" dirty="0" smtClean="0"/>
              <a:t>x, vagina is not included in the cup</a:t>
            </a:r>
          </a:p>
          <a:p>
            <a:r>
              <a:rPr lang="en-IN" dirty="0" smtClean="0"/>
              <a:t>Vacuum is gradually increased every 2 min till pressure gauge shows 0.8kg/cm2</a:t>
            </a:r>
          </a:p>
          <a:p>
            <a:r>
              <a:rPr lang="en-IN" dirty="0" smtClean="0"/>
              <a:t>Artificial caput – chignon</a:t>
            </a:r>
          </a:p>
          <a:p>
            <a:r>
              <a:rPr lang="en-IN" dirty="0" smtClean="0"/>
              <a:t>Traction – intermittent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947482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advantage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Less trauma to mother</a:t>
            </a:r>
          </a:p>
          <a:p>
            <a:r>
              <a:rPr lang="en-IN" dirty="0" smtClean="0"/>
              <a:t>Caput disappears  in 24- 48 </a:t>
            </a:r>
            <a:r>
              <a:rPr lang="en-IN" dirty="0" err="1" smtClean="0"/>
              <a:t>hrs</a:t>
            </a:r>
            <a:endParaRPr lang="en-IN" smtClean="0"/>
          </a:p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3551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Components of the forceps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Blades –</a:t>
            </a:r>
          </a:p>
          <a:p>
            <a:r>
              <a:rPr lang="en-IN" dirty="0" smtClean="0"/>
              <a:t>Lock</a:t>
            </a:r>
          </a:p>
          <a:p>
            <a:r>
              <a:rPr lang="en-IN" dirty="0" smtClean="0"/>
              <a:t>Shank</a:t>
            </a:r>
          </a:p>
          <a:p>
            <a:r>
              <a:rPr lang="en-IN" dirty="0" smtClean="0"/>
              <a:t>Handle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27655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blade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Obstetrics forceps consists of two blades which cross each other and are called the left  blade and right blade</a:t>
            </a:r>
          </a:p>
          <a:p>
            <a:r>
              <a:rPr lang="en-IN" dirty="0" err="1" smtClean="0"/>
              <a:t>Rt</a:t>
            </a:r>
            <a:r>
              <a:rPr lang="en-IN" dirty="0" smtClean="0"/>
              <a:t> or </a:t>
            </a:r>
            <a:r>
              <a:rPr lang="en-IN" dirty="0" err="1" smtClean="0"/>
              <a:t>lt</a:t>
            </a:r>
            <a:r>
              <a:rPr lang="en-IN" dirty="0" smtClean="0"/>
              <a:t> are applied according </a:t>
            </a:r>
            <a:r>
              <a:rPr lang="en-IN" dirty="0" err="1" smtClean="0"/>
              <a:t>tp</a:t>
            </a:r>
            <a:r>
              <a:rPr lang="en-IN" dirty="0" smtClean="0"/>
              <a:t> the side of the </a:t>
            </a:r>
            <a:r>
              <a:rPr lang="en-IN" dirty="0" err="1" smtClean="0"/>
              <a:t>pelvisto</a:t>
            </a:r>
            <a:r>
              <a:rPr lang="en-IN" dirty="0" smtClean="0"/>
              <a:t> which they are applied</a:t>
            </a:r>
          </a:p>
          <a:p>
            <a:r>
              <a:rPr lang="en-IN" dirty="0" smtClean="0"/>
              <a:t>Each blade is made up of four parts – fenestrated blade ,shank, lock and the application handle.</a:t>
            </a:r>
          </a:p>
          <a:p>
            <a:r>
              <a:rPr lang="en-IN" dirty="0" smtClean="0"/>
              <a:t>In some types a additional traction handle and traction rod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00435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Blade – cephalic curve – enables the blade to be closely applied to the cephalic pole of the </a:t>
            </a:r>
            <a:r>
              <a:rPr lang="en-IN" dirty="0" err="1" smtClean="0"/>
              <a:t>fetus</a:t>
            </a:r>
            <a:endParaRPr lang="en-IN" dirty="0" smtClean="0"/>
          </a:p>
          <a:p>
            <a:r>
              <a:rPr lang="en-IN" dirty="0" smtClean="0"/>
              <a:t>Pelvic curve – enables </a:t>
            </a:r>
            <a:r>
              <a:rPr lang="en-IN" dirty="0" err="1" smtClean="0"/>
              <a:t>itto</a:t>
            </a:r>
            <a:r>
              <a:rPr lang="en-IN" dirty="0" smtClean="0"/>
              <a:t> be introduced so as to lie  in the axis of the parturient canal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22337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lock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The two blades articulate at the lock </a:t>
            </a:r>
          </a:p>
          <a:p>
            <a:r>
              <a:rPr lang="en-IN" dirty="0" smtClean="0"/>
              <a:t>English type and French type</a:t>
            </a:r>
          </a:p>
          <a:p>
            <a:r>
              <a:rPr lang="en-IN" dirty="0" smtClean="0"/>
              <a:t>English type – simple, allows the shank of one blade to slip into the socket of the other</a:t>
            </a:r>
          </a:p>
          <a:p>
            <a:r>
              <a:rPr lang="en-IN" dirty="0" smtClean="0"/>
              <a:t>French lock – pivot is screwed into the shank of the left blade</a:t>
            </a:r>
          </a:p>
          <a:p>
            <a:pPr marL="0" indent="0">
              <a:buNone/>
            </a:pPr>
            <a:r>
              <a:rPr lang="en-IN" dirty="0" smtClean="0"/>
              <a:t>While in the </a:t>
            </a:r>
            <a:r>
              <a:rPr lang="en-IN" dirty="0" err="1" smtClean="0"/>
              <a:t>rt</a:t>
            </a:r>
            <a:r>
              <a:rPr lang="en-IN" dirty="0" smtClean="0"/>
              <a:t> blade there is a notch which can be adjusted to it the screw being tightened after locking the blade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48035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shank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Connects the blade and handle </a:t>
            </a:r>
          </a:p>
          <a:p>
            <a:r>
              <a:rPr lang="en-IN" dirty="0" smtClean="0"/>
              <a:t>Gives length to the instrument</a:t>
            </a:r>
          </a:p>
          <a:p>
            <a:r>
              <a:rPr lang="en-IN" dirty="0" smtClean="0"/>
              <a:t>Shank is parallel in the </a:t>
            </a:r>
            <a:r>
              <a:rPr lang="en-IN" dirty="0" err="1" smtClean="0"/>
              <a:t>simpsons</a:t>
            </a:r>
            <a:r>
              <a:rPr lang="en-IN" dirty="0" smtClean="0"/>
              <a:t> forceps</a:t>
            </a:r>
          </a:p>
          <a:p>
            <a:r>
              <a:rPr lang="en-IN" dirty="0" smtClean="0"/>
              <a:t>Shank is crossing in tucker </a:t>
            </a:r>
            <a:r>
              <a:rPr lang="en-IN" dirty="0" err="1" smtClean="0"/>
              <a:t>mclean</a:t>
            </a:r>
            <a:r>
              <a:rPr lang="en-IN" dirty="0" smtClean="0"/>
              <a:t> forceps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63459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Axis traction forceps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Devised by </a:t>
            </a:r>
            <a:r>
              <a:rPr lang="en-IN" dirty="0" err="1" smtClean="0"/>
              <a:t>Tarnier</a:t>
            </a:r>
            <a:endParaRPr lang="en-IN" dirty="0" smtClean="0"/>
          </a:p>
          <a:p>
            <a:r>
              <a:rPr lang="en-IN" dirty="0" smtClean="0"/>
              <a:t>When the head is above the level of </a:t>
            </a:r>
            <a:r>
              <a:rPr lang="en-IN" dirty="0" err="1" smtClean="0"/>
              <a:t>ischial</a:t>
            </a:r>
            <a:r>
              <a:rPr lang="en-IN" dirty="0" smtClean="0"/>
              <a:t> spines </a:t>
            </a:r>
          </a:p>
          <a:p>
            <a:r>
              <a:rPr lang="en-IN" dirty="0" smtClean="0"/>
              <a:t>Enables traction to be applied in the axis of the pelvic cavity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97830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</TotalTime>
  <Words>1119</Words>
  <Application>Microsoft Office PowerPoint</Application>
  <PresentationFormat>Widescreen</PresentationFormat>
  <Paragraphs>171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Arial</vt:lpstr>
      <vt:lpstr>Calibri</vt:lpstr>
      <vt:lpstr>Calibri Light</vt:lpstr>
      <vt:lpstr>Office Theme</vt:lpstr>
      <vt:lpstr>Operative vaginal delivery</vt:lpstr>
      <vt:lpstr>PowerPoint Presentation</vt:lpstr>
      <vt:lpstr>PowerPoint Presentation</vt:lpstr>
      <vt:lpstr>Components of the forceps</vt:lpstr>
      <vt:lpstr>blade</vt:lpstr>
      <vt:lpstr>PowerPoint Presentation</vt:lpstr>
      <vt:lpstr>lock</vt:lpstr>
      <vt:lpstr>shank</vt:lpstr>
      <vt:lpstr>Axis traction forceps</vt:lpstr>
      <vt:lpstr>Classification of forceps delivery</vt:lpstr>
      <vt:lpstr>PowerPoint Presentation</vt:lpstr>
      <vt:lpstr>Outlet forceps</vt:lpstr>
      <vt:lpstr>Low forceps</vt:lpstr>
      <vt:lpstr>Mid forceps</vt:lpstr>
      <vt:lpstr>Functions of forceps</vt:lpstr>
      <vt:lpstr>Indications of forceps</vt:lpstr>
      <vt:lpstr>Fetal indications</vt:lpstr>
      <vt:lpstr>Maternal and fetal</vt:lpstr>
      <vt:lpstr>Types of forceps application</vt:lpstr>
      <vt:lpstr>Prophylactic forceps</vt:lpstr>
      <vt:lpstr>Trial of forceps</vt:lpstr>
      <vt:lpstr>Failed forceps</vt:lpstr>
      <vt:lpstr>Pre requisites of forceps application</vt:lpstr>
      <vt:lpstr>Methods of application</vt:lpstr>
      <vt:lpstr>Cephalic methods</vt:lpstr>
      <vt:lpstr>Pelvic method</vt:lpstr>
      <vt:lpstr>Introduction of blades</vt:lpstr>
      <vt:lpstr>TRACTION</vt:lpstr>
      <vt:lpstr>Special situations</vt:lpstr>
      <vt:lpstr>Kielland ‘s forceps</vt:lpstr>
      <vt:lpstr>Complications</vt:lpstr>
      <vt:lpstr>Fetal </vt:lpstr>
      <vt:lpstr>Vacuum extractor</vt:lpstr>
      <vt:lpstr>Indications and pre requisites</vt:lpstr>
      <vt:lpstr>contraindications</vt:lpstr>
      <vt:lpstr>Application of cup</vt:lpstr>
      <vt:lpstr>advantage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Operative vaginal delivery</dc:title>
  <dc:creator>ADMIN</dc:creator>
  <cp:lastModifiedBy>ADMIN</cp:lastModifiedBy>
  <cp:revision>34</cp:revision>
  <dcterms:created xsi:type="dcterms:W3CDTF">2017-07-17T03:36:14Z</dcterms:created>
  <dcterms:modified xsi:type="dcterms:W3CDTF">2017-07-19T04:21:04Z</dcterms:modified>
</cp:coreProperties>
</file>