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1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0" r:id="rId14"/>
    <p:sldId id="268" r:id="rId15"/>
    <p:sldId id="269" r:id="rId16"/>
    <p:sldId id="267" r:id="rId17"/>
    <p:sldId id="272" r:id="rId18"/>
    <p:sldId id="273" r:id="rId19"/>
    <p:sldId id="274" r:id="rId20"/>
    <p:sldId id="275" r:id="rId21"/>
    <p:sldId id="302" r:id="rId22"/>
    <p:sldId id="303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7" r:id="rId34"/>
    <p:sldId id="288" r:id="rId35"/>
    <p:sldId id="289" r:id="rId36"/>
    <p:sldId id="286" r:id="rId37"/>
    <p:sldId id="290" r:id="rId38"/>
    <p:sldId id="292" r:id="rId39"/>
    <p:sldId id="291" r:id="rId40"/>
    <p:sldId id="295" r:id="rId41"/>
    <p:sldId id="296" r:id="rId42"/>
    <p:sldId id="298" r:id="rId43"/>
    <p:sldId id="297" r:id="rId44"/>
    <p:sldId id="299" r:id="rId45"/>
    <p:sldId id="300" r:id="rId46"/>
    <p:sldId id="301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07" autoAdjust="0"/>
  </p:normalViewPr>
  <p:slideViewPr>
    <p:cSldViewPr>
      <p:cViewPr varScale="1">
        <p:scale>
          <a:sx n="42" d="100"/>
          <a:sy n="42" d="100"/>
        </p:scale>
        <p:origin x="-4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75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BF96332-1E5C-4982-82F5-8285C0014DE4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D1D37A0-6CA8-4DEC-A211-6CB37B8290C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96332-1E5C-4982-82F5-8285C0014DE4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D37A0-6CA8-4DEC-A211-6CB37B8290C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96332-1E5C-4982-82F5-8285C0014DE4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D37A0-6CA8-4DEC-A211-6CB37B8290C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BF96332-1E5C-4982-82F5-8285C0014DE4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D37A0-6CA8-4DEC-A211-6CB37B8290C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BF96332-1E5C-4982-82F5-8285C0014DE4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D1D37A0-6CA8-4DEC-A211-6CB37B8290C1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BF96332-1E5C-4982-82F5-8285C0014DE4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D1D37A0-6CA8-4DEC-A211-6CB37B8290C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BF96332-1E5C-4982-82F5-8285C0014DE4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D1D37A0-6CA8-4DEC-A211-6CB37B8290C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96332-1E5C-4982-82F5-8285C0014DE4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D37A0-6CA8-4DEC-A211-6CB37B8290C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BF96332-1E5C-4982-82F5-8285C0014DE4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D1D37A0-6CA8-4DEC-A211-6CB37B8290C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BF96332-1E5C-4982-82F5-8285C0014DE4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D1D37A0-6CA8-4DEC-A211-6CB37B8290C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BF96332-1E5C-4982-82F5-8285C0014DE4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D1D37A0-6CA8-4DEC-A211-6CB37B8290C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BF96332-1E5C-4982-82F5-8285C0014DE4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D1D37A0-6CA8-4DEC-A211-6CB37B8290C1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700808"/>
          </a:xfrm>
        </p:spPr>
        <p:txBody>
          <a:bodyPr>
            <a:normAutofit fontScale="90000"/>
          </a:bodyPr>
          <a:lstStyle/>
          <a:p>
            <a:r>
              <a:rPr lang="en-IN" b="1" dirty="0" smtClean="0">
                <a:latin typeface="Baskerville Old Face" pitchFamily="18" charset="0"/>
              </a:rPr>
              <a:t>PHYSIOLOGY OF MENSTRUATION AND OVULATION</a:t>
            </a:r>
            <a:endParaRPr lang="en-IN" b="1" dirty="0">
              <a:latin typeface="Baskerville Old Fac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8676456" cy="1872208"/>
          </a:xfrm>
        </p:spPr>
        <p:txBody>
          <a:bodyPr/>
          <a:lstStyle/>
          <a:p>
            <a:r>
              <a:rPr lang="en-IN" smtClean="0"/>
              <a:t>.</a:t>
            </a:r>
            <a:endParaRPr lang="en-IN" dirty="0"/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32856"/>
            <a:ext cx="5399584" cy="4725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en-IN" dirty="0" smtClean="0"/>
              <a:t>              PROLACTIN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/>
          <a:lstStyle/>
          <a:p>
            <a:r>
              <a:rPr lang="en-IN" dirty="0" smtClean="0"/>
              <a:t>Polypeptide hormone.</a:t>
            </a:r>
          </a:p>
          <a:p>
            <a:r>
              <a:rPr lang="en-IN" dirty="0" smtClean="0"/>
              <a:t>Controls milk secretion by breast.</a:t>
            </a:r>
          </a:p>
          <a:p>
            <a:r>
              <a:rPr lang="en-IN" dirty="0" smtClean="0"/>
              <a:t>Under inhibitory control of the hypothalamus</a:t>
            </a:r>
          </a:p>
          <a:p>
            <a:r>
              <a:rPr lang="en-IN" dirty="0" smtClean="0"/>
              <a:t>Inhibited  by dopamine</a:t>
            </a:r>
          </a:p>
          <a:p>
            <a:r>
              <a:rPr lang="en-IN" dirty="0" smtClean="0"/>
              <a:t>Stimulated by</a:t>
            </a:r>
          </a:p>
          <a:p>
            <a:pPr lvl="8"/>
            <a:r>
              <a:rPr lang="en-IN" sz="2000" dirty="0" smtClean="0"/>
              <a:t>TRH</a:t>
            </a:r>
          </a:p>
          <a:p>
            <a:pPr lvl="8"/>
            <a:r>
              <a:rPr lang="en-IN" sz="2000" dirty="0" smtClean="0"/>
              <a:t>Vasopressin,</a:t>
            </a:r>
          </a:p>
          <a:p>
            <a:pPr lvl="8"/>
            <a:r>
              <a:rPr lang="en-IN" sz="2000" dirty="0" err="1" smtClean="0"/>
              <a:t>Vasoactive</a:t>
            </a:r>
            <a:r>
              <a:rPr lang="en-IN" sz="2000" dirty="0" smtClean="0"/>
              <a:t> intestinal peptides,</a:t>
            </a:r>
          </a:p>
          <a:p>
            <a:pPr lvl="8"/>
            <a:r>
              <a:rPr lang="en-IN" sz="2000" dirty="0" smtClean="0"/>
              <a:t>Endogenous </a:t>
            </a:r>
            <a:r>
              <a:rPr lang="en-IN" sz="2000" dirty="0" err="1" smtClean="0"/>
              <a:t>opioids</a:t>
            </a:r>
            <a:r>
              <a:rPr lang="en-IN" sz="2000" dirty="0" smtClean="0"/>
              <a:t>.</a:t>
            </a:r>
            <a:endParaRPr lang="en-IN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01266"/>
          </a:xfrm>
        </p:spPr>
        <p:txBody>
          <a:bodyPr/>
          <a:lstStyle/>
          <a:p>
            <a:r>
              <a:rPr lang="en-IN" dirty="0" smtClean="0"/>
              <a:t>Menstrual cycle.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/>
          <a:lstStyle/>
          <a:p>
            <a:r>
              <a:rPr lang="en-IN" dirty="0" smtClean="0"/>
              <a:t>Consists of </a:t>
            </a:r>
          </a:p>
          <a:p>
            <a:r>
              <a:rPr lang="en-IN" dirty="0" smtClean="0"/>
              <a:t>Ovarian cycle.</a:t>
            </a:r>
          </a:p>
          <a:p>
            <a:pPr lvl="7"/>
            <a:r>
              <a:rPr lang="en-IN" sz="2000" dirty="0" smtClean="0"/>
              <a:t>Follicular phase,</a:t>
            </a:r>
          </a:p>
          <a:p>
            <a:pPr lvl="7"/>
            <a:r>
              <a:rPr lang="en-IN" sz="2000" dirty="0" err="1" smtClean="0"/>
              <a:t>Luteal</a:t>
            </a:r>
            <a:r>
              <a:rPr lang="en-IN" sz="2000" dirty="0" smtClean="0"/>
              <a:t> phase.</a:t>
            </a:r>
          </a:p>
          <a:p>
            <a:r>
              <a:rPr lang="en-IN" dirty="0" smtClean="0"/>
              <a:t>Endometrial cycle.</a:t>
            </a:r>
          </a:p>
          <a:p>
            <a:pPr lvl="7"/>
            <a:r>
              <a:rPr lang="en-IN" sz="2000" dirty="0" smtClean="0"/>
              <a:t>Proliferative phase,</a:t>
            </a:r>
          </a:p>
          <a:p>
            <a:pPr lvl="7"/>
            <a:r>
              <a:rPr lang="en-IN" sz="2000" dirty="0" err="1" smtClean="0"/>
              <a:t>Secretory</a:t>
            </a:r>
            <a:r>
              <a:rPr lang="en-IN" sz="2000" dirty="0" smtClean="0"/>
              <a:t> phase.</a:t>
            </a:r>
            <a:endParaRPr lang="en-IN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en-IN" dirty="0" smtClean="0"/>
              <a:t>Ovarian cycle.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/>
          <a:lstStyle/>
          <a:p>
            <a:r>
              <a:rPr lang="en-IN" u="sng" dirty="0" smtClean="0"/>
              <a:t>Morphology of the ovary:</a:t>
            </a:r>
          </a:p>
          <a:p>
            <a:r>
              <a:rPr lang="en-IN" dirty="0" smtClean="0"/>
              <a:t>Cortex</a:t>
            </a:r>
          </a:p>
          <a:p>
            <a:r>
              <a:rPr lang="en-IN" dirty="0" smtClean="0"/>
              <a:t>Medulla.</a:t>
            </a:r>
          </a:p>
          <a:p>
            <a:r>
              <a:rPr lang="en-IN" dirty="0" smtClean="0"/>
              <a:t>Cortex: Specialised </a:t>
            </a:r>
            <a:r>
              <a:rPr lang="en-IN" dirty="0" err="1" smtClean="0"/>
              <a:t>stroma</a:t>
            </a:r>
            <a:r>
              <a:rPr lang="en-IN" dirty="0" smtClean="0"/>
              <a:t> in which the primordial follicles are embedded</a:t>
            </a:r>
          </a:p>
          <a:p>
            <a:r>
              <a:rPr lang="en-IN" dirty="0" smtClean="0"/>
              <a:t>Primordial germ cells develops into </a:t>
            </a:r>
            <a:r>
              <a:rPr lang="en-IN" dirty="0" err="1" smtClean="0"/>
              <a:t>oocytes</a:t>
            </a:r>
            <a:r>
              <a:rPr lang="en-IN" dirty="0" smtClean="0"/>
              <a:t> by meiotic division</a:t>
            </a:r>
          </a:p>
          <a:p>
            <a:r>
              <a:rPr lang="en-IN" dirty="0" smtClean="0"/>
              <a:t>Surrounded by a layer of </a:t>
            </a:r>
            <a:r>
              <a:rPr lang="en-IN" dirty="0" err="1" smtClean="0"/>
              <a:t>granulosa</a:t>
            </a:r>
            <a:r>
              <a:rPr lang="en-IN" dirty="0" smtClean="0"/>
              <a:t> cells called PRIMORDIAL FOLLICLES.</a:t>
            </a:r>
          </a:p>
          <a:p>
            <a:pPr>
              <a:buNone/>
            </a:pP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ages of follicle dvpm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116632"/>
            <a:ext cx="9036496" cy="66247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507288" cy="1124744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Stages of follicular development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/>
          <a:lstStyle/>
          <a:p>
            <a:r>
              <a:rPr lang="en-IN" dirty="0" smtClean="0"/>
              <a:t>PRIMORDIAL FOLLICLE</a:t>
            </a:r>
          </a:p>
          <a:p>
            <a:pPr>
              <a:buNone/>
            </a:pPr>
            <a:r>
              <a:rPr lang="en-IN" dirty="0" smtClean="0"/>
              <a:t>     single layer of flattened </a:t>
            </a:r>
            <a:r>
              <a:rPr lang="en-IN" dirty="0" err="1" smtClean="0"/>
              <a:t>granulosa</a:t>
            </a:r>
            <a:r>
              <a:rPr lang="en-IN" dirty="0" smtClean="0"/>
              <a:t> cells.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PRIMARY FOLLICLE:</a:t>
            </a:r>
          </a:p>
          <a:p>
            <a:pPr>
              <a:buNone/>
            </a:pPr>
            <a:r>
              <a:rPr lang="en-IN" dirty="0" smtClean="0"/>
              <a:t>		</a:t>
            </a:r>
            <a:r>
              <a:rPr lang="en-IN" dirty="0" err="1" smtClean="0"/>
              <a:t>cuboidal</a:t>
            </a:r>
            <a:r>
              <a:rPr lang="en-IN" dirty="0" smtClean="0"/>
              <a:t> </a:t>
            </a:r>
            <a:r>
              <a:rPr lang="en-IN" dirty="0" err="1" smtClean="0"/>
              <a:t>granulosa</a:t>
            </a:r>
            <a:r>
              <a:rPr lang="en-IN" dirty="0" smtClean="0"/>
              <a:t> cells,</a:t>
            </a:r>
          </a:p>
          <a:p>
            <a:pPr>
              <a:buNone/>
            </a:pPr>
            <a:r>
              <a:rPr lang="en-IN" dirty="0" smtClean="0"/>
              <a:t>		increase in no of </a:t>
            </a:r>
            <a:r>
              <a:rPr lang="en-IN" dirty="0" err="1" smtClean="0"/>
              <a:t>granulosa</a:t>
            </a:r>
            <a:r>
              <a:rPr lang="en-IN" dirty="0" smtClean="0"/>
              <a:t> cells,</a:t>
            </a:r>
          </a:p>
          <a:p>
            <a:pPr>
              <a:buNone/>
            </a:pPr>
            <a:r>
              <a:rPr lang="en-IN" dirty="0" smtClean="0"/>
              <a:t>		</a:t>
            </a:r>
            <a:r>
              <a:rPr lang="en-IN" dirty="0" err="1" smtClean="0"/>
              <a:t>pseudostratification</a:t>
            </a:r>
            <a:r>
              <a:rPr lang="en-IN" dirty="0" smtClean="0"/>
              <a:t>,</a:t>
            </a:r>
          </a:p>
          <a:p>
            <a:pPr>
              <a:buNone/>
            </a:pPr>
            <a:r>
              <a:rPr lang="en-IN" dirty="0" smtClean="0"/>
              <a:t>		formation of </a:t>
            </a:r>
            <a:r>
              <a:rPr lang="en-IN" dirty="0" err="1" smtClean="0"/>
              <a:t>Zona</a:t>
            </a:r>
            <a:r>
              <a:rPr lang="en-IN" dirty="0" smtClean="0"/>
              <a:t> </a:t>
            </a:r>
            <a:r>
              <a:rPr lang="en-IN" dirty="0" err="1" smtClean="0"/>
              <a:t>Pellucida</a:t>
            </a:r>
            <a:r>
              <a:rPr lang="en-IN" dirty="0" smtClean="0"/>
              <a:t>,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41368"/>
          </a:xfrm>
        </p:spPr>
        <p:txBody>
          <a:bodyPr/>
          <a:lstStyle/>
          <a:p>
            <a:r>
              <a:rPr lang="en-IN" dirty="0" smtClean="0"/>
              <a:t>SECONDARY FOLLICLE</a:t>
            </a:r>
          </a:p>
          <a:p>
            <a:pPr lvl="1"/>
            <a:r>
              <a:rPr lang="en-IN" dirty="0" err="1" smtClean="0"/>
              <a:t>Preantral</a:t>
            </a:r>
            <a:r>
              <a:rPr lang="en-IN" dirty="0" smtClean="0"/>
              <a:t> follicle</a:t>
            </a:r>
          </a:p>
          <a:p>
            <a:pPr lvl="1"/>
            <a:r>
              <a:rPr lang="en-IN" dirty="0" smtClean="0"/>
              <a:t>Increase in no of </a:t>
            </a:r>
            <a:r>
              <a:rPr lang="en-IN" dirty="0" err="1" smtClean="0"/>
              <a:t>granulosa</a:t>
            </a:r>
            <a:r>
              <a:rPr lang="en-IN" dirty="0" smtClean="0"/>
              <a:t> cells,</a:t>
            </a:r>
          </a:p>
          <a:p>
            <a:pPr lvl="1"/>
            <a:r>
              <a:rPr lang="en-IN" dirty="0" err="1" smtClean="0"/>
              <a:t>Stromal</a:t>
            </a:r>
            <a:r>
              <a:rPr lang="en-IN" dirty="0" smtClean="0"/>
              <a:t> differentiation into theca cells,</a:t>
            </a:r>
          </a:p>
          <a:p>
            <a:pPr lvl="1"/>
            <a:r>
              <a:rPr lang="en-IN" dirty="0" smtClean="0"/>
              <a:t>Formation of theca </a:t>
            </a:r>
            <a:r>
              <a:rPr lang="en-IN" dirty="0" err="1" smtClean="0"/>
              <a:t>externa</a:t>
            </a:r>
            <a:r>
              <a:rPr lang="en-IN" dirty="0" smtClean="0"/>
              <a:t> and theca </a:t>
            </a:r>
            <a:r>
              <a:rPr lang="en-IN" dirty="0" err="1" smtClean="0"/>
              <a:t>interna</a:t>
            </a:r>
            <a:r>
              <a:rPr lang="en-IN" dirty="0" smtClean="0"/>
              <a:t>.</a:t>
            </a:r>
          </a:p>
          <a:p>
            <a:pPr lvl="1"/>
            <a:endParaRPr lang="en-IN" dirty="0" smtClean="0"/>
          </a:p>
          <a:p>
            <a:pPr lvl="1"/>
            <a:r>
              <a:rPr lang="en-IN" dirty="0" smtClean="0"/>
              <a:t>TERTIARY FOLLICLE:</a:t>
            </a:r>
          </a:p>
          <a:p>
            <a:pPr lvl="1"/>
            <a:r>
              <a:rPr lang="en-IN" dirty="0" err="1" smtClean="0"/>
              <a:t>Antral</a:t>
            </a:r>
            <a:r>
              <a:rPr lang="en-IN" dirty="0" smtClean="0"/>
              <a:t> follicle,</a:t>
            </a:r>
          </a:p>
          <a:p>
            <a:pPr lvl="1"/>
            <a:r>
              <a:rPr lang="en-IN" dirty="0" smtClean="0"/>
              <a:t>Collection of fluid in the follicle,</a:t>
            </a:r>
          </a:p>
          <a:p>
            <a:pPr lvl="1"/>
            <a:r>
              <a:rPr lang="en-IN" dirty="0" smtClean="0"/>
              <a:t>Rapid increase in size,</a:t>
            </a:r>
          </a:p>
          <a:p>
            <a:pPr lvl="1"/>
            <a:r>
              <a:rPr lang="en-IN" dirty="0" smtClean="0"/>
              <a:t>Formation of cumulus </a:t>
            </a:r>
            <a:r>
              <a:rPr lang="en-IN" dirty="0" err="1" smtClean="0"/>
              <a:t>oophorus</a:t>
            </a:r>
            <a:r>
              <a:rPr lang="en-IN" dirty="0" smtClean="0"/>
              <a:t>,</a:t>
            </a:r>
          </a:p>
          <a:p>
            <a:pPr lvl="1"/>
            <a:r>
              <a:rPr lang="en-IN" dirty="0" smtClean="0"/>
              <a:t>Formation of </a:t>
            </a:r>
            <a:r>
              <a:rPr lang="en-IN" dirty="0" err="1" smtClean="0"/>
              <a:t>graffian</a:t>
            </a:r>
            <a:r>
              <a:rPr lang="en-IN" dirty="0" smtClean="0"/>
              <a:t> follicle.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1077782">
                <a:tc>
                  <a:txBody>
                    <a:bodyPr/>
                    <a:lstStyle/>
                    <a:p>
                      <a:r>
                        <a:rPr lang="en-IN" dirty="0" smtClean="0"/>
                        <a:t>AGE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FOLLICLES </a:t>
                      </a:r>
                      <a:endParaRPr lang="en-IN" dirty="0"/>
                    </a:p>
                  </a:txBody>
                  <a:tcPr/>
                </a:tc>
              </a:tr>
              <a:tr h="1077782">
                <a:tc>
                  <a:txBody>
                    <a:bodyPr/>
                    <a:lstStyle/>
                    <a:p>
                      <a:r>
                        <a:rPr lang="en-IN" dirty="0" smtClean="0"/>
                        <a:t>20 Weeks</a:t>
                      </a:r>
                      <a:r>
                        <a:rPr lang="en-IN" baseline="0" dirty="0" smtClean="0"/>
                        <a:t> of gestation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6-7 million</a:t>
                      </a:r>
                      <a:endParaRPr lang="en-IN" dirty="0"/>
                    </a:p>
                  </a:txBody>
                  <a:tcPr/>
                </a:tc>
              </a:tr>
              <a:tr h="1077782">
                <a:tc>
                  <a:txBody>
                    <a:bodyPr/>
                    <a:lstStyle/>
                    <a:p>
                      <a:r>
                        <a:rPr lang="en-IN" dirty="0" smtClean="0"/>
                        <a:t>Birth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 million</a:t>
                      </a:r>
                      <a:endParaRPr lang="en-IN" dirty="0"/>
                    </a:p>
                  </a:txBody>
                  <a:tcPr/>
                </a:tc>
              </a:tr>
              <a:tr h="2546872">
                <a:tc>
                  <a:txBody>
                    <a:bodyPr/>
                    <a:lstStyle/>
                    <a:p>
                      <a:r>
                        <a:rPr lang="en-IN" dirty="0" smtClean="0"/>
                        <a:t>Reproductive age group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400 primordial follicles</a:t>
                      </a:r>
                      <a:r>
                        <a:rPr lang="en-IN" baseline="0" dirty="0" smtClean="0"/>
                        <a:t> ovulate</a:t>
                      </a:r>
                      <a:endParaRPr lang="en-IN" dirty="0"/>
                    </a:p>
                  </a:txBody>
                  <a:tcPr/>
                </a:tc>
              </a:tr>
              <a:tr h="1077782">
                <a:tc>
                  <a:txBody>
                    <a:bodyPr/>
                    <a:lstStyle/>
                    <a:p>
                      <a:r>
                        <a:rPr lang="en-IN" dirty="0" smtClean="0"/>
                        <a:t>Menopause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Stroma</a:t>
                      </a:r>
                      <a:r>
                        <a:rPr lang="en-IN" dirty="0" smtClean="0"/>
                        <a:t> with very</a:t>
                      </a:r>
                      <a:r>
                        <a:rPr lang="en-IN" baseline="0" dirty="0" smtClean="0"/>
                        <a:t> few follicles.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txBody>
          <a:bodyPr/>
          <a:lstStyle/>
          <a:p>
            <a:r>
              <a:rPr lang="en-IN" dirty="0" smtClean="0"/>
              <a:t>            Ovarian cycle.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400600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Follicular phase:</a:t>
            </a:r>
          </a:p>
          <a:p>
            <a:r>
              <a:rPr lang="en-IN" dirty="0" smtClean="0"/>
              <a:t>Oestrogen is the predominant hormone produced during follicular phase.</a:t>
            </a:r>
          </a:p>
          <a:p>
            <a:r>
              <a:rPr lang="en-IN" dirty="0" smtClean="0"/>
              <a:t>Oestrogen is formed by aromatisation of androgens  by the enzyme </a:t>
            </a:r>
            <a:r>
              <a:rPr lang="en-IN" dirty="0" err="1" smtClean="0"/>
              <a:t>aromatase</a:t>
            </a:r>
            <a:r>
              <a:rPr lang="en-IN" dirty="0" smtClean="0"/>
              <a:t> in the ovary.</a:t>
            </a:r>
          </a:p>
          <a:p>
            <a:r>
              <a:rPr lang="en-IN" dirty="0" smtClean="0"/>
              <a:t>Oestrogen </a:t>
            </a:r>
            <a:r>
              <a:rPr lang="en-IN" dirty="0" err="1" smtClean="0"/>
              <a:t>begn</a:t>
            </a:r>
            <a:r>
              <a:rPr lang="en-IN" dirty="0" smtClean="0"/>
              <a:t> to rise day 7 to 8.</a:t>
            </a:r>
          </a:p>
          <a:p>
            <a:r>
              <a:rPr lang="en-IN" dirty="0" smtClean="0"/>
              <a:t>Reaches peak on day 12.</a:t>
            </a:r>
          </a:p>
          <a:p>
            <a:r>
              <a:rPr lang="en-IN" dirty="0" smtClean="0"/>
              <a:t>Falls after ovulation</a:t>
            </a:r>
          </a:p>
          <a:p>
            <a:r>
              <a:rPr lang="en-IN" dirty="0" smtClean="0"/>
              <a:t>Rise again to reach a second peak during </a:t>
            </a:r>
            <a:r>
              <a:rPr lang="en-IN" dirty="0" err="1" smtClean="0"/>
              <a:t>luteal</a:t>
            </a:r>
            <a:r>
              <a:rPr lang="en-IN" dirty="0" smtClean="0"/>
              <a:t> phase.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r>
              <a:rPr lang="en-IN" dirty="0" smtClean="0"/>
              <a:t>         Oestrogen.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Steroid hormone</a:t>
            </a:r>
          </a:p>
          <a:p>
            <a:r>
              <a:rPr lang="en-IN" dirty="0" smtClean="0"/>
              <a:t>Synthesis by </a:t>
            </a:r>
            <a:r>
              <a:rPr lang="en-IN" dirty="0" err="1" smtClean="0"/>
              <a:t>granulosa</a:t>
            </a:r>
            <a:r>
              <a:rPr lang="en-IN" dirty="0" smtClean="0"/>
              <a:t> cells.</a:t>
            </a:r>
          </a:p>
          <a:p>
            <a:r>
              <a:rPr lang="en-IN" dirty="0" smtClean="0"/>
              <a:t>Predominant hormone of follicular phase.</a:t>
            </a:r>
          </a:p>
          <a:p>
            <a:r>
              <a:rPr lang="en-IN" dirty="0" smtClean="0"/>
              <a:t>Inhibit FSH</a:t>
            </a:r>
          </a:p>
          <a:p>
            <a:r>
              <a:rPr lang="en-IN" dirty="0" smtClean="0"/>
              <a:t>Trigger LH surge</a:t>
            </a:r>
          </a:p>
          <a:p>
            <a:r>
              <a:rPr lang="en-IN" dirty="0" err="1" smtClean="0"/>
              <a:t>Oestradiol,oestrone,oestriol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dirty="0" smtClean="0"/>
              <a:t>Site of production:</a:t>
            </a:r>
          </a:p>
          <a:p>
            <a:r>
              <a:rPr lang="en-IN" dirty="0" smtClean="0"/>
              <a:t>Ovary:</a:t>
            </a:r>
          </a:p>
          <a:p>
            <a:pPr lvl="1"/>
            <a:r>
              <a:rPr lang="en-IN" dirty="0" smtClean="0"/>
              <a:t>Mainly </a:t>
            </a:r>
            <a:r>
              <a:rPr lang="en-IN" dirty="0" err="1" smtClean="0"/>
              <a:t>oestradiol</a:t>
            </a:r>
            <a:r>
              <a:rPr lang="en-IN" dirty="0" smtClean="0"/>
              <a:t>,</a:t>
            </a:r>
          </a:p>
          <a:p>
            <a:pPr lvl="1"/>
            <a:r>
              <a:rPr lang="en-IN" dirty="0" smtClean="0"/>
              <a:t>Small amount of oestrone.</a:t>
            </a:r>
          </a:p>
          <a:p>
            <a:pPr lvl="1"/>
            <a:r>
              <a:rPr lang="en-IN" dirty="0" smtClean="0"/>
              <a:t>Adipose Tissue: Oestrone.</a:t>
            </a:r>
          </a:p>
          <a:p>
            <a:pPr lvl="1"/>
            <a:r>
              <a:rPr lang="en-IN" dirty="0" smtClean="0"/>
              <a:t>Foetal Liver: </a:t>
            </a:r>
            <a:r>
              <a:rPr lang="en-IN" dirty="0" err="1" smtClean="0"/>
              <a:t>Oestriol</a:t>
            </a:r>
            <a:r>
              <a:rPr lang="en-IN" dirty="0" smtClean="0"/>
              <a:t>.</a:t>
            </a:r>
          </a:p>
          <a:p>
            <a:pPr lvl="1"/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Clinical significance: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Rise in oestrogen levels during the follicular phase is used for monitoring follicular growth and timing of administration of HCG during ovulation induction.</a:t>
            </a:r>
            <a:endParaRPr lang="en-IN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67544" y="4941168"/>
          <a:ext cx="8544272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068"/>
                <a:gridCol w="2136068"/>
                <a:gridCol w="2136068"/>
                <a:gridCol w="2136068"/>
              </a:tblGrid>
              <a:tr h="0">
                <a:tc>
                  <a:txBody>
                    <a:bodyPr/>
                    <a:lstStyle/>
                    <a:p>
                      <a:r>
                        <a:rPr lang="en-IN" dirty="0" smtClean="0"/>
                        <a:t>Hormone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Follicular</a:t>
                      </a:r>
                      <a:r>
                        <a:rPr lang="en-IN" baseline="0" dirty="0" smtClean="0"/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ovulation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Luteal</a:t>
                      </a:r>
                      <a:r>
                        <a:rPr lang="en-IN" dirty="0" smtClean="0"/>
                        <a:t> phase</a:t>
                      </a:r>
                      <a:endParaRPr lang="en-IN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Oestradiol</a:t>
                      </a:r>
                      <a:r>
                        <a:rPr lang="en-IN" dirty="0" smtClean="0"/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30-200pg/ml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200-600pg/ml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30-200pg/ml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MENSTRUAL CYCLE.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/>
          <a:lstStyle/>
          <a:p>
            <a:r>
              <a:rPr lang="en-IN" dirty="0" err="1" smtClean="0"/>
              <a:t>MENSTRUATION:It</a:t>
            </a:r>
            <a:r>
              <a:rPr lang="en-IN" dirty="0" smtClean="0"/>
              <a:t> is the end point in the cascade of events starting at hypothalamus and ending in the uterus.</a:t>
            </a:r>
          </a:p>
          <a:p>
            <a:r>
              <a:rPr lang="en-IN" dirty="0" smtClean="0"/>
              <a:t>Mean duration of cycle : 28 days.(21-35 days)</a:t>
            </a:r>
          </a:p>
          <a:p>
            <a:r>
              <a:rPr lang="en-IN" dirty="0" smtClean="0"/>
              <a:t>Average duration of menses: 3 -5 days.</a:t>
            </a:r>
          </a:p>
          <a:p>
            <a:r>
              <a:rPr lang="en-IN" dirty="0" smtClean="0"/>
              <a:t>Estimated blood loss: 50 ml.</a:t>
            </a:r>
          </a:p>
          <a:p>
            <a:r>
              <a:rPr lang="en-IN" dirty="0" smtClean="0"/>
              <a:t>Menstrual rhythm depends on the H-P-O function.</a:t>
            </a:r>
          </a:p>
          <a:p>
            <a:r>
              <a:rPr lang="en-IN" dirty="0" smtClean="0"/>
              <a:t>Amount of blood loss depends upon uterine condition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en-IN" dirty="0" smtClean="0"/>
              <a:t>          Ovulation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Ovulation  is the process of release of an </a:t>
            </a:r>
            <a:r>
              <a:rPr lang="en-IN" dirty="0" err="1" smtClean="0"/>
              <a:t>oocyte</a:t>
            </a:r>
            <a:r>
              <a:rPr lang="en-IN" dirty="0" smtClean="0"/>
              <a:t> from the ovarian follicle</a:t>
            </a:r>
          </a:p>
          <a:p>
            <a:r>
              <a:rPr lang="en-IN" dirty="0" smtClean="0"/>
              <a:t>14 days prior to the first day of next menstrual cycle.</a:t>
            </a:r>
          </a:p>
          <a:p>
            <a:r>
              <a:rPr lang="en-IN" dirty="0" smtClean="0"/>
              <a:t>Process is </a:t>
            </a:r>
            <a:r>
              <a:rPr lang="en-IN" dirty="0" err="1" smtClean="0"/>
              <a:t>trigerred</a:t>
            </a:r>
            <a:r>
              <a:rPr lang="en-IN" dirty="0" smtClean="0"/>
              <a:t> by mid cycle LH surge</a:t>
            </a:r>
          </a:p>
          <a:p>
            <a:r>
              <a:rPr lang="en-IN" dirty="0" smtClean="0"/>
              <a:t>LH surge causes:</a:t>
            </a:r>
          </a:p>
          <a:p>
            <a:r>
              <a:rPr lang="en-IN" dirty="0" smtClean="0"/>
              <a:t>Completion of first meiotic division.</a:t>
            </a:r>
          </a:p>
          <a:p>
            <a:r>
              <a:rPr lang="en-IN" dirty="0" smtClean="0"/>
              <a:t>Extrusion of first polar body.</a:t>
            </a:r>
          </a:p>
          <a:p>
            <a:r>
              <a:rPr lang="en-IN" dirty="0" smtClean="0"/>
              <a:t>Inflammatory reaction in the follicle.</a:t>
            </a:r>
          </a:p>
          <a:p>
            <a:r>
              <a:rPr lang="en-IN" dirty="0" smtClean="0"/>
              <a:t>Release of prostaglandins and cytokines</a:t>
            </a:r>
          </a:p>
          <a:p>
            <a:r>
              <a:rPr lang="en-IN" dirty="0" smtClean="0"/>
              <a:t>Perforation of follicular wall</a:t>
            </a:r>
          </a:p>
          <a:p>
            <a:r>
              <a:rPr lang="en-IN" dirty="0" smtClean="0"/>
              <a:t>Pickup of </a:t>
            </a:r>
            <a:r>
              <a:rPr lang="en-IN" dirty="0" err="1" smtClean="0"/>
              <a:t>oocyte</a:t>
            </a:r>
            <a:r>
              <a:rPr lang="en-IN" dirty="0" smtClean="0"/>
              <a:t> by </a:t>
            </a:r>
            <a:r>
              <a:rPr lang="en-IN" dirty="0" err="1" smtClean="0"/>
              <a:t>fimbriae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en-IN" dirty="0" smtClean="0"/>
              <a:t>Symptoms of Ovulation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/>
          <a:lstStyle/>
          <a:p>
            <a:r>
              <a:rPr lang="en-IN" dirty="0" smtClean="0"/>
              <a:t>Unilateral abdominal pain,</a:t>
            </a:r>
          </a:p>
          <a:p>
            <a:r>
              <a:rPr lang="en-IN" dirty="0" err="1" smtClean="0"/>
              <a:t>Mastalgia</a:t>
            </a:r>
            <a:r>
              <a:rPr lang="en-IN" dirty="0" smtClean="0"/>
              <a:t>,</a:t>
            </a:r>
          </a:p>
          <a:p>
            <a:r>
              <a:rPr lang="en-IN" dirty="0" smtClean="0"/>
              <a:t>Spotting associated with ovulation,</a:t>
            </a:r>
          </a:p>
          <a:p>
            <a:r>
              <a:rPr lang="en-IN" dirty="0" smtClean="0"/>
              <a:t>Cervical mucus symptoms,</a:t>
            </a:r>
          </a:p>
          <a:p>
            <a:r>
              <a:rPr lang="en-IN" dirty="0" smtClean="0"/>
              <a:t>Nipple discharge,</a:t>
            </a:r>
          </a:p>
          <a:p>
            <a:r>
              <a:rPr lang="en-IN" dirty="0" smtClean="0"/>
              <a:t>Premenstrual tension: </a:t>
            </a:r>
            <a:r>
              <a:rPr lang="en-IN" dirty="0" err="1" smtClean="0"/>
              <a:t>Irritability,anger,Intolerabilit,sense</a:t>
            </a:r>
            <a:r>
              <a:rPr lang="en-IN" dirty="0" smtClean="0"/>
              <a:t> of </a:t>
            </a:r>
            <a:r>
              <a:rPr lang="en-IN" dirty="0" err="1" smtClean="0"/>
              <a:t>Bloatness</a:t>
            </a:r>
            <a:r>
              <a:rPr lang="en-IN" dirty="0" smtClean="0"/>
              <a:t>.</a:t>
            </a:r>
          </a:p>
          <a:p>
            <a:r>
              <a:rPr lang="en-IN" dirty="0" smtClean="0"/>
              <a:t>Dysmenorrhoea (</a:t>
            </a:r>
            <a:r>
              <a:rPr lang="en-IN" dirty="0" err="1" smtClean="0"/>
              <a:t>Spassmodic</a:t>
            </a:r>
            <a:r>
              <a:rPr lang="en-IN" dirty="0" smtClean="0"/>
              <a:t>)</a:t>
            </a:r>
          </a:p>
          <a:p>
            <a:pPr lvl="8"/>
            <a:endParaRPr lang="en-IN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en-IN" dirty="0" smtClean="0"/>
              <a:t>Signs of Ovulation.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/>
          <a:lstStyle/>
          <a:p>
            <a:r>
              <a:rPr lang="en-IN" dirty="0" smtClean="0"/>
              <a:t>Increased Basal Body Temperature</a:t>
            </a:r>
          </a:p>
          <a:p>
            <a:r>
              <a:rPr lang="en-IN" dirty="0" smtClean="0"/>
              <a:t>BBT decreases by ½ degree F</a:t>
            </a:r>
          </a:p>
          <a:p>
            <a:r>
              <a:rPr lang="en-IN" dirty="0" smtClean="0"/>
              <a:t>Temperature increases above </a:t>
            </a:r>
            <a:r>
              <a:rPr lang="en-IN" dirty="0" err="1" smtClean="0"/>
              <a:t>preovulatory</a:t>
            </a:r>
            <a:r>
              <a:rPr lang="en-IN" dirty="0" smtClean="0"/>
              <a:t> level from ½ to 1 degree F</a:t>
            </a:r>
          </a:p>
          <a:p>
            <a:r>
              <a:rPr lang="en-IN" dirty="0" smtClean="0"/>
              <a:t>Progesterone :</a:t>
            </a:r>
            <a:r>
              <a:rPr lang="en-IN" dirty="0" err="1" smtClean="0"/>
              <a:t>Thermogenic</a:t>
            </a:r>
            <a:r>
              <a:rPr lang="en-IN" dirty="0" smtClean="0"/>
              <a:t> Effect.</a:t>
            </a:r>
          </a:p>
          <a:p>
            <a:r>
              <a:rPr lang="en-IN" dirty="0" smtClean="0"/>
              <a:t>Plasma level of </a:t>
            </a:r>
            <a:r>
              <a:rPr lang="en-IN" dirty="0" err="1" smtClean="0"/>
              <a:t>progesterones</a:t>
            </a:r>
            <a:r>
              <a:rPr lang="en-IN" smtClean="0"/>
              <a:t> in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			LUTEAL PHASE.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5832648"/>
          </a:xfrm>
        </p:spPr>
        <p:txBody>
          <a:bodyPr/>
          <a:lstStyle/>
          <a:p>
            <a:r>
              <a:rPr lang="en-IN" dirty="0" smtClean="0"/>
              <a:t>LUTEAL PHASE extends from the time of formation of corpus </a:t>
            </a:r>
            <a:r>
              <a:rPr lang="en-IN" dirty="0" err="1" smtClean="0"/>
              <a:t>luteum</a:t>
            </a:r>
            <a:r>
              <a:rPr lang="en-IN" dirty="0" smtClean="0"/>
              <a:t> to the onset of menses(</a:t>
            </a:r>
            <a:r>
              <a:rPr lang="en-IN" dirty="0" err="1" smtClean="0"/>
              <a:t>luteolysis</a:t>
            </a:r>
            <a:r>
              <a:rPr lang="en-IN" dirty="0" smtClean="0"/>
              <a:t>),</a:t>
            </a:r>
            <a:r>
              <a:rPr lang="en-IN" dirty="0" err="1" smtClean="0"/>
              <a:t>usuallly</a:t>
            </a:r>
            <a:r>
              <a:rPr lang="en-IN" dirty="0" smtClean="0"/>
              <a:t> 14 days in length.</a:t>
            </a:r>
          </a:p>
          <a:p>
            <a:r>
              <a:rPr lang="en-IN" dirty="0" smtClean="0"/>
              <a:t>Formation of corpus </a:t>
            </a:r>
            <a:r>
              <a:rPr lang="en-IN" dirty="0" err="1" smtClean="0"/>
              <a:t>luteum</a:t>
            </a:r>
            <a:r>
              <a:rPr lang="en-IN" dirty="0" smtClean="0"/>
              <a:t>:</a:t>
            </a:r>
          </a:p>
          <a:p>
            <a:r>
              <a:rPr lang="en-IN" dirty="0" smtClean="0"/>
              <a:t>GF  collapses after ovulation</a:t>
            </a:r>
          </a:p>
          <a:p>
            <a:r>
              <a:rPr lang="en-IN" dirty="0" err="1" smtClean="0"/>
              <a:t>Granulosa</a:t>
            </a:r>
            <a:r>
              <a:rPr lang="en-IN" dirty="0" smtClean="0"/>
              <a:t> &amp; theca cells become yellow due to deposition of lipids and </a:t>
            </a:r>
            <a:r>
              <a:rPr lang="en-IN" dirty="0" err="1" smtClean="0"/>
              <a:t>lutein</a:t>
            </a:r>
            <a:r>
              <a:rPr lang="en-IN" dirty="0" smtClean="0"/>
              <a:t> pigment it is called LUTEINISATION.</a:t>
            </a:r>
          </a:p>
          <a:p>
            <a:r>
              <a:rPr lang="en-IN" dirty="0" smtClean="0"/>
              <a:t>Remaining </a:t>
            </a:r>
            <a:r>
              <a:rPr lang="en-IN" dirty="0" err="1" smtClean="0"/>
              <a:t>Graffian</a:t>
            </a:r>
            <a:r>
              <a:rPr lang="en-IN" dirty="0" smtClean="0"/>
              <a:t> follicle is Corpus </a:t>
            </a:r>
            <a:r>
              <a:rPr lang="en-IN" dirty="0" err="1" smtClean="0"/>
              <a:t>luteum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en-IN" dirty="0" smtClean="0"/>
              <a:t>CORPUS LUTEUM.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/>
          <a:lstStyle/>
          <a:p>
            <a:r>
              <a:rPr lang="en-IN" dirty="0" smtClean="0"/>
              <a:t>CORPUS LUTEUM secretes </a:t>
            </a:r>
            <a:r>
              <a:rPr lang="en-IN" dirty="0" err="1" smtClean="0"/>
              <a:t>oestrogen,inhibin</a:t>
            </a:r>
            <a:r>
              <a:rPr lang="en-IN" dirty="0" smtClean="0"/>
              <a:t> A and large amounts of progesterone.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Prepares the </a:t>
            </a:r>
            <a:r>
              <a:rPr lang="en-IN" dirty="0" err="1" smtClean="0"/>
              <a:t>endometrium</a:t>
            </a:r>
            <a:r>
              <a:rPr lang="en-IN" dirty="0" smtClean="0"/>
              <a:t> for </a:t>
            </a:r>
            <a:r>
              <a:rPr lang="en-IN" dirty="0" err="1" smtClean="0"/>
              <a:t>nidation</a:t>
            </a:r>
            <a:r>
              <a:rPr lang="en-IN" dirty="0" smtClean="0"/>
              <a:t>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CL attains size of 2 cm by day 21.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In case of </a:t>
            </a:r>
            <a:r>
              <a:rPr lang="en-IN" dirty="0" err="1" smtClean="0"/>
              <a:t>pregnancy,hCG</a:t>
            </a:r>
            <a:r>
              <a:rPr lang="en-IN" dirty="0" smtClean="0"/>
              <a:t> secreted by </a:t>
            </a:r>
            <a:r>
              <a:rPr lang="en-IN" dirty="0" err="1" smtClean="0"/>
              <a:t>trophoblasts</a:t>
            </a:r>
            <a:r>
              <a:rPr lang="en-IN" dirty="0" smtClean="0"/>
              <a:t>  prevents </a:t>
            </a:r>
            <a:r>
              <a:rPr lang="en-IN" dirty="0" err="1" smtClean="0"/>
              <a:t>luteolysis</a:t>
            </a:r>
            <a:r>
              <a:rPr lang="en-IN" dirty="0" smtClean="0"/>
              <a:t> and the corpus </a:t>
            </a:r>
            <a:r>
              <a:rPr lang="en-IN" dirty="0" err="1" smtClean="0"/>
              <a:t>luteum</a:t>
            </a:r>
            <a:r>
              <a:rPr lang="en-IN" dirty="0" smtClean="0"/>
              <a:t> continue to function till 10-12 weeks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6632"/>
            <a:ext cx="9036496" cy="6741368"/>
          </a:xfrm>
        </p:spPr>
        <p:txBody>
          <a:bodyPr/>
          <a:lstStyle/>
          <a:p>
            <a:r>
              <a:rPr lang="en-IN" dirty="0" smtClean="0"/>
              <a:t>LUTEOLYSIS:</a:t>
            </a:r>
          </a:p>
          <a:p>
            <a:endParaRPr lang="en-IN" dirty="0" smtClean="0"/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/>
              <a:t>Degeneartion</a:t>
            </a:r>
            <a:r>
              <a:rPr lang="en-IN" dirty="0" smtClean="0"/>
              <a:t> of the corpus </a:t>
            </a:r>
            <a:r>
              <a:rPr lang="en-IN" dirty="0" err="1" smtClean="0"/>
              <a:t>luteum</a:t>
            </a:r>
            <a:r>
              <a:rPr lang="en-IN" dirty="0" smtClean="0"/>
              <a:t> which takes place in the </a:t>
            </a:r>
            <a:r>
              <a:rPr lang="en-IN" dirty="0" err="1" smtClean="0"/>
              <a:t>luteal</a:t>
            </a:r>
            <a:r>
              <a:rPr lang="en-IN" dirty="0" smtClean="0"/>
              <a:t> phase unless pregnancy occurs.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Blood supply </a:t>
            </a:r>
            <a:r>
              <a:rPr lang="en-IN" dirty="0" err="1" smtClean="0"/>
              <a:t>decreases,hormone</a:t>
            </a:r>
            <a:r>
              <a:rPr lang="en-IN" dirty="0" smtClean="0"/>
              <a:t> production </a:t>
            </a:r>
            <a:r>
              <a:rPr lang="en-IN" dirty="0" err="1" smtClean="0"/>
              <a:t>ceases,cells</a:t>
            </a:r>
            <a:r>
              <a:rPr lang="en-IN" dirty="0" smtClean="0"/>
              <a:t> become fibrotic and the structure is called corpus </a:t>
            </a:r>
            <a:r>
              <a:rPr lang="en-IN" dirty="0" err="1" smtClean="0"/>
              <a:t>albicans</a:t>
            </a:r>
            <a:r>
              <a:rPr lang="en-IN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Progesterone 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/>
          <a:lstStyle/>
          <a:p>
            <a:r>
              <a:rPr lang="en-IN" dirty="0" smtClean="0"/>
              <a:t>Steroid hormone</a:t>
            </a:r>
          </a:p>
          <a:p>
            <a:r>
              <a:rPr lang="en-IN" dirty="0" smtClean="0"/>
              <a:t>Synthesised by theca cells</a:t>
            </a:r>
          </a:p>
          <a:p>
            <a:r>
              <a:rPr lang="en-IN" dirty="0" smtClean="0"/>
              <a:t>High levels in </a:t>
            </a:r>
            <a:r>
              <a:rPr lang="en-IN" dirty="0" err="1" smtClean="0"/>
              <a:t>luteal</a:t>
            </a:r>
            <a:r>
              <a:rPr lang="en-IN" dirty="0" smtClean="0"/>
              <a:t> phase peak levels by</a:t>
            </a:r>
          </a:p>
          <a:p>
            <a:pPr>
              <a:buNone/>
            </a:pPr>
            <a:r>
              <a:rPr lang="en-IN" dirty="0" smtClean="0"/>
              <a:t>    day 22.</a:t>
            </a:r>
          </a:p>
          <a:p>
            <a:r>
              <a:rPr lang="en-IN" dirty="0" smtClean="0"/>
              <a:t>Low levels indicate </a:t>
            </a:r>
            <a:r>
              <a:rPr lang="en-IN" dirty="0" err="1" smtClean="0"/>
              <a:t>anovuation</a:t>
            </a:r>
            <a:endParaRPr lang="en-IN" dirty="0" smtClean="0"/>
          </a:p>
          <a:p>
            <a:r>
              <a:rPr lang="en-IN" dirty="0" smtClean="0"/>
              <a:t>Prepares </a:t>
            </a:r>
            <a:r>
              <a:rPr lang="en-IN" dirty="0" err="1" smtClean="0"/>
              <a:t>endometrium</a:t>
            </a:r>
            <a:r>
              <a:rPr lang="en-IN" dirty="0" smtClean="0"/>
              <a:t> for implantation</a:t>
            </a:r>
          </a:p>
          <a:p>
            <a:r>
              <a:rPr lang="en-IN" dirty="0" smtClean="0"/>
              <a:t>Site of production:</a:t>
            </a:r>
          </a:p>
          <a:p>
            <a:pPr lvl="1"/>
            <a:r>
              <a:rPr lang="en-IN" dirty="0" smtClean="0"/>
              <a:t>Ovary</a:t>
            </a:r>
          </a:p>
          <a:p>
            <a:pPr lvl="1"/>
            <a:r>
              <a:rPr lang="en-IN" dirty="0" smtClean="0"/>
              <a:t>Adrenal glands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smtClean="0"/>
              <a:t>Measurement of </a:t>
            </a:r>
            <a:r>
              <a:rPr lang="en-IN" dirty="0" err="1" smtClean="0"/>
              <a:t>midluteal</a:t>
            </a:r>
            <a:r>
              <a:rPr lang="en-IN" dirty="0" smtClean="0"/>
              <a:t> progesterone is used as a test for ovulation.</a:t>
            </a:r>
            <a:endParaRPr lang="en-IN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55576" y="1484784"/>
          <a:ext cx="777686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2592288"/>
                <a:gridCol w="2592288"/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hormone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follicular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luteal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progesterone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.06-3ng/dl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4.5-20ng/ml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052736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Two cell two </a:t>
            </a:r>
            <a:r>
              <a:rPr lang="en-IN" dirty="0" err="1" smtClean="0"/>
              <a:t>gonadotrophin</a:t>
            </a:r>
            <a:r>
              <a:rPr lang="en-IN" dirty="0" smtClean="0"/>
              <a:t> theory</a:t>
            </a:r>
            <a:endParaRPr lang="en-IN" dirty="0"/>
          </a:p>
        </p:txBody>
      </p:sp>
      <p:pic>
        <p:nvPicPr>
          <p:cNvPr id="8" name="Content Placeholder 7" descr="Fig_3_two-gonadotropin hypothesis of regulation of estroge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268760"/>
            <a:ext cx="9144000" cy="55892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-1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1714500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Granulosa</a:t>
                      </a:r>
                      <a:r>
                        <a:rPr lang="en-IN" dirty="0" smtClean="0"/>
                        <a:t> cells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Theca cells</a:t>
                      </a:r>
                      <a:endParaRPr lang="en-IN" dirty="0"/>
                    </a:p>
                  </a:txBody>
                  <a:tcPr/>
                </a:tc>
              </a:tr>
              <a:tr h="1714500">
                <a:tc>
                  <a:txBody>
                    <a:bodyPr/>
                    <a:lstStyle/>
                    <a:p>
                      <a:r>
                        <a:rPr lang="en-IN" dirty="0" smtClean="0"/>
                        <a:t>Have FSH receptors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Have LH</a:t>
                      </a:r>
                      <a:r>
                        <a:rPr lang="en-IN" baseline="0" dirty="0" smtClean="0"/>
                        <a:t> receptors</a:t>
                      </a:r>
                      <a:endParaRPr lang="en-IN" dirty="0" smtClean="0"/>
                    </a:p>
                  </a:txBody>
                  <a:tcPr/>
                </a:tc>
              </a:tr>
              <a:tr h="1714500">
                <a:tc>
                  <a:txBody>
                    <a:bodyPr/>
                    <a:lstStyle/>
                    <a:p>
                      <a:r>
                        <a:rPr lang="en-IN" dirty="0" smtClean="0"/>
                        <a:t>Have </a:t>
                      </a:r>
                      <a:r>
                        <a:rPr lang="en-IN" dirty="0" err="1" smtClean="0"/>
                        <a:t>aromatase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Donot</a:t>
                      </a:r>
                      <a:r>
                        <a:rPr lang="en-IN" dirty="0" smtClean="0"/>
                        <a:t> have </a:t>
                      </a:r>
                      <a:r>
                        <a:rPr lang="en-IN" dirty="0" err="1" smtClean="0"/>
                        <a:t>aromatase</a:t>
                      </a:r>
                      <a:endParaRPr lang="en-IN" dirty="0"/>
                    </a:p>
                  </a:txBody>
                  <a:tcPr/>
                </a:tc>
              </a:tr>
              <a:tr h="1714500">
                <a:tc>
                  <a:txBody>
                    <a:bodyPr/>
                    <a:lstStyle/>
                    <a:p>
                      <a:r>
                        <a:rPr lang="en-IN" dirty="0" smtClean="0"/>
                        <a:t>Cannot synthesise androgens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Can synthesise androgens.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en-IN" dirty="0" smtClean="0"/>
              <a:t>Physiology of H-P-O Axis.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rmAutofit fontScale="85000" lnSpcReduction="10000"/>
          </a:bodyPr>
          <a:lstStyle/>
          <a:p>
            <a:r>
              <a:rPr lang="en-IN" dirty="0" smtClean="0"/>
              <a:t>HYPOTHALAMUS:</a:t>
            </a:r>
          </a:p>
          <a:p>
            <a:pPr lvl="1"/>
            <a:r>
              <a:rPr lang="en-IN" dirty="0" smtClean="0"/>
              <a:t>Located at the base of the brain</a:t>
            </a:r>
          </a:p>
          <a:p>
            <a:pPr lvl="1"/>
            <a:r>
              <a:rPr lang="en-IN" dirty="0" smtClean="0"/>
              <a:t>Connected to pituitary </a:t>
            </a:r>
            <a:r>
              <a:rPr lang="en-IN" dirty="0" err="1" smtClean="0"/>
              <a:t>gland,thalamus,pons</a:t>
            </a:r>
            <a:r>
              <a:rPr lang="en-IN" dirty="0" smtClean="0"/>
              <a:t> and limbic system</a:t>
            </a:r>
          </a:p>
          <a:p>
            <a:pPr lvl="1"/>
            <a:r>
              <a:rPr lang="en-IN" dirty="0" smtClean="0"/>
              <a:t>Secretes : </a:t>
            </a:r>
            <a:r>
              <a:rPr lang="en-IN" dirty="0" err="1" smtClean="0"/>
              <a:t>Gonadotrophin</a:t>
            </a:r>
            <a:r>
              <a:rPr lang="en-IN" dirty="0" smtClean="0"/>
              <a:t>-releasing 				       hormone(</a:t>
            </a:r>
            <a:r>
              <a:rPr lang="en-IN" dirty="0" err="1" smtClean="0"/>
              <a:t>GnRH</a:t>
            </a:r>
            <a:r>
              <a:rPr lang="en-IN" dirty="0" smtClean="0"/>
              <a:t>) &amp; all releasing 		          	hormones</a:t>
            </a:r>
          </a:p>
          <a:p>
            <a:pPr lvl="1"/>
            <a:r>
              <a:rPr lang="en-IN" dirty="0" smtClean="0"/>
              <a:t>                  Dopamine(inhibitor of </a:t>
            </a:r>
            <a:r>
              <a:rPr lang="en-IN" dirty="0" err="1" smtClean="0"/>
              <a:t>prolactin</a:t>
            </a:r>
            <a:r>
              <a:rPr lang="en-IN" dirty="0" smtClean="0"/>
              <a:t>)</a:t>
            </a:r>
          </a:p>
          <a:p>
            <a:pPr lvl="1"/>
            <a:r>
              <a:rPr lang="en-IN" dirty="0" smtClean="0"/>
              <a:t>Controlled by: Hormonal feed back,</a:t>
            </a:r>
          </a:p>
          <a:p>
            <a:pPr lvl="1"/>
            <a:r>
              <a:rPr lang="en-IN" dirty="0" smtClean="0"/>
              <a:t>                          Neurotransmitters</a:t>
            </a:r>
          </a:p>
          <a:p>
            <a:pPr lvl="1"/>
            <a:r>
              <a:rPr lang="en-IN" dirty="0" smtClean="0"/>
              <a:t>Endorphin: endogenous </a:t>
            </a:r>
            <a:r>
              <a:rPr lang="en-IN" dirty="0" err="1" smtClean="0"/>
              <a:t>opiod,is</a:t>
            </a:r>
            <a:r>
              <a:rPr lang="en-IN" dirty="0" smtClean="0"/>
              <a:t> a </a:t>
            </a:r>
            <a:r>
              <a:rPr lang="en-IN" dirty="0" err="1" smtClean="0"/>
              <a:t>neuropeptide</a:t>
            </a:r>
            <a:r>
              <a:rPr lang="en-IN" dirty="0" smtClean="0"/>
              <a:t> that increase </a:t>
            </a:r>
            <a:r>
              <a:rPr lang="en-IN" dirty="0" err="1" smtClean="0"/>
              <a:t>prolactin</a:t>
            </a:r>
            <a:r>
              <a:rPr lang="en-IN" dirty="0" smtClean="0"/>
              <a:t> and inhibit </a:t>
            </a:r>
            <a:r>
              <a:rPr lang="en-IN" dirty="0" err="1" smtClean="0"/>
              <a:t>GnRH</a:t>
            </a:r>
            <a:r>
              <a:rPr lang="en-IN" dirty="0" smtClean="0"/>
              <a:t> secretion,</a:t>
            </a:r>
          </a:p>
          <a:p>
            <a:pPr lvl="1"/>
            <a:r>
              <a:rPr lang="en-IN" dirty="0" smtClean="0"/>
              <a:t>It is an important mediator in hypothalamic amenorrhoea.</a:t>
            </a:r>
          </a:p>
          <a:p>
            <a:pPr lvl="1"/>
            <a:r>
              <a:rPr lang="en-IN" dirty="0" smtClean="0"/>
              <a:t>                          </a:t>
            </a:r>
          </a:p>
          <a:p>
            <a:pPr lvl="8">
              <a:buNone/>
            </a:pPr>
            <a:r>
              <a:rPr lang="en-IN" dirty="0" smtClean="0"/>
              <a:t>                </a:t>
            </a:r>
          </a:p>
          <a:p>
            <a:pPr lvl="1"/>
            <a:r>
              <a:rPr lang="en-IN" dirty="0" smtClean="0"/>
              <a:t>           </a:t>
            </a:r>
          </a:p>
          <a:p>
            <a:pPr lvl="4"/>
            <a:endParaRPr lang="en-IN" dirty="0" smtClean="0"/>
          </a:p>
          <a:p>
            <a:pPr lvl="8"/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IN" dirty="0" err="1" smtClean="0"/>
              <a:t>Granulosa</a:t>
            </a:r>
            <a:r>
              <a:rPr lang="en-IN" dirty="0" smtClean="0"/>
              <a:t> cells have FSH receptors.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Theca cells have LH receptors.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Under effect of LH throughout follicular phase of </a:t>
            </a:r>
            <a:r>
              <a:rPr lang="en-IN" dirty="0" err="1" smtClean="0"/>
              <a:t>cycle,the</a:t>
            </a:r>
            <a:r>
              <a:rPr lang="en-IN" dirty="0" smtClean="0"/>
              <a:t> theca cells synthesise </a:t>
            </a:r>
            <a:r>
              <a:rPr lang="en-IN" dirty="0" err="1" smtClean="0"/>
              <a:t>androstenedione</a:t>
            </a:r>
            <a:r>
              <a:rPr lang="en-IN" dirty="0" smtClean="0"/>
              <a:t>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Androgen is transported to </a:t>
            </a:r>
            <a:r>
              <a:rPr lang="en-IN" dirty="0" err="1" smtClean="0"/>
              <a:t>granulosa</a:t>
            </a:r>
            <a:r>
              <a:rPr lang="en-IN" dirty="0" smtClean="0"/>
              <a:t> cells </a:t>
            </a:r>
            <a:r>
              <a:rPr lang="en-IN" dirty="0" err="1" smtClean="0"/>
              <a:t>where,under</a:t>
            </a:r>
            <a:r>
              <a:rPr lang="en-IN" dirty="0" smtClean="0"/>
              <a:t> the effect of FSH, aromatisation of androgens to estrogens take place.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/>
              <a:t>Granulosa</a:t>
            </a:r>
            <a:r>
              <a:rPr lang="en-IN" dirty="0" smtClean="0"/>
              <a:t> cells lack the enzymes for synthesis of androgens from </a:t>
            </a:r>
            <a:r>
              <a:rPr lang="en-IN" dirty="0" err="1" smtClean="0"/>
              <a:t>cholestrol</a:t>
            </a:r>
            <a:r>
              <a:rPr lang="en-IN" dirty="0" smtClean="0"/>
              <a:t>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661339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Oestrogens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Progesterone </a:t>
                      </a:r>
                      <a:endParaRPr lang="en-IN" dirty="0"/>
                    </a:p>
                  </a:txBody>
                  <a:tcPr/>
                </a:tc>
              </a:tr>
              <a:tr h="1141490">
                <a:tc>
                  <a:txBody>
                    <a:bodyPr/>
                    <a:lstStyle/>
                    <a:p>
                      <a:r>
                        <a:rPr lang="en-IN" dirty="0" smtClean="0"/>
                        <a:t>Uterus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Myohyperplasia</a:t>
                      </a:r>
                      <a:r>
                        <a:rPr lang="en-IN" dirty="0" smtClean="0"/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Myohyperplasia</a:t>
                      </a:r>
                      <a:endParaRPr lang="en-IN" dirty="0" smtClean="0"/>
                    </a:p>
                    <a:p>
                      <a:r>
                        <a:rPr lang="en-IN" dirty="0" smtClean="0"/>
                        <a:t>Increased contractility.</a:t>
                      </a:r>
                      <a:endParaRPr lang="en-IN" dirty="0"/>
                    </a:p>
                  </a:txBody>
                  <a:tcPr/>
                </a:tc>
              </a:tr>
              <a:tr h="1141490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endometrium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Growth,vascularisation</a:t>
                      </a:r>
                      <a:r>
                        <a:rPr lang="en-IN" dirty="0" smtClean="0"/>
                        <a:t>,</a:t>
                      </a:r>
                    </a:p>
                    <a:p>
                      <a:r>
                        <a:rPr lang="en-IN" dirty="0" smtClean="0"/>
                        <a:t>proliferative changes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Landular</a:t>
                      </a:r>
                      <a:r>
                        <a:rPr lang="en-IN" dirty="0" smtClean="0"/>
                        <a:t> secretion,</a:t>
                      </a:r>
                    </a:p>
                    <a:p>
                      <a:r>
                        <a:rPr lang="en-IN" dirty="0" err="1" smtClean="0"/>
                        <a:t>Secretory</a:t>
                      </a:r>
                      <a:r>
                        <a:rPr lang="en-IN" baseline="0" dirty="0" smtClean="0"/>
                        <a:t> </a:t>
                      </a:r>
                      <a:r>
                        <a:rPr lang="en-IN" baseline="0" dirty="0" err="1" smtClean="0"/>
                        <a:t>endometrium</a:t>
                      </a:r>
                      <a:r>
                        <a:rPr lang="en-IN" baseline="0" dirty="0" smtClean="0"/>
                        <a:t>.</a:t>
                      </a:r>
                      <a:endParaRPr lang="en-IN" dirty="0"/>
                    </a:p>
                  </a:txBody>
                  <a:tcPr/>
                </a:tc>
              </a:tr>
              <a:tr h="1141490">
                <a:tc>
                  <a:txBody>
                    <a:bodyPr/>
                    <a:lstStyle/>
                    <a:p>
                      <a:r>
                        <a:rPr lang="en-IN" dirty="0" smtClean="0"/>
                        <a:t>Cervix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Increases secretions,</a:t>
                      </a:r>
                    </a:p>
                    <a:p>
                      <a:r>
                        <a:rPr lang="en-IN" dirty="0" smtClean="0"/>
                        <a:t>Mucous</a:t>
                      </a:r>
                      <a:r>
                        <a:rPr lang="en-IN" baseline="0" dirty="0" smtClean="0"/>
                        <a:t> </a:t>
                      </a:r>
                      <a:r>
                        <a:rPr lang="en-IN" baseline="0" dirty="0" err="1" smtClean="0"/>
                        <a:t>thin,elastic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Reduces</a:t>
                      </a:r>
                      <a:r>
                        <a:rPr lang="en-IN" baseline="0" dirty="0" smtClean="0"/>
                        <a:t> secretions</a:t>
                      </a:r>
                    </a:p>
                    <a:p>
                      <a:r>
                        <a:rPr lang="en-IN" baseline="0" dirty="0" smtClean="0"/>
                        <a:t>Mucous </a:t>
                      </a:r>
                      <a:r>
                        <a:rPr lang="en-IN" baseline="0" dirty="0" err="1" smtClean="0"/>
                        <a:t>thick,non</a:t>
                      </a:r>
                      <a:r>
                        <a:rPr lang="en-IN" baseline="0" dirty="0" smtClean="0"/>
                        <a:t> elastic</a:t>
                      </a:r>
                      <a:endParaRPr lang="en-IN" dirty="0"/>
                    </a:p>
                  </a:txBody>
                  <a:tcPr/>
                </a:tc>
              </a:tr>
              <a:tr h="1630700">
                <a:tc>
                  <a:txBody>
                    <a:bodyPr/>
                    <a:lstStyle/>
                    <a:p>
                      <a:r>
                        <a:rPr lang="en-IN" dirty="0" smtClean="0"/>
                        <a:t>Vagina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Superficial keratinised cells</a:t>
                      </a:r>
                    </a:p>
                    <a:p>
                      <a:r>
                        <a:rPr lang="en-IN" dirty="0" smtClean="0"/>
                        <a:t>Deposition of glycogen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Intermediate cells</a:t>
                      </a:r>
                      <a:endParaRPr lang="en-IN" dirty="0"/>
                    </a:p>
                  </a:txBody>
                  <a:tcPr/>
                </a:tc>
              </a:tr>
              <a:tr h="1141490">
                <a:tc>
                  <a:txBody>
                    <a:bodyPr/>
                    <a:lstStyle/>
                    <a:p>
                      <a:r>
                        <a:rPr lang="en-IN" dirty="0" smtClean="0"/>
                        <a:t>Breasts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Growth of </a:t>
                      </a:r>
                      <a:r>
                        <a:rPr lang="en-IN" dirty="0" err="1" smtClean="0"/>
                        <a:t>stroma</a:t>
                      </a:r>
                      <a:r>
                        <a:rPr lang="en-IN" dirty="0" smtClean="0"/>
                        <a:t> and duct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Growth of alveoli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980728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Regulation of ovarian functions by growth factors.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268411"/>
          <a:ext cx="9144000" cy="5589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645633">
                <a:tc>
                  <a:txBody>
                    <a:bodyPr/>
                    <a:lstStyle/>
                    <a:p>
                      <a:r>
                        <a:rPr lang="en-IN" dirty="0" smtClean="0"/>
                        <a:t>GROWTH</a:t>
                      </a:r>
                      <a:r>
                        <a:rPr lang="en-IN" baseline="0" dirty="0" smtClean="0"/>
                        <a:t> FACTORS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FUNCTIONS</a:t>
                      </a:r>
                      <a:endParaRPr lang="en-IN" dirty="0"/>
                    </a:p>
                  </a:txBody>
                  <a:tcPr/>
                </a:tc>
              </a:tr>
              <a:tr h="1591971">
                <a:tc>
                  <a:txBody>
                    <a:bodyPr/>
                    <a:lstStyle/>
                    <a:p>
                      <a:r>
                        <a:rPr lang="en-IN" dirty="0" smtClean="0"/>
                        <a:t>Insulin Growth Factors(IGF-1,IGF-2)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Stimulate </a:t>
                      </a:r>
                      <a:r>
                        <a:rPr lang="en-IN" dirty="0" err="1" smtClean="0"/>
                        <a:t>gonodatrophins</a:t>
                      </a:r>
                      <a:r>
                        <a:rPr lang="en-IN" dirty="0" smtClean="0"/>
                        <a:t> induced </a:t>
                      </a:r>
                      <a:r>
                        <a:rPr lang="en-IN" dirty="0" err="1" smtClean="0"/>
                        <a:t>steroidogenesis</a:t>
                      </a:r>
                      <a:r>
                        <a:rPr lang="en-IN" dirty="0" smtClean="0"/>
                        <a:t>.</a:t>
                      </a:r>
                    </a:p>
                    <a:p>
                      <a:endParaRPr lang="en-IN" dirty="0"/>
                    </a:p>
                  </a:txBody>
                  <a:tcPr/>
                </a:tc>
              </a:tr>
              <a:tr h="1591971">
                <a:tc>
                  <a:txBody>
                    <a:bodyPr/>
                    <a:lstStyle/>
                    <a:p>
                      <a:r>
                        <a:rPr lang="en-IN" dirty="0" smtClean="0"/>
                        <a:t>Transforming Growth Factor(TGF)</a:t>
                      </a:r>
                    </a:p>
                    <a:p>
                      <a:r>
                        <a:rPr lang="en-IN" dirty="0" smtClean="0"/>
                        <a:t>Epidermal</a:t>
                      </a:r>
                      <a:r>
                        <a:rPr lang="en-IN" baseline="0" dirty="0" smtClean="0"/>
                        <a:t> Growth Factor(EGF)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Granulosa</a:t>
                      </a:r>
                      <a:r>
                        <a:rPr lang="en-IN" dirty="0" smtClean="0"/>
                        <a:t> cell proliferation and </a:t>
                      </a:r>
                      <a:r>
                        <a:rPr lang="en-IN" dirty="0" err="1" smtClean="0"/>
                        <a:t>differentitation</a:t>
                      </a:r>
                      <a:r>
                        <a:rPr lang="en-IN" dirty="0" smtClean="0"/>
                        <a:t>.</a:t>
                      </a:r>
                    </a:p>
                    <a:p>
                      <a:endParaRPr lang="en-IN" dirty="0"/>
                    </a:p>
                  </a:txBody>
                  <a:tcPr/>
                </a:tc>
              </a:tr>
              <a:tr h="1114380">
                <a:tc>
                  <a:txBody>
                    <a:bodyPr/>
                    <a:lstStyle/>
                    <a:p>
                      <a:r>
                        <a:rPr lang="en-IN" dirty="0" smtClean="0"/>
                        <a:t>Interleukin-1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Antigonadotrophic</a:t>
                      </a:r>
                      <a:r>
                        <a:rPr lang="en-IN" dirty="0" smtClean="0"/>
                        <a:t> activity</a:t>
                      </a:r>
                    </a:p>
                    <a:p>
                      <a:r>
                        <a:rPr lang="en-IN" dirty="0" smtClean="0"/>
                        <a:t>Controls luteinisation of </a:t>
                      </a:r>
                      <a:r>
                        <a:rPr lang="en-IN" dirty="0" err="1" smtClean="0"/>
                        <a:t>granulosa</a:t>
                      </a:r>
                      <a:r>
                        <a:rPr lang="en-IN" dirty="0" smtClean="0"/>
                        <a:t> cells.</a:t>
                      </a:r>
                      <a:endParaRPr lang="en-IN" dirty="0"/>
                    </a:p>
                  </a:txBody>
                  <a:tcPr/>
                </a:tc>
              </a:tr>
              <a:tr h="64563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en-IN" dirty="0" err="1" smtClean="0"/>
              <a:t>Inhibin,activin,follistatin</a:t>
            </a:r>
            <a:r>
              <a:rPr lang="en-IN" dirty="0" smtClean="0"/>
              <a:t>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/>
          <a:lstStyle/>
          <a:p>
            <a:r>
              <a:rPr lang="en-IN" dirty="0" smtClean="0"/>
              <a:t>Peptides</a:t>
            </a:r>
          </a:p>
          <a:p>
            <a:r>
              <a:rPr lang="en-IN" dirty="0" smtClean="0"/>
              <a:t>Produced  by ovary</a:t>
            </a:r>
          </a:p>
          <a:p>
            <a:r>
              <a:rPr lang="en-IN" dirty="0" smtClean="0"/>
              <a:t>Have endocrine and </a:t>
            </a:r>
            <a:r>
              <a:rPr lang="en-IN" dirty="0" err="1" smtClean="0"/>
              <a:t>paracrine</a:t>
            </a:r>
            <a:r>
              <a:rPr lang="en-IN" dirty="0" smtClean="0"/>
              <a:t> functions.</a:t>
            </a:r>
          </a:p>
          <a:p>
            <a:r>
              <a:rPr lang="en-IN" dirty="0" err="1" smtClean="0"/>
              <a:t>Inhibin:two</a:t>
            </a:r>
            <a:r>
              <a:rPr lang="en-IN" dirty="0" smtClean="0"/>
              <a:t> forms A and B</a:t>
            </a:r>
          </a:p>
          <a:p>
            <a:r>
              <a:rPr lang="en-IN" dirty="0" smtClean="0"/>
              <a:t>Inhibits FSH</a:t>
            </a:r>
          </a:p>
          <a:p>
            <a:r>
              <a:rPr lang="en-IN" dirty="0" smtClean="0"/>
              <a:t>Stimulates ovarian androgen production.</a:t>
            </a:r>
          </a:p>
          <a:p>
            <a:r>
              <a:rPr lang="en-IN" dirty="0" err="1" smtClean="0"/>
              <a:t>Activin</a:t>
            </a:r>
            <a:r>
              <a:rPr lang="en-IN" dirty="0" smtClean="0"/>
              <a:t> : stimulates FSH release</a:t>
            </a:r>
          </a:p>
          <a:p>
            <a:r>
              <a:rPr lang="en-IN" dirty="0" err="1" smtClean="0"/>
              <a:t>Aromatase</a:t>
            </a:r>
            <a:r>
              <a:rPr lang="en-IN" dirty="0" smtClean="0"/>
              <a:t> activity.</a:t>
            </a:r>
          </a:p>
          <a:p>
            <a:r>
              <a:rPr lang="en-IN" dirty="0" smtClean="0"/>
              <a:t>Progesterone synthesis</a:t>
            </a:r>
          </a:p>
          <a:p>
            <a:r>
              <a:rPr lang="en-IN" dirty="0" err="1" smtClean="0"/>
              <a:t>Follistatin:binds</a:t>
            </a:r>
            <a:r>
              <a:rPr lang="en-IN" dirty="0" smtClean="0"/>
              <a:t> </a:t>
            </a:r>
            <a:r>
              <a:rPr lang="en-IN" dirty="0" err="1" smtClean="0"/>
              <a:t>activin,inhibts</a:t>
            </a:r>
            <a:r>
              <a:rPr lang="en-IN" dirty="0" smtClean="0"/>
              <a:t> </a:t>
            </a:r>
            <a:r>
              <a:rPr lang="en-IN" dirty="0" err="1" smtClean="0"/>
              <a:t>FSH,accelerates</a:t>
            </a:r>
            <a:r>
              <a:rPr lang="en-IN" dirty="0" smtClean="0"/>
              <a:t> </a:t>
            </a:r>
            <a:r>
              <a:rPr lang="en-IN" dirty="0" err="1" smtClean="0"/>
              <a:t>oocyte</a:t>
            </a:r>
            <a:r>
              <a:rPr lang="en-IN" dirty="0" smtClean="0"/>
              <a:t> maturation.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Endometrial changes in menstrual cycle.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rmAutofit lnSpcReduction="10000"/>
          </a:bodyPr>
          <a:lstStyle/>
          <a:p>
            <a:r>
              <a:rPr lang="en-IN" dirty="0" err="1" smtClean="0"/>
              <a:t>Endometrium</a:t>
            </a:r>
            <a:r>
              <a:rPr lang="en-IN" dirty="0" smtClean="0"/>
              <a:t> is divided into </a:t>
            </a:r>
          </a:p>
          <a:p>
            <a:r>
              <a:rPr lang="en-IN" dirty="0" smtClean="0"/>
              <a:t>Superficial functional layer.(2/3</a:t>
            </a:r>
            <a:r>
              <a:rPr lang="en-IN" baseline="30000" dirty="0" smtClean="0"/>
              <a:t>rd</a:t>
            </a:r>
            <a:r>
              <a:rPr lang="en-IN" dirty="0" smtClean="0"/>
              <a:t>)</a:t>
            </a:r>
          </a:p>
          <a:p>
            <a:pPr lvl="1"/>
            <a:r>
              <a:rPr lang="en-IN" dirty="0" smtClean="0"/>
              <a:t>Stratum </a:t>
            </a:r>
            <a:r>
              <a:rPr lang="en-IN" dirty="0" err="1" smtClean="0"/>
              <a:t>functionalis</a:t>
            </a:r>
            <a:endParaRPr lang="en-IN" dirty="0" smtClean="0"/>
          </a:p>
          <a:p>
            <a:pPr lvl="1"/>
            <a:r>
              <a:rPr lang="en-IN" dirty="0" smtClean="0"/>
              <a:t>Consists of 2 zones:</a:t>
            </a:r>
          </a:p>
          <a:p>
            <a:pPr lvl="1"/>
            <a:r>
              <a:rPr lang="en-IN" dirty="0" err="1" smtClean="0"/>
              <a:t>Superficial:Stratum</a:t>
            </a:r>
            <a:r>
              <a:rPr lang="en-IN" dirty="0" smtClean="0"/>
              <a:t> </a:t>
            </a:r>
            <a:r>
              <a:rPr lang="en-IN" dirty="0" err="1" smtClean="0"/>
              <a:t>Compactum</a:t>
            </a:r>
            <a:r>
              <a:rPr lang="en-IN" dirty="0" smtClean="0"/>
              <a:t>.</a:t>
            </a:r>
          </a:p>
          <a:p>
            <a:pPr lvl="1"/>
            <a:r>
              <a:rPr lang="en-IN" dirty="0" err="1" smtClean="0"/>
              <a:t>Deep:Stratum</a:t>
            </a:r>
            <a:r>
              <a:rPr lang="en-IN" dirty="0" smtClean="0"/>
              <a:t> </a:t>
            </a:r>
            <a:r>
              <a:rPr lang="en-IN" dirty="0" err="1" smtClean="0"/>
              <a:t>Spongiosum</a:t>
            </a:r>
            <a:endParaRPr lang="en-IN" dirty="0" smtClean="0"/>
          </a:p>
          <a:p>
            <a:r>
              <a:rPr lang="en-IN" dirty="0" smtClean="0"/>
              <a:t>Responsive to hormones and undergoes cyclical changes </a:t>
            </a:r>
          </a:p>
          <a:p>
            <a:r>
              <a:rPr lang="en-IN" dirty="0" smtClean="0"/>
              <a:t>Deep basal layer(1/3)</a:t>
            </a:r>
          </a:p>
          <a:p>
            <a:r>
              <a:rPr lang="en-IN" dirty="0" smtClean="0"/>
              <a:t>Stratum </a:t>
            </a:r>
            <a:r>
              <a:rPr lang="en-IN" dirty="0" err="1" smtClean="0"/>
              <a:t>basalis</a:t>
            </a:r>
            <a:endParaRPr lang="en-IN" dirty="0" smtClean="0"/>
          </a:p>
          <a:p>
            <a:r>
              <a:rPr lang="en-IN" dirty="0" smtClean="0"/>
              <a:t>Source of endometrial regeneration.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rmAutofit/>
          </a:bodyPr>
          <a:lstStyle/>
          <a:p>
            <a:r>
              <a:rPr lang="en-IN" dirty="0" smtClean="0"/>
              <a:t>Proliferative phase.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Extends from day 1 to 14 in a 28 day cycle.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Duration of follicular phase may </a:t>
            </a:r>
            <a:r>
              <a:rPr lang="en-IN" dirty="0" err="1" smtClean="0"/>
              <a:t>vry</a:t>
            </a:r>
            <a:r>
              <a:rPr lang="en-IN" dirty="0" smtClean="0"/>
              <a:t> depending on the cycle length.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During menstruation the entire functional layer is shed.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Under the influence of oestrogens,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Regeneration of the lining </a:t>
            </a:r>
            <a:r>
              <a:rPr lang="en-IN" dirty="0" err="1" smtClean="0"/>
              <a:t>cells,glands,and</a:t>
            </a:r>
            <a:r>
              <a:rPr lang="en-IN" dirty="0" smtClean="0"/>
              <a:t> </a:t>
            </a:r>
            <a:r>
              <a:rPr lang="en-IN" dirty="0" err="1" smtClean="0"/>
              <a:t>stroma</a:t>
            </a:r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smtClean="0"/>
              <a:t>Higher level of mitotic activity.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Glands : elongated and the linings cells are low columnar 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/>
              <a:t>Endometrium</a:t>
            </a:r>
            <a:r>
              <a:rPr lang="en-IN" dirty="0" smtClean="0"/>
              <a:t> is only 1-2 mm thick increases to 12mm just before ovulation.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By late follicular </a:t>
            </a:r>
            <a:r>
              <a:rPr lang="en-IN" dirty="0" err="1" smtClean="0"/>
              <a:t>phase,lining</a:t>
            </a:r>
            <a:r>
              <a:rPr lang="en-IN" dirty="0" smtClean="0"/>
              <a:t> cells undergo </a:t>
            </a:r>
            <a:r>
              <a:rPr lang="en-IN" dirty="0" err="1" smtClean="0"/>
              <a:t>pseudostratification,glands</a:t>
            </a:r>
            <a:r>
              <a:rPr lang="en-IN" dirty="0" smtClean="0"/>
              <a:t> appear tubular and dilated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en-IN" dirty="0" err="1" smtClean="0"/>
              <a:t>Secretory</a:t>
            </a:r>
            <a:r>
              <a:rPr lang="en-IN" dirty="0" smtClean="0"/>
              <a:t> phase.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Extends from day15 to day 28 in a 28 day cycle.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Duration of </a:t>
            </a:r>
            <a:r>
              <a:rPr lang="en-IN" dirty="0" err="1" smtClean="0"/>
              <a:t>secretory</a:t>
            </a:r>
            <a:r>
              <a:rPr lang="en-IN" dirty="0" smtClean="0"/>
              <a:t> phase is constant and </a:t>
            </a:r>
            <a:r>
              <a:rPr lang="en-IN" dirty="0" err="1" smtClean="0"/>
              <a:t>doesnot</a:t>
            </a:r>
            <a:r>
              <a:rPr lang="en-IN" dirty="0" smtClean="0"/>
              <a:t> vary even if the cycle length varies.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Progesterone acts on </a:t>
            </a:r>
            <a:r>
              <a:rPr lang="en-IN" dirty="0" err="1" smtClean="0"/>
              <a:t>endoetrium</a:t>
            </a:r>
            <a:r>
              <a:rPr lang="en-IN" dirty="0" smtClean="0"/>
              <a:t> which is already primed with oestrogens.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/>
              <a:t>Glands:secretions</a:t>
            </a:r>
            <a:r>
              <a:rPr lang="en-IN" dirty="0" smtClean="0"/>
              <a:t> in the form of </a:t>
            </a:r>
            <a:r>
              <a:rPr lang="en-IN" dirty="0" err="1" smtClean="0"/>
              <a:t>subnuclear</a:t>
            </a:r>
            <a:r>
              <a:rPr lang="en-IN" dirty="0" smtClean="0"/>
              <a:t> </a:t>
            </a:r>
            <a:r>
              <a:rPr lang="en-IN" dirty="0" err="1" smtClean="0"/>
              <a:t>vacoules</a:t>
            </a:r>
            <a:r>
              <a:rPr lang="en-IN" dirty="0" smtClean="0"/>
              <a:t> in the cells lining the glands.</a:t>
            </a:r>
          </a:p>
          <a:p>
            <a:endParaRPr lang="en-IN" dirty="0" smtClean="0"/>
          </a:p>
          <a:p>
            <a:r>
              <a:rPr lang="en-IN" dirty="0" smtClean="0"/>
              <a:t>This is considered to be an indication of ovulation.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err="1" smtClean="0"/>
              <a:t>Glands:tortuous,cork</a:t>
            </a:r>
            <a:r>
              <a:rPr lang="en-IN" dirty="0" smtClean="0"/>
              <a:t> screw shaped.(Saw toothed)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/>
              <a:t>Stroma:oedmatous</a:t>
            </a:r>
            <a:r>
              <a:rPr lang="en-IN" dirty="0" smtClean="0"/>
              <a:t> and </a:t>
            </a:r>
            <a:r>
              <a:rPr lang="en-IN" dirty="0" err="1" smtClean="0"/>
              <a:t>leucocytic</a:t>
            </a:r>
            <a:r>
              <a:rPr lang="en-IN" dirty="0" smtClean="0"/>
              <a:t> infiltration.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Spiral arteries elongate  and have a coiled </a:t>
            </a:r>
            <a:r>
              <a:rPr lang="en-IN" dirty="0" err="1" smtClean="0"/>
              <a:t>appearence</a:t>
            </a:r>
            <a:r>
              <a:rPr lang="en-IN" dirty="0" smtClean="0"/>
              <a:t>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Day 21:division of compact and spongy layer becomes distinct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-menstrual-cycle-9-72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smtClean="0"/>
              <a:t>Hypothalamus secretes </a:t>
            </a:r>
            <a:r>
              <a:rPr lang="en-IN" dirty="0" err="1" smtClean="0"/>
              <a:t>GnRH</a:t>
            </a:r>
            <a:r>
              <a:rPr lang="en-IN" dirty="0" smtClean="0"/>
              <a:t> in a </a:t>
            </a:r>
            <a:r>
              <a:rPr lang="en-IN" dirty="0" err="1" smtClean="0"/>
              <a:t>pulsatile</a:t>
            </a:r>
            <a:r>
              <a:rPr lang="en-IN" dirty="0" smtClean="0"/>
              <a:t> fashion</a:t>
            </a:r>
          </a:p>
          <a:p>
            <a:r>
              <a:rPr lang="en-IN" dirty="0" err="1" smtClean="0"/>
              <a:t>GnRH</a:t>
            </a:r>
            <a:r>
              <a:rPr lang="en-IN" dirty="0" smtClean="0"/>
              <a:t> activity is first evident at puberty.</a:t>
            </a:r>
          </a:p>
          <a:p>
            <a:r>
              <a:rPr lang="en-IN" dirty="0" smtClean="0"/>
              <a:t>Follicular phase </a:t>
            </a:r>
            <a:r>
              <a:rPr lang="en-IN" dirty="0" err="1" smtClean="0"/>
              <a:t>GnRH</a:t>
            </a:r>
            <a:r>
              <a:rPr lang="en-IN" dirty="0" smtClean="0"/>
              <a:t> pulses occur hourly</a:t>
            </a:r>
          </a:p>
          <a:p>
            <a:r>
              <a:rPr lang="en-IN" dirty="0" err="1" smtClean="0"/>
              <a:t>Luteal</a:t>
            </a:r>
            <a:r>
              <a:rPr lang="en-IN" dirty="0" smtClean="0"/>
              <a:t> phase </a:t>
            </a:r>
            <a:r>
              <a:rPr lang="en-IN" dirty="0" err="1" smtClean="0"/>
              <a:t>GnRH</a:t>
            </a:r>
            <a:r>
              <a:rPr lang="en-IN" dirty="0" smtClean="0"/>
              <a:t> pulses occur every 90 minutes.</a:t>
            </a:r>
          </a:p>
          <a:p>
            <a:r>
              <a:rPr lang="en-IN" dirty="0" smtClean="0"/>
              <a:t>Loss of </a:t>
            </a:r>
            <a:r>
              <a:rPr lang="en-IN" dirty="0" err="1" smtClean="0"/>
              <a:t>pulsatility:down</a:t>
            </a:r>
            <a:r>
              <a:rPr lang="en-IN" dirty="0" smtClean="0"/>
              <a:t> regulation of pituitary receptors cause decreased secretion of </a:t>
            </a:r>
            <a:r>
              <a:rPr lang="en-IN" dirty="0" err="1" smtClean="0"/>
              <a:t>gonadotrophins</a:t>
            </a:r>
            <a:endParaRPr lang="en-IN" dirty="0" smtClean="0"/>
          </a:p>
          <a:p>
            <a:r>
              <a:rPr lang="en-IN" dirty="0" smtClean="0"/>
              <a:t>Release of </a:t>
            </a:r>
            <a:r>
              <a:rPr lang="en-IN" dirty="0" err="1" smtClean="0"/>
              <a:t>GnRH</a:t>
            </a:r>
            <a:r>
              <a:rPr lang="en-IN" dirty="0" smtClean="0"/>
              <a:t> is modulated by –</a:t>
            </a:r>
            <a:r>
              <a:rPr lang="en-IN" dirty="0" err="1" smtClean="0"/>
              <a:t>ve</a:t>
            </a:r>
            <a:r>
              <a:rPr lang="en-IN" dirty="0" smtClean="0"/>
              <a:t> feedback by </a:t>
            </a:r>
            <a:r>
              <a:rPr lang="en-IN" dirty="0" err="1" smtClean="0"/>
              <a:t>steroids,gonadotropins</a:t>
            </a:r>
            <a:r>
              <a:rPr lang="en-IN" dirty="0" smtClean="0"/>
              <a:t>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en-IN" dirty="0" smtClean="0"/>
              <a:t>         Menstruation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/>
          <a:lstStyle/>
          <a:p>
            <a:r>
              <a:rPr lang="en-IN" dirty="0" smtClean="0"/>
              <a:t>Demise of corpus </a:t>
            </a:r>
            <a:r>
              <a:rPr lang="en-IN" dirty="0" err="1" smtClean="0"/>
              <a:t>luteum,levels</a:t>
            </a:r>
            <a:r>
              <a:rPr lang="en-IN" dirty="0" smtClean="0"/>
              <a:t> of oestrogen and progesterone fall.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There is local production of PGF2 alpha causing vasospasm of the spiral </a:t>
            </a:r>
            <a:r>
              <a:rPr lang="en-IN" dirty="0" err="1" smtClean="0"/>
              <a:t>arteries,endometrial</a:t>
            </a:r>
            <a:r>
              <a:rPr lang="en-IN" dirty="0" smtClean="0"/>
              <a:t> </a:t>
            </a:r>
            <a:r>
              <a:rPr lang="en-IN" dirty="0" err="1" smtClean="0"/>
              <a:t>ischaemia</a:t>
            </a:r>
            <a:r>
              <a:rPr lang="en-IN" dirty="0" smtClean="0"/>
              <a:t> and tissue destruction.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err="1" smtClean="0"/>
              <a:t>Endometrium</a:t>
            </a:r>
            <a:r>
              <a:rPr lang="en-IN" dirty="0" smtClean="0"/>
              <a:t> breaks down and functional layer is shed and expelled by </a:t>
            </a:r>
            <a:r>
              <a:rPr lang="en-IN" dirty="0" err="1" smtClean="0"/>
              <a:t>myometrial</a:t>
            </a:r>
            <a:r>
              <a:rPr lang="en-IN" dirty="0" smtClean="0"/>
              <a:t> contraction.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 degeneration and shedding proceed rapidly during first two days.</a:t>
            </a:r>
          </a:p>
          <a:p>
            <a:endParaRPr lang="en-IN" dirty="0" smtClean="0"/>
          </a:p>
          <a:p>
            <a:r>
              <a:rPr lang="en-IN" dirty="0" smtClean="0"/>
              <a:t>PGF2Alpha &amp; </a:t>
            </a:r>
            <a:r>
              <a:rPr lang="en-IN" dirty="0" err="1" smtClean="0"/>
              <a:t>thromboxane</a:t>
            </a:r>
            <a:r>
              <a:rPr lang="en-IN" dirty="0" smtClean="0"/>
              <a:t> :vasoconstrictors.</a:t>
            </a:r>
          </a:p>
          <a:p>
            <a:endParaRPr lang="en-IN" dirty="0" smtClean="0"/>
          </a:p>
          <a:p>
            <a:r>
              <a:rPr lang="en-IN" dirty="0" smtClean="0"/>
              <a:t>PGE2 and PGI2:Vasodilators</a:t>
            </a:r>
          </a:p>
          <a:p>
            <a:endParaRPr lang="en-IN" dirty="0" smtClean="0"/>
          </a:p>
          <a:p>
            <a:r>
              <a:rPr lang="en-IN" dirty="0" smtClean="0"/>
              <a:t>Imbalance in prostaglandins causes AUB.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enses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15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Cervical cycle.(follicular phase)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Under the influence of oestrogen glands secrete mucus which will </a:t>
            </a:r>
            <a:r>
              <a:rPr lang="en-IN" dirty="0" err="1" smtClean="0"/>
              <a:t>strech</a:t>
            </a:r>
            <a:r>
              <a:rPr lang="en-IN" dirty="0" smtClean="0"/>
              <a:t> into </a:t>
            </a:r>
            <a:r>
              <a:rPr lang="en-IN" dirty="0" err="1" smtClean="0"/>
              <a:t>threadsmeasuring</a:t>
            </a:r>
            <a:r>
              <a:rPr lang="en-IN" dirty="0" smtClean="0"/>
              <a:t> &gt;6.5cm and even             10-15 </a:t>
            </a:r>
            <a:r>
              <a:rPr lang="en-IN" dirty="0" err="1" smtClean="0"/>
              <a:t>cm.at</a:t>
            </a:r>
            <a:r>
              <a:rPr lang="en-IN" dirty="0" smtClean="0"/>
              <a:t> the time of ovulation.</a:t>
            </a:r>
          </a:p>
          <a:p>
            <a:endParaRPr lang="en-IN" dirty="0" smtClean="0"/>
          </a:p>
          <a:p>
            <a:r>
              <a:rPr lang="en-IN" dirty="0" smtClean="0"/>
              <a:t>This property is “</a:t>
            </a:r>
            <a:r>
              <a:rPr lang="en-IN" dirty="0" err="1" smtClean="0"/>
              <a:t>SPINNBARKEIT”basis</a:t>
            </a:r>
            <a:r>
              <a:rPr lang="en-IN" dirty="0" smtClean="0"/>
              <a:t> of the thread test for oestrogen in circulation.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Cervical mucous absorbs water and salts when allowed to </a:t>
            </a:r>
            <a:r>
              <a:rPr lang="en-IN" dirty="0" err="1" smtClean="0"/>
              <a:t>dry.deposits</a:t>
            </a:r>
            <a:r>
              <a:rPr lang="en-IN" dirty="0" smtClean="0"/>
              <a:t> crystals of sodium chloride and potassium </a:t>
            </a:r>
            <a:r>
              <a:rPr lang="en-IN" dirty="0" err="1" smtClean="0"/>
              <a:t>chloridewhich</a:t>
            </a:r>
            <a:r>
              <a:rPr lang="en-IN" dirty="0" smtClean="0"/>
              <a:t> suggests of fern pattern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r>
              <a:rPr lang="en-IN" dirty="0" smtClean="0"/>
              <a:t>Ovulation:</a:t>
            </a:r>
          </a:p>
          <a:p>
            <a:r>
              <a:rPr lang="en-IN" dirty="0" smtClean="0"/>
              <a:t>Secretion is profuse that may be noticeable as vaginal discharge.</a:t>
            </a:r>
          </a:p>
          <a:p>
            <a:endParaRPr lang="en-IN" dirty="0" smtClean="0"/>
          </a:p>
          <a:p>
            <a:r>
              <a:rPr lang="en-IN" dirty="0" smtClean="0"/>
              <a:t>This property is due to low protein content.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Easy penetration by </a:t>
            </a:r>
            <a:r>
              <a:rPr lang="en-IN" dirty="0" err="1" smtClean="0"/>
              <a:t>spermatoza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dirty="0" err="1" smtClean="0"/>
              <a:t>Luteal</a:t>
            </a:r>
            <a:r>
              <a:rPr lang="en-IN" dirty="0" smtClean="0"/>
              <a:t> phase:</a:t>
            </a:r>
          </a:p>
          <a:p>
            <a:r>
              <a:rPr lang="en-IN" dirty="0" smtClean="0"/>
              <a:t>Mucus become more viscous forms a more secure cervical plug.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Loses its ability to </a:t>
            </a:r>
            <a:r>
              <a:rPr lang="en-IN" dirty="0" err="1" smtClean="0"/>
              <a:t>strech</a:t>
            </a:r>
            <a:r>
              <a:rPr lang="en-IN" dirty="0" smtClean="0"/>
              <a:t> without breaking and resists penetration by spermatozoa.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Due to increase in amount of protein in mucus,</a:t>
            </a:r>
          </a:p>
          <a:p>
            <a:r>
              <a:rPr lang="en-IN" dirty="0" smtClean="0"/>
              <a:t>Presence of phospholipids.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r>
              <a:rPr lang="en-IN" dirty="0" smtClean="0"/>
              <a:t>Vaginal cycle.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/>
          <a:lstStyle/>
          <a:p>
            <a:r>
              <a:rPr lang="en-IN" dirty="0" smtClean="0"/>
              <a:t>Oestrogenic smear: large </a:t>
            </a:r>
            <a:r>
              <a:rPr lang="en-IN" dirty="0" err="1" smtClean="0"/>
              <a:t>cornified</a:t>
            </a:r>
            <a:r>
              <a:rPr lang="en-IN" dirty="0" smtClean="0"/>
              <a:t> epithelial cells with </a:t>
            </a:r>
            <a:r>
              <a:rPr lang="en-IN" dirty="0" err="1" smtClean="0"/>
              <a:t>pyknotic</a:t>
            </a:r>
            <a:r>
              <a:rPr lang="en-IN" dirty="0" smtClean="0"/>
              <a:t> nuclei.</a:t>
            </a:r>
          </a:p>
          <a:p>
            <a:r>
              <a:rPr lang="en-IN" dirty="0" err="1" smtClean="0"/>
              <a:t>Luteal</a:t>
            </a:r>
            <a:r>
              <a:rPr lang="en-IN" dirty="0" smtClean="0"/>
              <a:t> phase: increased </a:t>
            </a:r>
            <a:r>
              <a:rPr lang="en-IN" dirty="0" err="1" smtClean="0"/>
              <a:t>desquammation</a:t>
            </a:r>
            <a:r>
              <a:rPr lang="en-IN" dirty="0" smtClean="0"/>
              <a:t> many of them have rolled </a:t>
            </a:r>
            <a:r>
              <a:rPr lang="en-IN" dirty="0" err="1" smtClean="0"/>
              <a:t>edges,presence</a:t>
            </a:r>
            <a:r>
              <a:rPr lang="en-IN" dirty="0" smtClean="0"/>
              <a:t> of leucocytes.</a:t>
            </a:r>
          </a:p>
          <a:p>
            <a:r>
              <a:rPr lang="en-IN" dirty="0" smtClean="0"/>
              <a:t>MATURATION </a:t>
            </a:r>
            <a:r>
              <a:rPr lang="en-IN" dirty="0" err="1" smtClean="0"/>
              <a:t>INDEX:percentage</a:t>
            </a:r>
            <a:r>
              <a:rPr lang="en-IN" dirty="0" smtClean="0"/>
              <a:t> of </a:t>
            </a:r>
            <a:r>
              <a:rPr lang="en-IN" dirty="0" err="1" smtClean="0"/>
              <a:t>superficial,intermediate</a:t>
            </a:r>
            <a:r>
              <a:rPr lang="en-IN" dirty="0" smtClean="0"/>
              <a:t> and </a:t>
            </a:r>
            <a:r>
              <a:rPr lang="en-IN" dirty="0" err="1" smtClean="0"/>
              <a:t>parabasal</a:t>
            </a:r>
            <a:r>
              <a:rPr lang="en-IN" dirty="0" smtClean="0"/>
              <a:t> cells in a vaginal smear is used as a measure of levels of hormones in circulation.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orrynothankyou-850x44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ypothalamic-pituitary-ovarian-axi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/>
          <a:lstStyle/>
          <a:p>
            <a:r>
              <a:rPr lang="en-IN" dirty="0" smtClean="0"/>
              <a:t>                </a:t>
            </a:r>
            <a:r>
              <a:rPr lang="en-IN" dirty="0" err="1" smtClean="0"/>
              <a:t>GnRH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/>
          <a:lstStyle/>
          <a:p>
            <a:r>
              <a:rPr lang="en-IN" dirty="0" smtClean="0"/>
              <a:t>Peptide hormone secreted by </a:t>
            </a:r>
            <a:r>
              <a:rPr lang="en-IN" dirty="0" err="1" smtClean="0"/>
              <a:t>arcuate</a:t>
            </a:r>
            <a:r>
              <a:rPr lang="en-IN" dirty="0" smtClean="0"/>
              <a:t> nucleus of hypothalamus.</a:t>
            </a:r>
          </a:p>
          <a:p>
            <a:r>
              <a:rPr lang="en-IN" dirty="0" smtClean="0"/>
              <a:t>Low amplitude, high frequency stimulate FSH.</a:t>
            </a:r>
          </a:p>
          <a:p>
            <a:r>
              <a:rPr lang="en-IN" dirty="0" smtClean="0"/>
              <a:t>High </a:t>
            </a:r>
            <a:r>
              <a:rPr lang="en-IN" dirty="0" err="1" smtClean="0"/>
              <a:t>amplitude,low</a:t>
            </a:r>
            <a:r>
              <a:rPr lang="en-IN" dirty="0" smtClean="0"/>
              <a:t> frequency stimulate LH.</a:t>
            </a:r>
          </a:p>
          <a:p>
            <a:r>
              <a:rPr lang="en-IN" dirty="0" smtClean="0"/>
              <a:t>DOWNREGULATION:</a:t>
            </a:r>
          </a:p>
          <a:p>
            <a:r>
              <a:rPr lang="en-IN" dirty="0" smtClean="0"/>
              <a:t>Administered </a:t>
            </a:r>
            <a:r>
              <a:rPr lang="en-IN" dirty="0" err="1" smtClean="0"/>
              <a:t>continuously,suppression</a:t>
            </a:r>
            <a:r>
              <a:rPr lang="en-IN" dirty="0" smtClean="0"/>
              <a:t> of </a:t>
            </a:r>
            <a:r>
              <a:rPr lang="en-IN" dirty="0" err="1" smtClean="0"/>
              <a:t>Gonadotropin</a:t>
            </a:r>
            <a:r>
              <a:rPr lang="en-IN" dirty="0" smtClean="0"/>
              <a:t> secretion</a:t>
            </a:r>
          </a:p>
          <a:p>
            <a:r>
              <a:rPr lang="en-IN" dirty="0" smtClean="0"/>
              <a:t>UPREGULATION:</a:t>
            </a:r>
          </a:p>
          <a:p>
            <a:r>
              <a:rPr lang="en-IN" dirty="0" smtClean="0"/>
              <a:t>Intermittent or </a:t>
            </a:r>
            <a:r>
              <a:rPr lang="en-IN" dirty="0" err="1" smtClean="0"/>
              <a:t>Pulsatile</a:t>
            </a:r>
            <a:r>
              <a:rPr lang="en-IN" dirty="0" smtClean="0"/>
              <a:t> administration cause release of </a:t>
            </a:r>
            <a:r>
              <a:rPr lang="en-IN" dirty="0" err="1" smtClean="0"/>
              <a:t>gonadotrophins</a:t>
            </a:r>
            <a:r>
              <a:rPr lang="en-IN" dirty="0" smtClean="0"/>
              <a:t>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/>
          <a:lstStyle/>
          <a:p>
            <a:r>
              <a:rPr lang="en-IN" dirty="0" smtClean="0"/>
              <a:t>PITUITARY GLAND.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/>
          <a:lstStyle/>
          <a:p>
            <a:r>
              <a:rPr lang="en-IN" dirty="0" smtClean="0"/>
              <a:t>Connected to the hypothalamus by a stalk</a:t>
            </a:r>
          </a:p>
          <a:p>
            <a:r>
              <a:rPr lang="en-IN" dirty="0" err="1" smtClean="0"/>
              <a:t>Anterior:Adenohypophysis</a:t>
            </a:r>
            <a:endParaRPr lang="en-IN" dirty="0" smtClean="0"/>
          </a:p>
          <a:p>
            <a:r>
              <a:rPr lang="en-IN" dirty="0" err="1" smtClean="0"/>
              <a:t>Posterior:Neurohypophysis</a:t>
            </a:r>
            <a:endParaRPr lang="en-IN" dirty="0" smtClean="0"/>
          </a:p>
          <a:p>
            <a:r>
              <a:rPr lang="en-IN" dirty="0" err="1" smtClean="0"/>
              <a:t>Adenohypophysis</a:t>
            </a:r>
            <a:r>
              <a:rPr lang="en-IN" dirty="0" smtClean="0"/>
              <a:t> secretes </a:t>
            </a:r>
            <a:r>
              <a:rPr lang="en-IN" dirty="0" err="1" smtClean="0"/>
              <a:t>gonadotrophins</a:t>
            </a:r>
            <a:r>
              <a:rPr lang="en-IN" dirty="0" smtClean="0"/>
              <a:t> </a:t>
            </a:r>
          </a:p>
          <a:p>
            <a:r>
              <a:rPr lang="en-IN" dirty="0" smtClean="0"/>
              <a:t>LH</a:t>
            </a:r>
          </a:p>
          <a:p>
            <a:r>
              <a:rPr lang="en-IN" dirty="0" smtClean="0"/>
              <a:t>FSH</a:t>
            </a:r>
          </a:p>
          <a:p>
            <a:r>
              <a:rPr lang="en-IN" dirty="0" smtClean="0"/>
              <a:t>PROLACTIN(</a:t>
            </a:r>
            <a:r>
              <a:rPr lang="en-IN" dirty="0" err="1" smtClean="0"/>
              <a:t>Mammotrophs</a:t>
            </a:r>
            <a:r>
              <a:rPr lang="en-IN" dirty="0" smtClean="0"/>
              <a:t>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01266"/>
          </a:xfrm>
        </p:spPr>
        <p:txBody>
          <a:bodyPr/>
          <a:lstStyle/>
          <a:p>
            <a:r>
              <a:rPr lang="en-IN" dirty="0" smtClean="0"/>
              <a:t>				FSH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/>
          <a:lstStyle/>
          <a:p>
            <a:r>
              <a:rPr lang="en-IN" dirty="0" smtClean="0"/>
              <a:t>Glycoprotein</a:t>
            </a:r>
          </a:p>
          <a:p>
            <a:r>
              <a:rPr lang="en-IN" dirty="0" smtClean="0"/>
              <a:t>Suppressed by oestrogen and </a:t>
            </a:r>
            <a:r>
              <a:rPr lang="en-IN" dirty="0" err="1" smtClean="0"/>
              <a:t>inhibin</a:t>
            </a:r>
            <a:r>
              <a:rPr lang="en-IN" dirty="0" smtClean="0"/>
              <a:t>.</a:t>
            </a:r>
          </a:p>
          <a:p>
            <a:r>
              <a:rPr lang="en-IN" dirty="0" smtClean="0"/>
              <a:t>Two peak levels during menstrual cycle:</a:t>
            </a:r>
          </a:p>
          <a:p>
            <a:r>
              <a:rPr lang="en-IN" dirty="0" smtClean="0"/>
              <a:t>Follicular phase(6</a:t>
            </a:r>
            <a:r>
              <a:rPr lang="en-IN" baseline="30000" dirty="0" smtClean="0"/>
              <a:t>th</a:t>
            </a:r>
            <a:r>
              <a:rPr lang="en-IN" dirty="0" smtClean="0"/>
              <a:t> day)</a:t>
            </a:r>
          </a:p>
          <a:p>
            <a:r>
              <a:rPr lang="en-IN" dirty="0" err="1" smtClean="0"/>
              <a:t>Preovulatory</a:t>
            </a:r>
            <a:r>
              <a:rPr lang="en-IN" dirty="0" smtClean="0"/>
              <a:t> phase (12</a:t>
            </a:r>
            <a:r>
              <a:rPr lang="en-IN" baseline="30000" dirty="0" smtClean="0"/>
              <a:t>th</a:t>
            </a:r>
            <a:r>
              <a:rPr lang="en-IN" dirty="0" smtClean="0"/>
              <a:t> day)</a:t>
            </a:r>
          </a:p>
          <a:p>
            <a:r>
              <a:rPr lang="en-IN" dirty="0" smtClean="0"/>
              <a:t>Functions:</a:t>
            </a:r>
          </a:p>
          <a:p>
            <a:pPr lvl="2"/>
            <a:r>
              <a:rPr lang="en-IN" dirty="0" smtClean="0"/>
              <a:t>Recruitment of follicles,</a:t>
            </a:r>
          </a:p>
          <a:p>
            <a:pPr lvl="2"/>
            <a:r>
              <a:rPr lang="en-IN" dirty="0" smtClean="0"/>
              <a:t>Follicular growth,</a:t>
            </a:r>
          </a:p>
          <a:p>
            <a:pPr lvl="2"/>
            <a:r>
              <a:rPr lang="en-IN" dirty="0" smtClean="0"/>
              <a:t>Acts on </a:t>
            </a:r>
            <a:r>
              <a:rPr lang="en-IN" dirty="0" err="1" smtClean="0"/>
              <a:t>granulosa</a:t>
            </a:r>
            <a:r>
              <a:rPr lang="en-IN" dirty="0" smtClean="0"/>
              <a:t> cells(increase in no ,LH receptors ,</a:t>
            </a:r>
            <a:r>
              <a:rPr lang="en-IN" dirty="0" err="1" smtClean="0"/>
              <a:t>aromatase</a:t>
            </a:r>
            <a:r>
              <a:rPr lang="en-IN" dirty="0" smtClean="0"/>
              <a:t> activity)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				LH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/>
          <a:lstStyle/>
          <a:p>
            <a:r>
              <a:rPr lang="en-IN" dirty="0" smtClean="0"/>
              <a:t>Glycoprotein.</a:t>
            </a:r>
          </a:p>
          <a:p>
            <a:r>
              <a:rPr lang="en-IN" dirty="0" smtClean="0"/>
              <a:t>Stimulated by </a:t>
            </a:r>
            <a:r>
              <a:rPr lang="en-IN" dirty="0" err="1" smtClean="0"/>
              <a:t>GnRH</a:t>
            </a:r>
            <a:r>
              <a:rPr lang="en-IN" dirty="0" smtClean="0"/>
              <a:t> and high level of </a:t>
            </a:r>
            <a:r>
              <a:rPr lang="en-IN" dirty="0" err="1" smtClean="0"/>
              <a:t>estrogen</a:t>
            </a:r>
            <a:r>
              <a:rPr lang="en-IN" dirty="0" smtClean="0"/>
              <a:t>.</a:t>
            </a:r>
          </a:p>
          <a:p>
            <a:r>
              <a:rPr lang="en-IN" dirty="0" smtClean="0"/>
              <a:t>Suppressed by moderate level of </a:t>
            </a:r>
            <a:r>
              <a:rPr lang="en-IN" dirty="0" err="1" smtClean="0"/>
              <a:t>estrogen</a:t>
            </a:r>
            <a:r>
              <a:rPr lang="en-IN" dirty="0" smtClean="0"/>
              <a:t>.</a:t>
            </a:r>
          </a:p>
          <a:p>
            <a:r>
              <a:rPr lang="en-IN" dirty="0" smtClean="0"/>
              <a:t>Present in low levels throughout menstrual cycle.</a:t>
            </a:r>
          </a:p>
          <a:p>
            <a:r>
              <a:rPr lang="en-IN" dirty="0" smtClean="0"/>
              <a:t>Peak level: 24-36 hours before ovulation.</a:t>
            </a:r>
          </a:p>
          <a:p>
            <a:r>
              <a:rPr lang="en-IN" dirty="0" smtClean="0"/>
              <a:t>Functions:</a:t>
            </a:r>
          </a:p>
          <a:p>
            <a:pPr lvl="8"/>
            <a:r>
              <a:rPr lang="en-IN" sz="2000" dirty="0" smtClean="0"/>
              <a:t>Triggers ovulation,</a:t>
            </a:r>
          </a:p>
          <a:p>
            <a:pPr lvl="8"/>
            <a:r>
              <a:rPr lang="en-IN" sz="2000" dirty="0" smtClean="0"/>
              <a:t>Stimulates androgen production by theca cells,</a:t>
            </a:r>
          </a:p>
          <a:p>
            <a:pPr lvl="8"/>
            <a:r>
              <a:rPr lang="en-IN" sz="2000" dirty="0" smtClean="0"/>
              <a:t>Stimulates synthesis of progesterone by corpus </a:t>
            </a:r>
            <a:r>
              <a:rPr lang="en-IN" sz="2000" dirty="0" err="1" smtClean="0"/>
              <a:t>luteum</a:t>
            </a:r>
            <a:r>
              <a:rPr lang="en-IN" sz="2000" dirty="0" smtClean="0"/>
              <a:t>.</a:t>
            </a:r>
            <a:endParaRPr lang="en-IN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475</TotalTime>
  <Words>1680</Words>
  <Application>Microsoft Office PowerPoint</Application>
  <PresentationFormat>On-screen Show (4:3)</PresentationFormat>
  <Paragraphs>367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Verve</vt:lpstr>
      <vt:lpstr>PHYSIOLOGY OF MENSTRUATION AND OVULATION</vt:lpstr>
      <vt:lpstr>MENSTRUAL CYCLE.</vt:lpstr>
      <vt:lpstr>Physiology of H-P-O Axis.</vt:lpstr>
      <vt:lpstr>Slide 4</vt:lpstr>
      <vt:lpstr>Slide 5</vt:lpstr>
      <vt:lpstr>                GnRH</vt:lpstr>
      <vt:lpstr>PITUITARY GLAND.</vt:lpstr>
      <vt:lpstr>    FSH</vt:lpstr>
      <vt:lpstr>    LH</vt:lpstr>
      <vt:lpstr>              PROLACTIN</vt:lpstr>
      <vt:lpstr>Menstrual cycle.</vt:lpstr>
      <vt:lpstr>Ovarian cycle.</vt:lpstr>
      <vt:lpstr>Slide 13</vt:lpstr>
      <vt:lpstr>Stages of follicular development</vt:lpstr>
      <vt:lpstr>Slide 15</vt:lpstr>
      <vt:lpstr>Slide 16</vt:lpstr>
      <vt:lpstr>            Ovarian cycle.</vt:lpstr>
      <vt:lpstr>         Oestrogen. </vt:lpstr>
      <vt:lpstr>Clinical significance:</vt:lpstr>
      <vt:lpstr>          Ovulation </vt:lpstr>
      <vt:lpstr>Symptoms of Ovulation</vt:lpstr>
      <vt:lpstr>Signs of Ovulation.</vt:lpstr>
      <vt:lpstr>   LUTEAL PHASE.</vt:lpstr>
      <vt:lpstr>CORPUS LUTEUM.</vt:lpstr>
      <vt:lpstr>Slide 25</vt:lpstr>
      <vt:lpstr>Progesterone .</vt:lpstr>
      <vt:lpstr>Slide 27</vt:lpstr>
      <vt:lpstr>Two cell two gonadotrophin theory</vt:lpstr>
      <vt:lpstr>Slide 29</vt:lpstr>
      <vt:lpstr>Slide 30</vt:lpstr>
      <vt:lpstr>Slide 31</vt:lpstr>
      <vt:lpstr>Regulation of ovarian functions by growth factors.</vt:lpstr>
      <vt:lpstr>Inhibin,activin,follistatin.</vt:lpstr>
      <vt:lpstr>Endometrial changes in menstrual cycle.</vt:lpstr>
      <vt:lpstr>Proliferative phase.</vt:lpstr>
      <vt:lpstr>Slide 36</vt:lpstr>
      <vt:lpstr>Secretory phase.</vt:lpstr>
      <vt:lpstr>Slide 38</vt:lpstr>
      <vt:lpstr>Slide 39</vt:lpstr>
      <vt:lpstr>         Menstruation </vt:lpstr>
      <vt:lpstr>Slide 41</vt:lpstr>
      <vt:lpstr>Slide 42</vt:lpstr>
      <vt:lpstr>Cervical cycle.(follicular phase)</vt:lpstr>
      <vt:lpstr>Slide 44</vt:lpstr>
      <vt:lpstr>Vaginal cycle.</vt:lpstr>
      <vt:lpstr>Slide 46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PHYSIOLOGY OF MENSTRUATION AND OVULATION</dc:title>
  <dc:creator>mohan srinivasan</dc:creator>
  <cp:lastModifiedBy>Admin</cp:lastModifiedBy>
  <cp:revision>47</cp:revision>
  <dcterms:created xsi:type="dcterms:W3CDTF">2016-10-26T15:42:21Z</dcterms:created>
  <dcterms:modified xsi:type="dcterms:W3CDTF">2019-10-03T12:04:42Z</dcterms:modified>
</cp:coreProperties>
</file>