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445" autoAdjust="0"/>
    <p:restoredTop sz="94660"/>
  </p:normalViewPr>
  <p:slideViewPr>
    <p:cSldViewPr>
      <p:cViewPr varScale="1">
        <p:scale>
          <a:sx n="39" d="100"/>
          <a:sy n="39" d="100"/>
        </p:scale>
        <p:origin x="-49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48200" y="1219200"/>
            <a:ext cx="3962400" cy="1981200"/>
          </a:xfrm>
        </p:spPr>
        <p:txBody>
          <a:bodyPr>
            <a:normAutofit/>
          </a:bodyPr>
          <a:lstStyle/>
          <a:p>
            <a:r>
              <a:rPr lang="en-IN" sz="5400" b="1" dirty="0" smtClean="0"/>
              <a:t>PLACENTA PRAEVIA</a:t>
            </a:r>
            <a:endParaRPr lang="en-IN" sz="5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76800" y="4724400"/>
            <a:ext cx="3505200" cy="1752600"/>
          </a:xfrm>
        </p:spPr>
        <p:txBody>
          <a:bodyPr>
            <a:normAutofit/>
          </a:bodyPr>
          <a:lstStyle/>
          <a:p>
            <a:endParaRPr lang="en-IN" sz="3600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4577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63562"/>
          </a:xfrm>
        </p:spPr>
        <p:txBody>
          <a:bodyPr>
            <a:normAutofit fontScale="90000"/>
          </a:bodyPr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IN" sz="4000" b="1" dirty="0" smtClean="0"/>
              <a:t>CLINICAL CLASSIFICATION</a:t>
            </a:r>
          </a:p>
          <a:p>
            <a:pPr>
              <a:buNone/>
            </a:pPr>
            <a:r>
              <a:rPr lang="en-IN" dirty="0" smtClean="0"/>
              <a:t> </a:t>
            </a:r>
          </a:p>
          <a:p>
            <a:pPr>
              <a:buNone/>
            </a:pPr>
            <a:r>
              <a:rPr lang="en-IN" dirty="0" smtClean="0"/>
              <a:t>The types are graded into:</a:t>
            </a:r>
          </a:p>
          <a:p>
            <a:pPr>
              <a:buFont typeface="Wingdings" pitchFamily="2" charset="2"/>
              <a:buChar char="ü"/>
            </a:pPr>
            <a:r>
              <a:rPr lang="en-IN" b="1" dirty="0" smtClean="0"/>
              <a:t>MILD DEGREE:</a:t>
            </a:r>
          </a:p>
          <a:p>
            <a:pPr>
              <a:buNone/>
            </a:pPr>
            <a:r>
              <a:rPr lang="en-IN" dirty="0" smtClean="0"/>
              <a:t>    TYPE I and II anterior</a:t>
            </a:r>
          </a:p>
          <a:p>
            <a:pPr>
              <a:buFont typeface="Wingdings" pitchFamily="2" charset="2"/>
              <a:buChar char="ü"/>
            </a:pPr>
            <a:r>
              <a:rPr lang="en-IN" b="1" dirty="0" smtClean="0"/>
              <a:t>MAJOR DEGREE:</a:t>
            </a:r>
          </a:p>
          <a:p>
            <a:pPr>
              <a:buNone/>
            </a:pPr>
            <a:r>
              <a:rPr lang="en-IN" dirty="0" smtClean="0"/>
              <a:t>    TYPE II posterior, III, IV</a:t>
            </a:r>
            <a:endParaRPr lang="en-IN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N" sz="3600" dirty="0" smtClean="0"/>
              <a:t> </a:t>
            </a:r>
            <a:r>
              <a:rPr lang="en-IN" sz="3600" b="1" dirty="0" smtClean="0">
                <a:solidFill>
                  <a:srgbClr val="FF0000"/>
                </a:solidFill>
              </a:rPr>
              <a:t>DANGEROUS</a:t>
            </a:r>
            <a:r>
              <a:rPr lang="en-IN" sz="3600" dirty="0" smtClean="0"/>
              <a:t> PLACENTA PRAEVIA – </a:t>
            </a:r>
            <a:r>
              <a:rPr lang="en-IN" sz="3600" b="1" dirty="0" smtClean="0">
                <a:solidFill>
                  <a:srgbClr val="FF0000"/>
                </a:solidFill>
              </a:rPr>
              <a:t>TYPE II POSTERIOR</a:t>
            </a:r>
            <a:r>
              <a:rPr lang="en-IN" sz="3600" dirty="0" smtClean="0"/>
              <a:t> PLACENTA PRAEVIA</a:t>
            </a:r>
            <a:endParaRPr lang="en-IN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077200" cy="47244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IN" sz="3600" dirty="0" smtClean="0"/>
              <a:t>Because of curved birth canal, major thickness (app 2.5cm) of placenta overlies the sacral promontory, thereby diminishing the AP diameter of inlet and prevents the engagement of presenting part.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IN" sz="3600" dirty="0" smtClean="0"/>
              <a:t>If vaginal delivery is allowed, placenta is more likely to be compressed which may produce </a:t>
            </a:r>
            <a:r>
              <a:rPr lang="en-IN" sz="3600" dirty="0" err="1" smtClean="0"/>
              <a:t>fetal</a:t>
            </a:r>
            <a:r>
              <a:rPr lang="en-IN" sz="3600" dirty="0" smtClean="0"/>
              <a:t> anoxia or even death.</a:t>
            </a:r>
          </a:p>
          <a:p>
            <a:pPr>
              <a:buNone/>
            </a:pPr>
            <a:endParaRPr lang="en-IN" sz="3600" dirty="0" smtClean="0"/>
          </a:p>
          <a:p>
            <a:pPr>
              <a:buFont typeface="Wingdings" pitchFamily="2" charset="2"/>
              <a:buChar char="ü"/>
            </a:pPr>
            <a:r>
              <a:rPr lang="en-IN" sz="3600" dirty="0" smtClean="0"/>
              <a:t>More chance of cord compression, cord </a:t>
            </a:r>
            <a:r>
              <a:rPr lang="en-IN" sz="3600" dirty="0" err="1" smtClean="0"/>
              <a:t>prolapse</a:t>
            </a:r>
            <a:r>
              <a:rPr lang="en-IN" sz="3600" dirty="0" smtClean="0"/>
              <a:t>.</a:t>
            </a:r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r>
              <a:rPr lang="en-IN" b="1" dirty="0" smtClean="0"/>
              <a:t>CLINICAL FEATURES</a:t>
            </a:r>
            <a:endParaRPr lang="en-IN" b="1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638800"/>
          </a:xfrm>
        </p:spPr>
        <p:txBody>
          <a:bodyPr>
            <a:normAutofit/>
          </a:bodyPr>
          <a:lstStyle/>
          <a:p>
            <a:r>
              <a:rPr lang="en-IN" b="1" dirty="0" smtClean="0"/>
              <a:t>SYMPTOMS:</a:t>
            </a:r>
          </a:p>
          <a:p>
            <a:pPr>
              <a:buNone/>
            </a:pPr>
            <a:r>
              <a:rPr lang="en-IN" dirty="0" smtClean="0"/>
              <a:t>The </a:t>
            </a:r>
            <a:r>
              <a:rPr lang="en-IN" b="1" dirty="0" smtClean="0"/>
              <a:t>ONLY SYMPTOM </a:t>
            </a:r>
            <a:r>
              <a:rPr lang="en-IN" dirty="0" smtClean="0"/>
              <a:t>of placenta </a:t>
            </a:r>
            <a:r>
              <a:rPr lang="en-IN" dirty="0" err="1" smtClean="0"/>
              <a:t>praevia</a:t>
            </a:r>
            <a:r>
              <a:rPr lang="en-IN" dirty="0" smtClean="0"/>
              <a:t> is </a:t>
            </a:r>
            <a:r>
              <a:rPr lang="en-IN" b="1" dirty="0" smtClean="0"/>
              <a:t>VAGINAL BLEEDING</a:t>
            </a:r>
            <a:r>
              <a:rPr lang="en-IN" dirty="0" smtClean="0"/>
              <a:t>.</a:t>
            </a:r>
            <a:endParaRPr lang="en-IN" b="1" dirty="0" smtClean="0"/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CLASSICAL FEATURES:</a:t>
            </a:r>
          </a:p>
          <a:p>
            <a:pPr marL="514350" indent="-514350">
              <a:buFont typeface="+mj-lt"/>
              <a:buAutoNum type="alphaLcParenR"/>
            </a:pPr>
            <a:r>
              <a:rPr lang="en-IN" dirty="0" smtClean="0"/>
              <a:t>Unprovoked (sudden onset),</a:t>
            </a:r>
          </a:p>
          <a:p>
            <a:pPr marL="514350" indent="-514350">
              <a:buFont typeface="+mj-lt"/>
              <a:buAutoNum type="alphaLcParenR"/>
            </a:pPr>
            <a:r>
              <a:rPr lang="en-IN" dirty="0" smtClean="0"/>
              <a:t>Painless,</a:t>
            </a:r>
          </a:p>
          <a:p>
            <a:pPr marL="514350" indent="-514350">
              <a:buFont typeface="+mj-lt"/>
              <a:buAutoNum type="alphaLcParenR"/>
            </a:pPr>
            <a:r>
              <a:rPr lang="en-IN" dirty="0" smtClean="0"/>
              <a:t>Causeless,</a:t>
            </a:r>
          </a:p>
          <a:p>
            <a:pPr marL="514350" indent="-514350">
              <a:buFont typeface="+mj-lt"/>
              <a:buAutoNum type="alphaLcParenR"/>
            </a:pPr>
            <a:r>
              <a:rPr lang="en-IN" dirty="0" smtClean="0"/>
              <a:t>Recurrent.</a:t>
            </a:r>
            <a:endParaRPr lang="en-IN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65800" y="2895600"/>
            <a:ext cx="33782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rmAutofit fontScale="90000"/>
          </a:bodyPr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8229600" cy="4678363"/>
          </a:xfrm>
        </p:spPr>
        <p:txBody>
          <a:bodyPr/>
          <a:lstStyle/>
          <a:p>
            <a:r>
              <a:rPr lang="en-IN" dirty="0" smtClean="0"/>
              <a:t>1/3</a:t>
            </a:r>
            <a:r>
              <a:rPr lang="en-IN" baseline="30000" dirty="0" smtClean="0"/>
              <a:t>rd</a:t>
            </a:r>
            <a:r>
              <a:rPr lang="en-IN" dirty="0" smtClean="0"/>
              <a:t> of patients have their first episode of bleeding before 30wks.</a:t>
            </a:r>
          </a:p>
          <a:p>
            <a:r>
              <a:rPr lang="en-IN" dirty="0" smtClean="0"/>
              <a:t>&gt;50% of patients present with bleeding before 36wks.</a:t>
            </a:r>
          </a:p>
          <a:p>
            <a:r>
              <a:rPr lang="en-IN" dirty="0" smtClean="0"/>
              <a:t>In majority of cases bleeding occurs before 38wks.</a:t>
            </a:r>
          </a:p>
          <a:p>
            <a:r>
              <a:rPr lang="en-IN" dirty="0" smtClean="0"/>
              <a:t>In about 5% cases it occurs for the first time during labour.</a:t>
            </a:r>
            <a:endParaRPr lang="en-IN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019800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IN" dirty="0" smtClean="0"/>
              <a:t>CAUSE OF BLEEDING:</a:t>
            </a:r>
          </a:p>
          <a:p>
            <a:pPr algn="ctr">
              <a:buNone/>
            </a:pPr>
            <a:r>
              <a:rPr lang="en-IN" dirty="0" smtClean="0"/>
              <a:t>    Placental growth slows down in later months and lower segment progressively dilates</a:t>
            </a:r>
          </a:p>
          <a:p>
            <a:pPr>
              <a:buNone/>
            </a:pPr>
            <a:endParaRPr lang="en-IN" dirty="0" smtClean="0"/>
          </a:p>
          <a:p>
            <a:pPr algn="ctr">
              <a:buNone/>
            </a:pPr>
            <a:r>
              <a:rPr lang="en-IN" dirty="0" smtClean="0"/>
              <a:t>   The inelastic placenta is sheared off from the wall of lower segment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         Opening up of </a:t>
            </a:r>
            <a:r>
              <a:rPr lang="en-IN" dirty="0" err="1" smtClean="0"/>
              <a:t>uteroplacental</a:t>
            </a:r>
            <a:r>
              <a:rPr lang="en-IN" dirty="0" smtClean="0"/>
              <a:t> vessels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                         Episode of bleeding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rot="5400000">
            <a:off x="4267994" y="2513806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5400000">
            <a:off x="4229894" y="4152106"/>
            <a:ext cx="685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5400000">
            <a:off x="4267200" y="5334000"/>
            <a:ext cx="610394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r>
              <a:rPr lang="en-IN" dirty="0" smtClean="0"/>
              <a:t>Bleeding is said to be </a:t>
            </a:r>
            <a:r>
              <a:rPr lang="en-IN" b="1" dirty="0" smtClean="0"/>
              <a:t>INEVITABLE</a:t>
            </a:r>
            <a:r>
              <a:rPr lang="en-IN" dirty="0" smtClean="0"/>
              <a:t>. (physiological phenomenon which leads to the </a:t>
            </a:r>
            <a:r>
              <a:rPr lang="en-IN" dirty="0" err="1" smtClean="0"/>
              <a:t>seperation</a:t>
            </a:r>
            <a:r>
              <a:rPr lang="en-IN" dirty="0" smtClean="0"/>
              <a:t> of placenta)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However, placental </a:t>
            </a:r>
            <a:r>
              <a:rPr lang="en-IN" dirty="0" err="1" smtClean="0"/>
              <a:t>seperation</a:t>
            </a:r>
            <a:r>
              <a:rPr lang="en-IN" dirty="0" smtClean="0"/>
              <a:t> may be provoked by trauma, vaginal examination, coitus, external version or during high rupture of membranes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Blood is almost always</a:t>
            </a:r>
            <a:r>
              <a:rPr lang="en-IN" b="1" dirty="0" smtClean="0"/>
              <a:t> MATERNAL</a:t>
            </a:r>
            <a:r>
              <a:rPr lang="en-IN" dirty="0" smtClean="0"/>
              <a:t>, although </a:t>
            </a:r>
            <a:r>
              <a:rPr lang="en-IN" dirty="0" err="1" smtClean="0"/>
              <a:t>fetal</a:t>
            </a:r>
            <a:r>
              <a:rPr lang="en-IN" dirty="0" smtClean="0"/>
              <a:t> blood may escape from the torn </a:t>
            </a:r>
            <a:r>
              <a:rPr lang="en-IN" dirty="0" err="1" smtClean="0"/>
              <a:t>villi</a:t>
            </a:r>
            <a:endParaRPr lang="en-IN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19600" y="304800"/>
            <a:ext cx="4572000" cy="1143000"/>
          </a:xfrm>
        </p:spPr>
        <p:txBody>
          <a:bodyPr>
            <a:normAutofit fontScale="90000"/>
          </a:bodyPr>
          <a:lstStyle/>
          <a:p>
            <a:r>
              <a:rPr lang="en-IN" b="1" dirty="0" smtClean="0"/>
              <a:t>PLACENTA PRAEVIA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5800" y="1905000"/>
            <a:ext cx="4648200" cy="4114800"/>
          </a:xfrm>
        </p:spPr>
        <p:txBody>
          <a:bodyPr>
            <a:normAutofit/>
          </a:bodyPr>
          <a:lstStyle/>
          <a:p>
            <a:r>
              <a:rPr lang="en-IN" sz="3600" dirty="0" smtClean="0"/>
              <a:t>Placenta is implanted partially or completely over the lower uterine segment and adjacent to the internal </a:t>
            </a:r>
            <a:r>
              <a:rPr lang="en-IN" sz="3600" dirty="0" err="1" smtClean="0"/>
              <a:t>os</a:t>
            </a:r>
            <a:r>
              <a:rPr lang="en-IN" sz="3600" dirty="0" smtClean="0"/>
              <a:t>.</a:t>
            </a:r>
          </a:p>
          <a:p>
            <a:pPr>
              <a:buNone/>
            </a:pPr>
            <a:endParaRPr lang="en-IN" dirty="0" smtClean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4196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r>
              <a:rPr lang="en-IN" sz="4000" b="1" dirty="0" smtClean="0"/>
              <a:t>INCIDENCE:</a:t>
            </a:r>
          </a:p>
          <a:p>
            <a:pPr>
              <a:buNone/>
            </a:pPr>
            <a:endParaRPr lang="en-IN" sz="4000" dirty="0" smtClean="0"/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1/3</a:t>
            </a:r>
            <a:r>
              <a:rPr lang="en-IN" baseline="30000" dirty="0" smtClean="0"/>
              <a:t>rd</a:t>
            </a:r>
            <a:r>
              <a:rPr lang="en-IN" dirty="0" smtClean="0"/>
              <a:t> cases of APH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O.5-1% amongst hospital deliveries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80% cases found to be </a:t>
            </a:r>
            <a:r>
              <a:rPr lang="en-IN" dirty="0" err="1" smtClean="0"/>
              <a:t>multiparous</a:t>
            </a:r>
            <a:r>
              <a:rPr lang="en-IN" dirty="0" smtClean="0"/>
              <a:t> women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Incidence is increased beyond the age of 35</a:t>
            </a:r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019800"/>
          </a:xfrm>
        </p:spPr>
        <p:txBody>
          <a:bodyPr>
            <a:normAutofit/>
          </a:bodyPr>
          <a:lstStyle/>
          <a:p>
            <a:r>
              <a:rPr lang="en-IN" sz="4000" b="1" dirty="0" smtClean="0"/>
              <a:t>HIGH RISK FACTORS:</a:t>
            </a:r>
          </a:p>
          <a:p>
            <a:pPr>
              <a:buNone/>
            </a:pPr>
            <a:endParaRPr lang="en-IN" dirty="0" smtClean="0"/>
          </a:p>
          <a:p>
            <a:pPr>
              <a:buFont typeface="Wingdings" pitchFamily="2" charset="2"/>
              <a:buChar char="ü"/>
            </a:pPr>
            <a:r>
              <a:rPr lang="en-IN" dirty="0" err="1" smtClean="0"/>
              <a:t>Multiparity</a:t>
            </a:r>
            <a:endParaRPr lang="en-IN" dirty="0" smtClean="0"/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Maternal age &gt;35years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H/o </a:t>
            </a:r>
            <a:r>
              <a:rPr lang="en-IN" dirty="0" err="1" smtClean="0"/>
              <a:t>prev.LSCS</a:t>
            </a:r>
            <a:r>
              <a:rPr lang="en-IN" dirty="0" smtClean="0"/>
              <a:t>, </a:t>
            </a:r>
            <a:r>
              <a:rPr lang="en-IN" dirty="0" err="1" smtClean="0"/>
              <a:t>myomectomy</a:t>
            </a:r>
            <a:r>
              <a:rPr lang="en-IN" dirty="0" smtClean="0"/>
              <a:t>, </a:t>
            </a:r>
            <a:r>
              <a:rPr lang="en-IN" dirty="0" err="1" smtClean="0"/>
              <a:t>hysterotomy</a:t>
            </a:r>
            <a:endParaRPr lang="en-IN" dirty="0" smtClean="0"/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Prior curettage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Placental size(twins) and abnormality(</a:t>
            </a:r>
            <a:r>
              <a:rPr lang="en-IN" dirty="0" err="1" smtClean="0"/>
              <a:t>succenturiate</a:t>
            </a:r>
            <a:r>
              <a:rPr lang="en-IN" dirty="0" smtClean="0"/>
              <a:t> lobe)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Smoking</a:t>
            </a:r>
          </a:p>
          <a:p>
            <a:pPr>
              <a:buFont typeface="Wingdings" pitchFamily="2" charset="2"/>
              <a:buChar char="ü"/>
            </a:pPr>
            <a:endParaRPr lang="en-IN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ETIOLOGY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IN" sz="4000" b="1" dirty="0" smtClean="0"/>
              <a:t>DROPPING DOWN THEORY:</a:t>
            </a:r>
          </a:p>
          <a:p>
            <a:r>
              <a:rPr lang="en-IN" dirty="0" smtClean="0"/>
              <a:t>Fertilized ovum drops down and implanted in   the  lower segment.</a:t>
            </a:r>
          </a:p>
          <a:p>
            <a:r>
              <a:rPr lang="en-IN" dirty="0" smtClean="0"/>
              <a:t>Causes: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 smtClean="0"/>
              <a:t>Failure of </a:t>
            </a:r>
            <a:r>
              <a:rPr lang="en-IN" dirty="0" err="1" smtClean="0"/>
              <a:t>zona</a:t>
            </a:r>
            <a:r>
              <a:rPr lang="en-IN" dirty="0" smtClean="0"/>
              <a:t> </a:t>
            </a:r>
            <a:r>
              <a:rPr lang="en-IN" dirty="0" err="1" smtClean="0"/>
              <a:t>pellucida</a:t>
            </a:r>
            <a:r>
              <a:rPr lang="en-IN" dirty="0" smtClean="0"/>
              <a:t> to disappear in time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 smtClean="0"/>
              <a:t>Poor </a:t>
            </a:r>
            <a:r>
              <a:rPr lang="en-IN" dirty="0" err="1" smtClean="0"/>
              <a:t>decidual</a:t>
            </a:r>
            <a:r>
              <a:rPr lang="en-IN" dirty="0" smtClean="0"/>
              <a:t> reaction in upper uterine segment</a:t>
            </a:r>
            <a:endParaRPr lang="en-IN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791200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IN" sz="4000" b="1" dirty="0" smtClean="0"/>
              <a:t>DEFECTIVE DECIDUA:</a:t>
            </a:r>
          </a:p>
          <a:p>
            <a:pPr>
              <a:buNone/>
            </a:pPr>
            <a:r>
              <a:rPr lang="en-IN" dirty="0" smtClean="0"/>
              <a:t>    It results in spreading of chorionic </a:t>
            </a:r>
            <a:r>
              <a:rPr lang="en-IN" dirty="0" err="1" smtClean="0"/>
              <a:t>villi</a:t>
            </a:r>
            <a:r>
              <a:rPr lang="en-IN" dirty="0" smtClean="0"/>
              <a:t> over a wide area in uterine wall to get nourishment. During this process, the placenta becomes membranous, encroaches onto the lower segment.</a:t>
            </a:r>
          </a:p>
          <a:p>
            <a:pPr>
              <a:buNone/>
            </a:pPr>
            <a:r>
              <a:rPr lang="en-IN" dirty="0" smtClean="0"/>
              <a:t>    Such a placenta </a:t>
            </a:r>
            <a:r>
              <a:rPr lang="en-IN" dirty="0" err="1" smtClean="0"/>
              <a:t>praevia</a:t>
            </a:r>
            <a:r>
              <a:rPr lang="en-IN" dirty="0" smtClean="0"/>
              <a:t> may invade underlying </a:t>
            </a:r>
            <a:r>
              <a:rPr lang="en-IN" dirty="0" err="1" smtClean="0"/>
              <a:t>decidua</a:t>
            </a:r>
            <a:r>
              <a:rPr lang="en-IN" dirty="0" smtClean="0"/>
              <a:t> or </a:t>
            </a:r>
            <a:r>
              <a:rPr lang="en-IN" dirty="0" err="1" smtClean="0"/>
              <a:t>myometrium</a:t>
            </a:r>
            <a:r>
              <a:rPr lang="en-IN" dirty="0" smtClean="0"/>
              <a:t> to cause placenta </a:t>
            </a:r>
            <a:r>
              <a:rPr lang="en-IN" dirty="0" err="1" smtClean="0"/>
              <a:t>accreta</a:t>
            </a:r>
            <a:r>
              <a:rPr lang="en-IN" dirty="0" smtClean="0"/>
              <a:t>, </a:t>
            </a:r>
            <a:r>
              <a:rPr lang="en-IN" dirty="0" err="1" smtClean="0"/>
              <a:t>increta</a:t>
            </a:r>
            <a:r>
              <a:rPr lang="en-IN" dirty="0" smtClean="0"/>
              <a:t> or </a:t>
            </a:r>
            <a:r>
              <a:rPr lang="en-IN" dirty="0" err="1" smtClean="0"/>
              <a:t>percreta</a:t>
            </a:r>
            <a:endParaRPr lang="en-IN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62000"/>
            <a:ext cx="8229600" cy="5668963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ü"/>
            </a:pPr>
            <a:r>
              <a:rPr lang="en-IN" sz="3600" b="1" dirty="0" smtClean="0"/>
              <a:t>PERSISTENCE OF CHORIONIC ACTIVITY </a:t>
            </a:r>
            <a:r>
              <a:rPr lang="en-IN" dirty="0" smtClean="0"/>
              <a:t>in </a:t>
            </a:r>
            <a:r>
              <a:rPr lang="en-IN" dirty="0" err="1" smtClean="0"/>
              <a:t>decidua</a:t>
            </a:r>
            <a:r>
              <a:rPr lang="en-IN" dirty="0" smtClean="0"/>
              <a:t> </a:t>
            </a:r>
            <a:r>
              <a:rPr lang="en-IN" dirty="0" err="1" smtClean="0"/>
              <a:t>capsularis</a:t>
            </a:r>
            <a:r>
              <a:rPr lang="en-IN" dirty="0" smtClean="0"/>
              <a:t> and its subsequent development into capsular placenta which comes in contact with </a:t>
            </a:r>
            <a:r>
              <a:rPr lang="en-IN" dirty="0" err="1" smtClean="0"/>
              <a:t>decidua</a:t>
            </a:r>
            <a:r>
              <a:rPr lang="en-IN" dirty="0" smtClean="0"/>
              <a:t> </a:t>
            </a:r>
            <a:r>
              <a:rPr lang="en-IN" dirty="0" err="1" smtClean="0"/>
              <a:t>vera</a:t>
            </a:r>
            <a:r>
              <a:rPr lang="en-IN" dirty="0" smtClean="0"/>
              <a:t> of lower segment can explain the formation of lesser degrees of placenta </a:t>
            </a:r>
            <a:r>
              <a:rPr lang="en-IN" dirty="0" err="1" smtClean="0"/>
              <a:t>praevia</a:t>
            </a:r>
            <a:r>
              <a:rPr lang="en-IN" dirty="0" smtClean="0"/>
              <a:t>.</a:t>
            </a:r>
          </a:p>
          <a:p>
            <a:endParaRPr lang="en-IN" dirty="0" smtClean="0"/>
          </a:p>
          <a:p>
            <a:pPr>
              <a:buNone/>
            </a:pPr>
            <a:endParaRPr lang="en-IN" dirty="0" smtClean="0"/>
          </a:p>
          <a:p>
            <a:pPr>
              <a:buFont typeface="Wingdings" pitchFamily="2" charset="2"/>
              <a:buChar char="ü"/>
            </a:pPr>
            <a:r>
              <a:rPr lang="en-IN" sz="3600" b="1" dirty="0" smtClean="0"/>
              <a:t>BIG SURFACE AREA OF PLACENTA </a:t>
            </a:r>
            <a:r>
              <a:rPr lang="en-IN" dirty="0" smtClean="0"/>
              <a:t>as in </a:t>
            </a:r>
            <a:r>
              <a:rPr lang="en-IN" sz="3600" b="1" dirty="0" smtClean="0"/>
              <a:t>TWINS</a:t>
            </a:r>
            <a:r>
              <a:rPr lang="en-IN" dirty="0" smtClean="0"/>
              <a:t> may encroach onto the lower segment.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IN" b="1" dirty="0" smtClean="0"/>
              <a:t>TYPES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066800"/>
            <a:ext cx="6248400" cy="5486400"/>
          </a:xfrm>
        </p:spPr>
        <p:txBody>
          <a:bodyPr>
            <a:normAutofit/>
          </a:bodyPr>
          <a:lstStyle/>
          <a:p>
            <a:r>
              <a:rPr lang="en-IN" b="1" dirty="0" smtClean="0"/>
              <a:t>TYPE I – LOW LYING:</a:t>
            </a:r>
          </a:p>
          <a:p>
            <a:pPr>
              <a:buNone/>
            </a:pPr>
            <a:r>
              <a:rPr lang="en-IN" dirty="0" smtClean="0"/>
              <a:t>    Major part of the </a:t>
            </a:r>
            <a:r>
              <a:rPr lang="en-IN" dirty="0" err="1" smtClean="0"/>
              <a:t>plaenta</a:t>
            </a:r>
            <a:r>
              <a:rPr lang="en-IN" dirty="0" smtClean="0"/>
              <a:t> is attached to the upper segment and only the lower margin encroaches the lower segment but not </a:t>
            </a:r>
            <a:r>
              <a:rPr lang="en-IN" dirty="0" err="1" smtClean="0"/>
              <a:t>upto</a:t>
            </a:r>
            <a:r>
              <a:rPr lang="en-IN" dirty="0" smtClean="0"/>
              <a:t> the </a:t>
            </a:r>
            <a:r>
              <a:rPr lang="en-IN" dirty="0" err="1" smtClean="0"/>
              <a:t>os</a:t>
            </a:r>
            <a:r>
              <a:rPr lang="en-IN" dirty="0" smtClean="0"/>
              <a:t>.</a:t>
            </a:r>
          </a:p>
          <a:p>
            <a:pPr>
              <a:buNone/>
            </a:pPr>
            <a:endParaRPr lang="en-IN" dirty="0" smtClean="0"/>
          </a:p>
          <a:p>
            <a:r>
              <a:rPr lang="en-IN" b="1" dirty="0" smtClean="0"/>
              <a:t>TYPE II – MARGINAL:</a:t>
            </a:r>
          </a:p>
          <a:p>
            <a:pPr>
              <a:buNone/>
            </a:pPr>
            <a:r>
              <a:rPr lang="en-IN" dirty="0" smtClean="0"/>
              <a:t>    Placenta reaches the margin of the internal </a:t>
            </a:r>
            <a:r>
              <a:rPr lang="en-IN" dirty="0" err="1" smtClean="0"/>
              <a:t>os</a:t>
            </a:r>
            <a:r>
              <a:rPr lang="en-IN" dirty="0" smtClean="0"/>
              <a:t>.</a:t>
            </a:r>
          </a:p>
          <a:p>
            <a:endParaRPr lang="en-IN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685800"/>
            <a:ext cx="23622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3886200"/>
            <a:ext cx="24384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0" y="152400"/>
            <a:ext cx="5715000" cy="6477000"/>
          </a:xfrm>
        </p:spPr>
        <p:txBody>
          <a:bodyPr>
            <a:normAutofit/>
          </a:bodyPr>
          <a:lstStyle/>
          <a:p>
            <a:r>
              <a:rPr lang="en-IN" b="1" dirty="0" smtClean="0"/>
              <a:t>TYPE III – INCOMPLETE/ PARTIAL CENTRAL:</a:t>
            </a:r>
          </a:p>
          <a:p>
            <a:pPr>
              <a:buNone/>
            </a:pPr>
            <a:r>
              <a:rPr lang="en-IN" dirty="0" smtClean="0"/>
              <a:t>    Placenta covers the </a:t>
            </a:r>
            <a:r>
              <a:rPr lang="en-IN" dirty="0" err="1" smtClean="0"/>
              <a:t>internall</a:t>
            </a:r>
            <a:r>
              <a:rPr lang="en-IN" dirty="0" smtClean="0"/>
              <a:t> </a:t>
            </a:r>
            <a:r>
              <a:rPr lang="en-IN" dirty="0" err="1" smtClean="0"/>
              <a:t>os</a:t>
            </a:r>
            <a:r>
              <a:rPr lang="en-IN" dirty="0" smtClean="0"/>
              <a:t> partially.</a:t>
            </a:r>
          </a:p>
          <a:p>
            <a:pPr>
              <a:buNone/>
            </a:pPr>
            <a:r>
              <a:rPr lang="en-IN" dirty="0" smtClean="0"/>
              <a:t>    (covers the internal </a:t>
            </a:r>
            <a:r>
              <a:rPr lang="en-IN" dirty="0" err="1" smtClean="0"/>
              <a:t>os</a:t>
            </a:r>
            <a:r>
              <a:rPr lang="en-IN" dirty="0" smtClean="0"/>
              <a:t> when closed, but does not entirely when fully dilated)</a:t>
            </a:r>
          </a:p>
          <a:p>
            <a:pPr>
              <a:buNone/>
            </a:pPr>
            <a:endParaRPr lang="en-IN" dirty="0" smtClean="0"/>
          </a:p>
          <a:p>
            <a:r>
              <a:rPr lang="en-IN" b="1" dirty="0" smtClean="0"/>
              <a:t>TYPE IV – CENTRAL/TOTAL:</a:t>
            </a:r>
          </a:p>
          <a:p>
            <a:pPr>
              <a:buNone/>
            </a:pPr>
            <a:r>
              <a:rPr lang="en-IN" dirty="0" smtClean="0"/>
              <a:t>    Placenta completely covers the internal </a:t>
            </a:r>
            <a:r>
              <a:rPr lang="en-IN" dirty="0" err="1" smtClean="0"/>
              <a:t>os</a:t>
            </a:r>
            <a:r>
              <a:rPr lang="en-IN" dirty="0" smtClean="0"/>
              <a:t> even after it is fully dilated.</a:t>
            </a:r>
            <a:endParaRPr lang="en-IN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457200"/>
            <a:ext cx="25908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3962400"/>
            <a:ext cx="25908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246</TotalTime>
  <Words>588</Words>
  <Application>Microsoft Office PowerPoint</Application>
  <PresentationFormat>On-screen Show (4:3)</PresentationFormat>
  <Paragraphs>79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PLACENTA PRAEVIA</vt:lpstr>
      <vt:lpstr>PLACENTA PRAEVIA</vt:lpstr>
      <vt:lpstr>Slide 3</vt:lpstr>
      <vt:lpstr>Slide 4</vt:lpstr>
      <vt:lpstr>ETIOLOGY</vt:lpstr>
      <vt:lpstr>Slide 6</vt:lpstr>
      <vt:lpstr>Slide 7</vt:lpstr>
      <vt:lpstr>TYPES</vt:lpstr>
      <vt:lpstr>Slide 9</vt:lpstr>
      <vt:lpstr>Slide 10</vt:lpstr>
      <vt:lpstr> DANGEROUS PLACENTA PRAEVIA – TYPE II POSTERIOR PLACENTA PRAEVIA</vt:lpstr>
      <vt:lpstr>Slide 12</vt:lpstr>
      <vt:lpstr>CLINICAL FEATURES</vt:lpstr>
      <vt:lpstr>Slide 14</vt:lpstr>
      <vt:lpstr>Slide 15</vt:lpstr>
      <vt:lpstr>Slide 16</vt:lpstr>
      <vt:lpstr>Slide 17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PLACENTA PRAEVIA</dc:title>
  <dc:creator>SWAPNIKA DEVIREDDY</dc:creator>
  <cp:lastModifiedBy>Admin</cp:lastModifiedBy>
  <cp:revision>4</cp:revision>
  <dcterms:created xsi:type="dcterms:W3CDTF">2006-08-16T00:00:00Z</dcterms:created>
  <dcterms:modified xsi:type="dcterms:W3CDTF">2019-10-03T12:10:36Z</dcterms:modified>
</cp:coreProperties>
</file>