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50"/>
  </p:notesMasterIdLst>
  <p:sldIdLst>
    <p:sldId id="256" r:id="rId2"/>
    <p:sldId id="257" r:id="rId3"/>
    <p:sldId id="258" r:id="rId4"/>
    <p:sldId id="259" r:id="rId5"/>
    <p:sldId id="292" r:id="rId6"/>
    <p:sldId id="293" r:id="rId7"/>
    <p:sldId id="260" r:id="rId8"/>
    <p:sldId id="261" r:id="rId9"/>
    <p:sldId id="306" r:id="rId10"/>
    <p:sldId id="294" r:id="rId11"/>
    <p:sldId id="262" r:id="rId12"/>
    <p:sldId id="295" r:id="rId13"/>
    <p:sldId id="263" r:id="rId14"/>
    <p:sldId id="264" r:id="rId15"/>
    <p:sldId id="266" r:id="rId16"/>
    <p:sldId id="267" r:id="rId17"/>
    <p:sldId id="277" r:id="rId18"/>
    <p:sldId id="265" r:id="rId19"/>
    <p:sldId id="296" r:id="rId20"/>
    <p:sldId id="268" r:id="rId21"/>
    <p:sldId id="269" r:id="rId22"/>
    <p:sldId id="270" r:id="rId23"/>
    <p:sldId id="298" r:id="rId24"/>
    <p:sldId id="278" r:id="rId25"/>
    <p:sldId id="299" r:id="rId26"/>
    <p:sldId id="271" r:id="rId27"/>
    <p:sldId id="300" r:id="rId28"/>
    <p:sldId id="279" r:id="rId29"/>
    <p:sldId id="274" r:id="rId30"/>
    <p:sldId id="272" r:id="rId31"/>
    <p:sldId id="275" r:id="rId32"/>
    <p:sldId id="276" r:id="rId33"/>
    <p:sldId id="301" r:id="rId34"/>
    <p:sldId id="302" r:id="rId35"/>
    <p:sldId id="273" r:id="rId36"/>
    <p:sldId id="281" r:id="rId37"/>
    <p:sldId id="282" r:id="rId38"/>
    <p:sldId id="283" r:id="rId39"/>
    <p:sldId id="284" r:id="rId40"/>
    <p:sldId id="285" r:id="rId41"/>
    <p:sldId id="286" r:id="rId42"/>
    <p:sldId id="287" r:id="rId43"/>
    <p:sldId id="288" r:id="rId44"/>
    <p:sldId id="289" r:id="rId45"/>
    <p:sldId id="290" r:id="rId46"/>
    <p:sldId id="291" r:id="rId47"/>
    <p:sldId id="304" r:id="rId48"/>
    <p:sldId id="305" r:id="rId4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691" autoAdjust="0"/>
    <p:restoredTop sz="94660"/>
  </p:normalViewPr>
  <p:slideViewPr>
    <p:cSldViewPr>
      <p:cViewPr varScale="1">
        <p:scale>
          <a:sx n="39" d="100"/>
          <a:sy n="39" d="100"/>
        </p:scale>
        <p:origin x="-49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274F80-161A-4DBA-9356-A8E52F003ADC}" type="datetimeFigureOut">
              <a:rPr lang="en-IN" smtClean="0"/>
              <a:pPr/>
              <a:t>03-10-2019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7FAC7D-943E-4EB9-9208-96822C162D5D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7FAC7D-943E-4EB9-9208-96822C162D5D}" type="slidenum">
              <a:rPr lang="en-IN" smtClean="0"/>
              <a:pPr/>
              <a:t>8</a:t>
            </a:fld>
            <a:endParaRPr lang="en-I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F3FBF4C7-B116-4521-B875-F9CBB4B3F7F9}" type="datetimeFigureOut">
              <a:rPr lang="en-IN" smtClean="0"/>
              <a:pPr/>
              <a:t>03-10-2019</a:t>
            </a:fld>
            <a:endParaRPr lang="en-IN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IN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2C59C626-575C-4FE9-8DB5-5EBB7F5CD52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FBF4C7-B116-4521-B875-F9CBB4B3F7F9}" type="datetimeFigureOut">
              <a:rPr lang="en-IN" smtClean="0"/>
              <a:pPr/>
              <a:t>03-10-2019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59C626-575C-4FE9-8DB5-5EBB7F5CD52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F3FBF4C7-B116-4521-B875-F9CBB4B3F7F9}" type="datetimeFigureOut">
              <a:rPr lang="en-IN" smtClean="0"/>
              <a:pPr/>
              <a:t>03-10-2019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C59C626-575C-4FE9-8DB5-5EBB7F5CD52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FBF4C7-B116-4521-B875-F9CBB4B3F7F9}" type="datetimeFigureOut">
              <a:rPr lang="en-IN" smtClean="0"/>
              <a:pPr/>
              <a:t>03-10-2019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59C626-575C-4FE9-8DB5-5EBB7F5CD52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3FBF4C7-B116-4521-B875-F9CBB4B3F7F9}" type="datetimeFigureOut">
              <a:rPr lang="en-IN" smtClean="0"/>
              <a:pPr/>
              <a:t>03-10-2019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2C59C626-575C-4FE9-8DB5-5EBB7F5CD52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FBF4C7-B116-4521-B875-F9CBB4B3F7F9}" type="datetimeFigureOut">
              <a:rPr lang="en-IN" smtClean="0"/>
              <a:pPr/>
              <a:t>03-10-2019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59C626-575C-4FE9-8DB5-5EBB7F5CD52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FBF4C7-B116-4521-B875-F9CBB4B3F7F9}" type="datetimeFigureOut">
              <a:rPr lang="en-IN" smtClean="0"/>
              <a:pPr/>
              <a:t>03-10-2019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59C626-575C-4FE9-8DB5-5EBB7F5CD52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FBF4C7-B116-4521-B875-F9CBB4B3F7F9}" type="datetimeFigureOut">
              <a:rPr lang="en-IN" smtClean="0"/>
              <a:pPr/>
              <a:t>03-10-2019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59C626-575C-4FE9-8DB5-5EBB7F5CD52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3FBF4C7-B116-4521-B875-F9CBB4B3F7F9}" type="datetimeFigureOut">
              <a:rPr lang="en-IN" smtClean="0"/>
              <a:pPr/>
              <a:t>03-10-2019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59C626-575C-4FE9-8DB5-5EBB7F5CD52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FBF4C7-B116-4521-B875-F9CBB4B3F7F9}" type="datetimeFigureOut">
              <a:rPr lang="en-IN" smtClean="0"/>
              <a:pPr/>
              <a:t>03-10-2019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59C626-575C-4FE9-8DB5-5EBB7F5CD52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FBF4C7-B116-4521-B875-F9CBB4B3F7F9}" type="datetimeFigureOut">
              <a:rPr lang="en-IN" smtClean="0"/>
              <a:pPr/>
              <a:t>03-10-2019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59C626-575C-4FE9-8DB5-5EBB7F5CD527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F3FBF4C7-B116-4521-B875-F9CBB4B3F7F9}" type="datetimeFigureOut">
              <a:rPr lang="en-IN" smtClean="0"/>
              <a:pPr/>
              <a:t>03-10-2019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IN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2C59C626-575C-4FE9-8DB5-5EBB7F5CD527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jpeg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512" y="533400"/>
            <a:ext cx="8964488" cy="1599456"/>
          </a:xfrm>
        </p:spPr>
        <p:txBody>
          <a:bodyPr/>
          <a:lstStyle/>
          <a:p>
            <a:r>
              <a:rPr lang="en-IN" sz="6600" dirty="0" smtClean="0"/>
              <a:t>PRENATAL DIAGNOSIS</a:t>
            </a:r>
            <a:r>
              <a:rPr lang="en-IN" dirty="0" smtClean="0"/>
              <a:t>.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27784" y="3068960"/>
            <a:ext cx="6516216" cy="2448272"/>
          </a:xfrm>
        </p:spPr>
        <p:txBody>
          <a:bodyPr>
            <a:normAutofit/>
          </a:bodyPr>
          <a:lstStyle/>
          <a:p>
            <a:endParaRPr lang="en-IN" sz="3200" dirty="0" smtClean="0"/>
          </a:p>
        </p:txBody>
      </p:sp>
      <p:pic>
        <p:nvPicPr>
          <p:cNvPr id="4" name="Picture 3" descr="prenata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276872"/>
            <a:ext cx="5724128" cy="45811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IN" dirty="0" smtClean="0"/>
              <a:t>Preconception </a:t>
            </a:r>
            <a:r>
              <a:rPr lang="en-IN" dirty="0" err="1" smtClean="0"/>
              <a:t>causes:Difficult</a:t>
            </a:r>
            <a:r>
              <a:rPr lang="en-IN" dirty="0" smtClean="0"/>
              <a:t> to avoid.</a:t>
            </a:r>
          </a:p>
          <a:p>
            <a:pPr>
              <a:buNone/>
            </a:pPr>
            <a:endParaRPr lang="en-IN" dirty="0" smtClean="0"/>
          </a:p>
          <a:p>
            <a:pPr marL="514350" indent="-514350">
              <a:buNone/>
            </a:pPr>
            <a:r>
              <a:rPr lang="en-IN" dirty="0" err="1" smtClean="0"/>
              <a:t>Postconception</a:t>
            </a:r>
            <a:r>
              <a:rPr lang="en-IN" dirty="0" smtClean="0"/>
              <a:t> causes:</a:t>
            </a:r>
          </a:p>
          <a:p>
            <a:pPr marL="514350" indent="-514350">
              <a:buFont typeface="Wingdings" pitchFamily="2" charset="2"/>
              <a:buChar char="q"/>
            </a:pPr>
            <a:r>
              <a:rPr lang="en-IN" dirty="0" smtClean="0"/>
              <a:t> Maternal Alcohol exposure,</a:t>
            </a:r>
          </a:p>
          <a:p>
            <a:pPr marL="514350" indent="-514350">
              <a:buNone/>
            </a:pPr>
            <a:endParaRPr lang="en-IN" dirty="0" smtClean="0"/>
          </a:p>
          <a:p>
            <a:pPr marL="514350" indent="-514350">
              <a:buFont typeface="Wingdings" pitchFamily="2" charset="2"/>
              <a:buChar char="q"/>
            </a:pPr>
            <a:r>
              <a:rPr lang="en-IN" dirty="0" smtClean="0"/>
              <a:t> </a:t>
            </a:r>
            <a:r>
              <a:rPr lang="en-IN" dirty="0" err="1" smtClean="0"/>
              <a:t>Congential</a:t>
            </a:r>
            <a:r>
              <a:rPr lang="en-IN" dirty="0" smtClean="0"/>
              <a:t> Infections(Syphilis and Rubella)</a:t>
            </a:r>
          </a:p>
          <a:p>
            <a:pPr marL="514350" indent="-514350">
              <a:buNone/>
            </a:pPr>
            <a:endParaRPr lang="en-IN" dirty="0" smtClean="0"/>
          </a:p>
          <a:p>
            <a:pPr>
              <a:buFont typeface="Wingdings" pitchFamily="2" charset="2"/>
              <a:buChar char="q"/>
            </a:pPr>
            <a:r>
              <a:rPr lang="en-IN" dirty="0" smtClean="0"/>
              <a:t>   Iodine deficiency.</a:t>
            </a:r>
          </a:p>
          <a:p>
            <a:endParaRPr lang="en-IN" dirty="0"/>
          </a:p>
        </p:txBody>
      </p:sp>
      <p:pic>
        <p:nvPicPr>
          <p:cNvPr id="4" name="Picture 3" descr="fetal alchol sy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99992" y="4437112"/>
            <a:ext cx="4644008" cy="24208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</p:spPr>
        <p:txBody>
          <a:bodyPr>
            <a:normAutofit/>
          </a:bodyPr>
          <a:lstStyle/>
          <a:p>
            <a:r>
              <a:rPr lang="en-IN" dirty="0" smtClean="0"/>
              <a:t>Indications of prenatal diagnosis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08720"/>
            <a:ext cx="9144000" cy="5949280"/>
          </a:xfrm>
        </p:spPr>
        <p:txBody>
          <a:bodyPr/>
          <a:lstStyle/>
          <a:p>
            <a:pPr marL="514350" indent="-514350">
              <a:buFont typeface="Wingdings" pitchFamily="2" charset="2"/>
              <a:buChar char="q"/>
            </a:pPr>
            <a:r>
              <a:rPr lang="en-IN" dirty="0" smtClean="0"/>
              <a:t>Increased risk for </a:t>
            </a:r>
            <a:r>
              <a:rPr lang="en-IN" dirty="0" err="1" smtClean="0"/>
              <a:t>fetal</a:t>
            </a:r>
            <a:r>
              <a:rPr lang="en-IN" dirty="0" smtClean="0"/>
              <a:t> chromosomal </a:t>
            </a:r>
            <a:r>
              <a:rPr lang="en-IN" dirty="0" err="1" smtClean="0"/>
              <a:t>abormalities</a:t>
            </a:r>
            <a:r>
              <a:rPr lang="en-IN" dirty="0" smtClean="0"/>
              <a:t> </a:t>
            </a:r>
          </a:p>
          <a:p>
            <a:pPr marL="514350" indent="-514350">
              <a:buFont typeface="Wingdings" pitchFamily="2" charset="2"/>
              <a:buChar char="q"/>
            </a:pPr>
            <a:endParaRPr lang="en-IN" dirty="0" smtClean="0"/>
          </a:p>
          <a:p>
            <a:pPr marL="514350" indent="-514350">
              <a:buNone/>
            </a:pPr>
            <a:endParaRPr lang="en-IN" dirty="0" smtClean="0"/>
          </a:p>
          <a:p>
            <a:pPr>
              <a:buFont typeface="Wingdings" pitchFamily="2" charset="2"/>
              <a:buChar char="Ø"/>
            </a:pPr>
            <a:r>
              <a:rPr lang="en-IN" dirty="0" smtClean="0"/>
              <a:t>based on advanced age,</a:t>
            </a:r>
          </a:p>
          <a:p>
            <a:pPr>
              <a:buNone/>
            </a:pPr>
            <a:endParaRPr lang="en-IN" dirty="0" smtClean="0"/>
          </a:p>
          <a:p>
            <a:pPr>
              <a:buFont typeface="Wingdings" pitchFamily="2" charset="2"/>
              <a:buChar char="Ø"/>
            </a:pPr>
            <a:r>
              <a:rPr lang="en-IN" dirty="0" smtClean="0"/>
              <a:t>Previous Pregnancy affected by </a:t>
            </a:r>
            <a:r>
              <a:rPr lang="en-IN" dirty="0" err="1" smtClean="0"/>
              <a:t>fetal</a:t>
            </a:r>
            <a:r>
              <a:rPr lang="en-IN" dirty="0" smtClean="0"/>
              <a:t> chromosomal abnormality,</a:t>
            </a:r>
          </a:p>
          <a:p>
            <a:pPr>
              <a:buNone/>
            </a:pPr>
            <a:endParaRPr lang="en-IN" dirty="0" smtClean="0"/>
          </a:p>
          <a:p>
            <a:pPr>
              <a:buFont typeface="Wingdings" pitchFamily="2" charset="2"/>
              <a:buChar char="Ø"/>
            </a:pPr>
            <a:r>
              <a:rPr lang="en-IN" dirty="0" smtClean="0"/>
              <a:t>If either of the couple is known carrier of a balanced translocation.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8172400" cy="6858000"/>
          </a:xfrm>
        </p:spPr>
        <p:txBody>
          <a:bodyPr>
            <a:normAutofit fontScale="92500"/>
          </a:bodyPr>
          <a:lstStyle/>
          <a:p>
            <a:pPr marL="514350" indent="-514350">
              <a:buFont typeface="Wingdings" pitchFamily="2" charset="2"/>
              <a:buChar char="q"/>
            </a:pPr>
            <a:endParaRPr lang="en-IN" dirty="0" smtClean="0"/>
          </a:p>
          <a:p>
            <a:pPr marL="514350" indent="-514350">
              <a:buNone/>
            </a:pPr>
            <a:endParaRPr lang="en-IN" dirty="0" smtClean="0"/>
          </a:p>
          <a:p>
            <a:pPr marL="514350" indent="-514350">
              <a:buNone/>
            </a:pPr>
            <a:endParaRPr lang="en-IN" dirty="0" smtClean="0"/>
          </a:p>
          <a:p>
            <a:pPr marL="514350" indent="-514350">
              <a:buFont typeface="Wingdings" pitchFamily="2" charset="2"/>
              <a:buChar char="q"/>
            </a:pPr>
            <a:endParaRPr lang="en-IN" dirty="0" smtClean="0"/>
          </a:p>
          <a:p>
            <a:pPr marL="514350" indent="-514350">
              <a:buFont typeface="Wingdings" pitchFamily="2" charset="2"/>
              <a:buChar char="q"/>
            </a:pPr>
            <a:r>
              <a:rPr lang="en-IN" dirty="0" smtClean="0"/>
              <a:t>Family H/O known genetic condition ,</a:t>
            </a:r>
          </a:p>
          <a:p>
            <a:pPr>
              <a:buNone/>
            </a:pPr>
            <a:r>
              <a:rPr lang="en-IN" dirty="0" smtClean="0"/>
              <a:t>(or) if the couple is a known carrier of a gene mutation.</a:t>
            </a:r>
          </a:p>
          <a:p>
            <a:pPr>
              <a:buNone/>
            </a:pPr>
            <a:endParaRPr lang="en-IN" dirty="0" smtClean="0"/>
          </a:p>
          <a:p>
            <a:pPr>
              <a:buFont typeface="Wingdings" pitchFamily="2" charset="2"/>
              <a:buChar char="q"/>
            </a:pPr>
            <a:r>
              <a:rPr lang="en-IN" dirty="0" smtClean="0"/>
              <a:t>Either of the couple affected by a </a:t>
            </a:r>
            <a:r>
              <a:rPr lang="en-IN" dirty="0" err="1" smtClean="0"/>
              <a:t>congential</a:t>
            </a:r>
            <a:r>
              <a:rPr lang="en-IN" dirty="0" smtClean="0"/>
              <a:t> abnormality such as </a:t>
            </a:r>
            <a:r>
              <a:rPr lang="en-IN" dirty="0" err="1" smtClean="0"/>
              <a:t>congential</a:t>
            </a:r>
            <a:r>
              <a:rPr lang="en-IN" dirty="0" smtClean="0"/>
              <a:t> cardiac defects.</a:t>
            </a:r>
          </a:p>
          <a:p>
            <a:pPr>
              <a:buNone/>
            </a:pPr>
            <a:endParaRPr lang="en-IN" dirty="0" smtClean="0"/>
          </a:p>
          <a:p>
            <a:pPr>
              <a:buFont typeface="Wingdings" pitchFamily="2" charset="2"/>
              <a:buChar char="q"/>
            </a:pPr>
            <a:r>
              <a:rPr lang="en-IN" dirty="0" smtClean="0"/>
              <a:t>Previous H/O a Pregnancy affected by </a:t>
            </a:r>
            <a:r>
              <a:rPr lang="en-IN" dirty="0" err="1" smtClean="0"/>
              <a:t>congential</a:t>
            </a:r>
            <a:r>
              <a:rPr lang="en-IN" dirty="0" smtClean="0"/>
              <a:t> anomalies. </a:t>
            </a:r>
          </a:p>
          <a:p>
            <a:pPr>
              <a:buNone/>
            </a:pPr>
            <a:endParaRPr lang="en-IN" dirty="0" smtClean="0"/>
          </a:p>
          <a:p>
            <a:pPr>
              <a:buFont typeface="Wingdings" pitchFamily="2" charset="2"/>
              <a:buChar char="q"/>
            </a:pPr>
            <a:r>
              <a:rPr lang="en-IN" dirty="0" smtClean="0"/>
              <a:t>Family H/O </a:t>
            </a:r>
            <a:r>
              <a:rPr lang="en-IN" dirty="0" err="1" smtClean="0"/>
              <a:t>congential</a:t>
            </a:r>
            <a:r>
              <a:rPr lang="en-IN" dirty="0" smtClean="0"/>
              <a:t> defects such as </a:t>
            </a:r>
            <a:r>
              <a:rPr lang="en-IN" dirty="0" err="1" smtClean="0"/>
              <a:t>congential</a:t>
            </a:r>
            <a:r>
              <a:rPr lang="en-IN" dirty="0" smtClean="0"/>
              <a:t> cardiac </a:t>
            </a:r>
            <a:r>
              <a:rPr lang="en-IN" dirty="0" err="1" smtClean="0"/>
              <a:t>abnormalities,neural</a:t>
            </a:r>
            <a:r>
              <a:rPr lang="en-IN" dirty="0" smtClean="0"/>
              <a:t> tube </a:t>
            </a:r>
            <a:r>
              <a:rPr lang="en-IN" dirty="0" err="1" smtClean="0"/>
              <a:t>defects,renal</a:t>
            </a:r>
            <a:r>
              <a:rPr lang="en-IN" dirty="0" smtClean="0"/>
              <a:t> and CNS anomalies</a:t>
            </a:r>
          </a:p>
          <a:p>
            <a:pPr>
              <a:buFont typeface="Wingdings" pitchFamily="2" charset="2"/>
              <a:buChar char="q"/>
            </a:pPr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8172400" cy="68580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endParaRPr lang="en-IN" dirty="0" smtClean="0"/>
          </a:p>
          <a:p>
            <a:pPr>
              <a:buFont typeface="Wingdings" pitchFamily="2" charset="2"/>
              <a:buChar char="q"/>
            </a:pPr>
            <a:r>
              <a:rPr lang="en-IN" dirty="0" smtClean="0"/>
              <a:t>Maternal Medical conditions-Diabetes Mellitus, Autoimmune diseases, hypertension, hypothyroidism, epilepsy , Psychiatric disorders ,</a:t>
            </a:r>
          </a:p>
          <a:p>
            <a:pPr>
              <a:buNone/>
            </a:pPr>
            <a:r>
              <a:rPr lang="en-IN" dirty="0" smtClean="0"/>
              <a:t>    </a:t>
            </a:r>
            <a:r>
              <a:rPr lang="en-IN" dirty="0" err="1" smtClean="0"/>
              <a:t>thrombophilia,asthma</a:t>
            </a:r>
            <a:r>
              <a:rPr lang="en-IN" dirty="0" smtClean="0"/>
              <a:t>.</a:t>
            </a:r>
          </a:p>
          <a:p>
            <a:pPr>
              <a:buNone/>
            </a:pPr>
            <a:endParaRPr lang="en-IN" dirty="0" smtClean="0"/>
          </a:p>
          <a:p>
            <a:pPr>
              <a:buFont typeface="Wingdings" pitchFamily="2" charset="2"/>
              <a:buChar char="q"/>
            </a:pPr>
            <a:r>
              <a:rPr lang="en-IN" dirty="0" smtClean="0"/>
              <a:t>Abnormal serum screen.</a:t>
            </a:r>
          </a:p>
          <a:p>
            <a:pPr>
              <a:buNone/>
            </a:pPr>
            <a:endParaRPr lang="en-IN" dirty="0" smtClean="0"/>
          </a:p>
          <a:p>
            <a:pPr>
              <a:buFont typeface="Wingdings" pitchFamily="2" charset="2"/>
              <a:buChar char="q"/>
            </a:pPr>
            <a:r>
              <a:rPr lang="en-IN" dirty="0" smtClean="0"/>
              <a:t>Abnormal Ultrasound </a:t>
            </a:r>
            <a:r>
              <a:rPr lang="en-IN" dirty="0" err="1" smtClean="0"/>
              <a:t>findings,including</a:t>
            </a:r>
            <a:r>
              <a:rPr lang="en-IN" dirty="0" smtClean="0"/>
              <a:t> ‘Soft Markers’.</a:t>
            </a:r>
          </a:p>
          <a:p>
            <a:pPr>
              <a:buNone/>
            </a:pPr>
            <a:endParaRPr lang="en-IN" dirty="0" smtClean="0"/>
          </a:p>
          <a:p>
            <a:pPr>
              <a:buFont typeface="Wingdings" pitchFamily="2" charset="2"/>
              <a:buChar char="q"/>
            </a:pPr>
            <a:r>
              <a:rPr lang="en-IN" dirty="0" smtClean="0"/>
              <a:t>Exposure to </a:t>
            </a:r>
            <a:r>
              <a:rPr lang="en-IN" dirty="0" err="1" smtClean="0"/>
              <a:t>smoking,drugs</a:t>
            </a:r>
            <a:r>
              <a:rPr lang="en-IN" dirty="0" smtClean="0"/>
              <a:t> and alcohol .</a:t>
            </a:r>
          </a:p>
          <a:p>
            <a:pPr>
              <a:buNone/>
            </a:pPr>
            <a:endParaRPr lang="en-IN" dirty="0" smtClean="0"/>
          </a:p>
          <a:p>
            <a:pPr>
              <a:buFont typeface="Wingdings" pitchFamily="2" charset="2"/>
              <a:buChar char="q"/>
            </a:pPr>
            <a:r>
              <a:rPr lang="en-IN" dirty="0" smtClean="0"/>
              <a:t>Medications that may be </a:t>
            </a:r>
            <a:r>
              <a:rPr lang="en-IN" dirty="0" err="1" smtClean="0"/>
              <a:t>teratogenic-anticonvuslants</a:t>
            </a:r>
            <a:r>
              <a:rPr lang="en-IN" dirty="0" smtClean="0"/>
              <a:t>, chemotherapeutic agents.</a:t>
            </a:r>
          </a:p>
          <a:p>
            <a:pPr>
              <a:buNone/>
            </a:pPr>
            <a:endParaRPr lang="en-IN" dirty="0" smtClean="0"/>
          </a:p>
          <a:p>
            <a:pPr>
              <a:buFont typeface="Wingdings" pitchFamily="2" charset="2"/>
              <a:buChar char="q"/>
            </a:pPr>
            <a:r>
              <a:rPr lang="en-IN" dirty="0" err="1" smtClean="0"/>
              <a:t>Congential</a:t>
            </a:r>
            <a:r>
              <a:rPr lang="en-IN" dirty="0" smtClean="0"/>
              <a:t> Infections-</a:t>
            </a:r>
            <a:r>
              <a:rPr lang="en-IN" dirty="0" err="1" smtClean="0"/>
              <a:t>Rubella,Cytomegalovirus,ChickenPox</a:t>
            </a:r>
            <a:r>
              <a:rPr lang="en-IN" dirty="0" smtClean="0"/>
              <a:t> and Syphilis.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8172400" cy="685800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q"/>
            </a:pPr>
            <a:r>
              <a:rPr lang="en-IN" dirty="0" smtClean="0"/>
              <a:t>Multiple Gestation.</a:t>
            </a:r>
          </a:p>
          <a:p>
            <a:pPr>
              <a:buNone/>
            </a:pPr>
            <a:endParaRPr lang="en-IN" dirty="0" smtClean="0"/>
          </a:p>
          <a:p>
            <a:pPr>
              <a:buFont typeface="Wingdings" pitchFamily="2" charset="2"/>
              <a:buChar char="q"/>
            </a:pPr>
            <a:r>
              <a:rPr lang="en-IN" dirty="0" smtClean="0"/>
              <a:t>Artificial Reproductive Techniques (ART),</a:t>
            </a:r>
          </a:p>
          <a:p>
            <a:pPr>
              <a:buNone/>
            </a:pPr>
            <a:endParaRPr lang="en-IN" dirty="0" smtClean="0"/>
          </a:p>
          <a:p>
            <a:pPr>
              <a:buFont typeface="Wingdings" pitchFamily="2" charset="2"/>
              <a:buChar char="q"/>
            </a:pPr>
            <a:r>
              <a:rPr lang="en-IN" dirty="0" smtClean="0"/>
              <a:t>Exposure to X-</a:t>
            </a:r>
            <a:r>
              <a:rPr lang="en-IN" dirty="0" err="1" smtClean="0"/>
              <a:t>rays,radioactive</a:t>
            </a:r>
            <a:r>
              <a:rPr lang="en-IN" dirty="0" smtClean="0"/>
              <a:t> substances.</a:t>
            </a:r>
          </a:p>
          <a:p>
            <a:pPr>
              <a:buNone/>
            </a:pPr>
            <a:endParaRPr lang="en-IN" dirty="0" smtClean="0"/>
          </a:p>
          <a:p>
            <a:pPr>
              <a:buFont typeface="Wingdings" pitchFamily="2" charset="2"/>
              <a:buChar char="q"/>
            </a:pPr>
            <a:r>
              <a:rPr lang="en-IN" dirty="0" smtClean="0"/>
              <a:t>Lead Exposure through intake of specific lead containing </a:t>
            </a:r>
            <a:r>
              <a:rPr lang="en-IN" dirty="0" err="1" smtClean="0"/>
              <a:t>Ayurvedic</a:t>
            </a:r>
            <a:r>
              <a:rPr lang="en-IN" dirty="0" smtClean="0"/>
              <a:t> medication.</a:t>
            </a:r>
          </a:p>
          <a:p>
            <a:pPr>
              <a:buNone/>
            </a:pPr>
            <a:endParaRPr lang="en-IN" dirty="0" smtClean="0"/>
          </a:p>
          <a:p>
            <a:pPr>
              <a:buFont typeface="Wingdings" pitchFamily="2" charset="2"/>
              <a:buChar char="q"/>
            </a:pPr>
            <a:r>
              <a:rPr lang="en-IN" dirty="0" err="1" smtClean="0"/>
              <a:t>Fetal</a:t>
            </a:r>
            <a:r>
              <a:rPr lang="en-IN" dirty="0" smtClean="0"/>
              <a:t> Lead exposure increases the risks for Low Birth weight, developmental delay, reduced intelligence and behavioural problems increasing the risk for Gestational Hypertension and Spontaneous abortion in the Pregnant women.</a:t>
            </a:r>
          </a:p>
          <a:p>
            <a:pPr>
              <a:buNone/>
            </a:pPr>
            <a:endParaRPr lang="en-IN" dirty="0" smtClean="0"/>
          </a:p>
          <a:p>
            <a:pPr>
              <a:buFont typeface="Wingdings" pitchFamily="2" charset="2"/>
              <a:buChar char="q"/>
            </a:pPr>
            <a:r>
              <a:rPr lang="en-IN" dirty="0" smtClean="0"/>
              <a:t>Uncontrolled hypothyroidism in early pregnancy can affect neurologic outcome of </a:t>
            </a:r>
            <a:r>
              <a:rPr lang="en-IN" dirty="0" err="1" smtClean="0"/>
              <a:t>fetus</a:t>
            </a:r>
            <a:r>
              <a:rPr lang="en-IN" dirty="0" smtClean="0"/>
              <a:t>.</a:t>
            </a:r>
          </a:p>
          <a:p>
            <a:pPr>
              <a:buNone/>
            </a:pPr>
            <a:endParaRPr lang="en-IN" dirty="0" smtClean="0"/>
          </a:p>
          <a:p>
            <a:pPr>
              <a:buFont typeface="Wingdings" pitchFamily="2" charset="2"/>
              <a:buChar char="q"/>
            </a:pPr>
            <a:endParaRPr lang="en-IN" dirty="0" smtClean="0"/>
          </a:p>
          <a:p>
            <a:pPr>
              <a:buNone/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172400" cy="908720"/>
          </a:xfrm>
        </p:spPr>
        <p:txBody>
          <a:bodyPr/>
          <a:lstStyle/>
          <a:p>
            <a:r>
              <a:rPr lang="en-IN" dirty="0" smtClean="0"/>
              <a:t>Non invasive techniques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40768"/>
            <a:ext cx="8172400" cy="5517232"/>
          </a:xfrm>
        </p:spPr>
        <p:txBody>
          <a:bodyPr>
            <a:normAutofit/>
          </a:bodyPr>
          <a:lstStyle/>
          <a:p>
            <a:r>
              <a:rPr lang="en-IN" sz="4000" dirty="0" smtClean="0">
                <a:latin typeface="Castellar" pitchFamily="18" charset="0"/>
              </a:rPr>
              <a:t>Prenatal Ultrasound.</a:t>
            </a:r>
          </a:p>
          <a:p>
            <a:pPr>
              <a:buNone/>
            </a:pPr>
            <a:endParaRPr lang="en-IN" sz="4000" dirty="0" smtClean="0">
              <a:latin typeface="Castellar" pitchFamily="18" charset="0"/>
            </a:endParaRPr>
          </a:p>
          <a:p>
            <a:r>
              <a:rPr lang="en-IN" sz="4000" dirty="0" smtClean="0">
                <a:latin typeface="Castellar" pitchFamily="18" charset="0"/>
              </a:rPr>
              <a:t>Maternal Serum Biochemical Markers.</a:t>
            </a:r>
            <a:endParaRPr lang="en-IN" sz="4000" dirty="0">
              <a:latin typeface="Castellar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172400" cy="764704"/>
          </a:xfrm>
        </p:spPr>
        <p:txBody>
          <a:bodyPr/>
          <a:lstStyle/>
          <a:p>
            <a:r>
              <a:rPr lang="en-IN" dirty="0" smtClean="0"/>
              <a:t>	  PRENATAL ULTRASOUND.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64704"/>
            <a:ext cx="8172400" cy="6093296"/>
          </a:xfrm>
        </p:spPr>
        <p:txBody>
          <a:bodyPr/>
          <a:lstStyle/>
          <a:p>
            <a:r>
              <a:rPr lang="en-IN" dirty="0" smtClean="0"/>
              <a:t>INTRODUCTION:</a:t>
            </a:r>
          </a:p>
          <a:p>
            <a:r>
              <a:rPr lang="en-IN" dirty="0" smtClean="0"/>
              <a:t>The detection rate ranges from 15 to 85% depending on the structure affected.</a:t>
            </a:r>
          </a:p>
          <a:p>
            <a:r>
              <a:rPr lang="en-IN" dirty="0" smtClean="0"/>
              <a:t>Routine ultrasound screening at 16-20week </a:t>
            </a:r>
            <a:r>
              <a:rPr lang="en-IN" dirty="0" err="1" smtClean="0"/>
              <a:t>gestation,only</a:t>
            </a:r>
            <a:r>
              <a:rPr lang="en-IN" dirty="0" smtClean="0"/>
              <a:t> 40% major anomalies were </a:t>
            </a:r>
            <a:r>
              <a:rPr lang="en-IN" dirty="0" err="1" smtClean="0"/>
              <a:t>detected,compared</a:t>
            </a:r>
            <a:r>
              <a:rPr lang="en-IN" dirty="0" smtClean="0"/>
              <a:t> to 27% were screened for indications.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>
                <a:solidFill>
                  <a:srgbClr val="7030A0"/>
                </a:solidFill>
              </a:rPr>
              <a:t>DETECTION OF STRUCTURAL ANOMALIES IN THE FIRST TRIMESTER:</a:t>
            </a:r>
          </a:p>
          <a:p>
            <a:pPr>
              <a:buFont typeface="Wingdings" pitchFamily="2" charset="2"/>
              <a:buChar char="Ø"/>
            </a:pPr>
            <a:r>
              <a:rPr lang="en-IN" dirty="0" err="1" smtClean="0">
                <a:solidFill>
                  <a:schemeClr val="accent3">
                    <a:lumMod val="50000"/>
                  </a:schemeClr>
                </a:solidFill>
              </a:rPr>
              <a:t>Nuchal</a:t>
            </a:r>
            <a:r>
              <a:rPr lang="en-IN" dirty="0" smtClean="0">
                <a:solidFill>
                  <a:schemeClr val="accent3">
                    <a:lumMod val="50000"/>
                  </a:schemeClr>
                </a:solidFill>
              </a:rPr>
              <a:t> Translucency,</a:t>
            </a:r>
          </a:p>
          <a:p>
            <a:pPr>
              <a:buFont typeface="Wingdings" pitchFamily="2" charset="2"/>
              <a:buChar char="Ø"/>
            </a:pPr>
            <a:r>
              <a:rPr lang="en-IN" dirty="0" smtClean="0">
                <a:solidFill>
                  <a:schemeClr val="accent3">
                    <a:lumMod val="50000"/>
                  </a:schemeClr>
                </a:solidFill>
              </a:rPr>
              <a:t>Nasal Bone,</a:t>
            </a:r>
          </a:p>
          <a:p>
            <a:pPr>
              <a:buFont typeface="Wingdings" pitchFamily="2" charset="2"/>
              <a:buChar char="Ø"/>
            </a:pPr>
            <a:r>
              <a:rPr lang="en-IN" dirty="0" smtClean="0">
                <a:solidFill>
                  <a:schemeClr val="accent3">
                    <a:lumMod val="50000"/>
                  </a:schemeClr>
                </a:solidFill>
              </a:rPr>
              <a:t>Soft Markers on a genetic Ultrasound</a:t>
            </a:r>
          </a:p>
          <a:p>
            <a:pPr>
              <a:buNone/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</p:spPr>
        <p:txBody>
          <a:bodyPr>
            <a:normAutofit fontScale="90000"/>
          </a:bodyPr>
          <a:lstStyle/>
          <a:p>
            <a:r>
              <a:rPr lang="en-IN" dirty="0" smtClean="0"/>
              <a:t>Detection of  structural anomalies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6712"/>
            <a:ext cx="8172400" cy="6021288"/>
          </a:xfrm>
        </p:spPr>
        <p:txBody>
          <a:bodyPr>
            <a:normAutofit fontScale="92500" lnSpcReduction="20000"/>
          </a:bodyPr>
          <a:lstStyle/>
          <a:p>
            <a:r>
              <a:rPr lang="en-IN" dirty="0" smtClean="0"/>
              <a:t>First trimester USG can be performed via </a:t>
            </a:r>
            <a:r>
              <a:rPr lang="en-IN" dirty="0" err="1" smtClean="0"/>
              <a:t>transabdominal</a:t>
            </a:r>
            <a:r>
              <a:rPr lang="en-IN" dirty="0" smtClean="0"/>
              <a:t> or </a:t>
            </a:r>
            <a:r>
              <a:rPr lang="en-IN" dirty="0" err="1" smtClean="0"/>
              <a:t>transvaginal</a:t>
            </a:r>
            <a:r>
              <a:rPr lang="en-IN" dirty="0" smtClean="0"/>
              <a:t> approach.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When performed between 12 to 13 weeks </a:t>
            </a:r>
            <a:r>
              <a:rPr lang="en-IN" dirty="0" err="1" smtClean="0"/>
              <a:t>gestation,many</a:t>
            </a:r>
            <a:r>
              <a:rPr lang="en-IN" dirty="0" smtClean="0"/>
              <a:t> of the </a:t>
            </a:r>
            <a:r>
              <a:rPr lang="en-IN" dirty="0" err="1" smtClean="0"/>
              <a:t>fetal</a:t>
            </a:r>
            <a:r>
              <a:rPr lang="en-IN" dirty="0" smtClean="0"/>
              <a:t> anatomical structures can be visualised.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2D USG in 1</a:t>
            </a:r>
            <a:r>
              <a:rPr lang="en-IN" baseline="30000" dirty="0" smtClean="0"/>
              <a:t>st</a:t>
            </a:r>
            <a:r>
              <a:rPr lang="en-IN" dirty="0" smtClean="0"/>
              <a:t> </a:t>
            </a:r>
            <a:r>
              <a:rPr lang="en-IN" dirty="0" err="1" smtClean="0"/>
              <a:t>trimester:Fetal</a:t>
            </a:r>
            <a:r>
              <a:rPr lang="en-IN" dirty="0" smtClean="0"/>
              <a:t> </a:t>
            </a:r>
            <a:r>
              <a:rPr lang="en-IN" dirty="0" err="1" smtClean="0"/>
              <a:t>Head,face,abdominal</a:t>
            </a:r>
            <a:r>
              <a:rPr lang="en-IN" dirty="0" smtClean="0"/>
              <a:t> wall ,</a:t>
            </a:r>
            <a:r>
              <a:rPr lang="en-IN" dirty="0" err="1" smtClean="0"/>
              <a:t>limbs,stomach,bladder,kidneys,spine</a:t>
            </a:r>
            <a:r>
              <a:rPr lang="en-IN" dirty="0" smtClean="0"/>
              <a:t> and Heart.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Only </a:t>
            </a:r>
            <a:r>
              <a:rPr lang="en-IN" dirty="0" err="1" smtClean="0"/>
              <a:t>Transabdominal</a:t>
            </a:r>
            <a:r>
              <a:rPr lang="en-IN" dirty="0" smtClean="0"/>
              <a:t>  approach success is 33%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Only </a:t>
            </a:r>
            <a:r>
              <a:rPr lang="en-IN" dirty="0" err="1" smtClean="0"/>
              <a:t>Transvaginal</a:t>
            </a:r>
            <a:r>
              <a:rPr lang="en-IN" dirty="0" smtClean="0"/>
              <a:t> Approach Success is 86-95%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3D </a:t>
            </a:r>
            <a:r>
              <a:rPr lang="en-IN" dirty="0" err="1" smtClean="0"/>
              <a:t>Usg</a:t>
            </a:r>
            <a:r>
              <a:rPr lang="en-IN" dirty="0" smtClean="0"/>
              <a:t>&lt;2D </a:t>
            </a:r>
            <a:r>
              <a:rPr lang="en-IN" dirty="0" err="1" smtClean="0"/>
              <a:t>Usg</a:t>
            </a:r>
            <a:r>
              <a:rPr lang="en-IN" dirty="0" smtClean="0"/>
              <a:t> in evaluating the </a:t>
            </a:r>
            <a:r>
              <a:rPr lang="en-IN" dirty="0" err="1" smtClean="0"/>
              <a:t>fetal</a:t>
            </a:r>
            <a:r>
              <a:rPr lang="en-IN" dirty="0" smtClean="0"/>
              <a:t> anatomy in the 1</a:t>
            </a:r>
            <a:r>
              <a:rPr lang="en-IN" baseline="30000" dirty="0" smtClean="0"/>
              <a:t>st</a:t>
            </a:r>
            <a:r>
              <a:rPr lang="en-IN" dirty="0" smtClean="0"/>
              <a:t> trimester.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172400" cy="836712"/>
          </a:xfrm>
        </p:spPr>
        <p:txBody>
          <a:bodyPr/>
          <a:lstStyle/>
          <a:p>
            <a:r>
              <a:rPr lang="en-IN" dirty="0" smtClean="0"/>
              <a:t>	</a:t>
            </a:r>
            <a:r>
              <a:rPr lang="en-IN" dirty="0" err="1" smtClean="0"/>
              <a:t>Nuchal</a:t>
            </a:r>
            <a:r>
              <a:rPr lang="en-IN" dirty="0" smtClean="0"/>
              <a:t> translucency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08720"/>
            <a:ext cx="8172400" cy="5949280"/>
          </a:xfrm>
        </p:spPr>
        <p:txBody>
          <a:bodyPr/>
          <a:lstStyle/>
          <a:p>
            <a:r>
              <a:rPr lang="en-IN" dirty="0" err="1" smtClean="0"/>
              <a:t>Nicolaides</a:t>
            </a:r>
            <a:r>
              <a:rPr lang="en-IN" dirty="0" smtClean="0"/>
              <a:t> first reported the use of </a:t>
            </a:r>
            <a:r>
              <a:rPr lang="en-IN" dirty="0" err="1" smtClean="0"/>
              <a:t>Fetal</a:t>
            </a:r>
            <a:r>
              <a:rPr lang="en-IN" dirty="0" smtClean="0"/>
              <a:t> </a:t>
            </a:r>
            <a:r>
              <a:rPr lang="en-IN" dirty="0" err="1" smtClean="0"/>
              <a:t>Nuchal</a:t>
            </a:r>
            <a:r>
              <a:rPr lang="en-IN" dirty="0" smtClean="0"/>
              <a:t> translucency measurement in 1</a:t>
            </a:r>
            <a:r>
              <a:rPr lang="en-IN" baseline="30000" dirty="0" smtClean="0"/>
              <a:t>st</a:t>
            </a:r>
            <a:r>
              <a:rPr lang="en-IN" dirty="0" smtClean="0"/>
              <a:t> trimester, as a marker for </a:t>
            </a:r>
            <a:r>
              <a:rPr lang="en-IN" dirty="0" err="1" smtClean="0"/>
              <a:t>fetal</a:t>
            </a:r>
            <a:r>
              <a:rPr lang="en-IN" dirty="0" smtClean="0"/>
              <a:t> chromosomal abnormalities.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The Incidence of chromosomal anomalies was 35% in </a:t>
            </a:r>
            <a:r>
              <a:rPr lang="en-IN" dirty="0" err="1" smtClean="0"/>
              <a:t>fetus</a:t>
            </a:r>
            <a:r>
              <a:rPr lang="en-IN" dirty="0" smtClean="0"/>
              <a:t> that had a NT of 3-8mm.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Risk of chromosomal abnormalities increases with increasing NT thickness and decreases when the NT is&lt;3 mm.</a:t>
            </a:r>
          </a:p>
          <a:p>
            <a:pPr>
              <a:buNone/>
            </a:pPr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20040"/>
            <a:ext cx="7696200" cy="1143000"/>
          </a:xfrm>
        </p:spPr>
        <p:txBody>
          <a:bodyPr/>
          <a:lstStyle/>
          <a:p>
            <a:r>
              <a:rPr lang="en-IN" dirty="0" smtClean="0"/>
              <a:t>			</a:t>
            </a:r>
            <a:r>
              <a:rPr lang="en-IN" dirty="0" err="1" smtClean="0"/>
              <a:t>Nt</a:t>
            </a:r>
            <a:r>
              <a:rPr lang="en-IN" dirty="0" smtClean="0"/>
              <a:t> scan</a:t>
            </a:r>
            <a:endParaRPr lang="en-IN" dirty="0"/>
          </a:p>
        </p:txBody>
      </p:sp>
      <p:pic>
        <p:nvPicPr>
          <p:cNvPr id="4" name="Content Placeholder 3" descr="normal-nt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1556792"/>
            <a:ext cx="8172400" cy="530120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08720"/>
          </a:xfrm>
        </p:spPr>
        <p:txBody>
          <a:bodyPr/>
          <a:lstStyle/>
          <a:p>
            <a:r>
              <a:rPr lang="en-IN" dirty="0" smtClean="0"/>
              <a:t>		PRENATAL DIAGNOSIS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6712"/>
            <a:ext cx="9144000" cy="6021288"/>
          </a:xfrm>
        </p:spPr>
        <p:txBody>
          <a:bodyPr/>
          <a:lstStyle/>
          <a:p>
            <a:r>
              <a:rPr lang="en-IN" dirty="0" smtClean="0"/>
              <a:t>Prenatal diagnosis is the science of identifying malformations, disruptions, chromosomal abnormalities, and other genetic syndromes in the </a:t>
            </a:r>
            <a:r>
              <a:rPr lang="en-IN" dirty="0" err="1" smtClean="0"/>
              <a:t>fetus</a:t>
            </a:r>
            <a:r>
              <a:rPr lang="en-IN" dirty="0" smtClean="0"/>
              <a:t>.</a:t>
            </a:r>
          </a:p>
          <a:p>
            <a:r>
              <a:rPr lang="en-IN" dirty="0" smtClean="0"/>
              <a:t>It encompasses:</a:t>
            </a:r>
          </a:p>
          <a:p>
            <a:r>
              <a:rPr lang="en-IN" dirty="0" smtClean="0"/>
              <a:t> routine screening tests for </a:t>
            </a:r>
          </a:p>
          <a:p>
            <a:pPr lvl="1"/>
            <a:r>
              <a:rPr lang="en-IN" dirty="0" err="1" smtClean="0"/>
              <a:t>Aneuploidy</a:t>
            </a:r>
            <a:r>
              <a:rPr lang="en-IN" dirty="0" smtClean="0"/>
              <a:t> ,</a:t>
            </a:r>
          </a:p>
          <a:p>
            <a:pPr lvl="1"/>
            <a:r>
              <a:rPr lang="en-IN" dirty="0" smtClean="0"/>
              <a:t> Neural tube defects,</a:t>
            </a:r>
          </a:p>
          <a:p>
            <a:r>
              <a:rPr lang="en-IN" dirty="0" smtClean="0"/>
              <a:t>Invasive diagnostic tests such as </a:t>
            </a:r>
          </a:p>
          <a:p>
            <a:pPr lvl="1"/>
            <a:r>
              <a:rPr lang="en-IN" dirty="0" smtClean="0"/>
              <a:t>Chorionic </a:t>
            </a:r>
            <a:r>
              <a:rPr lang="en-IN" dirty="0" err="1" smtClean="0"/>
              <a:t>villus</a:t>
            </a:r>
            <a:r>
              <a:rPr lang="en-IN" dirty="0" smtClean="0"/>
              <a:t> sampling,</a:t>
            </a:r>
          </a:p>
          <a:p>
            <a:pPr lvl="1"/>
            <a:r>
              <a:rPr lang="en-IN" dirty="0" smtClean="0"/>
              <a:t>Amniocentesis.</a:t>
            </a:r>
          </a:p>
          <a:p>
            <a:r>
              <a:rPr lang="en-IN" dirty="0" smtClean="0"/>
              <a:t>Specialised </a:t>
            </a:r>
            <a:r>
              <a:rPr lang="en-IN" dirty="0" err="1" smtClean="0"/>
              <a:t>sonography</a:t>
            </a:r>
            <a:r>
              <a:rPr lang="en-IN" dirty="0" smtClean="0"/>
              <a:t> and other </a:t>
            </a:r>
            <a:r>
              <a:rPr lang="en-IN" dirty="0" err="1" smtClean="0"/>
              <a:t>fetal</a:t>
            </a:r>
            <a:r>
              <a:rPr lang="en-IN" dirty="0" smtClean="0"/>
              <a:t> imaging techniques.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8172400" cy="6858000"/>
          </a:xfrm>
        </p:spPr>
        <p:txBody>
          <a:bodyPr/>
          <a:lstStyle/>
          <a:p>
            <a:pPr>
              <a:buNone/>
            </a:pPr>
            <a:endParaRPr lang="en-IN" dirty="0" smtClean="0"/>
          </a:p>
          <a:p>
            <a:r>
              <a:rPr lang="en-IN" i="1" dirty="0" smtClean="0"/>
              <a:t>This is the maximum thickness of the subcutaneous translucent area between the skin and soft tissue overlying the </a:t>
            </a:r>
            <a:r>
              <a:rPr lang="en-IN" i="1" dirty="0" err="1" smtClean="0"/>
              <a:t>fetal</a:t>
            </a:r>
            <a:r>
              <a:rPr lang="en-IN" i="1" dirty="0" smtClean="0"/>
              <a:t> skin at the back of the neck.</a:t>
            </a:r>
          </a:p>
          <a:p>
            <a:pPr>
              <a:buNone/>
            </a:pPr>
            <a:endParaRPr lang="en-IN" i="1" dirty="0" smtClean="0"/>
          </a:p>
          <a:p>
            <a:r>
              <a:rPr lang="en-IN" i="1" dirty="0" smtClean="0"/>
              <a:t>It is measured in </a:t>
            </a:r>
            <a:r>
              <a:rPr lang="en-IN" i="1" dirty="0" err="1" smtClean="0"/>
              <a:t>Sagittal</a:t>
            </a:r>
            <a:r>
              <a:rPr lang="en-IN" i="1" dirty="0" smtClean="0"/>
              <a:t> </a:t>
            </a:r>
            <a:r>
              <a:rPr lang="en-IN" i="1" dirty="0" err="1" smtClean="0"/>
              <a:t>plane,when</a:t>
            </a:r>
            <a:r>
              <a:rPr lang="en-IN" i="1" dirty="0" smtClean="0"/>
              <a:t> the Crown-Rump length measures between 38 and 84 mm .</a:t>
            </a:r>
          </a:p>
          <a:p>
            <a:pPr>
              <a:buNone/>
            </a:pPr>
            <a:endParaRPr lang="en-IN" i="1" dirty="0" smtClean="0"/>
          </a:p>
          <a:p>
            <a:r>
              <a:rPr lang="en-IN" i="1" dirty="0" smtClean="0"/>
              <a:t>Criteria :11-14 weeks.</a:t>
            </a:r>
          </a:p>
          <a:p>
            <a:endParaRPr lang="en-IN" i="1" dirty="0" smtClean="0"/>
          </a:p>
          <a:p>
            <a:r>
              <a:rPr lang="en-IN" i="1" dirty="0" smtClean="0"/>
              <a:t>When NT is </a:t>
            </a:r>
            <a:r>
              <a:rPr lang="en-IN" i="1" dirty="0" err="1" smtClean="0"/>
              <a:t>increased,the</a:t>
            </a:r>
            <a:r>
              <a:rPr lang="en-IN" i="1" dirty="0" smtClean="0"/>
              <a:t> risk for </a:t>
            </a:r>
            <a:r>
              <a:rPr lang="en-IN" i="1" dirty="0" err="1" smtClean="0"/>
              <a:t>aneuploidy</a:t>
            </a:r>
            <a:r>
              <a:rPr lang="en-IN" i="1" dirty="0" smtClean="0"/>
              <a:t> and various structural anomalies including Heart defects is significantly elevated.</a:t>
            </a:r>
          </a:p>
          <a:p>
            <a:endParaRPr lang="en-IN" i="1" dirty="0" smtClean="0"/>
          </a:p>
          <a:p>
            <a:endParaRPr lang="en-IN" i="1" dirty="0" smtClean="0"/>
          </a:p>
          <a:p>
            <a:pPr>
              <a:buNone/>
            </a:pPr>
            <a:endParaRPr lang="en-IN" i="1" dirty="0" smtClean="0"/>
          </a:p>
          <a:p>
            <a:endParaRPr lang="en-IN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172400" cy="764704"/>
          </a:xfrm>
        </p:spPr>
        <p:txBody>
          <a:bodyPr>
            <a:normAutofit fontScale="90000"/>
          </a:bodyPr>
          <a:lstStyle/>
          <a:p>
            <a:r>
              <a:rPr lang="en-IN" dirty="0" err="1" smtClean="0"/>
              <a:t>Guideliness</a:t>
            </a:r>
            <a:r>
              <a:rPr lang="en-IN" dirty="0" smtClean="0"/>
              <a:t>  for  </a:t>
            </a:r>
            <a:r>
              <a:rPr lang="en-IN" dirty="0" err="1" smtClean="0"/>
              <a:t>nt</a:t>
            </a:r>
            <a:r>
              <a:rPr lang="en-IN" dirty="0" smtClean="0"/>
              <a:t>  measurement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6712"/>
            <a:ext cx="8100392" cy="6021288"/>
          </a:xfrm>
        </p:spPr>
        <p:txBody>
          <a:bodyPr>
            <a:normAutofit fontScale="85000" lnSpcReduction="20000"/>
          </a:bodyPr>
          <a:lstStyle/>
          <a:p>
            <a:r>
              <a:rPr lang="en-IN" dirty="0" smtClean="0"/>
              <a:t>The margins of NT edges must be clear enough for proper </a:t>
            </a:r>
            <a:r>
              <a:rPr lang="en-IN" dirty="0" err="1" smtClean="0"/>
              <a:t>caliper</a:t>
            </a:r>
            <a:r>
              <a:rPr lang="en-IN" dirty="0" smtClean="0"/>
              <a:t> placement.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The </a:t>
            </a:r>
            <a:r>
              <a:rPr lang="en-IN" dirty="0" err="1" smtClean="0"/>
              <a:t>fetus</a:t>
            </a:r>
            <a:r>
              <a:rPr lang="en-IN" dirty="0" smtClean="0"/>
              <a:t> must be in </a:t>
            </a:r>
            <a:r>
              <a:rPr lang="en-IN" dirty="0" err="1" smtClean="0"/>
              <a:t>midsaggital</a:t>
            </a:r>
            <a:r>
              <a:rPr lang="en-IN" dirty="0" smtClean="0"/>
              <a:t> plane.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The image must be magnified so that it filled by the </a:t>
            </a:r>
            <a:r>
              <a:rPr lang="en-IN" dirty="0" err="1" smtClean="0"/>
              <a:t>fetal</a:t>
            </a:r>
            <a:r>
              <a:rPr lang="en-IN" dirty="0" smtClean="0"/>
              <a:t> </a:t>
            </a:r>
            <a:r>
              <a:rPr lang="en-IN" dirty="0" err="1" smtClean="0"/>
              <a:t>head,neck</a:t>
            </a:r>
            <a:r>
              <a:rPr lang="en-IN" dirty="0" smtClean="0"/>
              <a:t> and upper thorax.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The </a:t>
            </a:r>
            <a:r>
              <a:rPr lang="en-IN" dirty="0" err="1" smtClean="0"/>
              <a:t>fetal</a:t>
            </a:r>
            <a:r>
              <a:rPr lang="en-IN" dirty="0" smtClean="0"/>
              <a:t> neck must be in a neutral position ,not flexed and not </a:t>
            </a:r>
            <a:r>
              <a:rPr lang="en-IN" dirty="0" err="1" smtClean="0"/>
              <a:t>hyperextended</a:t>
            </a:r>
            <a:r>
              <a:rPr lang="en-IN" dirty="0" smtClean="0"/>
              <a:t>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The amnion must be seen as </a:t>
            </a:r>
            <a:r>
              <a:rPr lang="en-IN" dirty="0" err="1" smtClean="0"/>
              <a:t>seperate</a:t>
            </a:r>
            <a:r>
              <a:rPr lang="en-IN" dirty="0" smtClean="0"/>
              <a:t> from the NT line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Electron </a:t>
            </a:r>
            <a:r>
              <a:rPr lang="en-IN" dirty="0" err="1" smtClean="0"/>
              <a:t>calipers</a:t>
            </a:r>
            <a:r>
              <a:rPr lang="en-IN" dirty="0" smtClean="0"/>
              <a:t> must be used to perform the measurement.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The </a:t>
            </a:r>
            <a:r>
              <a:rPr lang="en-IN" dirty="0" err="1" smtClean="0"/>
              <a:t>Calipers</a:t>
            </a:r>
            <a:r>
              <a:rPr lang="en-IN" dirty="0" smtClean="0"/>
              <a:t> must be placed perpendicular to the long axis of the </a:t>
            </a:r>
            <a:r>
              <a:rPr lang="en-IN" dirty="0" err="1" smtClean="0"/>
              <a:t>fetus</a:t>
            </a:r>
            <a:r>
              <a:rPr lang="en-IN" dirty="0" smtClean="0"/>
              <a:t>.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8172400" cy="6858000"/>
          </a:xfrm>
        </p:spPr>
        <p:txBody>
          <a:bodyPr/>
          <a:lstStyle/>
          <a:p>
            <a:r>
              <a:rPr lang="en-IN" dirty="0" smtClean="0"/>
              <a:t>The + </a:t>
            </a:r>
            <a:r>
              <a:rPr lang="en-IN" dirty="0" err="1" smtClean="0"/>
              <a:t>Calipers</a:t>
            </a:r>
            <a:r>
              <a:rPr lang="en-IN" dirty="0" smtClean="0"/>
              <a:t> must be placed on the inner borders of the </a:t>
            </a:r>
            <a:r>
              <a:rPr lang="en-IN" dirty="0" err="1" smtClean="0"/>
              <a:t>nuchal</a:t>
            </a:r>
            <a:r>
              <a:rPr lang="en-IN" dirty="0" smtClean="0"/>
              <a:t> space with none of the horizontal crossbar itself </a:t>
            </a:r>
            <a:r>
              <a:rPr lang="en-IN" dirty="0" err="1" smtClean="0"/>
              <a:t>protuding</a:t>
            </a:r>
            <a:r>
              <a:rPr lang="en-IN" dirty="0" smtClean="0"/>
              <a:t> into the space.</a:t>
            </a:r>
          </a:p>
          <a:p>
            <a:endParaRPr lang="en-IN" dirty="0" smtClean="0"/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The measurement must be Obtained at the widest space of the NT.</a:t>
            </a:r>
          </a:p>
          <a:p>
            <a:endParaRPr lang="en-IN" dirty="0" smtClean="0"/>
          </a:p>
          <a:p>
            <a:endParaRPr lang="en-IN" dirty="0" smtClean="0"/>
          </a:p>
          <a:p>
            <a:endParaRPr lang="en-IN" dirty="0" smtClean="0"/>
          </a:p>
          <a:p>
            <a:endParaRPr lang="en-IN" dirty="0" smtClean="0"/>
          </a:p>
          <a:p>
            <a:pPr>
              <a:buNone/>
            </a:pPr>
            <a:r>
              <a:rPr lang="en-IN" dirty="0" smtClean="0"/>
              <a:t>(From the American Institute Of Ultrasound in Medicine,2013)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4" name="Content Placeholder 3" descr="nt 1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81724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8172400" cy="6858000"/>
          </a:xfrm>
        </p:spPr>
        <p:txBody>
          <a:bodyPr>
            <a:normAutofit lnSpcReduction="10000"/>
          </a:bodyPr>
          <a:lstStyle/>
          <a:p>
            <a:r>
              <a:rPr lang="en-IN" dirty="0" smtClean="0"/>
              <a:t>NT as an isolated </a:t>
            </a:r>
            <a:r>
              <a:rPr lang="en-IN" dirty="0" err="1" smtClean="0"/>
              <a:t>marker,NT</a:t>
            </a:r>
            <a:r>
              <a:rPr lang="en-IN" dirty="0" smtClean="0"/>
              <a:t> detects 64 to 70 Percent of </a:t>
            </a:r>
            <a:r>
              <a:rPr lang="en-IN" dirty="0" err="1" smtClean="0"/>
              <a:t>fetus</a:t>
            </a:r>
            <a:r>
              <a:rPr lang="en-IN" dirty="0" smtClean="0"/>
              <a:t> with Down syndrome at a false positive rate of 5%,maximal </a:t>
            </a:r>
            <a:r>
              <a:rPr lang="en-IN" dirty="0" err="1" smtClean="0"/>
              <a:t>senstivity</a:t>
            </a:r>
            <a:r>
              <a:rPr lang="en-IN" dirty="0" smtClean="0"/>
              <a:t> at 11 weeks.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Increased NT thickness is also associated with other </a:t>
            </a:r>
            <a:r>
              <a:rPr lang="en-IN" dirty="0" err="1" smtClean="0"/>
              <a:t>aneuploidies</a:t>
            </a:r>
            <a:r>
              <a:rPr lang="en-IN" dirty="0" smtClean="0"/>
              <a:t> ,genetic </a:t>
            </a:r>
            <a:r>
              <a:rPr lang="en-IN" dirty="0" err="1" smtClean="0"/>
              <a:t>syndrome,and</a:t>
            </a:r>
            <a:r>
              <a:rPr lang="en-IN" dirty="0" smtClean="0"/>
              <a:t> various birth </a:t>
            </a:r>
            <a:r>
              <a:rPr lang="en-IN" dirty="0" err="1" smtClean="0"/>
              <a:t>defects,especially</a:t>
            </a:r>
            <a:r>
              <a:rPr lang="en-IN" dirty="0" smtClean="0"/>
              <a:t> </a:t>
            </a:r>
            <a:r>
              <a:rPr lang="en-IN" dirty="0" err="1" smtClean="0"/>
              <a:t>fetal</a:t>
            </a:r>
            <a:r>
              <a:rPr lang="en-IN" dirty="0" smtClean="0"/>
              <a:t> cardiac anomalies.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If NT measurement is 3.5mm or </a:t>
            </a:r>
            <a:r>
              <a:rPr lang="en-IN" dirty="0" err="1" smtClean="0"/>
              <a:t>greater,the</a:t>
            </a:r>
            <a:r>
              <a:rPr lang="en-IN" dirty="0" smtClean="0"/>
              <a:t> patient should be offered targeted </a:t>
            </a:r>
            <a:r>
              <a:rPr lang="en-IN" dirty="0" err="1" smtClean="0"/>
              <a:t>sonography,with</a:t>
            </a:r>
            <a:r>
              <a:rPr lang="en-IN" dirty="0" smtClean="0"/>
              <a:t> or without </a:t>
            </a:r>
            <a:r>
              <a:rPr lang="en-IN" dirty="0" err="1" smtClean="0"/>
              <a:t>fetal</a:t>
            </a:r>
            <a:r>
              <a:rPr lang="en-IN" dirty="0" smtClean="0"/>
              <a:t> </a:t>
            </a:r>
            <a:r>
              <a:rPr lang="en-IN" dirty="0" err="1" smtClean="0"/>
              <a:t>echocardiography,in</a:t>
            </a:r>
            <a:r>
              <a:rPr lang="en-IN" dirty="0" smtClean="0"/>
              <a:t> addition to </a:t>
            </a:r>
            <a:r>
              <a:rPr lang="en-IN" dirty="0" err="1" smtClean="0"/>
              <a:t>fetal</a:t>
            </a:r>
            <a:r>
              <a:rPr lang="en-IN" dirty="0" smtClean="0"/>
              <a:t> </a:t>
            </a:r>
            <a:r>
              <a:rPr lang="en-IN" dirty="0" err="1" smtClean="0"/>
              <a:t>karotyping</a:t>
            </a:r>
            <a:r>
              <a:rPr lang="en-IN" dirty="0" smtClean="0"/>
              <a:t>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In </a:t>
            </a:r>
            <a:r>
              <a:rPr lang="en-IN" dirty="0" err="1" smtClean="0"/>
              <a:t>US,training,credentialing</a:t>
            </a:r>
            <a:r>
              <a:rPr lang="en-IN" dirty="0" smtClean="0"/>
              <a:t> and monitoring are available through the </a:t>
            </a:r>
            <a:r>
              <a:rPr lang="en-IN" dirty="0" err="1" smtClean="0"/>
              <a:t>Nuchal</a:t>
            </a:r>
            <a:r>
              <a:rPr lang="en-IN" dirty="0" smtClean="0"/>
              <a:t> Translucency Quality Review.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nt in down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8388424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100392" cy="692696"/>
          </a:xfrm>
        </p:spPr>
        <p:txBody>
          <a:bodyPr/>
          <a:lstStyle/>
          <a:p>
            <a:r>
              <a:rPr lang="en-IN" dirty="0" smtClean="0"/>
              <a:t>			Nasal bone.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64704"/>
            <a:ext cx="8172400" cy="6093296"/>
          </a:xfrm>
        </p:spPr>
        <p:txBody>
          <a:bodyPr/>
          <a:lstStyle/>
          <a:p>
            <a:r>
              <a:rPr lang="en-IN" dirty="0" smtClean="0"/>
              <a:t>In 1866,Langdon Down noted that a common characteristic of patients with </a:t>
            </a:r>
            <a:r>
              <a:rPr lang="en-IN" dirty="0" err="1" smtClean="0"/>
              <a:t>Trisomy</a:t>
            </a:r>
            <a:r>
              <a:rPr lang="en-IN" dirty="0" smtClean="0"/>
              <a:t> 21 is a</a:t>
            </a:r>
            <a:r>
              <a:rPr lang="en-IN" i="1" dirty="0" smtClean="0"/>
              <a:t> small nose.</a:t>
            </a:r>
          </a:p>
          <a:p>
            <a:r>
              <a:rPr lang="en-IN" i="1" dirty="0" err="1" smtClean="0"/>
              <a:t>Sonographic</a:t>
            </a:r>
            <a:r>
              <a:rPr lang="en-IN" i="1" dirty="0" smtClean="0"/>
              <a:t> studies at 11-24weeks of gestation reported that approximately 65% of </a:t>
            </a:r>
            <a:r>
              <a:rPr lang="en-IN" i="1" dirty="0" err="1" smtClean="0"/>
              <a:t>trisomy</a:t>
            </a:r>
            <a:r>
              <a:rPr lang="en-IN" i="1" dirty="0" smtClean="0"/>
              <a:t> 21 </a:t>
            </a:r>
            <a:r>
              <a:rPr lang="en-IN" i="1" dirty="0" err="1" smtClean="0"/>
              <a:t>fetuses</a:t>
            </a:r>
            <a:r>
              <a:rPr lang="en-IN" i="1" dirty="0" smtClean="0"/>
              <a:t> have absent or short </a:t>
            </a:r>
            <a:r>
              <a:rPr lang="en-IN" i="1" dirty="0" err="1" smtClean="0"/>
              <a:t>nasalbone</a:t>
            </a:r>
            <a:r>
              <a:rPr lang="en-IN" i="1" dirty="0" smtClean="0"/>
              <a:t>.</a:t>
            </a:r>
          </a:p>
          <a:p>
            <a:endParaRPr lang="en-IN" i="1" dirty="0" smtClean="0"/>
          </a:p>
          <a:p>
            <a:r>
              <a:rPr lang="en-IN" i="1" dirty="0" smtClean="0"/>
              <a:t>When nasal bone was added to the 1</a:t>
            </a:r>
            <a:r>
              <a:rPr lang="en-IN" i="1" baseline="30000" dirty="0" smtClean="0"/>
              <a:t>st</a:t>
            </a:r>
            <a:r>
              <a:rPr lang="en-IN" i="1" dirty="0" smtClean="0"/>
              <a:t> trimester screening,</a:t>
            </a:r>
          </a:p>
          <a:p>
            <a:pPr>
              <a:buFont typeface="Wingdings" pitchFamily="2" charset="2"/>
              <a:buChar char="Ø"/>
            </a:pPr>
            <a:r>
              <a:rPr lang="en-IN" i="1" dirty="0" smtClean="0"/>
              <a:t>Detection rate for  </a:t>
            </a:r>
            <a:r>
              <a:rPr lang="en-IN" i="1" dirty="0" err="1" smtClean="0"/>
              <a:t>Trisomy</a:t>
            </a:r>
            <a:r>
              <a:rPr lang="en-IN" i="1" dirty="0" smtClean="0"/>
              <a:t> 21 was 91%</a:t>
            </a:r>
          </a:p>
          <a:p>
            <a:pPr>
              <a:buFont typeface="Wingdings" pitchFamily="2" charset="2"/>
              <a:buChar char="Ø"/>
            </a:pPr>
            <a:r>
              <a:rPr lang="en-IN" i="1" dirty="0" smtClean="0"/>
              <a:t>100% for </a:t>
            </a:r>
            <a:r>
              <a:rPr lang="en-IN" i="1" dirty="0" err="1" smtClean="0"/>
              <a:t>Trisomy</a:t>
            </a:r>
            <a:r>
              <a:rPr lang="en-IN" i="1" dirty="0" smtClean="0"/>
              <a:t> 18,13.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midsagitta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81724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100392" cy="836712"/>
          </a:xfrm>
        </p:spPr>
        <p:txBody>
          <a:bodyPr/>
          <a:lstStyle/>
          <a:p>
            <a:r>
              <a:rPr lang="en-IN" dirty="0" smtClean="0"/>
              <a:t>                    criteria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6712"/>
            <a:ext cx="8172400" cy="6021288"/>
          </a:xfrm>
        </p:spPr>
        <p:txBody>
          <a:bodyPr/>
          <a:lstStyle/>
          <a:p>
            <a:r>
              <a:rPr lang="en-IN" dirty="0" err="1" smtClean="0"/>
              <a:t>Fetus</a:t>
            </a:r>
            <a:r>
              <a:rPr lang="en-IN" dirty="0" smtClean="0"/>
              <a:t> occupies most of the image.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There may be 45Degree angle of </a:t>
            </a:r>
            <a:r>
              <a:rPr lang="en-IN" dirty="0" err="1" smtClean="0"/>
              <a:t>insonation</a:t>
            </a:r>
            <a:r>
              <a:rPr lang="en-IN" dirty="0" smtClean="0"/>
              <a:t> 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With the </a:t>
            </a:r>
            <a:r>
              <a:rPr lang="en-IN" dirty="0" err="1" smtClean="0"/>
              <a:t>fetal</a:t>
            </a:r>
            <a:r>
              <a:rPr lang="en-IN" dirty="0" smtClean="0"/>
              <a:t> profile will be well defined in the mid </a:t>
            </a:r>
            <a:r>
              <a:rPr lang="en-IN" dirty="0" err="1" smtClean="0"/>
              <a:t>saggital</a:t>
            </a:r>
            <a:r>
              <a:rPr lang="en-IN" dirty="0" smtClean="0"/>
              <a:t> plane,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With the tip of nose and third and fourth ventricles visible,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 The nasal bone brightness be greater than or equal to that of the overlying skin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08720"/>
          </a:xfrm>
        </p:spPr>
        <p:txBody>
          <a:bodyPr>
            <a:normAutofit/>
          </a:bodyPr>
          <a:lstStyle/>
          <a:p>
            <a:r>
              <a:rPr lang="en-IN" dirty="0" smtClean="0"/>
              <a:t>SOFT MARKERS ON A GENETIC  </a:t>
            </a:r>
            <a:r>
              <a:rPr lang="en-IN" dirty="0" err="1" smtClean="0"/>
              <a:t>usg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6712"/>
            <a:ext cx="8172400" cy="6021288"/>
          </a:xfrm>
        </p:spPr>
        <p:txBody>
          <a:bodyPr>
            <a:normAutofit fontScale="92500"/>
          </a:bodyPr>
          <a:lstStyle/>
          <a:p>
            <a:r>
              <a:rPr lang="en-IN" dirty="0" smtClean="0"/>
              <a:t>Second trimester genetic USG (18-22Weeks),therefore remains the gold standard for a complete survey of </a:t>
            </a:r>
            <a:r>
              <a:rPr lang="en-IN" dirty="0" err="1" smtClean="0"/>
              <a:t>fetal</a:t>
            </a:r>
            <a:r>
              <a:rPr lang="en-IN" dirty="0" smtClean="0"/>
              <a:t> anatomy in the unselected Pregnant women.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Chromosomal anomalies occur in 0.36% of all births after 20 weeks and in 0.1-0.2% of live births,</a:t>
            </a:r>
          </a:p>
          <a:p>
            <a:pPr>
              <a:buNone/>
            </a:pPr>
            <a:r>
              <a:rPr lang="en-IN" dirty="0" smtClean="0"/>
              <a:t>   Down syndrome being the most common.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In addition to the soft </a:t>
            </a:r>
            <a:r>
              <a:rPr lang="en-IN" dirty="0" err="1" smtClean="0"/>
              <a:t>markers,fetus</a:t>
            </a:r>
            <a:r>
              <a:rPr lang="en-IN" dirty="0" smtClean="0"/>
              <a:t> with Down syndrome are often documented to have other major malformations.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err="1" smtClean="0"/>
              <a:t>Congential</a:t>
            </a:r>
            <a:r>
              <a:rPr lang="en-IN" dirty="0" smtClean="0"/>
              <a:t> Heart Disease,</a:t>
            </a:r>
          </a:p>
          <a:p>
            <a:r>
              <a:rPr lang="en-IN" dirty="0" smtClean="0"/>
              <a:t>Duodenal </a:t>
            </a:r>
            <a:r>
              <a:rPr lang="en-IN" dirty="0" err="1" smtClean="0"/>
              <a:t>Atresia</a:t>
            </a:r>
            <a:r>
              <a:rPr lang="en-IN" dirty="0" smtClean="0"/>
              <a:t>.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239000" cy="836712"/>
          </a:xfrm>
        </p:spPr>
        <p:txBody>
          <a:bodyPr/>
          <a:lstStyle/>
          <a:p>
            <a:r>
              <a:rPr lang="en-IN" dirty="0" smtClean="0"/>
              <a:t>			goals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6712"/>
            <a:ext cx="9144000" cy="6021288"/>
          </a:xfrm>
        </p:spPr>
        <p:txBody>
          <a:bodyPr/>
          <a:lstStyle/>
          <a:p>
            <a:r>
              <a:rPr lang="en-IN" dirty="0" smtClean="0"/>
              <a:t>Accurate information regarding short &amp; long term prognosis.</a:t>
            </a:r>
          </a:p>
          <a:p>
            <a:r>
              <a:rPr lang="en-IN" dirty="0" smtClean="0"/>
              <a:t>Recurrence Risk.</a:t>
            </a:r>
          </a:p>
          <a:p>
            <a:r>
              <a:rPr lang="en-IN" dirty="0" smtClean="0"/>
              <a:t>Potential Therapy</a:t>
            </a:r>
          </a:p>
          <a:p>
            <a:r>
              <a:rPr lang="en-IN" dirty="0" smtClean="0"/>
              <a:t>Improve counselling and optimize outcomes.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-1"/>
          <a:ext cx="9144000" cy="69100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  <a:gridCol w="3048000"/>
              </a:tblGrid>
              <a:tr h="623731">
                <a:tc>
                  <a:txBody>
                    <a:bodyPr/>
                    <a:lstStyle/>
                    <a:p>
                      <a:r>
                        <a:rPr lang="en-IN" dirty="0" smtClean="0"/>
                        <a:t>SOFT MARKERS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     DOWN SYNDROME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 UNAFFECTED PREGNANCIES</a:t>
                      </a:r>
                      <a:endParaRPr lang="en-IN" dirty="0"/>
                    </a:p>
                  </a:txBody>
                  <a:tcPr/>
                </a:tc>
              </a:tr>
              <a:tr h="623731">
                <a:tc>
                  <a:txBody>
                    <a:bodyPr/>
                    <a:lstStyle/>
                    <a:p>
                      <a:r>
                        <a:rPr lang="en-IN" dirty="0" smtClean="0"/>
                        <a:t>NUCHAL THICKNESS&gt;/6MM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 18%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0.37%</a:t>
                      </a:r>
                      <a:endParaRPr lang="en-IN" dirty="0"/>
                    </a:p>
                  </a:txBody>
                  <a:tcPr/>
                </a:tc>
              </a:tr>
              <a:tr h="623731">
                <a:tc>
                  <a:txBody>
                    <a:bodyPr/>
                    <a:lstStyle/>
                    <a:p>
                      <a:r>
                        <a:rPr lang="en-IN" dirty="0" err="1" smtClean="0"/>
                        <a:t>Echogenic</a:t>
                      </a:r>
                      <a:r>
                        <a:rPr lang="en-IN" dirty="0" smtClean="0"/>
                        <a:t> </a:t>
                      </a:r>
                      <a:r>
                        <a:rPr lang="en-IN" dirty="0" err="1" smtClean="0"/>
                        <a:t>intracardiac</a:t>
                      </a:r>
                      <a:r>
                        <a:rPr lang="en-IN" dirty="0" smtClean="0"/>
                        <a:t> </a:t>
                      </a:r>
                      <a:r>
                        <a:rPr lang="en-IN" dirty="0" err="1" smtClean="0"/>
                        <a:t>intraventricular</a:t>
                      </a:r>
                      <a:r>
                        <a:rPr lang="en-IN" dirty="0" smtClean="0"/>
                        <a:t> focus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28%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4.5%</a:t>
                      </a:r>
                      <a:endParaRPr lang="en-IN" dirty="0"/>
                    </a:p>
                  </a:txBody>
                  <a:tcPr/>
                </a:tc>
              </a:tr>
              <a:tr h="623731">
                <a:tc>
                  <a:txBody>
                    <a:bodyPr/>
                    <a:lstStyle/>
                    <a:p>
                      <a:r>
                        <a:rPr lang="en-IN" dirty="0" smtClean="0"/>
                        <a:t>Marked </a:t>
                      </a:r>
                      <a:r>
                        <a:rPr lang="en-IN" dirty="0" err="1" smtClean="0"/>
                        <a:t>Echogenic</a:t>
                      </a:r>
                      <a:r>
                        <a:rPr lang="en-IN" dirty="0" smtClean="0"/>
                        <a:t> </a:t>
                      </a:r>
                      <a:r>
                        <a:rPr lang="en-IN" dirty="0" err="1" smtClean="0"/>
                        <a:t>Bowel,as</a:t>
                      </a:r>
                      <a:r>
                        <a:rPr lang="en-IN" dirty="0" smtClean="0"/>
                        <a:t> bright as bone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3.6%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0.15%</a:t>
                      </a:r>
                      <a:endParaRPr lang="en-IN" dirty="0"/>
                    </a:p>
                  </a:txBody>
                  <a:tcPr/>
                </a:tc>
              </a:tr>
              <a:tr h="623731">
                <a:tc>
                  <a:txBody>
                    <a:bodyPr/>
                    <a:lstStyle/>
                    <a:p>
                      <a:r>
                        <a:rPr lang="en-IN" dirty="0" smtClean="0"/>
                        <a:t>Moderate </a:t>
                      </a:r>
                      <a:r>
                        <a:rPr lang="en-IN" dirty="0" err="1" smtClean="0"/>
                        <a:t>echogenic</a:t>
                      </a:r>
                      <a:r>
                        <a:rPr lang="en-IN" dirty="0" smtClean="0"/>
                        <a:t> bowel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11%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0.36%</a:t>
                      </a:r>
                      <a:endParaRPr lang="en-IN" dirty="0"/>
                    </a:p>
                  </a:txBody>
                  <a:tcPr/>
                </a:tc>
              </a:tr>
              <a:tr h="623731">
                <a:tc>
                  <a:txBody>
                    <a:bodyPr/>
                    <a:lstStyle/>
                    <a:p>
                      <a:r>
                        <a:rPr lang="en-IN" dirty="0" err="1" smtClean="0"/>
                        <a:t>Ventriculomegaly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5.6%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0.22%</a:t>
                      </a:r>
                      <a:endParaRPr lang="en-IN" dirty="0"/>
                    </a:p>
                  </a:txBody>
                  <a:tcPr/>
                </a:tc>
              </a:tr>
              <a:tr h="623731">
                <a:tc>
                  <a:txBody>
                    <a:bodyPr/>
                    <a:lstStyle/>
                    <a:p>
                      <a:r>
                        <a:rPr lang="en-IN" dirty="0" err="1" smtClean="0"/>
                        <a:t>Pyelectasis</a:t>
                      </a:r>
                      <a:r>
                        <a:rPr lang="en-IN" dirty="0" smtClean="0"/>
                        <a:t>&gt;/3mm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7.3%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1.3%</a:t>
                      </a:r>
                      <a:endParaRPr lang="en-IN" dirty="0"/>
                    </a:p>
                  </a:txBody>
                  <a:tcPr/>
                </a:tc>
              </a:tr>
              <a:tr h="623731">
                <a:tc>
                  <a:txBody>
                    <a:bodyPr/>
                    <a:lstStyle/>
                    <a:p>
                      <a:r>
                        <a:rPr lang="en-IN" dirty="0" smtClean="0"/>
                        <a:t>Short Femur&lt;0.91MoM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29%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6.6%</a:t>
                      </a:r>
                      <a:endParaRPr lang="en-IN" dirty="0"/>
                    </a:p>
                  </a:txBody>
                  <a:tcPr/>
                </a:tc>
              </a:tr>
              <a:tr h="623731">
                <a:tc>
                  <a:txBody>
                    <a:bodyPr/>
                    <a:lstStyle/>
                    <a:p>
                      <a:r>
                        <a:rPr lang="en-IN" dirty="0" smtClean="0"/>
                        <a:t>Short  </a:t>
                      </a:r>
                      <a:r>
                        <a:rPr lang="en-IN" dirty="0" err="1" smtClean="0"/>
                        <a:t>Humerus</a:t>
                      </a:r>
                      <a:r>
                        <a:rPr lang="en-IN" dirty="0" smtClean="0"/>
                        <a:t>&lt;0.89MoM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12%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2.3%</a:t>
                      </a:r>
                      <a:endParaRPr lang="en-IN" dirty="0"/>
                    </a:p>
                  </a:txBody>
                  <a:tcPr/>
                </a:tc>
              </a:tr>
              <a:tr h="623731">
                <a:tc>
                  <a:txBody>
                    <a:bodyPr/>
                    <a:lstStyle/>
                    <a:p>
                      <a:r>
                        <a:rPr lang="en-IN" dirty="0" smtClean="0"/>
                        <a:t>Major Malformation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8.5%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0.49%</a:t>
                      </a:r>
                      <a:endParaRPr lang="en-IN" dirty="0"/>
                    </a:p>
                  </a:txBody>
                  <a:tcPr/>
                </a:tc>
              </a:tr>
              <a:tr h="623731">
                <a:tc>
                  <a:txBody>
                    <a:bodyPr/>
                    <a:lstStyle/>
                    <a:p>
                      <a:r>
                        <a:rPr lang="en-IN" dirty="0" smtClean="0"/>
                        <a:t>No Ultrasound Markers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36%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mtClean="0"/>
                        <a:t>87%</a:t>
                      </a:r>
                      <a:endParaRPr lang="en-IN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8172400" cy="6858000"/>
          </a:xfrm>
        </p:spPr>
        <p:txBody>
          <a:bodyPr/>
          <a:lstStyle/>
          <a:p>
            <a:r>
              <a:rPr lang="en-IN" dirty="0" smtClean="0"/>
              <a:t>Detection of any of the above markers increases the possibility of </a:t>
            </a:r>
            <a:r>
              <a:rPr lang="en-IN" dirty="0" err="1" smtClean="0"/>
              <a:t>fetal</a:t>
            </a:r>
            <a:r>
              <a:rPr lang="en-IN" dirty="0" smtClean="0"/>
              <a:t> chromosomal abnormality.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This is helpful in modifying the risk based on maternal age and Serum Screen and in counselling the patient for amniocentesis.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Women with a high a Prior risk of Down Syndrome because of their age should consider amniocentesis even if the ultrasound is normal.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172400" cy="1124744"/>
          </a:xfrm>
        </p:spPr>
        <p:txBody>
          <a:bodyPr>
            <a:normAutofit fontScale="90000"/>
          </a:bodyPr>
          <a:lstStyle/>
          <a:p>
            <a:r>
              <a:rPr lang="en-IN" dirty="0" smtClean="0"/>
              <a:t>Soft markers &amp; </a:t>
            </a:r>
            <a:r>
              <a:rPr lang="en-IN" dirty="0" err="1" smtClean="0"/>
              <a:t>increASED</a:t>
            </a:r>
            <a:r>
              <a:rPr lang="en-IN" dirty="0" smtClean="0"/>
              <a:t> RISK OF DOWN SYNDROME</a:t>
            </a:r>
            <a:endParaRPr lang="en-IN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1125538"/>
          <a:ext cx="8172450" cy="57324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86225"/>
                <a:gridCol w="4086225"/>
              </a:tblGrid>
              <a:tr h="636940">
                <a:tc>
                  <a:txBody>
                    <a:bodyPr/>
                    <a:lstStyle/>
                    <a:p>
                      <a:r>
                        <a:rPr lang="en-IN" dirty="0" smtClean="0"/>
                        <a:t>SOFT MARKER ON ULTRASOUND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LIKELIHOOD RATIO</a:t>
                      </a:r>
                      <a:endParaRPr lang="en-IN" dirty="0"/>
                    </a:p>
                  </a:txBody>
                  <a:tcPr/>
                </a:tc>
              </a:tr>
              <a:tr h="636940">
                <a:tc>
                  <a:txBody>
                    <a:bodyPr/>
                    <a:lstStyle/>
                    <a:p>
                      <a:r>
                        <a:rPr lang="en-IN" dirty="0" smtClean="0"/>
                        <a:t>Short  Nasal Bone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X83</a:t>
                      </a:r>
                      <a:endParaRPr lang="en-IN" dirty="0"/>
                    </a:p>
                  </a:txBody>
                  <a:tcPr/>
                </a:tc>
              </a:tr>
              <a:tr h="636940">
                <a:tc>
                  <a:txBody>
                    <a:bodyPr/>
                    <a:lstStyle/>
                    <a:p>
                      <a:r>
                        <a:rPr lang="en-IN" dirty="0" smtClean="0"/>
                        <a:t>Thickened </a:t>
                      </a:r>
                      <a:r>
                        <a:rPr lang="en-IN" dirty="0" err="1" smtClean="0"/>
                        <a:t>Nuchal</a:t>
                      </a:r>
                      <a:r>
                        <a:rPr lang="en-IN" dirty="0" smtClean="0"/>
                        <a:t> Fold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X17</a:t>
                      </a:r>
                      <a:endParaRPr lang="en-IN" dirty="0"/>
                    </a:p>
                  </a:txBody>
                  <a:tcPr/>
                </a:tc>
              </a:tr>
              <a:tr h="636940">
                <a:tc>
                  <a:txBody>
                    <a:bodyPr/>
                    <a:lstStyle/>
                    <a:p>
                      <a:r>
                        <a:rPr lang="en-IN" dirty="0" err="1" smtClean="0"/>
                        <a:t>Echogenic</a:t>
                      </a:r>
                      <a:r>
                        <a:rPr lang="en-IN" dirty="0" smtClean="0"/>
                        <a:t>  </a:t>
                      </a:r>
                      <a:r>
                        <a:rPr lang="en-IN" dirty="0" err="1" smtClean="0"/>
                        <a:t>Intracardiac</a:t>
                      </a:r>
                      <a:r>
                        <a:rPr lang="en-IN" dirty="0" smtClean="0"/>
                        <a:t> Focus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X2.8</a:t>
                      </a:r>
                      <a:endParaRPr lang="en-IN" dirty="0"/>
                    </a:p>
                  </a:txBody>
                  <a:tcPr/>
                </a:tc>
              </a:tr>
              <a:tr h="636940">
                <a:tc>
                  <a:txBody>
                    <a:bodyPr/>
                    <a:lstStyle/>
                    <a:p>
                      <a:r>
                        <a:rPr lang="en-IN" dirty="0" smtClean="0"/>
                        <a:t>True </a:t>
                      </a:r>
                      <a:r>
                        <a:rPr lang="en-IN" dirty="0" err="1" smtClean="0"/>
                        <a:t>Echogenic</a:t>
                      </a:r>
                      <a:r>
                        <a:rPr lang="en-IN" dirty="0" smtClean="0"/>
                        <a:t> Bowel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X6.1</a:t>
                      </a:r>
                      <a:endParaRPr lang="en-IN" dirty="0"/>
                    </a:p>
                  </a:txBody>
                  <a:tcPr/>
                </a:tc>
              </a:tr>
              <a:tr h="636940">
                <a:tc>
                  <a:txBody>
                    <a:bodyPr/>
                    <a:lstStyle/>
                    <a:p>
                      <a:r>
                        <a:rPr lang="en-IN" dirty="0" err="1" smtClean="0"/>
                        <a:t>Pyelectasis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X1.9</a:t>
                      </a:r>
                      <a:endParaRPr lang="en-IN" dirty="0"/>
                    </a:p>
                  </a:txBody>
                  <a:tcPr/>
                </a:tc>
              </a:tr>
              <a:tr h="636940">
                <a:tc>
                  <a:txBody>
                    <a:bodyPr/>
                    <a:lstStyle/>
                    <a:p>
                      <a:r>
                        <a:rPr lang="en-IN" dirty="0" smtClean="0"/>
                        <a:t>Short  </a:t>
                      </a:r>
                      <a:r>
                        <a:rPr lang="en-IN" dirty="0" err="1" smtClean="0"/>
                        <a:t>Humerus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X7.5</a:t>
                      </a:r>
                      <a:endParaRPr lang="en-IN" dirty="0"/>
                    </a:p>
                  </a:txBody>
                  <a:tcPr/>
                </a:tc>
              </a:tr>
              <a:tr h="636940">
                <a:tc>
                  <a:txBody>
                    <a:bodyPr/>
                    <a:lstStyle/>
                    <a:p>
                      <a:r>
                        <a:rPr lang="en-IN" dirty="0" smtClean="0"/>
                        <a:t>Short  Femur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X2.7</a:t>
                      </a:r>
                      <a:endParaRPr lang="en-IN" dirty="0"/>
                    </a:p>
                  </a:txBody>
                  <a:tcPr/>
                </a:tc>
              </a:tr>
              <a:tr h="636940">
                <a:tc>
                  <a:txBody>
                    <a:bodyPr/>
                    <a:lstStyle/>
                    <a:p>
                      <a:r>
                        <a:rPr lang="en-IN" dirty="0" smtClean="0"/>
                        <a:t>Isolated</a:t>
                      </a:r>
                      <a:r>
                        <a:rPr lang="en-IN" baseline="0" dirty="0" smtClean="0"/>
                        <a:t> Single </a:t>
                      </a:r>
                      <a:r>
                        <a:rPr lang="en-IN" baseline="0" dirty="0" err="1" smtClean="0"/>
                        <a:t>Umblical</a:t>
                      </a:r>
                      <a:r>
                        <a:rPr lang="en-IN" baseline="0" dirty="0" smtClean="0"/>
                        <a:t> Artery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1Fold</a:t>
                      </a:r>
                      <a:endParaRPr lang="en-IN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172400" cy="836712"/>
          </a:xfrm>
        </p:spPr>
        <p:txBody>
          <a:bodyPr/>
          <a:lstStyle/>
          <a:p>
            <a:r>
              <a:rPr lang="en-IN" dirty="0" smtClean="0"/>
              <a:t>		Soft tissue markers</a:t>
            </a:r>
            <a:endParaRPr lang="en-IN" dirty="0"/>
          </a:p>
        </p:txBody>
      </p:sp>
      <p:pic>
        <p:nvPicPr>
          <p:cNvPr id="4" name="Content Placeholder 3" descr="echogenic intracardiac focus golf ball sign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1700808"/>
            <a:ext cx="3131840" cy="2505075"/>
          </a:xfrm>
        </p:spPr>
      </p:pic>
      <p:pic>
        <p:nvPicPr>
          <p:cNvPr id="5" name="Picture 4" descr="echogenic bowe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131841" y="1700808"/>
            <a:ext cx="3168352" cy="2520280"/>
          </a:xfrm>
          <a:prstGeom prst="rect">
            <a:avLst/>
          </a:prstGeom>
        </p:spPr>
      </p:pic>
      <p:pic>
        <p:nvPicPr>
          <p:cNvPr id="6" name="Picture 5" descr="pyelectasis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4221088"/>
            <a:ext cx="6300192" cy="2636912"/>
          </a:xfrm>
          <a:prstGeom prst="rect">
            <a:avLst/>
          </a:prstGeom>
        </p:spPr>
      </p:pic>
      <p:pic>
        <p:nvPicPr>
          <p:cNvPr id="7" name="Picture 6" descr="short humerus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300192" y="1700808"/>
            <a:ext cx="2843808" cy="2520280"/>
          </a:xfrm>
          <a:prstGeom prst="rect">
            <a:avLst/>
          </a:prstGeom>
        </p:spPr>
      </p:pic>
      <p:pic>
        <p:nvPicPr>
          <p:cNvPr id="8" name="Picture 7" descr="femur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300192" y="4221088"/>
            <a:ext cx="2843808" cy="263691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4" name="Content Placeholder 3" descr="nt in down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4283968" cy="6858000"/>
          </a:xfrm>
        </p:spPr>
      </p:pic>
      <p:pic>
        <p:nvPicPr>
          <p:cNvPr id="5" name="Picture 4" descr="su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83968" y="0"/>
            <a:ext cx="4860032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172400" cy="836712"/>
          </a:xfrm>
        </p:spPr>
        <p:txBody>
          <a:bodyPr/>
          <a:lstStyle/>
          <a:p>
            <a:r>
              <a:rPr lang="en-IN" dirty="0" smtClean="0"/>
              <a:t>Maternal serum biomarkers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6712"/>
            <a:ext cx="8172400" cy="5688632"/>
          </a:xfrm>
        </p:spPr>
        <p:txBody>
          <a:bodyPr/>
          <a:lstStyle/>
          <a:p>
            <a:r>
              <a:rPr lang="en-IN" dirty="0" smtClean="0"/>
              <a:t>Depending upon on the gestational age at pregnancy </a:t>
            </a:r>
            <a:r>
              <a:rPr lang="en-IN" dirty="0" err="1" smtClean="0"/>
              <a:t>booking,testing</a:t>
            </a:r>
            <a:r>
              <a:rPr lang="en-IN" dirty="0" smtClean="0"/>
              <a:t> options that can be offered include: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0" y="2060848"/>
          <a:ext cx="8100393" cy="47971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0131"/>
                <a:gridCol w="2700131"/>
                <a:gridCol w="2700131"/>
              </a:tblGrid>
              <a:tr h="440113">
                <a:tc>
                  <a:txBody>
                    <a:bodyPr/>
                    <a:lstStyle/>
                    <a:p>
                      <a:r>
                        <a:rPr lang="en-IN" dirty="0" smtClean="0"/>
                        <a:t>STRATEGY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ANALYTES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DETECTION RATE(%)</a:t>
                      </a:r>
                      <a:endParaRPr lang="en-IN" dirty="0"/>
                    </a:p>
                  </a:txBody>
                  <a:tcPr/>
                </a:tc>
              </a:tr>
              <a:tr h="92702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smtClean="0"/>
                        <a:t>Combined Screen(11-13 weeks):</a:t>
                      </a:r>
                    </a:p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err="1" smtClean="0">
                          <a:solidFill>
                            <a:schemeClr val="accent3"/>
                          </a:solidFill>
                        </a:rPr>
                        <a:t>NT+Serum</a:t>
                      </a:r>
                      <a:r>
                        <a:rPr lang="en-IN" dirty="0" smtClean="0">
                          <a:solidFill>
                            <a:schemeClr val="accent3"/>
                          </a:solidFill>
                        </a:rPr>
                        <a:t> PAPP-</a:t>
                      </a:r>
                      <a:r>
                        <a:rPr lang="en-IN" dirty="0" err="1" smtClean="0">
                          <a:solidFill>
                            <a:schemeClr val="accent3"/>
                          </a:solidFill>
                        </a:rPr>
                        <a:t>A,Beta</a:t>
                      </a:r>
                      <a:r>
                        <a:rPr lang="en-IN" dirty="0" smtClean="0">
                          <a:solidFill>
                            <a:schemeClr val="accent3"/>
                          </a:solidFill>
                        </a:rPr>
                        <a:t> </a:t>
                      </a:r>
                      <a:r>
                        <a:rPr lang="en-IN" dirty="0" err="1" smtClean="0">
                          <a:solidFill>
                            <a:schemeClr val="accent3"/>
                          </a:solidFill>
                        </a:rPr>
                        <a:t>hCG</a:t>
                      </a:r>
                      <a:endParaRPr lang="en-IN" dirty="0" smtClean="0">
                        <a:solidFill>
                          <a:schemeClr val="accent3"/>
                        </a:solidFill>
                      </a:endParaRPr>
                    </a:p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79-89%</a:t>
                      </a:r>
                      <a:endParaRPr lang="en-IN" dirty="0"/>
                    </a:p>
                  </a:txBody>
                  <a:tcPr/>
                </a:tc>
              </a:tr>
              <a:tr h="92702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smtClean="0"/>
                        <a:t>Triple Test:</a:t>
                      </a:r>
                    </a:p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err="1" smtClean="0">
                          <a:solidFill>
                            <a:schemeClr val="accent3"/>
                          </a:solidFill>
                        </a:rPr>
                        <a:t>MSAFP,hCG</a:t>
                      </a:r>
                      <a:r>
                        <a:rPr lang="en-IN" dirty="0" smtClean="0">
                          <a:solidFill>
                            <a:schemeClr val="accent3"/>
                          </a:solidFill>
                        </a:rPr>
                        <a:t> or free Beta hCG,uE3.</a:t>
                      </a:r>
                    </a:p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61-70%</a:t>
                      </a:r>
                      <a:endParaRPr lang="en-IN" dirty="0"/>
                    </a:p>
                  </a:txBody>
                  <a:tcPr/>
                </a:tc>
              </a:tr>
              <a:tr h="92702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smtClean="0"/>
                        <a:t>Quadruple Test:.</a:t>
                      </a:r>
                    </a:p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err="1" smtClean="0">
                          <a:solidFill>
                            <a:schemeClr val="accent3"/>
                          </a:solidFill>
                        </a:rPr>
                        <a:t>MSAFP,hCG</a:t>
                      </a:r>
                      <a:endParaRPr lang="en-IN" dirty="0" smtClean="0">
                        <a:solidFill>
                          <a:schemeClr val="accent3"/>
                        </a:solidFill>
                      </a:endParaRPr>
                    </a:p>
                    <a:p>
                      <a:r>
                        <a:rPr lang="en-IN" dirty="0" smtClean="0">
                          <a:solidFill>
                            <a:schemeClr val="accent3"/>
                          </a:solidFill>
                        </a:rPr>
                        <a:t>, or free Beta hCG,uE3,inhbin </a:t>
                      </a:r>
                      <a:endParaRPr lang="en-IN" dirty="0">
                        <a:solidFill>
                          <a:schemeClr val="accent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74-81%</a:t>
                      </a:r>
                      <a:endParaRPr lang="en-IN" dirty="0"/>
                    </a:p>
                  </a:txBody>
                  <a:tcPr/>
                </a:tc>
              </a:tr>
              <a:tr h="120513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smtClean="0"/>
                        <a:t>Integrated Screen:</a:t>
                      </a:r>
                    </a:p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smtClean="0">
                          <a:solidFill>
                            <a:schemeClr val="accent3"/>
                          </a:solidFill>
                        </a:rPr>
                        <a:t>First trimester screen and Quad </a:t>
                      </a:r>
                      <a:r>
                        <a:rPr lang="en-IN" dirty="0" err="1" smtClean="0">
                          <a:solidFill>
                            <a:schemeClr val="accent3"/>
                          </a:solidFill>
                        </a:rPr>
                        <a:t>Test,results</a:t>
                      </a:r>
                      <a:r>
                        <a:rPr lang="en-IN" dirty="0" smtClean="0">
                          <a:solidFill>
                            <a:schemeClr val="accent3"/>
                          </a:solidFill>
                        </a:rPr>
                        <a:t> </a:t>
                      </a:r>
                      <a:r>
                        <a:rPr lang="en-IN" dirty="0" err="1" smtClean="0">
                          <a:solidFill>
                            <a:schemeClr val="accent3"/>
                          </a:solidFill>
                        </a:rPr>
                        <a:t>withhelduntil</a:t>
                      </a:r>
                      <a:r>
                        <a:rPr lang="en-IN" dirty="0" smtClean="0">
                          <a:solidFill>
                            <a:schemeClr val="accent3"/>
                          </a:solidFill>
                        </a:rPr>
                        <a:t> quad </a:t>
                      </a:r>
                    </a:p>
                    <a:p>
                      <a:endParaRPr lang="en-IN" dirty="0">
                        <a:solidFill>
                          <a:schemeClr val="accent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94-96%</a:t>
                      </a:r>
                      <a:endParaRPr lang="en-IN" dirty="0"/>
                    </a:p>
                  </a:txBody>
                  <a:tcPr/>
                </a:tc>
              </a:tr>
              <a:tr h="370812">
                <a:tc>
                  <a:txBody>
                    <a:bodyPr/>
                    <a:lstStyle/>
                    <a:p>
                      <a:r>
                        <a:rPr lang="en-IN" dirty="0" smtClean="0"/>
                        <a:t>NT</a:t>
                      </a:r>
                      <a:r>
                        <a:rPr lang="en-IN" baseline="0" dirty="0" smtClean="0"/>
                        <a:t> scan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>
                          <a:solidFill>
                            <a:schemeClr val="accent3"/>
                          </a:solidFill>
                        </a:rPr>
                        <a:t>NT alone </a:t>
                      </a:r>
                      <a:endParaRPr lang="en-IN" dirty="0">
                        <a:solidFill>
                          <a:schemeClr val="accent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64-70%</a:t>
                      </a:r>
                      <a:endParaRPr lang="en-IN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172400" cy="764704"/>
          </a:xfrm>
        </p:spPr>
        <p:txBody>
          <a:bodyPr/>
          <a:lstStyle/>
          <a:p>
            <a:r>
              <a:rPr lang="en-IN" dirty="0" smtClean="0"/>
              <a:t>           </a:t>
            </a:r>
            <a:r>
              <a:rPr lang="en-IN" dirty="0" err="1" smtClean="0"/>
              <a:t>Hcg</a:t>
            </a:r>
            <a:r>
              <a:rPr lang="en-IN" dirty="0" smtClean="0"/>
              <a:t> and </a:t>
            </a:r>
            <a:r>
              <a:rPr lang="en-IN" dirty="0" err="1" smtClean="0"/>
              <a:t>papp</a:t>
            </a:r>
            <a:r>
              <a:rPr lang="en-IN" dirty="0" smtClean="0"/>
              <a:t>-a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6712"/>
            <a:ext cx="8172400" cy="6021288"/>
          </a:xfrm>
        </p:spPr>
        <p:txBody>
          <a:bodyPr/>
          <a:lstStyle/>
          <a:p>
            <a:r>
              <a:rPr lang="en-IN" dirty="0" smtClean="0"/>
              <a:t>In </a:t>
            </a:r>
            <a:r>
              <a:rPr lang="en-IN" dirty="0" err="1" smtClean="0"/>
              <a:t>singelton</a:t>
            </a:r>
            <a:r>
              <a:rPr lang="en-IN" dirty="0" smtClean="0"/>
              <a:t> Pregnancy with maternal serum </a:t>
            </a:r>
            <a:r>
              <a:rPr lang="en-IN" dirty="0" err="1" smtClean="0"/>
              <a:t>hCG</a:t>
            </a:r>
            <a:r>
              <a:rPr lang="en-IN" dirty="0" smtClean="0"/>
              <a:t> of&gt;/4.0Mom had significantly increased risk of spontaneous </a:t>
            </a:r>
            <a:r>
              <a:rPr lang="en-IN" dirty="0" err="1" smtClean="0"/>
              <a:t>miscarriage,SGA,PIH,Preterm</a:t>
            </a:r>
            <a:r>
              <a:rPr lang="en-IN" dirty="0" smtClean="0"/>
              <a:t> delivery.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In Twin gestations using higher </a:t>
            </a:r>
            <a:r>
              <a:rPr lang="en-IN" dirty="0" err="1" smtClean="0"/>
              <a:t>cutoff,when</a:t>
            </a:r>
            <a:r>
              <a:rPr lang="en-IN" dirty="0" smtClean="0"/>
              <a:t>       </a:t>
            </a:r>
            <a:r>
              <a:rPr lang="en-IN" dirty="0" err="1" smtClean="0"/>
              <a:t>hCG</a:t>
            </a:r>
            <a:r>
              <a:rPr lang="en-IN" dirty="0" smtClean="0"/>
              <a:t> was &gt;/5.0Mom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First Trimester measurement of maternal serum free B-</a:t>
            </a:r>
            <a:r>
              <a:rPr lang="en-IN" dirty="0" err="1" smtClean="0"/>
              <a:t>hCG</a:t>
            </a:r>
            <a:r>
              <a:rPr lang="en-IN" dirty="0" smtClean="0"/>
              <a:t> and PAPP-A when combined with </a:t>
            </a:r>
            <a:r>
              <a:rPr lang="en-IN" dirty="0" err="1" smtClean="0"/>
              <a:t>fetal</a:t>
            </a:r>
            <a:r>
              <a:rPr lang="en-IN" dirty="0" smtClean="0"/>
              <a:t> NT will detect about 90% of </a:t>
            </a:r>
            <a:r>
              <a:rPr lang="en-IN" dirty="0" err="1" smtClean="0"/>
              <a:t>fetus</a:t>
            </a:r>
            <a:r>
              <a:rPr lang="en-IN" dirty="0" smtClean="0"/>
              <a:t> with </a:t>
            </a:r>
            <a:r>
              <a:rPr lang="en-IN" dirty="0" err="1" smtClean="0"/>
              <a:t>trisomy</a:t>
            </a:r>
            <a:r>
              <a:rPr lang="en-IN" dirty="0" smtClean="0"/>
              <a:t> for a 5% false Positive rate.</a:t>
            </a:r>
            <a:endParaRPr lang="en-IN" dirty="0"/>
          </a:p>
        </p:txBody>
      </p:sp>
      <p:pic>
        <p:nvPicPr>
          <p:cNvPr id="4" name="Picture 3" descr="hc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08304" y="4985792"/>
            <a:ext cx="1835696" cy="187220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172400" cy="836712"/>
          </a:xfrm>
        </p:spPr>
        <p:txBody>
          <a:bodyPr/>
          <a:lstStyle/>
          <a:p>
            <a:r>
              <a:rPr lang="en-IN" dirty="0" smtClean="0"/>
              <a:t>Second trimester screening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08720"/>
            <a:ext cx="8244408" cy="5949280"/>
          </a:xfrm>
        </p:spPr>
        <p:txBody>
          <a:bodyPr/>
          <a:lstStyle/>
          <a:p>
            <a:r>
              <a:rPr lang="en-IN" dirty="0" smtClean="0"/>
              <a:t>Maternal Serum Alpha-1-fetoproteins </a:t>
            </a:r>
            <a:r>
              <a:rPr lang="en-IN" dirty="0" smtClean="0">
                <a:sym typeface="Wingdings" pitchFamily="2" charset="2"/>
              </a:rPr>
              <a:t>(MSAFP):</a:t>
            </a:r>
          </a:p>
          <a:p>
            <a:r>
              <a:rPr lang="en-IN" dirty="0" smtClean="0">
                <a:sym typeface="Wingdings" pitchFamily="2" charset="2"/>
              </a:rPr>
              <a:t>Alpha fetoprotein is a single chain glycoprotein containing 590 amino acids,</a:t>
            </a:r>
          </a:p>
          <a:p>
            <a:r>
              <a:rPr lang="en-IN" dirty="0" smtClean="0">
                <a:sym typeface="Wingdings" pitchFamily="2" charset="2"/>
              </a:rPr>
              <a:t>Mol.weight:67,000-74,000 Daltons,</a:t>
            </a:r>
          </a:p>
          <a:p>
            <a:r>
              <a:rPr lang="en-IN" dirty="0" smtClean="0">
                <a:sym typeface="Wingdings" pitchFamily="2" charset="2"/>
              </a:rPr>
              <a:t>It was first identified in the human </a:t>
            </a:r>
            <a:r>
              <a:rPr lang="en-IN" dirty="0" err="1" smtClean="0">
                <a:sym typeface="Wingdings" pitchFamily="2" charset="2"/>
              </a:rPr>
              <a:t>fetal</a:t>
            </a:r>
            <a:r>
              <a:rPr lang="en-IN" dirty="0" smtClean="0">
                <a:sym typeface="Wingdings" pitchFamily="2" charset="2"/>
              </a:rPr>
              <a:t> serum in 1956</a:t>
            </a:r>
          </a:p>
          <a:p>
            <a:r>
              <a:rPr lang="en-IN" dirty="0" smtClean="0">
                <a:sym typeface="Wingdings" pitchFamily="2" charset="2"/>
              </a:rPr>
              <a:t>It is the major Protein in the amniotic fluid and the serum of the human </a:t>
            </a:r>
            <a:r>
              <a:rPr lang="en-IN" dirty="0" err="1" smtClean="0">
                <a:sym typeface="Wingdings" pitchFamily="2" charset="2"/>
              </a:rPr>
              <a:t>fetus,mostly</a:t>
            </a:r>
            <a:r>
              <a:rPr lang="en-IN" dirty="0" smtClean="0">
                <a:sym typeface="Wingdings" pitchFamily="2" charset="2"/>
              </a:rPr>
              <a:t> synthesised in the yolk sac and </a:t>
            </a:r>
            <a:r>
              <a:rPr lang="en-IN" dirty="0" err="1" smtClean="0">
                <a:sym typeface="Wingdings" pitchFamily="2" charset="2"/>
              </a:rPr>
              <a:t>fetal</a:t>
            </a:r>
            <a:r>
              <a:rPr lang="en-IN" dirty="0" smtClean="0">
                <a:sym typeface="Wingdings" pitchFamily="2" charset="2"/>
              </a:rPr>
              <a:t> liver and to a small extent </a:t>
            </a:r>
            <a:r>
              <a:rPr lang="en-IN" dirty="0" err="1" smtClean="0">
                <a:sym typeface="Wingdings" pitchFamily="2" charset="2"/>
              </a:rPr>
              <a:t>i</a:t>
            </a:r>
            <a:r>
              <a:rPr lang="en-IN" dirty="0" smtClean="0">
                <a:sym typeface="Wingdings" pitchFamily="2" charset="2"/>
              </a:rPr>
              <a:t> </a:t>
            </a:r>
            <a:r>
              <a:rPr lang="en-IN" dirty="0" err="1" smtClean="0">
                <a:sym typeface="Wingdings" pitchFamily="2" charset="2"/>
              </a:rPr>
              <a:t>fetal</a:t>
            </a:r>
            <a:r>
              <a:rPr lang="en-IN" dirty="0" smtClean="0">
                <a:sym typeface="Wingdings" pitchFamily="2" charset="2"/>
              </a:rPr>
              <a:t> gut.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172400" cy="908720"/>
          </a:xfrm>
        </p:spPr>
        <p:txBody>
          <a:bodyPr/>
          <a:lstStyle/>
          <a:p>
            <a:r>
              <a:rPr lang="en-IN" dirty="0" smtClean="0"/>
              <a:t>             Elevated </a:t>
            </a:r>
            <a:r>
              <a:rPr lang="en-IN" dirty="0" err="1" smtClean="0"/>
              <a:t>msafp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6712"/>
            <a:ext cx="8172400" cy="6021288"/>
          </a:xfrm>
        </p:spPr>
        <p:txBody>
          <a:bodyPr/>
          <a:lstStyle/>
          <a:p>
            <a:r>
              <a:rPr lang="en-IN" dirty="0" smtClean="0"/>
              <a:t>Underestimated gestational age,</a:t>
            </a:r>
          </a:p>
          <a:p>
            <a:r>
              <a:rPr lang="en-IN" dirty="0" err="1" smtClean="0"/>
              <a:t>Multifetal</a:t>
            </a:r>
            <a:r>
              <a:rPr lang="en-IN" dirty="0" smtClean="0"/>
              <a:t> gestation,</a:t>
            </a:r>
          </a:p>
          <a:p>
            <a:r>
              <a:rPr lang="en-IN" dirty="0" smtClean="0"/>
              <a:t>Open spine defects,</a:t>
            </a:r>
          </a:p>
          <a:p>
            <a:r>
              <a:rPr lang="en-IN" dirty="0" smtClean="0"/>
              <a:t>Open neural tube defects:</a:t>
            </a:r>
          </a:p>
          <a:p>
            <a:r>
              <a:rPr lang="en-IN" dirty="0" err="1" smtClean="0"/>
              <a:t>Encephalocele</a:t>
            </a:r>
            <a:r>
              <a:rPr lang="en-IN" dirty="0" smtClean="0"/>
              <a:t>,</a:t>
            </a:r>
          </a:p>
          <a:p>
            <a:r>
              <a:rPr lang="en-IN" dirty="0" err="1" smtClean="0"/>
              <a:t>Gastroschisis</a:t>
            </a:r>
            <a:r>
              <a:rPr lang="en-IN" dirty="0" smtClean="0"/>
              <a:t>,</a:t>
            </a:r>
          </a:p>
          <a:p>
            <a:r>
              <a:rPr lang="en-IN" dirty="0" err="1" smtClean="0"/>
              <a:t>Omphalocele</a:t>
            </a:r>
            <a:r>
              <a:rPr lang="en-IN" dirty="0" smtClean="0"/>
              <a:t>,</a:t>
            </a:r>
          </a:p>
          <a:p>
            <a:r>
              <a:rPr lang="en-IN" dirty="0" err="1" smtClean="0"/>
              <a:t>Umblical</a:t>
            </a:r>
            <a:r>
              <a:rPr lang="en-IN" dirty="0" smtClean="0"/>
              <a:t> cord cysts,</a:t>
            </a:r>
          </a:p>
          <a:p>
            <a:r>
              <a:rPr lang="en-IN" dirty="0" smtClean="0"/>
              <a:t>Limb body wall defect/Amniotic band syndrome.</a:t>
            </a:r>
          </a:p>
          <a:p>
            <a:r>
              <a:rPr lang="en-IN" dirty="0" err="1" smtClean="0"/>
              <a:t>Impendening</a:t>
            </a:r>
            <a:r>
              <a:rPr lang="en-IN" dirty="0" smtClean="0"/>
              <a:t> </a:t>
            </a:r>
            <a:r>
              <a:rPr lang="en-IN" dirty="0" err="1" smtClean="0"/>
              <a:t>Fetal</a:t>
            </a:r>
            <a:r>
              <a:rPr lang="en-IN" dirty="0" smtClean="0"/>
              <a:t> death.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8172400" cy="6858000"/>
          </a:xfrm>
        </p:spPr>
        <p:txBody>
          <a:bodyPr/>
          <a:lstStyle/>
          <a:p>
            <a:r>
              <a:rPr lang="en-IN" dirty="0" smtClean="0"/>
              <a:t>Severely elevated MSAFP levels&gt;8MoM are also found to be associated with</a:t>
            </a:r>
          </a:p>
          <a:p>
            <a:r>
              <a:rPr lang="en-IN" dirty="0" smtClean="0"/>
              <a:t>Finnish </a:t>
            </a:r>
            <a:r>
              <a:rPr lang="en-IN" dirty="0" err="1" smtClean="0"/>
              <a:t>Nephrosis</a:t>
            </a:r>
            <a:r>
              <a:rPr lang="en-IN" dirty="0" smtClean="0"/>
              <a:t>,</a:t>
            </a:r>
          </a:p>
          <a:p>
            <a:r>
              <a:rPr lang="en-IN" dirty="0" smtClean="0"/>
              <a:t>Placental </a:t>
            </a:r>
            <a:r>
              <a:rPr lang="en-IN" dirty="0" err="1" smtClean="0"/>
              <a:t>chorioangioma</a:t>
            </a:r>
            <a:r>
              <a:rPr lang="en-IN" dirty="0" smtClean="0"/>
              <a:t>,</a:t>
            </a:r>
          </a:p>
          <a:p>
            <a:r>
              <a:rPr lang="en-IN" dirty="0" err="1" smtClean="0"/>
              <a:t>Fetomaternal</a:t>
            </a:r>
            <a:r>
              <a:rPr lang="en-IN" dirty="0" smtClean="0"/>
              <a:t> haemorrhage,</a:t>
            </a:r>
          </a:p>
          <a:p>
            <a:r>
              <a:rPr lang="en-IN" dirty="0" err="1" smtClean="0"/>
              <a:t>Sacrococcygeal</a:t>
            </a:r>
            <a:r>
              <a:rPr lang="en-IN" dirty="0" smtClean="0"/>
              <a:t> </a:t>
            </a:r>
            <a:r>
              <a:rPr lang="en-IN" dirty="0" err="1" smtClean="0"/>
              <a:t>teratoma</a:t>
            </a:r>
            <a:endParaRPr lang="en-IN" dirty="0" smtClean="0"/>
          </a:p>
          <a:p>
            <a:r>
              <a:rPr lang="en-IN" dirty="0" smtClean="0"/>
              <a:t>Others:</a:t>
            </a:r>
          </a:p>
          <a:p>
            <a:r>
              <a:rPr lang="en-IN" dirty="0" smtClean="0"/>
              <a:t>Cystic </a:t>
            </a:r>
            <a:r>
              <a:rPr lang="en-IN" dirty="0" err="1" smtClean="0"/>
              <a:t>hygroma</a:t>
            </a:r>
            <a:r>
              <a:rPr lang="en-IN" dirty="0" smtClean="0"/>
              <a:t>,</a:t>
            </a:r>
          </a:p>
          <a:p>
            <a:r>
              <a:rPr lang="en-IN" dirty="0" err="1" smtClean="0"/>
              <a:t>Esophageal</a:t>
            </a:r>
            <a:r>
              <a:rPr lang="en-IN" dirty="0" smtClean="0"/>
              <a:t> or intestinal </a:t>
            </a:r>
            <a:r>
              <a:rPr lang="en-IN" dirty="0" err="1" smtClean="0"/>
              <a:t>obstrution</a:t>
            </a:r>
            <a:r>
              <a:rPr lang="en-IN" dirty="0" smtClean="0"/>
              <a:t>,</a:t>
            </a:r>
          </a:p>
          <a:p>
            <a:r>
              <a:rPr lang="en-IN" dirty="0" smtClean="0"/>
              <a:t>Liver necrosis,</a:t>
            </a:r>
          </a:p>
          <a:p>
            <a:r>
              <a:rPr lang="en-IN" dirty="0" err="1" smtClean="0"/>
              <a:t>Clocal</a:t>
            </a:r>
            <a:r>
              <a:rPr lang="en-IN" dirty="0" smtClean="0"/>
              <a:t> </a:t>
            </a:r>
            <a:r>
              <a:rPr lang="en-IN" dirty="0" err="1" smtClean="0"/>
              <a:t>exstrophy</a:t>
            </a:r>
            <a:r>
              <a:rPr lang="en-IN" dirty="0" smtClean="0"/>
              <a:t>,</a:t>
            </a:r>
          </a:p>
          <a:p>
            <a:r>
              <a:rPr lang="en-IN" dirty="0" err="1" smtClean="0"/>
              <a:t>Osteogenesis</a:t>
            </a:r>
            <a:r>
              <a:rPr lang="en-IN" dirty="0" smtClean="0"/>
              <a:t> </a:t>
            </a:r>
            <a:r>
              <a:rPr lang="en-IN" dirty="0" err="1" smtClean="0"/>
              <a:t>Imperfecta</a:t>
            </a:r>
            <a:r>
              <a:rPr lang="en-IN" dirty="0" smtClean="0"/>
              <a:t>,</a:t>
            </a:r>
          </a:p>
          <a:p>
            <a:r>
              <a:rPr lang="en-IN" dirty="0" err="1" smtClean="0"/>
              <a:t>Pilonidal</a:t>
            </a:r>
            <a:r>
              <a:rPr lang="en-IN" dirty="0" smtClean="0"/>
              <a:t> cyst,</a:t>
            </a:r>
          </a:p>
          <a:p>
            <a:r>
              <a:rPr lang="en-IN" dirty="0" smtClean="0"/>
              <a:t>Placental </a:t>
            </a:r>
            <a:r>
              <a:rPr lang="en-IN" dirty="0" err="1" smtClean="0"/>
              <a:t>intervillous</a:t>
            </a:r>
            <a:r>
              <a:rPr lang="en-IN" dirty="0" smtClean="0"/>
              <a:t> thrombosis,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</p:spPr>
        <p:txBody>
          <a:bodyPr>
            <a:normAutofit/>
          </a:bodyPr>
          <a:lstStyle/>
          <a:p>
            <a:r>
              <a:rPr lang="en-IN" dirty="0" smtClean="0"/>
              <a:t>Common mechanism of birth defects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24744"/>
            <a:ext cx="9144000" cy="5733256"/>
          </a:xfrm>
        </p:spPr>
        <p:txBody>
          <a:bodyPr/>
          <a:lstStyle/>
          <a:p>
            <a:r>
              <a:rPr lang="en-IN" i="1" dirty="0" err="1" smtClean="0">
                <a:solidFill>
                  <a:srgbClr val="FF0000"/>
                </a:solidFill>
              </a:rPr>
              <a:t>Malformation</a:t>
            </a:r>
            <a:r>
              <a:rPr lang="en-IN" i="1" dirty="0" err="1" smtClean="0"/>
              <a:t>:</a:t>
            </a:r>
            <a:r>
              <a:rPr lang="en-IN" dirty="0" err="1" smtClean="0"/>
              <a:t>An</a:t>
            </a:r>
            <a:r>
              <a:rPr lang="en-IN" dirty="0" smtClean="0"/>
              <a:t> abnormality “Programmed” in </a:t>
            </a:r>
            <a:r>
              <a:rPr lang="en-IN" dirty="0" err="1" smtClean="0"/>
              <a:t>development,regardless</a:t>
            </a:r>
            <a:r>
              <a:rPr lang="en-IN" dirty="0" smtClean="0"/>
              <a:t> of whether a precise genetic </a:t>
            </a:r>
            <a:r>
              <a:rPr lang="en-IN" dirty="0" err="1" smtClean="0"/>
              <a:t>etiology</a:t>
            </a:r>
            <a:r>
              <a:rPr lang="en-IN" dirty="0" smtClean="0"/>
              <a:t> is known.</a:t>
            </a:r>
          </a:p>
          <a:p>
            <a:r>
              <a:rPr lang="en-IN" i="1" dirty="0" err="1" smtClean="0">
                <a:solidFill>
                  <a:schemeClr val="accent6">
                    <a:lumMod val="75000"/>
                  </a:schemeClr>
                </a:solidFill>
              </a:rPr>
              <a:t>Eg;Spina</a:t>
            </a:r>
            <a:r>
              <a:rPr lang="en-IN" i="1" dirty="0" smtClean="0">
                <a:solidFill>
                  <a:schemeClr val="accent6">
                    <a:lumMod val="75000"/>
                  </a:schemeClr>
                </a:solidFill>
              </a:rPr>
              <a:t> bifida &amp; </a:t>
            </a:r>
            <a:r>
              <a:rPr lang="en-IN" i="1" dirty="0" err="1" smtClean="0">
                <a:solidFill>
                  <a:schemeClr val="accent6">
                    <a:lumMod val="75000"/>
                  </a:schemeClr>
                </a:solidFill>
              </a:rPr>
              <a:t>Omphalocele</a:t>
            </a:r>
            <a:r>
              <a:rPr lang="en-IN" i="1" dirty="0" smtClean="0"/>
              <a:t>.</a:t>
            </a:r>
          </a:p>
          <a:p>
            <a:endParaRPr lang="en-IN" i="1" dirty="0" smtClean="0"/>
          </a:p>
          <a:p>
            <a:endParaRPr lang="en-IN" i="1" dirty="0" smtClean="0"/>
          </a:p>
          <a:p>
            <a:pPr>
              <a:buNone/>
            </a:pPr>
            <a:endParaRPr lang="en-IN" i="1" dirty="0" smtClean="0"/>
          </a:p>
          <a:p>
            <a:pPr>
              <a:buNone/>
            </a:pPr>
            <a:endParaRPr lang="en-IN" i="1" dirty="0"/>
          </a:p>
        </p:txBody>
      </p:sp>
      <p:pic>
        <p:nvPicPr>
          <p:cNvPr id="4" name="Picture 3" descr="ompalocel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95936" y="2852936"/>
            <a:ext cx="4176464" cy="4005064"/>
          </a:xfrm>
          <a:prstGeom prst="rect">
            <a:avLst/>
          </a:prstGeom>
        </p:spPr>
      </p:pic>
      <p:pic>
        <p:nvPicPr>
          <p:cNvPr id="5" name="Picture 4" descr="spina bifid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852936"/>
            <a:ext cx="3995936" cy="40050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8172400" cy="6858000"/>
          </a:xfrm>
        </p:spPr>
        <p:txBody>
          <a:bodyPr/>
          <a:lstStyle/>
          <a:p>
            <a:r>
              <a:rPr lang="en-IN" dirty="0" smtClean="0"/>
              <a:t>Placental abruption,</a:t>
            </a:r>
          </a:p>
          <a:p>
            <a:r>
              <a:rPr lang="en-IN" dirty="0" err="1" smtClean="0"/>
              <a:t>Oligohydraminos</a:t>
            </a:r>
            <a:r>
              <a:rPr lang="en-IN" dirty="0" smtClean="0"/>
              <a:t>,</a:t>
            </a:r>
          </a:p>
          <a:p>
            <a:r>
              <a:rPr lang="en-IN" dirty="0" smtClean="0"/>
              <a:t>Preeclampsia,</a:t>
            </a:r>
          </a:p>
          <a:p>
            <a:r>
              <a:rPr lang="en-IN" dirty="0" err="1" smtClean="0"/>
              <a:t>Fetal</a:t>
            </a:r>
            <a:r>
              <a:rPr lang="en-IN" dirty="0" smtClean="0"/>
              <a:t> Growth restriction,</a:t>
            </a:r>
          </a:p>
          <a:p>
            <a:r>
              <a:rPr lang="en-IN" dirty="0" smtClean="0"/>
              <a:t>Maternal </a:t>
            </a:r>
            <a:r>
              <a:rPr lang="en-IN" dirty="0" err="1" smtClean="0"/>
              <a:t>hepatoma</a:t>
            </a:r>
            <a:r>
              <a:rPr lang="en-IN" dirty="0" smtClean="0"/>
              <a:t>/</a:t>
            </a:r>
            <a:r>
              <a:rPr lang="en-IN" dirty="0" err="1" smtClean="0"/>
              <a:t>teratoma</a:t>
            </a:r>
            <a:r>
              <a:rPr lang="en-IN" dirty="0" smtClean="0"/>
              <a:t>,</a:t>
            </a:r>
          </a:p>
          <a:p>
            <a:r>
              <a:rPr lang="en-IN" dirty="0" smtClean="0"/>
              <a:t>Renal anomalies-Polycystic kidney, renal agenesis, </a:t>
            </a:r>
            <a:r>
              <a:rPr lang="en-IN" dirty="0" err="1" smtClean="0"/>
              <a:t>congential</a:t>
            </a:r>
            <a:r>
              <a:rPr lang="en-IN" dirty="0" smtClean="0"/>
              <a:t> </a:t>
            </a:r>
            <a:r>
              <a:rPr lang="en-IN" dirty="0" err="1" smtClean="0"/>
              <a:t>nephrosis</a:t>
            </a:r>
            <a:r>
              <a:rPr lang="en-IN" dirty="0" smtClean="0"/>
              <a:t>, Urinary tract Obstruction.</a:t>
            </a:r>
          </a:p>
          <a:p>
            <a:r>
              <a:rPr lang="en-IN" dirty="0" smtClean="0"/>
              <a:t>LOW LEVELS:</a:t>
            </a:r>
          </a:p>
          <a:p>
            <a:r>
              <a:rPr lang="en-IN" dirty="0" smtClean="0"/>
              <a:t>Obesity,</a:t>
            </a:r>
          </a:p>
          <a:p>
            <a:r>
              <a:rPr lang="en-IN" dirty="0" smtClean="0"/>
              <a:t>Diabetes Mellitus,</a:t>
            </a:r>
          </a:p>
          <a:p>
            <a:r>
              <a:rPr lang="en-IN" dirty="0" err="1" smtClean="0"/>
              <a:t>Trisomies</a:t>
            </a:r>
            <a:r>
              <a:rPr lang="en-IN" dirty="0" smtClean="0"/>
              <a:t> 21 or 18,</a:t>
            </a:r>
          </a:p>
          <a:p>
            <a:r>
              <a:rPr lang="en-IN" dirty="0" smtClean="0"/>
              <a:t>Gestational </a:t>
            </a:r>
            <a:r>
              <a:rPr lang="en-IN" dirty="0" err="1" smtClean="0"/>
              <a:t>trophoblastic</a:t>
            </a:r>
            <a:r>
              <a:rPr lang="en-IN" dirty="0" smtClean="0"/>
              <a:t> disease,</a:t>
            </a:r>
          </a:p>
          <a:p>
            <a:r>
              <a:rPr lang="en-IN" dirty="0" smtClean="0"/>
              <a:t>Overestimated gestational age,</a:t>
            </a:r>
          </a:p>
          <a:p>
            <a:r>
              <a:rPr lang="en-IN" dirty="0" err="1" smtClean="0"/>
              <a:t>Fetal</a:t>
            </a:r>
            <a:r>
              <a:rPr lang="en-IN" dirty="0" smtClean="0"/>
              <a:t> death.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172400" cy="620688"/>
          </a:xfrm>
        </p:spPr>
        <p:txBody>
          <a:bodyPr>
            <a:normAutofit/>
          </a:bodyPr>
          <a:lstStyle/>
          <a:p>
            <a:r>
              <a:rPr lang="en-IN" dirty="0" smtClean="0"/>
              <a:t>Low maternal </a:t>
            </a:r>
            <a:r>
              <a:rPr lang="en-IN" dirty="0" err="1" smtClean="0"/>
              <a:t>S.estriol</a:t>
            </a:r>
            <a:r>
              <a:rPr lang="en-IN" dirty="0" smtClean="0"/>
              <a:t> levels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92696"/>
            <a:ext cx="8172400" cy="6165304"/>
          </a:xfrm>
        </p:spPr>
        <p:txBody>
          <a:bodyPr/>
          <a:lstStyle/>
          <a:p>
            <a:r>
              <a:rPr lang="en-IN" dirty="0" smtClean="0"/>
              <a:t>Maternal </a:t>
            </a:r>
            <a:r>
              <a:rPr lang="en-IN" dirty="0" err="1" smtClean="0"/>
              <a:t>S.estriol</a:t>
            </a:r>
            <a:r>
              <a:rPr lang="en-IN" dirty="0" smtClean="0"/>
              <a:t> level &lt;0.25 </a:t>
            </a:r>
            <a:r>
              <a:rPr lang="en-IN" dirty="0" err="1" smtClean="0"/>
              <a:t>MoM</a:t>
            </a:r>
            <a:r>
              <a:rPr lang="en-IN" dirty="0" smtClean="0"/>
              <a:t> associated with 2 uncommon but important conditions.</a:t>
            </a:r>
          </a:p>
          <a:p>
            <a:r>
              <a:rPr lang="en-IN" dirty="0" smtClean="0"/>
              <a:t>Smith-</a:t>
            </a:r>
            <a:r>
              <a:rPr lang="en-IN" dirty="0" err="1" smtClean="0"/>
              <a:t>Lemili</a:t>
            </a:r>
            <a:r>
              <a:rPr lang="en-IN" dirty="0" smtClean="0"/>
              <a:t>-</a:t>
            </a:r>
            <a:r>
              <a:rPr lang="en-IN" dirty="0" err="1" smtClean="0"/>
              <a:t>Opitz</a:t>
            </a:r>
            <a:r>
              <a:rPr lang="en-IN" dirty="0" smtClean="0"/>
              <a:t> syndrome is AR</a:t>
            </a:r>
          </a:p>
          <a:p>
            <a:r>
              <a:rPr lang="en-IN" dirty="0" smtClean="0"/>
              <a:t>Mutation in 7-dehydrocholestrol </a:t>
            </a:r>
            <a:r>
              <a:rPr lang="en-IN" dirty="0" err="1" smtClean="0"/>
              <a:t>reductase</a:t>
            </a:r>
            <a:r>
              <a:rPr lang="en-IN" dirty="0" smtClean="0"/>
              <a:t> gene</a:t>
            </a:r>
          </a:p>
          <a:p>
            <a:r>
              <a:rPr lang="en-IN" dirty="0" smtClean="0"/>
              <a:t>Associated with </a:t>
            </a:r>
            <a:r>
              <a:rPr lang="en-IN" dirty="0" err="1" smtClean="0"/>
              <a:t>CNS,heart,Kidney,Extremity</a:t>
            </a:r>
            <a:r>
              <a:rPr lang="en-IN" dirty="0" smtClean="0"/>
              <a:t> anomalies with ambiguous </a:t>
            </a:r>
            <a:r>
              <a:rPr lang="en-IN" dirty="0" err="1" smtClean="0"/>
              <a:t>genitilia,FGR</a:t>
            </a:r>
            <a:r>
              <a:rPr lang="en-IN" dirty="0" smtClean="0"/>
              <a:t>.</a:t>
            </a:r>
          </a:p>
          <a:p>
            <a:r>
              <a:rPr lang="en-IN" dirty="0" smtClean="0"/>
              <a:t>STEROID SULFTASE DEFICIENCY:</a:t>
            </a:r>
          </a:p>
          <a:p>
            <a:r>
              <a:rPr lang="en-IN" dirty="0" smtClean="0"/>
              <a:t>X linked </a:t>
            </a:r>
            <a:r>
              <a:rPr lang="en-IN" dirty="0" err="1" smtClean="0"/>
              <a:t>ichthyosis</a:t>
            </a:r>
            <a:endParaRPr lang="en-IN" dirty="0" smtClean="0"/>
          </a:p>
          <a:p>
            <a:r>
              <a:rPr lang="en-IN" dirty="0" smtClean="0"/>
              <a:t>Contiguous gene deletion syndrome</a:t>
            </a:r>
          </a:p>
          <a:p>
            <a:r>
              <a:rPr lang="en-IN" dirty="0" smtClean="0"/>
              <a:t>Associated with </a:t>
            </a:r>
            <a:r>
              <a:rPr lang="en-IN" dirty="0" err="1" smtClean="0"/>
              <a:t>kallmann</a:t>
            </a:r>
            <a:r>
              <a:rPr lang="en-IN" dirty="0" smtClean="0"/>
              <a:t> syndrome, </a:t>
            </a:r>
            <a:r>
              <a:rPr lang="en-IN" dirty="0" err="1" smtClean="0"/>
              <a:t>chrondodysplasia</a:t>
            </a:r>
            <a:r>
              <a:rPr lang="en-IN" dirty="0" smtClean="0"/>
              <a:t> </a:t>
            </a:r>
            <a:r>
              <a:rPr lang="en-IN" dirty="0" err="1" smtClean="0"/>
              <a:t>punctata</a:t>
            </a:r>
            <a:r>
              <a:rPr lang="en-IN" dirty="0" smtClean="0"/>
              <a:t>, mental retardation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239000" cy="836712"/>
          </a:xfrm>
        </p:spPr>
        <p:txBody>
          <a:bodyPr/>
          <a:lstStyle/>
          <a:p>
            <a:r>
              <a:rPr lang="en-IN" dirty="0" smtClean="0"/>
              <a:t>Second trimester screening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80728"/>
            <a:ext cx="8172400" cy="5877272"/>
          </a:xfrm>
        </p:spPr>
        <p:txBody>
          <a:bodyPr/>
          <a:lstStyle/>
          <a:p>
            <a:r>
              <a:rPr lang="en-IN" dirty="0" smtClean="0"/>
              <a:t>Triple test:</a:t>
            </a:r>
          </a:p>
          <a:p>
            <a:r>
              <a:rPr lang="en-IN" dirty="0" smtClean="0"/>
              <a:t>Low maternal serum AFP levels-0.07MoM,</a:t>
            </a:r>
          </a:p>
          <a:p>
            <a:r>
              <a:rPr lang="en-IN" dirty="0" smtClean="0"/>
              <a:t>Higher </a:t>
            </a:r>
            <a:r>
              <a:rPr lang="en-IN" dirty="0" err="1" smtClean="0"/>
              <a:t>hCG</a:t>
            </a:r>
            <a:r>
              <a:rPr lang="en-IN" dirty="0" smtClean="0"/>
              <a:t> Levels-2.0MoM,</a:t>
            </a:r>
          </a:p>
          <a:p>
            <a:r>
              <a:rPr lang="en-IN" dirty="0" smtClean="0"/>
              <a:t>Lower </a:t>
            </a:r>
            <a:r>
              <a:rPr lang="en-IN" dirty="0" err="1" smtClean="0"/>
              <a:t>unconjugated</a:t>
            </a:r>
            <a:r>
              <a:rPr lang="en-IN" dirty="0" smtClean="0"/>
              <a:t> </a:t>
            </a:r>
            <a:r>
              <a:rPr lang="en-IN" dirty="0" err="1" smtClean="0"/>
              <a:t>estriol</a:t>
            </a:r>
            <a:r>
              <a:rPr lang="en-IN" dirty="0" smtClean="0"/>
              <a:t> levels=0.8MoM,</a:t>
            </a:r>
          </a:p>
          <a:p>
            <a:r>
              <a:rPr lang="en-IN" dirty="0" smtClean="0"/>
              <a:t>Detect 61-70% of Down syndrome cases.</a:t>
            </a:r>
          </a:p>
          <a:p>
            <a:r>
              <a:rPr lang="en-IN" dirty="0" smtClean="0"/>
              <a:t>Levels of all 3 markers are decreased in </a:t>
            </a:r>
            <a:r>
              <a:rPr lang="en-IN" dirty="0" err="1" smtClean="0"/>
              <a:t>trisomy</a:t>
            </a:r>
            <a:r>
              <a:rPr lang="en-IN" dirty="0" smtClean="0"/>
              <a:t> 18.</a:t>
            </a:r>
          </a:p>
          <a:p>
            <a:r>
              <a:rPr lang="en-IN" dirty="0" smtClean="0"/>
              <a:t>Levels of a fourth </a:t>
            </a:r>
            <a:r>
              <a:rPr lang="en-IN" dirty="0" err="1" smtClean="0"/>
              <a:t>marker:Dimeric</a:t>
            </a:r>
            <a:r>
              <a:rPr lang="en-IN" dirty="0" smtClean="0"/>
              <a:t> </a:t>
            </a:r>
            <a:r>
              <a:rPr lang="en-IN" dirty="0" err="1" smtClean="0"/>
              <a:t>Inhibin</a:t>
            </a:r>
            <a:r>
              <a:rPr lang="en-IN" dirty="0" smtClean="0"/>
              <a:t> alpha-1.8MoM</a:t>
            </a:r>
          </a:p>
          <a:p>
            <a:r>
              <a:rPr lang="en-IN" dirty="0" err="1" smtClean="0"/>
              <a:t>Trisomy</a:t>
            </a:r>
            <a:r>
              <a:rPr lang="en-IN" dirty="0" smtClean="0"/>
              <a:t> detection rate is 80%</a:t>
            </a:r>
          </a:p>
          <a:p>
            <a:endParaRPr lang="en-IN" dirty="0" smtClean="0"/>
          </a:p>
          <a:p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88640"/>
            <a:ext cx="8100392" cy="864096"/>
          </a:xfrm>
        </p:spPr>
        <p:txBody>
          <a:bodyPr>
            <a:normAutofit fontScale="90000"/>
          </a:bodyPr>
          <a:lstStyle/>
          <a:p>
            <a:r>
              <a:rPr lang="en-IN" dirty="0" smtClean="0"/>
              <a:t>		Targeted </a:t>
            </a:r>
            <a:r>
              <a:rPr lang="en-IN" dirty="0" err="1" smtClean="0"/>
              <a:t>sonography</a:t>
            </a:r>
            <a:r>
              <a:rPr lang="en-IN" dirty="0" smtClean="0"/>
              <a:t>.</a:t>
            </a:r>
            <a:br>
              <a:rPr lang="en-IN" dirty="0" smtClean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76672"/>
            <a:ext cx="8172400" cy="6381328"/>
          </a:xfrm>
        </p:spPr>
        <p:txBody>
          <a:bodyPr/>
          <a:lstStyle/>
          <a:p>
            <a:r>
              <a:rPr lang="en-IN" dirty="0" smtClean="0"/>
              <a:t>In second trimester </a:t>
            </a:r>
            <a:r>
              <a:rPr lang="en-IN" dirty="0" err="1" smtClean="0"/>
              <a:t>fetuses</a:t>
            </a:r>
            <a:r>
              <a:rPr lang="en-IN" dirty="0" smtClean="0"/>
              <a:t> with open </a:t>
            </a:r>
            <a:r>
              <a:rPr lang="en-IN" dirty="0" err="1" smtClean="0"/>
              <a:t>spina</a:t>
            </a:r>
            <a:r>
              <a:rPr lang="en-IN" dirty="0" smtClean="0"/>
              <a:t> bifida:</a:t>
            </a:r>
          </a:p>
          <a:p>
            <a:r>
              <a:rPr lang="en-IN" i="1" dirty="0" smtClean="0"/>
              <a:t>Lemon </a:t>
            </a:r>
            <a:r>
              <a:rPr lang="en-IN" i="1" dirty="0" err="1" smtClean="0"/>
              <a:t>sign:</a:t>
            </a:r>
            <a:r>
              <a:rPr lang="en-IN" dirty="0" err="1" smtClean="0"/>
              <a:t>Frontal</a:t>
            </a:r>
            <a:r>
              <a:rPr lang="en-IN" dirty="0" smtClean="0"/>
              <a:t> Bone Scalloping(BPD)</a:t>
            </a:r>
          </a:p>
          <a:p>
            <a:r>
              <a:rPr lang="en-IN" i="1" dirty="0" smtClean="0"/>
              <a:t>Banana </a:t>
            </a:r>
            <a:r>
              <a:rPr lang="en-IN" i="1" dirty="0" err="1" smtClean="0"/>
              <a:t>sign:</a:t>
            </a:r>
            <a:r>
              <a:rPr lang="en-IN" dirty="0" err="1" smtClean="0"/>
              <a:t>anterior</a:t>
            </a:r>
            <a:r>
              <a:rPr lang="en-IN" dirty="0" smtClean="0"/>
              <a:t> curvature of the cerebellum with effacement of the </a:t>
            </a:r>
            <a:r>
              <a:rPr lang="en-IN" dirty="0" err="1" smtClean="0"/>
              <a:t>cisterna</a:t>
            </a:r>
            <a:r>
              <a:rPr lang="en-IN" dirty="0" smtClean="0"/>
              <a:t> magna.</a:t>
            </a:r>
          </a:p>
          <a:p>
            <a:r>
              <a:rPr lang="en-IN" i="1" dirty="0" smtClean="0"/>
              <a:t>Small </a:t>
            </a:r>
            <a:r>
              <a:rPr lang="en-IN" i="1" dirty="0" err="1" smtClean="0"/>
              <a:t>biparietal</a:t>
            </a:r>
            <a:r>
              <a:rPr lang="en-IN" i="1" dirty="0" smtClean="0"/>
              <a:t> diameter and </a:t>
            </a:r>
            <a:r>
              <a:rPr lang="en-IN" i="1" dirty="0" err="1" smtClean="0"/>
              <a:t>ventriculomegaly</a:t>
            </a:r>
            <a:r>
              <a:rPr lang="en-IN" i="1" dirty="0" smtClean="0"/>
              <a:t> also noted.</a:t>
            </a:r>
          </a:p>
          <a:p>
            <a:r>
              <a:rPr lang="en-IN" i="1" dirty="0" smtClean="0"/>
              <a:t>Transverse and </a:t>
            </a:r>
            <a:r>
              <a:rPr lang="en-IN" i="1" dirty="0" err="1" smtClean="0"/>
              <a:t>saggital</a:t>
            </a:r>
            <a:r>
              <a:rPr lang="en-IN" i="1" dirty="0" smtClean="0"/>
              <a:t> images of spine taken to know the size and location of spinal defects.</a:t>
            </a:r>
          </a:p>
          <a:p>
            <a:endParaRPr lang="en-IN" i="1" dirty="0"/>
          </a:p>
        </p:txBody>
      </p:sp>
      <p:pic>
        <p:nvPicPr>
          <p:cNvPr id="4" name="Picture 3" descr="downloa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4005064"/>
            <a:ext cx="8172400" cy="285293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172400" cy="1196752"/>
          </a:xfrm>
        </p:spPr>
        <p:txBody>
          <a:bodyPr>
            <a:normAutofit/>
          </a:bodyPr>
          <a:lstStyle/>
          <a:p>
            <a:r>
              <a:rPr lang="en-IN" dirty="0" smtClean="0"/>
              <a:t>Combined 1</a:t>
            </a:r>
            <a:r>
              <a:rPr lang="en-IN" baseline="30000" dirty="0" smtClean="0"/>
              <a:t>st</a:t>
            </a:r>
            <a:r>
              <a:rPr lang="en-IN" dirty="0" smtClean="0"/>
              <a:t> and 2</a:t>
            </a:r>
            <a:r>
              <a:rPr lang="en-IN" baseline="30000" dirty="0" smtClean="0"/>
              <a:t>nd</a:t>
            </a:r>
            <a:r>
              <a:rPr lang="en-IN" dirty="0" smtClean="0"/>
              <a:t> trimester screening.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68760"/>
            <a:ext cx="8172400" cy="5589240"/>
          </a:xfrm>
        </p:spPr>
        <p:txBody>
          <a:bodyPr/>
          <a:lstStyle/>
          <a:p>
            <a:r>
              <a:rPr lang="en-IN" dirty="0" smtClean="0"/>
              <a:t>Integrated screening:</a:t>
            </a:r>
          </a:p>
          <a:p>
            <a:r>
              <a:rPr lang="en-IN" dirty="0" smtClean="0"/>
              <a:t>NT measurement + serum analysis,</a:t>
            </a:r>
          </a:p>
          <a:p>
            <a:r>
              <a:rPr lang="en-IN" dirty="0" smtClean="0"/>
              <a:t>GA:11-14 weeks</a:t>
            </a:r>
          </a:p>
          <a:p>
            <a:r>
              <a:rPr lang="en-IN" dirty="0" smtClean="0"/>
              <a:t>Plus quadruple markers at 15-20 weeks of GA.</a:t>
            </a:r>
          </a:p>
          <a:p>
            <a:r>
              <a:rPr lang="en-IN" dirty="0" smtClean="0"/>
              <a:t>Highest Downs syndrome detection rate:94-96%</a:t>
            </a:r>
          </a:p>
          <a:p>
            <a:r>
              <a:rPr lang="en-IN" dirty="0" smtClean="0"/>
              <a:t>False Positive rate 5%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239000" cy="908720"/>
          </a:xfrm>
        </p:spPr>
        <p:txBody>
          <a:bodyPr/>
          <a:lstStyle/>
          <a:p>
            <a:r>
              <a:rPr lang="en-IN" dirty="0" smtClean="0"/>
              <a:t>Sequential screening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80728"/>
            <a:ext cx="8172400" cy="5877272"/>
          </a:xfrm>
        </p:spPr>
        <p:txBody>
          <a:bodyPr/>
          <a:lstStyle/>
          <a:p>
            <a:r>
              <a:rPr lang="en-IN" dirty="0" smtClean="0"/>
              <a:t>Discloses the results of 1</a:t>
            </a:r>
            <a:r>
              <a:rPr lang="en-IN" baseline="30000" dirty="0" smtClean="0"/>
              <a:t>st</a:t>
            </a:r>
            <a:r>
              <a:rPr lang="en-IN" dirty="0" smtClean="0"/>
              <a:t> trimester screening results to women at highest </a:t>
            </a:r>
            <a:r>
              <a:rPr lang="en-IN" dirty="0" err="1" smtClean="0"/>
              <a:t>risk,who</a:t>
            </a:r>
            <a:r>
              <a:rPr lang="en-IN" dirty="0" smtClean="0"/>
              <a:t> are then offered invasive testing with CVS/Amniocentesis.</a:t>
            </a:r>
          </a:p>
          <a:p>
            <a:r>
              <a:rPr lang="en-IN" dirty="0" smtClean="0">
                <a:solidFill>
                  <a:schemeClr val="accent6">
                    <a:lumMod val="75000"/>
                  </a:schemeClr>
                </a:solidFill>
              </a:rPr>
              <a:t>STEPWISE SCREENING:</a:t>
            </a:r>
          </a:p>
          <a:p>
            <a:r>
              <a:rPr lang="en-IN" dirty="0" smtClean="0"/>
              <a:t>Women with 1</a:t>
            </a:r>
            <a:r>
              <a:rPr lang="en-IN" baseline="30000" dirty="0" smtClean="0"/>
              <a:t>st</a:t>
            </a:r>
            <a:r>
              <a:rPr lang="en-IN" dirty="0" smtClean="0"/>
              <a:t> trimester screen results that confer risk for Down syndrome above a particular threshold are offered invasive </a:t>
            </a:r>
            <a:r>
              <a:rPr lang="en-IN" dirty="0" err="1" smtClean="0"/>
              <a:t>testing,and</a:t>
            </a:r>
            <a:r>
              <a:rPr lang="en-IN" dirty="0" smtClean="0"/>
              <a:t> the remaining women receive 2</a:t>
            </a:r>
            <a:r>
              <a:rPr lang="en-IN" baseline="30000" dirty="0" smtClean="0"/>
              <a:t>nd</a:t>
            </a:r>
            <a:r>
              <a:rPr lang="en-IN" dirty="0" smtClean="0"/>
              <a:t> trimester screening.</a:t>
            </a:r>
          </a:p>
          <a:p>
            <a:r>
              <a:rPr lang="en-IN" dirty="0" smtClean="0"/>
              <a:t>Threshold is set as 1%(70% of Down syndrome pregnancies)</a:t>
            </a:r>
          </a:p>
          <a:p>
            <a:r>
              <a:rPr lang="en-IN" dirty="0" smtClean="0"/>
              <a:t>Detection rate:95%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0"/>
            <a:ext cx="7239000" cy="836712"/>
          </a:xfrm>
        </p:spPr>
        <p:txBody>
          <a:bodyPr/>
          <a:lstStyle/>
          <a:p>
            <a:r>
              <a:rPr lang="en-IN" dirty="0" smtClean="0"/>
              <a:t>       Contingent screening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6712"/>
            <a:ext cx="8172400" cy="6021288"/>
          </a:xfrm>
        </p:spPr>
        <p:txBody>
          <a:bodyPr/>
          <a:lstStyle/>
          <a:p>
            <a:r>
              <a:rPr lang="en-IN" dirty="0" smtClean="0"/>
              <a:t>Women are divided into </a:t>
            </a:r>
            <a:r>
              <a:rPr lang="en-IN" dirty="0" err="1" smtClean="0"/>
              <a:t>high,moderate,low</a:t>
            </a:r>
            <a:r>
              <a:rPr lang="en-IN" dirty="0" smtClean="0"/>
              <a:t> risk groups,</a:t>
            </a:r>
          </a:p>
          <a:p>
            <a:r>
              <a:rPr lang="en-IN" dirty="0" smtClean="0"/>
              <a:t>Highest risk – Invasive testing.</a:t>
            </a:r>
          </a:p>
          <a:p>
            <a:r>
              <a:rPr lang="en-IN" dirty="0" smtClean="0"/>
              <a:t>Moderate risk- undergo 2</a:t>
            </a:r>
            <a:r>
              <a:rPr lang="en-IN" baseline="30000" dirty="0" smtClean="0"/>
              <a:t>nd</a:t>
            </a:r>
            <a:r>
              <a:rPr lang="en-IN" dirty="0" smtClean="0"/>
              <a:t> trimester screening,</a:t>
            </a:r>
          </a:p>
          <a:p>
            <a:r>
              <a:rPr lang="en-IN" dirty="0" smtClean="0"/>
              <a:t>Remaining who are at low risk needs no further testing.</a:t>
            </a:r>
          </a:p>
          <a:p>
            <a:r>
              <a:rPr lang="en-IN" dirty="0" smtClean="0"/>
              <a:t>Detection rate :88-94%</a:t>
            </a:r>
          </a:p>
          <a:p>
            <a:r>
              <a:rPr lang="en-IN" dirty="0" smtClean="0"/>
              <a:t>Both integrated and sequential screening require coordination between provider and laboratory to ensure that second sample is obtained during appropriate gestational age linked to 1</a:t>
            </a:r>
            <a:r>
              <a:rPr lang="en-IN" baseline="30000" dirty="0" smtClean="0"/>
              <a:t>st</a:t>
            </a:r>
            <a:r>
              <a:rPr lang="en-IN" dirty="0" smtClean="0"/>
              <a:t> </a:t>
            </a:r>
            <a:r>
              <a:rPr lang="en-IN" smtClean="0"/>
              <a:t>trimester results.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8172400" cy="6858000"/>
          </a:xfrm>
        </p:spPr>
        <p:txBody>
          <a:bodyPr>
            <a:normAutofit fontScale="92500" lnSpcReduction="10000"/>
          </a:bodyPr>
          <a:lstStyle/>
          <a:p>
            <a:r>
              <a:rPr lang="en-IN" dirty="0" smtClean="0"/>
              <a:t>STEPWISE </a:t>
            </a:r>
            <a:r>
              <a:rPr lang="en-IN" dirty="0" err="1" smtClean="0"/>
              <a:t>SCREEN:First</a:t>
            </a:r>
            <a:r>
              <a:rPr lang="en-IN" dirty="0" smtClean="0"/>
              <a:t> trimester screen + Quadruple test.(risk is 1 in 30 or less on combined)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1% offered diagnostic test after first trimester screen 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99%Proceed to Quad </a:t>
            </a:r>
            <a:r>
              <a:rPr lang="en-IN" dirty="0" err="1" smtClean="0"/>
              <a:t>test,results</a:t>
            </a:r>
            <a:r>
              <a:rPr lang="en-IN" dirty="0" smtClean="0"/>
              <a:t> withheld until Quad test is completed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CONTIGENT </a:t>
            </a:r>
            <a:r>
              <a:rPr lang="en-IN" dirty="0" err="1" smtClean="0"/>
              <a:t>SCREEN:First</a:t>
            </a:r>
            <a:r>
              <a:rPr lang="en-IN" dirty="0" smtClean="0"/>
              <a:t> trimester Screen + Quad Test(risk is 1 in 30-1500 on combined)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1%offered diagnostic test after 1</a:t>
            </a:r>
            <a:r>
              <a:rPr lang="en-IN" baseline="30000" dirty="0" smtClean="0"/>
              <a:t>st</a:t>
            </a:r>
            <a:r>
              <a:rPr lang="en-IN" dirty="0" smtClean="0"/>
              <a:t> trimester screen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15% Proceed to Quad </a:t>
            </a:r>
            <a:r>
              <a:rPr lang="en-IN" dirty="0" err="1" smtClean="0"/>
              <a:t>Test,results</a:t>
            </a:r>
            <a:r>
              <a:rPr lang="en-IN" dirty="0" smtClean="0"/>
              <a:t> withheld until Quad test is completed</a:t>
            </a:r>
          </a:p>
          <a:p>
            <a:endParaRPr lang="en-IN" dirty="0" smtClean="0"/>
          </a:p>
          <a:p>
            <a:r>
              <a:rPr lang="en-IN" dirty="0" smtClean="0"/>
              <a:t>84% have no additional test after 1</a:t>
            </a:r>
            <a:r>
              <a:rPr lang="en-IN" baseline="30000" dirty="0" smtClean="0"/>
              <a:t>st</a:t>
            </a:r>
            <a:r>
              <a:rPr lang="en-IN" dirty="0" smtClean="0"/>
              <a:t> trimester screen.</a:t>
            </a:r>
          </a:p>
          <a:p>
            <a:pPr>
              <a:buNone/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pic>
        <p:nvPicPr>
          <p:cNvPr id="4" name="Content Placeholder 3" descr="thank u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239000" cy="980728"/>
          </a:xfrm>
        </p:spPr>
        <p:txBody>
          <a:bodyPr/>
          <a:lstStyle/>
          <a:p>
            <a:r>
              <a:rPr lang="en-IN" dirty="0" smtClean="0"/>
              <a:t>              Deformation.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24744"/>
            <a:ext cx="8172400" cy="5733256"/>
          </a:xfrm>
        </p:spPr>
        <p:txBody>
          <a:bodyPr/>
          <a:lstStyle/>
          <a:p>
            <a:r>
              <a:rPr lang="en-IN" i="1" dirty="0" err="1" smtClean="0">
                <a:solidFill>
                  <a:srgbClr val="FF0000"/>
                </a:solidFill>
              </a:rPr>
              <a:t>Deformation:</a:t>
            </a:r>
            <a:r>
              <a:rPr lang="en-IN" i="1" dirty="0" err="1" smtClean="0"/>
              <a:t>Fetus</a:t>
            </a:r>
            <a:r>
              <a:rPr lang="en-IN" i="1" dirty="0" smtClean="0"/>
              <a:t> develops abnormally because of extrinsic mechanical factors imposed by the uterine development</a:t>
            </a:r>
          </a:p>
          <a:p>
            <a:r>
              <a:rPr lang="en-IN" i="1" dirty="0" err="1" smtClean="0">
                <a:solidFill>
                  <a:schemeClr val="accent6">
                    <a:lumMod val="75000"/>
                  </a:schemeClr>
                </a:solidFill>
              </a:rPr>
              <a:t>Eg;Limb</a:t>
            </a:r>
            <a:r>
              <a:rPr lang="en-IN" i="1" dirty="0" smtClean="0">
                <a:solidFill>
                  <a:schemeClr val="accent6">
                    <a:lumMod val="75000"/>
                  </a:schemeClr>
                </a:solidFill>
              </a:rPr>
              <a:t> contractures develop with </a:t>
            </a:r>
            <a:r>
              <a:rPr lang="en-IN" i="1" dirty="0" err="1" smtClean="0">
                <a:solidFill>
                  <a:schemeClr val="accent6">
                    <a:lumMod val="75000"/>
                  </a:schemeClr>
                </a:solidFill>
              </a:rPr>
              <a:t>oligohydraminos</a:t>
            </a:r>
            <a:r>
              <a:rPr lang="en-IN" i="1" dirty="0" smtClean="0">
                <a:solidFill>
                  <a:schemeClr val="accent6">
                    <a:lumMod val="75000"/>
                  </a:schemeClr>
                </a:solidFill>
              </a:rPr>
              <a:t> from bilateral renal a</a:t>
            </a:r>
            <a:r>
              <a:rPr lang="en-IN" i="1" dirty="0" smtClean="0"/>
              <a:t>genesis.</a:t>
            </a:r>
          </a:p>
          <a:p>
            <a:endParaRPr lang="en-IN" dirty="0"/>
          </a:p>
        </p:txBody>
      </p:sp>
      <p:pic>
        <p:nvPicPr>
          <p:cNvPr id="5" name="Picture 4" descr="oli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284984"/>
            <a:ext cx="8172400" cy="35730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239000" cy="1052736"/>
          </a:xfrm>
        </p:spPr>
        <p:txBody>
          <a:bodyPr/>
          <a:lstStyle/>
          <a:p>
            <a:r>
              <a:rPr lang="en-IN" dirty="0" smtClean="0"/>
              <a:t>               disruption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52736"/>
            <a:ext cx="7956376" cy="5805264"/>
          </a:xfrm>
        </p:spPr>
        <p:txBody>
          <a:bodyPr/>
          <a:lstStyle/>
          <a:p>
            <a:r>
              <a:rPr lang="en-IN" i="1" dirty="0" err="1" smtClean="0">
                <a:solidFill>
                  <a:srgbClr val="FF0000"/>
                </a:solidFill>
              </a:rPr>
              <a:t>Disruption</a:t>
            </a:r>
            <a:r>
              <a:rPr lang="en-IN" i="1" dirty="0" err="1" smtClean="0"/>
              <a:t>:Severe</a:t>
            </a:r>
            <a:r>
              <a:rPr lang="en-IN" i="1" dirty="0" smtClean="0"/>
              <a:t> change in the form/function that occurs when genetically normal tissue is modified as the result of a specific insult</a:t>
            </a:r>
          </a:p>
          <a:p>
            <a:r>
              <a:rPr lang="en-IN" i="1" dirty="0" err="1" smtClean="0">
                <a:solidFill>
                  <a:schemeClr val="accent6">
                    <a:lumMod val="75000"/>
                  </a:schemeClr>
                </a:solidFill>
              </a:rPr>
              <a:t>Eg;Limb</a:t>
            </a:r>
            <a:r>
              <a:rPr lang="en-IN" i="1" dirty="0" smtClean="0">
                <a:solidFill>
                  <a:schemeClr val="accent6">
                    <a:lumMod val="75000"/>
                  </a:schemeClr>
                </a:solidFill>
              </a:rPr>
              <a:t>-reduction </a:t>
            </a:r>
            <a:r>
              <a:rPr lang="en-IN" i="1" dirty="0" err="1" smtClean="0">
                <a:solidFill>
                  <a:schemeClr val="accent6">
                    <a:lumMod val="75000"/>
                  </a:schemeClr>
                </a:solidFill>
              </a:rPr>
              <a:t>defect:damage</a:t>
            </a:r>
            <a:r>
              <a:rPr lang="en-IN" i="1" dirty="0" smtClean="0">
                <a:solidFill>
                  <a:schemeClr val="accent6">
                    <a:lumMod val="75000"/>
                  </a:schemeClr>
                </a:solidFill>
              </a:rPr>
              <a:t> from amniotic band</a:t>
            </a:r>
            <a:endParaRPr lang="en-IN" dirty="0"/>
          </a:p>
        </p:txBody>
      </p:sp>
      <p:pic>
        <p:nvPicPr>
          <p:cNvPr id="4" name="Picture 3" descr="amniotic ban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284984"/>
            <a:ext cx="8172400" cy="35730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239000" cy="836712"/>
          </a:xfrm>
        </p:spPr>
        <p:txBody>
          <a:bodyPr/>
          <a:lstStyle/>
          <a:p>
            <a:r>
              <a:rPr lang="en-IN" dirty="0" smtClean="0"/>
              <a:t>Causes of birth defects.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03" y="836712"/>
            <a:ext cx="9101797" cy="6021288"/>
          </a:xfrm>
        </p:spPr>
        <p:txBody>
          <a:bodyPr/>
          <a:lstStyle/>
          <a:p>
            <a:r>
              <a:rPr lang="en-IN" dirty="0" err="1" smtClean="0"/>
              <a:t>Congential</a:t>
            </a:r>
            <a:r>
              <a:rPr lang="en-IN" dirty="0" smtClean="0"/>
              <a:t> defects may be anatomical or functional.</a:t>
            </a:r>
          </a:p>
          <a:p>
            <a:r>
              <a:rPr lang="en-IN" dirty="0" smtClean="0"/>
              <a:t>Cause of these defects may be present prior to conception or may occur due to post-conception exposure.</a:t>
            </a:r>
          </a:p>
          <a:p>
            <a:r>
              <a:rPr lang="en-IN" dirty="0" smtClean="0"/>
              <a:t>The common preconception causes and the percentage of newborns affected are as follows:</a:t>
            </a:r>
          </a:p>
          <a:p>
            <a:r>
              <a:rPr lang="en-IN" dirty="0" smtClean="0"/>
              <a:t>Chromosomal abnormalities -0.2%</a:t>
            </a:r>
          </a:p>
          <a:p>
            <a:r>
              <a:rPr lang="en-IN" dirty="0" smtClean="0"/>
              <a:t>Single Gene defects             -0.4%</a:t>
            </a:r>
          </a:p>
          <a:p>
            <a:r>
              <a:rPr lang="en-IN" dirty="0" err="1" smtClean="0"/>
              <a:t>Multifactorial</a:t>
            </a:r>
            <a:r>
              <a:rPr lang="en-IN" dirty="0" smtClean="0"/>
              <a:t>                       -0.7%</a:t>
            </a:r>
          </a:p>
          <a:p>
            <a:r>
              <a:rPr lang="en-IN" dirty="0" err="1" smtClean="0"/>
              <a:t>Unknowm</a:t>
            </a:r>
            <a:r>
              <a:rPr lang="en-IN" dirty="0" smtClean="0"/>
              <a:t>                             -0.6%</a:t>
            </a:r>
          </a:p>
          <a:p>
            <a:r>
              <a:rPr lang="en-IN" dirty="0" err="1" smtClean="0"/>
              <a:t>Teratogens</a:t>
            </a:r>
            <a:r>
              <a:rPr lang="en-IN" dirty="0" smtClean="0"/>
              <a:t>                           -0.1%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172400" cy="908720"/>
          </a:xfrm>
        </p:spPr>
        <p:txBody>
          <a:bodyPr/>
          <a:lstStyle/>
          <a:p>
            <a:r>
              <a:rPr lang="en-IN" dirty="0" smtClean="0"/>
              <a:t>    Most common birth defects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08720"/>
            <a:ext cx="9144000" cy="5949280"/>
          </a:xfrm>
        </p:spPr>
        <p:txBody>
          <a:bodyPr>
            <a:normAutofit lnSpcReduction="10000"/>
          </a:bodyPr>
          <a:lstStyle/>
          <a:p>
            <a:r>
              <a:rPr lang="en-IN" dirty="0" err="1" smtClean="0"/>
              <a:t>Congential</a:t>
            </a:r>
            <a:r>
              <a:rPr lang="en-IN" dirty="0" smtClean="0"/>
              <a:t> Heart Disease (CHD),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Neural Tube Defects (NTD),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err="1" smtClean="0"/>
              <a:t>Haemoglobinopathies</a:t>
            </a:r>
            <a:r>
              <a:rPr lang="en-IN" dirty="0" smtClean="0"/>
              <a:t>(Sickle cell </a:t>
            </a:r>
            <a:r>
              <a:rPr lang="en-IN" dirty="0" err="1" smtClean="0"/>
              <a:t>anaemia,Thalassaemia</a:t>
            </a:r>
            <a:r>
              <a:rPr lang="en-IN" dirty="0" smtClean="0"/>
              <a:t>),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Downs syndrome,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Glucose-6-phosphate </a:t>
            </a:r>
            <a:r>
              <a:rPr lang="en-IN" dirty="0" err="1" smtClean="0"/>
              <a:t>dehydrogenase</a:t>
            </a:r>
            <a:r>
              <a:rPr lang="en-IN" dirty="0" smtClean="0"/>
              <a:t>(G6PD)deficiency,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These all constitute about 25% of all birth defects.</a:t>
            </a:r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r>
              <a:rPr lang="en-IN" dirty="0" smtClean="0"/>
              <a:t>					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4" name="Content Placeholder 3" descr="down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81724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750</TotalTime>
  <Words>2147</Words>
  <Application>Microsoft Office PowerPoint</Application>
  <PresentationFormat>On-screen Show (4:3)</PresentationFormat>
  <Paragraphs>390</Paragraphs>
  <Slides>48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49" baseType="lpstr">
      <vt:lpstr>Opulent</vt:lpstr>
      <vt:lpstr>PRENATAL DIAGNOSIS.</vt:lpstr>
      <vt:lpstr>  PRENATAL DIAGNOSIS</vt:lpstr>
      <vt:lpstr>   goals</vt:lpstr>
      <vt:lpstr>Common mechanism of birth defects</vt:lpstr>
      <vt:lpstr>              Deformation.</vt:lpstr>
      <vt:lpstr>               disruption</vt:lpstr>
      <vt:lpstr>Causes of birth defects.</vt:lpstr>
      <vt:lpstr>    Most common birth defects</vt:lpstr>
      <vt:lpstr>Slide 9</vt:lpstr>
      <vt:lpstr>Slide 10</vt:lpstr>
      <vt:lpstr>Indications of prenatal diagnosis</vt:lpstr>
      <vt:lpstr>Slide 12</vt:lpstr>
      <vt:lpstr>Slide 13</vt:lpstr>
      <vt:lpstr>Slide 14</vt:lpstr>
      <vt:lpstr>Non invasive techniques</vt:lpstr>
      <vt:lpstr>   PRENATAL ULTRASOUND.</vt:lpstr>
      <vt:lpstr>Detection of  structural anomalies</vt:lpstr>
      <vt:lpstr> Nuchal translucency</vt:lpstr>
      <vt:lpstr>   Nt scan</vt:lpstr>
      <vt:lpstr>Slide 20</vt:lpstr>
      <vt:lpstr>Guideliness  for  nt  measurement </vt:lpstr>
      <vt:lpstr>Slide 22</vt:lpstr>
      <vt:lpstr>Slide 23</vt:lpstr>
      <vt:lpstr>Slide 24</vt:lpstr>
      <vt:lpstr>Slide 25</vt:lpstr>
      <vt:lpstr>   Nasal bone.</vt:lpstr>
      <vt:lpstr>Slide 27</vt:lpstr>
      <vt:lpstr>                    criteria</vt:lpstr>
      <vt:lpstr>SOFT MARKERS ON A GENETIC  usg</vt:lpstr>
      <vt:lpstr>Slide 30</vt:lpstr>
      <vt:lpstr>Slide 31</vt:lpstr>
      <vt:lpstr>Soft markers &amp; increASED RISK OF DOWN SYNDROME</vt:lpstr>
      <vt:lpstr>  Soft tissue markers</vt:lpstr>
      <vt:lpstr>Slide 34</vt:lpstr>
      <vt:lpstr>Maternal serum biomarkers</vt:lpstr>
      <vt:lpstr>           Hcg and papp-a</vt:lpstr>
      <vt:lpstr>Second trimester screening</vt:lpstr>
      <vt:lpstr>             Elevated msafp</vt:lpstr>
      <vt:lpstr>Slide 39</vt:lpstr>
      <vt:lpstr>Slide 40</vt:lpstr>
      <vt:lpstr>Low maternal S.estriol levels</vt:lpstr>
      <vt:lpstr>Second trimester screening</vt:lpstr>
      <vt:lpstr>  Targeted sonography. </vt:lpstr>
      <vt:lpstr>Combined 1st and 2nd trimester screening.</vt:lpstr>
      <vt:lpstr>Sequential screening</vt:lpstr>
      <vt:lpstr>       Contingent screening</vt:lpstr>
      <vt:lpstr>Slide 47</vt:lpstr>
      <vt:lpstr>Slide 48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PRENATAL DIAGNOSIS.</dc:title>
  <dc:creator>mohan srinivasan</dc:creator>
  <cp:lastModifiedBy>Admin</cp:lastModifiedBy>
  <cp:revision>140</cp:revision>
  <dcterms:created xsi:type="dcterms:W3CDTF">2016-12-06T06:17:15Z</dcterms:created>
  <dcterms:modified xsi:type="dcterms:W3CDTF">2019-10-03T12:04:52Z</dcterms:modified>
</cp:coreProperties>
</file>