
<file path=[Content_Types].xml><?xml version="1.0" encoding="utf-8"?>
<Types xmlns="http://schemas.openxmlformats.org/package/2006/content-types">
  <Default ContentType="image/jpeg" Extension="jpg"/>
  <Default ContentType="image/gif" Extension="gif"/>
  <Default ContentType="image/png" Extension="png"/>
  <Default ContentType="image/vnd.ms-photo" Extension="wdp"/>
  <Default ContentType="application/vnd.openxmlformats-package.relationships+xml" Extension="rels"/>
  <Default ContentType="application/xml" Extension="xml"/>
  <Default ContentType="image/jpeg" Extension="jpeg"/>
  <Override ContentType="application/vnd.ms-office.drawingml.diagramDrawing+xml" PartName="/ppt/diagrams/drawing1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1.xml"/>
  <Override ContentType="application/vnd.openxmlformats-officedocument.drawingml.diagramLayout+xml" PartName="/ppt/diagrams/layout1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34.xml"/>
  <Override ContentType="application/vnd.openxmlformats-officedocument.presentationml.slide+xml" PartName="/ppt/slides/slide54.xml"/>
  <Override ContentType="application/vnd.openxmlformats-officedocument.presentationml.slide+xml" PartName="/ppt/slides/slide4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56.xml"/>
  <Override ContentType="application/vnd.openxmlformats-officedocument.presentationml.slide+xml" PartName="/ppt/slides/slide70.xml"/>
  <Override ContentType="application/vnd.openxmlformats-officedocument.presentationml.slide+xml" PartName="/ppt/slides/slide30.xml"/>
  <Override ContentType="application/vnd.openxmlformats-officedocument.presentationml.slide+xml" PartName="/ppt/slides/slide43.xml"/>
  <Override ContentType="application/vnd.openxmlformats-officedocument.presentationml.slide+xml" PartName="/ppt/slides/slide5.xml"/>
  <Override ContentType="application/vnd.openxmlformats-officedocument.presentationml.slide+xml" PartName="/ppt/slides/slide45.xml"/>
  <Override ContentType="application/vnd.openxmlformats-officedocument.presentationml.slide+xml" PartName="/ppt/slides/slide2.xml"/>
  <Override ContentType="application/vnd.openxmlformats-officedocument.presentationml.slide+xml" PartName="/ppt/slides/slide60.xml"/>
  <Override ContentType="application/vnd.openxmlformats-officedocument.presentationml.slide+xml" PartName="/ppt/slides/slide71.xml"/>
  <Override ContentType="application/vnd.openxmlformats-officedocument.presentationml.slide+xml" PartName="/ppt/slides/slide3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41.xml"/>
  <Override ContentType="application/vnd.openxmlformats-officedocument.presentationml.slide+xml" PartName="/ppt/slides/slide36.xml"/>
  <Override ContentType="application/vnd.openxmlformats-officedocument.presentationml.slide+xml" PartName="/ppt/slides/slide15.xml"/>
  <Override ContentType="application/vnd.openxmlformats-officedocument.presentationml.slide+xml" PartName="/ppt/slides/slide32.xml"/>
  <Override ContentType="application/vnd.openxmlformats-officedocument.presentationml.slide+xml" PartName="/ppt/slides/slide53.xml"/>
  <Override ContentType="application/vnd.openxmlformats-officedocument.presentationml.slide+xml" PartName="/ppt/slides/slide17.xml"/>
  <Override ContentType="application/vnd.openxmlformats-officedocument.presentationml.slide+xml" PartName="/ppt/slides/slide50.xml"/>
  <Override ContentType="application/vnd.openxmlformats-officedocument.presentationml.slide+xml" PartName="/ppt/slides/slide64.xml"/>
  <Override ContentType="application/vnd.openxmlformats-officedocument.presentationml.slide+xml" PartName="/ppt/slides/slide6.xml"/>
  <Override ContentType="application/vnd.openxmlformats-officedocument.presentationml.slide+xml" PartName="/ppt/slides/slide58.xml"/>
  <Override ContentType="application/vnd.openxmlformats-officedocument.presentationml.slide+xml" PartName="/ppt/slides/slide55.xml"/>
  <Override ContentType="application/vnd.openxmlformats-officedocument.presentationml.slide+xml" PartName="/ppt/slides/slide49.xml"/>
  <Override ContentType="application/vnd.openxmlformats-officedocument.presentationml.slide+xml" PartName="/ppt/slides/slide1.xml"/>
  <Override ContentType="application/vnd.openxmlformats-officedocument.presentationml.slide+xml" PartName="/ppt/slides/slide40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6.xml"/>
  <Override ContentType="application/vnd.openxmlformats-officedocument.presentationml.slide+xml" PartName="/ppt/slides/slide59.xml"/>
  <Override ContentType="application/vnd.openxmlformats-officedocument.presentationml.slide+xml" PartName="/ppt/slides/slide6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62.xml"/>
  <Override ContentType="application/vnd.openxmlformats-officedocument.presentationml.slide+xml" PartName="/ppt/slides/slide39.xml"/>
  <Override ContentType="application/vnd.openxmlformats-officedocument.presentationml.slide+xml" PartName="/ppt/slides/slide38.xml"/>
  <Override ContentType="application/vnd.openxmlformats-officedocument.presentationml.slide+xml" PartName="/ppt/slides/slide25.xml"/>
  <Override ContentType="application/vnd.openxmlformats-officedocument.presentationml.slide+xml" PartName="/ppt/slides/slide51.xml"/>
  <Override ContentType="application/vnd.openxmlformats-officedocument.presentationml.slide+xml" PartName="/ppt/slides/slide72.xml"/>
  <Override ContentType="application/vnd.openxmlformats-officedocument.presentationml.slide+xml" PartName="/ppt/slides/slide47.xml"/>
  <Override ContentType="application/vnd.openxmlformats-officedocument.presentationml.slide+xml" PartName="/ppt/slides/slide61.xml"/>
  <Override ContentType="application/vnd.openxmlformats-officedocument.presentationml.slide+xml" PartName="/ppt/slides/slide33.xml"/>
  <Override ContentType="application/vnd.openxmlformats-officedocument.presentationml.slide+xml" PartName="/ppt/slides/slide69.xml"/>
  <Override ContentType="application/vnd.openxmlformats-officedocument.presentationml.slide+xml" PartName="/ppt/slides/slide29.xml"/>
  <Override ContentType="application/vnd.openxmlformats-officedocument.presentationml.slide+xml" PartName="/ppt/slides/slide67.xml"/>
  <Override ContentType="application/vnd.openxmlformats-officedocument.presentationml.slide+xml" PartName="/ppt/slides/slide37.xml"/>
  <Override ContentType="application/vnd.openxmlformats-officedocument.presentationml.slide+xml" PartName="/ppt/slides/slide68.xml"/>
  <Override ContentType="application/vnd.openxmlformats-officedocument.presentationml.slide+xml" PartName="/ppt/slides/slide44.xml"/>
  <Override ContentType="application/vnd.openxmlformats-officedocument.presentationml.slide+xml" PartName="/ppt/slides/slide57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35.xml"/>
  <Override ContentType="application/vnd.openxmlformats-officedocument.presentationml.slide+xml" PartName="/ppt/slides/slide22.xml"/>
  <Override ContentType="application/vnd.openxmlformats-officedocument.presentationml.slide+xml" PartName="/ppt/slides/slide28.xml"/>
  <Override ContentType="application/vnd.openxmlformats-officedocument.presentationml.slide+xml" PartName="/ppt/slides/slide26.xml"/>
  <Override ContentType="application/vnd.openxmlformats-officedocument.presentationml.slide+xml" PartName="/ppt/slides/slide46.xml"/>
  <Override ContentType="application/vnd.openxmlformats-officedocument.presentationml.slide+xml" PartName="/ppt/slides/slide18.xml"/>
  <Override ContentType="application/vnd.openxmlformats-officedocument.presentationml.slide+xml" PartName="/ppt/slides/slide20.xml"/>
  <Override ContentType="application/vnd.openxmlformats-officedocument.presentationml.slide+xml" PartName="/ppt/slides/slide42.xml"/>
  <Override ContentType="application/vnd.openxmlformats-officedocument.presentationml.slide+xml" PartName="/ppt/slides/slide24.xml"/>
  <Override ContentType="application/vnd.openxmlformats-officedocument.presentationml.slide+xml" PartName="/ppt/slides/slide12.xml"/>
  <Override ContentType="application/vnd.openxmlformats-officedocument.presentationml.slide+xml" PartName="/ppt/slides/slide63.xml"/>
  <Override ContentType="application/vnd.openxmlformats-officedocument.presentationml.slide+xml" PartName="/ppt/slides/slide9.xml"/>
  <Override ContentType="application/vnd.openxmlformats-officedocument.presentationml.slide+xml" PartName="/ppt/slides/slide52.xml"/>
  <Override ContentType="application/vnd.openxmlformats-officedocument.presentationml.slide+xml" PartName="/ppt/slides/slide65.xml"/>
  <Override ContentType="application/vnd.openxmlformats-officedocument.presentationml.slide+xml" PartName="/ppt/slides/slide21.xml"/>
  <Override ContentType="application/vnd.openxmlformats-officedocument.drawingml.diagramData+xml" PartName="/ppt/diagrams/data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58" Type="http://schemas.openxmlformats.org/officeDocument/2006/relationships/slide" Target="slides/slide54.xml"/><Relationship Id="rId12" Type="http://schemas.openxmlformats.org/officeDocument/2006/relationships/slide" Target="slides/slide8.xml"/><Relationship Id="rId50" Type="http://schemas.openxmlformats.org/officeDocument/2006/relationships/slide" Target="slides/slide46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15" Type="http://schemas.openxmlformats.org/officeDocument/2006/relationships/slide" Target="slides/slide11.xml"/><Relationship Id="rId25" Type="http://schemas.openxmlformats.org/officeDocument/2006/relationships/slide" Target="slides/slide21.xml"/><Relationship Id="rId74" Type="http://schemas.openxmlformats.org/officeDocument/2006/relationships/slide" Target="slides/slide70.xml"/><Relationship Id="rId62" Type="http://schemas.openxmlformats.org/officeDocument/2006/relationships/slide" Target="slides/slide58.xml"/><Relationship Id="rId29" Type="http://schemas.openxmlformats.org/officeDocument/2006/relationships/slide" Target="slides/slide25.xml"/><Relationship Id="rId35" Type="http://schemas.openxmlformats.org/officeDocument/2006/relationships/slide" Target="slides/slide31.xml"/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4" Type="http://schemas.openxmlformats.org/officeDocument/2006/relationships/notesMaster" Target="notesMasters/notesMaster1.xml"/><Relationship Id="rId42" Type="http://schemas.openxmlformats.org/officeDocument/2006/relationships/slide" Target="slides/slide38.xml"/><Relationship Id="rId71" Type="http://schemas.openxmlformats.org/officeDocument/2006/relationships/slide" Target="slides/slide67.xml"/><Relationship Id="rId9" Type="http://schemas.openxmlformats.org/officeDocument/2006/relationships/slide" Target="slides/slide5.xml"/><Relationship Id="rId31" Type="http://schemas.openxmlformats.org/officeDocument/2006/relationships/slide" Target="slides/slide27.xml"/><Relationship Id="rId48" Type="http://schemas.openxmlformats.org/officeDocument/2006/relationships/slide" Target="slides/slide44.xml"/><Relationship Id="rId43" Type="http://schemas.openxmlformats.org/officeDocument/2006/relationships/slide" Target="slides/slide39.xml"/><Relationship Id="rId33" Type="http://schemas.openxmlformats.org/officeDocument/2006/relationships/slide" Target="slides/slide29.xml"/><Relationship Id="rId44" Type="http://schemas.openxmlformats.org/officeDocument/2006/relationships/slide" Target="slides/slide40.xml"/><Relationship Id="rId5" Type="http://schemas.openxmlformats.org/officeDocument/2006/relationships/slide" Target="slides/slide1.xml"/><Relationship Id="rId24" Type="http://schemas.openxmlformats.org/officeDocument/2006/relationships/slide" Target="slides/slide20.xml"/><Relationship Id="rId36" Type="http://schemas.openxmlformats.org/officeDocument/2006/relationships/slide" Target="slides/slide32.xml"/><Relationship Id="rId23" Type="http://schemas.openxmlformats.org/officeDocument/2006/relationships/slide" Target="slides/slide19.xml"/><Relationship Id="rId2" Type="http://schemas.openxmlformats.org/officeDocument/2006/relationships/presProps" Target="presProps1.xml"/><Relationship Id="rId59" Type="http://schemas.openxmlformats.org/officeDocument/2006/relationships/slide" Target="slides/slide55.xml"/><Relationship Id="rId45" Type="http://schemas.openxmlformats.org/officeDocument/2006/relationships/slide" Target="slides/slide41.xml"/><Relationship Id="rId76" Type="http://schemas.openxmlformats.org/officeDocument/2006/relationships/slide" Target="slides/slide72.xml"/><Relationship Id="rId6" Type="http://schemas.openxmlformats.org/officeDocument/2006/relationships/slide" Target="slides/slide2.xml"/><Relationship Id="rId57" Type="http://schemas.openxmlformats.org/officeDocument/2006/relationships/slide" Target="slides/slide53.xml"/><Relationship Id="rId41" Type="http://schemas.openxmlformats.org/officeDocument/2006/relationships/slide" Target="slides/slide37.xml"/><Relationship Id="rId56" Type="http://schemas.openxmlformats.org/officeDocument/2006/relationships/slide" Target="slides/slide52.xml"/><Relationship Id="rId66" Type="http://schemas.openxmlformats.org/officeDocument/2006/relationships/slide" Target="slides/slide62.xml"/><Relationship Id="rId51" Type="http://schemas.openxmlformats.org/officeDocument/2006/relationships/slide" Target="slides/slide47.xml"/><Relationship Id="rId40" Type="http://schemas.openxmlformats.org/officeDocument/2006/relationships/slide" Target="slides/slide36.xml"/><Relationship Id="rId54" Type="http://schemas.openxmlformats.org/officeDocument/2006/relationships/slide" Target="slides/slide50.xml"/><Relationship Id="rId28" Type="http://schemas.openxmlformats.org/officeDocument/2006/relationships/slide" Target="slides/slide24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60" Type="http://schemas.openxmlformats.org/officeDocument/2006/relationships/slide" Target="slides/slide56.xml"/><Relationship Id="rId39" Type="http://schemas.openxmlformats.org/officeDocument/2006/relationships/slide" Target="slides/slide35.xml"/><Relationship Id="rId68" Type="http://schemas.openxmlformats.org/officeDocument/2006/relationships/slide" Target="slides/slide64.xml"/><Relationship Id="rId11" Type="http://schemas.openxmlformats.org/officeDocument/2006/relationships/slide" Target="slides/slide7.xml"/><Relationship Id="rId14" Type="http://schemas.openxmlformats.org/officeDocument/2006/relationships/slide" Target="slides/slide10.xml"/><Relationship Id="rId7" Type="http://schemas.openxmlformats.org/officeDocument/2006/relationships/slide" Target="slides/slide3.xml"/><Relationship Id="rId73" Type="http://schemas.openxmlformats.org/officeDocument/2006/relationships/slide" Target="slides/slide69.xml"/><Relationship Id="rId70" Type="http://schemas.openxmlformats.org/officeDocument/2006/relationships/slide" Target="slides/slide66.xml"/><Relationship Id="rId69" Type="http://schemas.openxmlformats.org/officeDocument/2006/relationships/slide" Target="slides/slide65.xml"/><Relationship Id="rId27" Type="http://schemas.openxmlformats.org/officeDocument/2006/relationships/slide" Target="slides/slide23.xml"/><Relationship Id="rId53" Type="http://schemas.openxmlformats.org/officeDocument/2006/relationships/slide" Target="slides/slide49.xml"/><Relationship Id="rId34" Type="http://schemas.openxmlformats.org/officeDocument/2006/relationships/slide" Target="slides/slide30.xml"/><Relationship Id="rId61" Type="http://schemas.openxmlformats.org/officeDocument/2006/relationships/slide" Target="slides/slide57.xml"/><Relationship Id="rId22" Type="http://schemas.openxmlformats.org/officeDocument/2006/relationships/slide" Target="slides/slide18.xml"/><Relationship Id="rId1" Type="http://schemas.openxmlformats.org/officeDocument/2006/relationships/theme" Target="theme/theme1.xml"/><Relationship Id="rId30" Type="http://schemas.openxmlformats.org/officeDocument/2006/relationships/slide" Target="slides/slide26.xml"/><Relationship Id="rId18" Type="http://schemas.openxmlformats.org/officeDocument/2006/relationships/slide" Target="slides/slide14.xml"/><Relationship Id="rId75" Type="http://schemas.openxmlformats.org/officeDocument/2006/relationships/slide" Target="slides/slide71.xml"/><Relationship Id="rId26" Type="http://schemas.openxmlformats.org/officeDocument/2006/relationships/slide" Target="slides/slide22.xml"/><Relationship Id="rId72" Type="http://schemas.openxmlformats.org/officeDocument/2006/relationships/slide" Target="slides/slide68.xml"/><Relationship Id="rId65" Type="http://schemas.openxmlformats.org/officeDocument/2006/relationships/slide" Target="slides/slide61.xml"/><Relationship Id="rId49" Type="http://schemas.openxmlformats.org/officeDocument/2006/relationships/slide" Target="slides/slide45.xml"/><Relationship Id="rId21" Type="http://schemas.openxmlformats.org/officeDocument/2006/relationships/slide" Target="slides/slide17.xml"/><Relationship Id="rId67" Type="http://schemas.openxmlformats.org/officeDocument/2006/relationships/slide" Target="slides/slide63.xml"/><Relationship Id="rId63" Type="http://schemas.openxmlformats.org/officeDocument/2006/relationships/slide" Target="slides/slide59.xml"/><Relationship Id="rId32" Type="http://schemas.openxmlformats.org/officeDocument/2006/relationships/slide" Target="slides/slide28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slide" Target="slides/slide48.xml"/><Relationship Id="rId17" Type="http://schemas.openxmlformats.org/officeDocument/2006/relationships/slide" Target="slides/slide13.xml"/><Relationship Id="rId55" Type="http://schemas.openxmlformats.org/officeDocument/2006/relationships/slide" Target="slides/slide51.xml"/><Relationship Id="rId3" Type="http://schemas.openxmlformats.org/officeDocument/2006/relationships/slideMaster" Target="slideMasters/slideMaster1.xml"/><Relationship Id="rId64" Type="http://schemas.openxmlformats.org/officeDocument/2006/relationships/slide" Target="slides/slide60.xml"/><Relationship Id="rId47" Type="http://schemas.openxmlformats.org/officeDocument/2006/relationships/slide" Target="slides/slide43.xml"/><Relationship Id="rId37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C5BF3-C5D6-46AB-8CDF-8C5D33A469F8}" type="doc">
      <dgm:prSet loTypeId="urn:microsoft.com/office/officeart/2005/8/layout/process2" loCatId="process" qsTypeId="urn:microsoft.com/office/officeart/2005/8/quickstyle/3d2" qsCatId="3D" csTypeId="urn:microsoft.com/office/officeart/2005/8/colors/accent2_2" csCatId="accent2" phldr="1"/>
      <dgm:spPr/>
    </dgm:pt>
    <dgm:pt modelId="{A7E07245-69D9-4EDF-8FDF-F69B5E9796C7}">
      <dgm:prSet phldrT="[Text]"/>
      <dgm:spPr/>
      <dgm:t>
        <a:bodyPr/>
        <a:lstStyle/>
        <a:p>
          <a:r>
            <a:rPr lang="en-US" dirty="0" smtClean="0"/>
            <a:t>LH ,</a:t>
          </a:r>
          <a:r>
            <a:rPr lang="en-US" dirty="0" err="1" smtClean="0"/>
            <a:t>FSH,Progesterone</a:t>
          </a:r>
          <a:r>
            <a:rPr lang="en-US" dirty="0" smtClean="0"/>
            <a:t> ,growth factors</a:t>
          </a:r>
          <a:endParaRPr lang="en-IN" dirty="0"/>
        </a:p>
      </dgm:t>
    </dgm:pt>
    <dgm:pt modelId="{ED03F73C-5A49-4A91-B1E7-D8C19EF18454}" type="parTrans" cxnId="{10C4C317-73E0-4CFA-9B9A-855E18763365}">
      <dgm:prSet/>
      <dgm:spPr/>
      <dgm:t>
        <a:bodyPr/>
        <a:lstStyle/>
        <a:p>
          <a:endParaRPr lang="en-IN"/>
        </a:p>
      </dgm:t>
    </dgm:pt>
    <dgm:pt modelId="{B3CADD6C-8F2C-4968-A22A-F2B6B6A91F88}" type="sibTrans" cxnId="{10C4C317-73E0-4CFA-9B9A-855E18763365}">
      <dgm:prSet/>
      <dgm:spPr/>
      <dgm:t>
        <a:bodyPr/>
        <a:lstStyle/>
        <a:p>
          <a:endParaRPr lang="en-IN"/>
        </a:p>
      </dgm:t>
    </dgm:pt>
    <dgm:pt modelId="{25F881D5-0AC1-4B4D-85DA-4C4696CB73CA}">
      <dgm:prSet phldrT="[Text]" custT="1"/>
      <dgm:spPr/>
      <dgm:t>
        <a:bodyPr/>
        <a:lstStyle/>
        <a:p>
          <a:r>
            <a:rPr lang="en-US" sz="1800" dirty="0" err="1" smtClean="0"/>
            <a:t>Plaminogen</a:t>
          </a:r>
          <a:r>
            <a:rPr lang="en-US" sz="1800" dirty="0" smtClean="0"/>
            <a:t> activator synthesis(</a:t>
          </a:r>
          <a:r>
            <a:rPr lang="en-US" sz="1800" dirty="0" err="1" smtClean="0"/>
            <a:t>granulosa</a:t>
          </a:r>
          <a:r>
            <a:rPr lang="en-US" sz="1800" dirty="0" smtClean="0"/>
            <a:t> &amp; theca cells)</a:t>
          </a:r>
          <a:endParaRPr lang="en-IN" sz="1800" dirty="0"/>
        </a:p>
      </dgm:t>
    </dgm:pt>
    <dgm:pt modelId="{93875790-FE18-485F-B463-13113D10CE94}" type="parTrans" cxnId="{D7A8DBDB-291B-4372-9855-3EAF77209749}">
      <dgm:prSet/>
      <dgm:spPr/>
      <dgm:t>
        <a:bodyPr/>
        <a:lstStyle/>
        <a:p>
          <a:endParaRPr lang="en-IN"/>
        </a:p>
      </dgm:t>
    </dgm:pt>
    <dgm:pt modelId="{0013CB3C-2979-490A-8305-6250081C36D1}" type="sibTrans" cxnId="{D7A8DBDB-291B-4372-9855-3EAF77209749}">
      <dgm:prSet/>
      <dgm:spPr/>
      <dgm:t>
        <a:bodyPr/>
        <a:lstStyle/>
        <a:p>
          <a:endParaRPr lang="en-IN"/>
        </a:p>
      </dgm:t>
    </dgm:pt>
    <dgm:pt modelId="{038A8315-29BB-4393-8083-DA727F90E17C}">
      <dgm:prSet phldrT="[Text]"/>
      <dgm:spPr/>
      <dgm:t>
        <a:bodyPr/>
        <a:lstStyle/>
        <a:p>
          <a:r>
            <a:rPr lang="en-US" dirty="0" smtClean="0"/>
            <a:t>Ovulation</a:t>
          </a:r>
          <a:endParaRPr lang="en-IN" dirty="0"/>
        </a:p>
      </dgm:t>
    </dgm:pt>
    <dgm:pt modelId="{796C5C08-AA55-4FDE-A60B-EC9616C9B80E}" type="parTrans" cxnId="{F5FDEC6D-20C3-4712-9A75-CD9B0CE206F9}">
      <dgm:prSet/>
      <dgm:spPr/>
      <dgm:t>
        <a:bodyPr/>
        <a:lstStyle/>
        <a:p>
          <a:endParaRPr lang="en-IN"/>
        </a:p>
      </dgm:t>
    </dgm:pt>
    <dgm:pt modelId="{5EA18E1E-5E2E-40B8-97D9-B573873F5137}" type="sibTrans" cxnId="{F5FDEC6D-20C3-4712-9A75-CD9B0CE206F9}">
      <dgm:prSet/>
      <dgm:spPr/>
      <dgm:t>
        <a:bodyPr/>
        <a:lstStyle/>
        <a:p>
          <a:endParaRPr lang="en-IN"/>
        </a:p>
      </dgm:t>
    </dgm:pt>
    <dgm:pt modelId="{3E12847D-EDCC-4112-9B36-5F335BDBE716}">
      <dgm:prSet phldrT="[Text]"/>
      <dgm:spPr/>
      <dgm:t>
        <a:bodyPr/>
        <a:lstStyle/>
        <a:p>
          <a:r>
            <a:rPr lang="en-US" dirty="0" err="1" smtClean="0"/>
            <a:t>Collagenase</a:t>
          </a:r>
          <a:endParaRPr lang="en-IN" dirty="0"/>
        </a:p>
      </dgm:t>
    </dgm:pt>
    <dgm:pt modelId="{8722BCCB-1012-4839-A1EA-23A557F1A41F}" type="parTrans" cxnId="{18B7A8FE-B1EA-4FA0-99DC-49B70C556233}">
      <dgm:prSet/>
      <dgm:spPr/>
      <dgm:t>
        <a:bodyPr/>
        <a:lstStyle/>
        <a:p>
          <a:endParaRPr lang="en-IN"/>
        </a:p>
      </dgm:t>
    </dgm:pt>
    <dgm:pt modelId="{2DECB86B-CF6A-4958-A96C-B95A82EF43AA}" type="sibTrans" cxnId="{18B7A8FE-B1EA-4FA0-99DC-49B70C556233}">
      <dgm:prSet/>
      <dgm:spPr/>
      <dgm:t>
        <a:bodyPr/>
        <a:lstStyle/>
        <a:p>
          <a:endParaRPr lang="en-IN">
            <a:solidFill>
              <a:srgbClr val="002060"/>
            </a:solidFill>
          </a:endParaRPr>
        </a:p>
      </dgm:t>
    </dgm:pt>
    <dgm:pt modelId="{202BED24-0FFA-4657-931A-6B134073E2D9}">
      <dgm:prSet phldrT="[Text]"/>
      <dgm:spPr/>
      <dgm:t>
        <a:bodyPr/>
        <a:lstStyle/>
        <a:p>
          <a:r>
            <a:rPr lang="en-US" dirty="0" smtClean="0"/>
            <a:t>Disrupts follicular wall</a:t>
          </a:r>
          <a:endParaRPr lang="en-IN" dirty="0"/>
        </a:p>
      </dgm:t>
    </dgm:pt>
    <dgm:pt modelId="{06CBA0FC-2A24-422F-851D-D3C13491477E}" type="parTrans" cxnId="{FB356C71-59FB-40BF-8425-B7292FFB4998}">
      <dgm:prSet/>
      <dgm:spPr/>
      <dgm:t>
        <a:bodyPr/>
        <a:lstStyle/>
        <a:p>
          <a:endParaRPr lang="en-IN"/>
        </a:p>
      </dgm:t>
    </dgm:pt>
    <dgm:pt modelId="{EADB260F-1D0B-44BD-ADC4-947DFC26EB3A}" type="sibTrans" cxnId="{FB356C71-59FB-40BF-8425-B7292FFB4998}">
      <dgm:prSet/>
      <dgm:spPr/>
      <dgm:t>
        <a:bodyPr/>
        <a:lstStyle/>
        <a:p>
          <a:endParaRPr lang="en-IN"/>
        </a:p>
      </dgm:t>
    </dgm:pt>
    <dgm:pt modelId="{4C5A48DC-AD01-46D4-B765-C1B9AE4632A7}">
      <dgm:prSet phldrT="[Text]"/>
      <dgm:spPr/>
      <dgm:t>
        <a:bodyPr/>
        <a:lstStyle/>
        <a:p>
          <a:r>
            <a:rPr lang="en-US" dirty="0" err="1" smtClean="0"/>
            <a:t>Plasminogen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</a:t>
          </a:r>
          <a:r>
            <a:rPr lang="en-US" dirty="0" err="1" smtClean="0"/>
            <a:t>Plasmin</a:t>
          </a:r>
          <a:endParaRPr lang="en-IN" dirty="0"/>
        </a:p>
      </dgm:t>
    </dgm:pt>
    <dgm:pt modelId="{EDB57E4B-3684-4721-BAD9-E8CBBF320633}" type="parTrans" cxnId="{FCD52569-9FCE-410E-9CCE-F07F6EEEC1F6}">
      <dgm:prSet/>
      <dgm:spPr/>
      <dgm:t>
        <a:bodyPr/>
        <a:lstStyle/>
        <a:p>
          <a:endParaRPr lang="en-IN"/>
        </a:p>
      </dgm:t>
    </dgm:pt>
    <dgm:pt modelId="{C9E8C6DA-BB59-4DC3-AE4F-FB704EDA6545}" type="sibTrans" cxnId="{FCD52569-9FCE-410E-9CCE-F07F6EEEC1F6}">
      <dgm:prSet/>
      <dgm:spPr/>
      <dgm:t>
        <a:bodyPr/>
        <a:lstStyle/>
        <a:p>
          <a:endParaRPr lang="en-IN"/>
        </a:p>
      </dgm:t>
    </dgm:pt>
    <dgm:pt modelId="{B9BDA017-BAC8-4159-992A-F172639B7B38}" type="pres">
      <dgm:prSet presAssocID="{B51C5BF3-C5D6-46AB-8CDF-8C5D33A469F8}" presName="linearFlow" presStyleCnt="0">
        <dgm:presLayoutVars>
          <dgm:resizeHandles val="exact"/>
        </dgm:presLayoutVars>
      </dgm:prSet>
      <dgm:spPr/>
    </dgm:pt>
    <dgm:pt modelId="{249D24E5-61F9-4C8A-BA95-F7246DB6A37D}" type="pres">
      <dgm:prSet presAssocID="{A7E07245-69D9-4EDF-8FDF-F69B5E9796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73BFDD-F7AA-4B88-88C3-D905804A92C8}" type="pres">
      <dgm:prSet presAssocID="{B3CADD6C-8F2C-4968-A22A-F2B6B6A91F88}" presName="sibTrans" presStyleLbl="sibTrans2D1" presStyleIdx="0" presStyleCnt="5"/>
      <dgm:spPr/>
      <dgm:t>
        <a:bodyPr/>
        <a:lstStyle/>
        <a:p>
          <a:endParaRPr lang="en-IN"/>
        </a:p>
      </dgm:t>
    </dgm:pt>
    <dgm:pt modelId="{AAC1F2A0-A745-478B-8E4F-BDA378F1E664}" type="pres">
      <dgm:prSet presAssocID="{B3CADD6C-8F2C-4968-A22A-F2B6B6A91F88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B60BD464-C969-4750-9A0D-C5FD850C6D41}" type="pres">
      <dgm:prSet presAssocID="{25F881D5-0AC1-4B4D-85DA-4C4696CB73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C15734-3C7F-4935-AC34-120E4D02D750}" type="pres">
      <dgm:prSet presAssocID="{0013CB3C-2979-490A-8305-6250081C36D1}" presName="sibTrans" presStyleLbl="sibTrans2D1" presStyleIdx="1" presStyleCnt="5"/>
      <dgm:spPr/>
      <dgm:t>
        <a:bodyPr/>
        <a:lstStyle/>
        <a:p>
          <a:endParaRPr lang="en-IN"/>
        </a:p>
      </dgm:t>
    </dgm:pt>
    <dgm:pt modelId="{2F98A2D0-394F-429B-8E70-78800C904A87}" type="pres">
      <dgm:prSet presAssocID="{0013CB3C-2979-490A-8305-6250081C36D1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3EFF566E-0545-44F9-AAFF-670FF537824A}" type="pres">
      <dgm:prSet presAssocID="{4C5A48DC-AD01-46D4-B765-C1B9AE4632A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35D758-5098-4121-B112-523EB8E989D2}" type="pres">
      <dgm:prSet presAssocID="{C9E8C6DA-BB59-4DC3-AE4F-FB704EDA6545}" presName="sibTrans" presStyleLbl="sibTrans2D1" presStyleIdx="2" presStyleCnt="5"/>
      <dgm:spPr/>
      <dgm:t>
        <a:bodyPr/>
        <a:lstStyle/>
        <a:p>
          <a:endParaRPr lang="en-IN"/>
        </a:p>
      </dgm:t>
    </dgm:pt>
    <dgm:pt modelId="{4F768B7D-7A6D-4907-82CE-D1CF649B634C}" type="pres">
      <dgm:prSet presAssocID="{C9E8C6DA-BB59-4DC3-AE4F-FB704EDA6545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3859C77F-3E9A-4A28-8B01-247AC66EDBE1}" type="pres">
      <dgm:prSet presAssocID="{3E12847D-EDCC-4112-9B36-5F335BDBE7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21CACE-B3FC-4B4A-BB42-7B5A66405771}" type="pres">
      <dgm:prSet presAssocID="{2DECB86B-CF6A-4958-A96C-B95A82EF43AA}" presName="sibTrans" presStyleLbl="sibTrans2D1" presStyleIdx="3" presStyleCnt="5"/>
      <dgm:spPr/>
      <dgm:t>
        <a:bodyPr/>
        <a:lstStyle/>
        <a:p>
          <a:endParaRPr lang="en-IN"/>
        </a:p>
      </dgm:t>
    </dgm:pt>
    <dgm:pt modelId="{DC9184CD-82DB-4236-9D85-E29EBF3C5DEE}" type="pres">
      <dgm:prSet presAssocID="{2DECB86B-CF6A-4958-A96C-B95A82EF43AA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7DBC98DE-33B1-4249-BF23-278D7BE8F807}" type="pres">
      <dgm:prSet presAssocID="{202BED24-0FFA-4657-931A-6B134073E2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0E82D8-D0B9-46EE-AF01-5D5EF0BB77B8}" type="pres">
      <dgm:prSet presAssocID="{EADB260F-1D0B-44BD-ADC4-947DFC26EB3A}" presName="sibTrans" presStyleLbl="sibTrans2D1" presStyleIdx="4" presStyleCnt="5"/>
      <dgm:spPr/>
      <dgm:t>
        <a:bodyPr/>
        <a:lstStyle/>
        <a:p>
          <a:endParaRPr lang="en-IN"/>
        </a:p>
      </dgm:t>
    </dgm:pt>
    <dgm:pt modelId="{3A132C5F-7E3D-4449-AB42-F84734CD81CE}" type="pres">
      <dgm:prSet presAssocID="{EADB260F-1D0B-44BD-ADC4-947DFC26EB3A}" presName="connectorText" presStyleLbl="sibTrans2D1" presStyleIdx="4" presStyleCnt="5"/>
      <dgm:spPr/>
      <dgm:t>
        <a:bodyPr/>
        <a:lstStyle/>
        <a:p>
          <a:endParaRPr lang="en-IN"/>
        </a:p>
      </dgm:t>
    </dgm:pt>
    <dgm:pt modelId="{0975C48E-E746-433C-9720-26083829C410}" type="pres">
      <dgm:prSet presAssocID="{038A8315-29BB-4393-8083-DA727F90E17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DC978DC-DBD9-4E41-8DD3-DD2583055D38}" type="presOf" srcId="{B3CADD6C-8F2C-4968-A22A-F2B6B6A91F88}" destId="{B573BFDD-F7AA-4B88-88C3-D905804A92C8}" srcOrd="0" destOrd="0" presId="urn:microsoft.com/office/officeart/2005/8/layout/process2"/>
    <dgm:cxn modelId="{10C4C317-73E0-4CFA-9B9A-855E18763365}" srcId="{B51C5BF3-C5D6-46AB-8CDF-8C5D33A469F8}" destId="{A7E07245-69D9-4EDF-8FDF-F69B5E9796C7}" srcOrd="0" destOrd="0" parTransId="{ED03F73C-5A49-4A91-B1E7-D8C19EF18454}" sibTransId="{B3CADD6C-8F2C-4968-A22A-F2B6B6A91F88}"/>
    <dgm:cxn modelId="{5315D8E0-3DFB-42D0-80ED-54688C60900A}" type="presOf" srcId="{2DECB86B-CF6A-4958-A96C-B95A82EF43AA}" destId="{DC9184CD-82DB-4236-9D85-E29EBF3C5DEE}" srcOrd="1" destOrd="0" presId="urn:microsoft.com/office/officeart/2005/8/layout/process2"/>
    <dgm:cxn modelId="{D7A8DBDB-291B-4372-9855-3EAF77209749}" srcId="{B51C5BF3-C5D6-46AB-8CDF-8C5D33A469F8}" destId="{25F881D5-0AC1-4B4D-85DA-4C4696CB73CA}" srcOrd="1" destOrd="0" parTransId="{93875790-FE18-485F-B463-13113D10CE94}" sibTransId="{0013CB3C-2979-490A-8305-6250081C36D1}"/>
    <dgm:cxn modelId="{349BCCE8-CF32-42F8-A679-1CD22367E39A}" type="presOf" srcId="{A7E07245-69D9-4EDF-8FDF-F69B5E9796C7}" destId="{249D24E5-61F9-4C8A-BA95-F7246DB6A37D}" srcOrd="0" destOrd="0" presId="urn:microsoft.com/office/officeart/2005/8/layout/process2"/>
    <dgm:cxn modelId="{7C7F0E6C-E9BC-4A44-89A1-8B1902ECDBC6}" type="presOf" srcId="{2DECB86B-CF6A-4958-A96C-B95A82EF43AA}" destId="{D321CACE-B3FC-4B4A-BB42-7B5A66405771}" srcOrd="0" destOrd="0" presId="urn:microsoft.com/office/officeart/2005/8/layout/process2"/>
    <dgm:cxn modelId="{FB356C71-59FB-40BF-8425-B7292FFB4998}" srcId="{B51C5BF3-C5D6-46AB-8CDF-8C5D33A469F8}" destId="{202BED24-0FFA-4657-931A-6B134073E2D9}" srcOrd="4" destOrd="0" parTransId="{06CBA0FC-2A24-422F-851D-D3C13491477E}" sibTransId="{EADB260F-1D0B-44BD-ADC4-947DFC26EB3A}"/>
    <dgm:cxn modelId="{852CF134-0F59-4BF7-8A43-D18900283E2F}" type="presOf" srcId="{B51C5BF3-C5D6-46AB-8CDF-8C5D33A469F8}" destId="{B9BDA017-BAC8-4159-992A-F172639B7B38}" srcOrd="0" destOrd="0" presId="urn:microsoft.com/office/officeart/2005/8/layout/process2"/>
    <dgm:cxn modelId="{00005D3E-2E0B-42C6-B286-951F5987C36F}" type="presOf" srcId="{0013CB3C-2979-490A-8305-6250081C36D1}" destId="{2F98A2D0-394F-429B-8E70-78800C904A87}" srcOrd="1" destOrd="0" presId="urn:microsoft.com/office/officeart/2005/8/layout/process2"/>
    <dgm:cxn modelId="{F2E1A385-037D-47F5-9086-6E5383977AF0}" type="presOf" srcId="{C9E8C6DA-BB59-4DC3-AE4F-FB704EDA6545}" destId="{9C35D758-5098-4121-B112-523EB8E989D2}" srcOrd="0" destOrd="0" presId="urn:microsoft.com/office/officeart/2005/8/layout/process2"/>
    <dgm:cxn modelId="{C1EA9E07-5A2E-4248-AB88-DDC481550915}" type="presOf" srcId="{4C5A48DC-AD01-46D4-B765-C1B9AE4632A7}" destId="{3EFF566E-0545-44F9-AAFF-670FF537824A}" srcOrd="0" destOrd="0" presId="urn:microsoft.com/office/officeart/2005/8/layout/process2"/>
    <dgm:cxn modelId="{B6234E94-B21E-4B3D-8BD8-03A60E2E78E7}" type="presOf" srcId="{3E12847D-EDCC-4112-9B36-5F335BDBE716}" destId="{3859C77F-3E9A-4A28-8B01-247AC66EDBE1}" srcOrd="0" destOrd="0" presId="urn:microsoft.com/office/officeart/2005/8/layout/process2"/>
    <dgm:cxn modelId="{52BAA73D-F688-4F32-8036-47FBE4C1E434}" type="presOf" srcId="{EADB260F-1D0B-44BD-ADC4-947DFC26EB3A}" destId="{3A132C5F-7E3D-4449-AB42-F84734CD81CE}" srcOrd="1" destOrd="0" presId="urn:microsoft.com/office/officeart/2005/8/layout/process2"/>
    <dgm:cxn modelId="{0F295562-CC4C-4A20-A6A6-FFA9F78C4858}" type="presOf" srcId="{C9E8C6DA-BB59-4DC3-AE4F-FB704EDA6545}" destId="{4F768B7D-7A6D-4907-82CE-D1CF649B634C}" srcOrd="1" destOrd="0" presId="urn:microsoft.com/office/officeart/2005/8/layout/process2"/>
    <dgm:cxn modelId="{9F809544-DEBB-4D53-B330-16388F3E8EB9}" type="presOf" srcId="{25F881D5-0AC1-4B4D-85DA-4C4696CB73CA}" destId="{B60BD464-C969-4750-9A0D-C5FD850C6D41}" srcOrd="0" destOrd="0" presId="urn:microsoft.com/office/officeart/2005/8/layout/process2"/>
    <dgm:cxn modelId="{15F1A1FE-FF60-434B-BAF2-FB4B7EF0C38A}" type="presOf" srcId="{202BED24-0FFA-4657-931A-6B134073E2D9}" destId="{7DBC98DE-33B1-4249-BF23-278D7BE8F807}" srcOrd="0" destOrd="0" presId="urn:microsoft.com/office/officeart/2005/8/layout/process2"/>
    <dgm:cxn modelId="{7E14874C-B744-4D07-BA4D-E437ADEF9EFC}" type="presOf" srcId="{B3CADD6C-8F2C-4968-A22A-F2B6B6A91F88}" destId="{AAC1F2A0-A745-478B-8E4F-BDA378F1E664}" srcOrd="1" destOrd="0" presId="urn:microsoft.com/office/officeart/2005/8/layout/process2"/>
    <dgm:cxn modelId="{8897B957-E7B3-4B69-BE0C-DADD79B85692}" type="presOf" srcId="{0013CB3C-2979-490A-8305-6250081C36D1}" destId="{71C15734-3C7F-4935-AC34-120E4D02D750}" srcOrd="0" destOrd="0" presId="urn:microsoft.com/office/officeart/2005/8/layout/process2"/>
    <dgm:cxn modelId="{18B7A8FE-B1EA-4FA0-99DC-49B70C556233}" srcId="{B51C5BF3-C5D6-46AB-8CDF-8C5D33A469F8}" destId="{3E12847D-EDCC-4112-9B36-5F335BDBE716}" srcOrd="3" destOrd="0" parTransId="{8722BCCB-1012-4839-A1EA-23A557F1A41F}" sibTransId="{2DECB86B-CF6A-4958-A96C-B95A82EF43AA}"/>
    <dgm:cxn modelId="{DEAD9FB2-1A85-4682-9ABC-39C0ADEAEE52}" type="presOf" srcId="{038A8315-29BB-4393-8083-DA727F90E17C}" destId="{0975C48E-E746-433C-9720-26083829C410}" srcOrd="0" destOrd="0" presId="urn:microsoft.com/office/officeart/2005/8/layout/process2"/>
    <dgm:cxn modelId="{BF123A1E-9AFA-4C7C-95BF-359F00249CD1}" type="presOf" srcId="{EADB260F-1D0B-44BD-ADC4-947DFC26EB3A}" destId="{560E82D8-D0B9-46EE-AF01-5D5EF0BB77B8}" srcOrd="0" destOrd="0" presId="urn:microsoft.com/office/officeart/2005/8/layout/process2"/>
    <dgm:cxn modelId="{F5FDEC6D-20C3-4712-9A75-CD9B0CE206F9}" srcId="{B51C5BF3-C5D6-46AB-8CDF-8C5D33A469F8}" destId="{038A8315-29BB-4393-8083-DA727F90E17C}" srcOrd="5" destOrd="0" parTransId="{796C5C08-AA55-4FDE-A60B-EC9616C9B80E}" sibTransId="{5EA18E1E-5E2E-40B8-97D9-B573873F5137}"/>
    <dgm:cxn modelId="{FCD52569-9FCE-410E-9CCE-F07F6EEEC1F6}" srcId="{B51C5BF3-C5D6-46AB-8CDF-8C5D33A469F8}" destId="{4C5A48DC-AD01-46D4-B765-C1B9AE4632A7}" srcOrd="2" destOrd="0" parTransId="{EDB57E4B-3684-4721-BAD9-E8CBBF320633}" sibTransId="{C9E8C6DA-BB59-4DC3-AE4F-FB704EDA6545}"/>
    <dgm:cxn modelId="{B86A5074-DE23-421A-A3C1-870A02D91053}" type="presParOf" srcId="{B9BDA017-BAC8-4159-992A-F172639B7B38}" destId="{249D24E5-61F9-4C8A-BA95-F7246DB6A37D}" srcOrd="0" destOrd="0" presId="urn:microsoft.com/office/officeart/2005/8/layout/process2"/>
    <dgm:cxn modelId="{B5265885-B629-4E91-A652-47B5260D6361}" type="presParOf" srcId="{B9BDA017-BAC8-4159-992A-F172639B7B38}" destId="{B573BFDD-F7AA-4B88-88C3-D905804A92C8}" srcOrd="1" destOrd="0" presId="urn:microsoft.com/office/officeart/2005/8/layout/process2"/>
    <dgm:cxn modelId="{7F344580-C871-45D8-AD6C-4F7124E9954F}" type="presParOf" srcId="{B573BFDD-F7AA-4B88-88C3-D905804A92C8}" destId="{AAC1F2A0-A745-478B-8E4F-BDA378F1E664}" srcOrd="0" destOrd="0" presId="urn:microsoft.com/office/officeart/2005/8/layout/process2"/>
    <dgm:cxn modelId="{C374454B-F129-4991-8B49-EBEA172FC750}" type="presParOf" srcId="{B9BDA017-BAC8-4159-992A-F172639B7B38}" destId="{B60BD464-C969-4750-9A0D-C5FD850C6D41}" srcOrd="2" destOrd="0" presId="urn:microsoft.com/office/officeart/2005/8/layout/process2"/>
    <dgm:cxn modelId="{239A2628-E8AA-4EC3-8445-124B3FC0688A}" type="presParOf" srcId="{B9BDA017-BAC8-4159-992A-F172639B7B38}" destId="{71C15734-3C7F-4935-AC34-120E4D02D750}" srcOrd="3" destOrd="0" presId="urn:microsoft.com/office/officeart/2005/8/layout/process2"/>
    <dgm:cxn modelId="{5BD0DA4D-DAF4-4512-9744-AA8DEF9FBCF6}" type="presParOf" srcId="{71C15734-3C7F-4935-AC34-120E4D02D750}" destId="{2F98A2D0-394F-429B-8E70-78800C904A87}" srcOrd="0" destOrd="0" presId="urn:microsoft.com/office/officeart/2005/8/layout/process2"/>
    <dgm:cxn modelId="{BCA4FC01-7319-4AA8-B42B-6EABBCA4B261}" type="presParOf" srcId="{B9BDA017-BAC8-4159-992A-F172639B7B38}" destId="{3EFF566E-0545-44F9-AAFF-670FF537824A}" srcOrd="4" destOrd="0" presId="urn:microsoft.com/office/officeart/2005/8/layout/process2"/>
    <dgm:cxn modelId="{C6A789DF-05B2-4282-B780-1FC57763639A}" type="presParOf" srcId="{B9BDA017-BAC8-4159-992A-F172639B7B38}" destId="{9C35D758-5098-4121-B112-523EB8E989D2}" srcOrd="5" destOrd="0" presId="urn:microsoft.com/office/officeart/2005/8/layout/process2"/>
    <dgm:cxn modelId="{CAD200B2-24DE-4ED4-82E6-2997D8B023C0}" type="presParOf" srcId="{9C35D758-5098-4121-B112-523EB8E989D2}" destId="{4F768B7D-7A6D-4907-82CE-D1CF649B634C}" srcOrd="0" destOrd="0" presId="urn:microsoft.com/office/officeart/2005/8/layout/process2"/>
    <dgm:cxn modelId="{EC26C380-E08A-4D53-A519-F56754878899}" type="presParOf" srcId="{B9BDA017-BAC8-4159-992A-F172639B7B38}" destId="{3859C77F-3E9A-4A28-8B01-247AC66EDBE1}" srcOrd="6" destOrd="0" presId="urn:microsoft.com/office/officeart/2005/8/layout/process2"/>
    <dgm:cxn modelId="{97254606-7D9E-4758-94FE-1BCEA3682EEA}" type="presParOf" srcId="{B9BDA017-BAC8-4159-992A-F172639B7B38}" destId="{D321CACE-B3FC-4B4A-BB42-7B5A66405771}" srcOrd="7" destOrd="0" presId="urn:microsoft.com/office/officeart/2005/8/layout/process2"/>
    <dgm:cxn modelId="{76BE48C5-4730-4C75-B99F-59420EA83E11}" type="presParOf" srcId="{D321CACE-B3FC-4B4A-BB42-7B5A66405771}" destId="{DC9184CD-82DB-4236-9D85-E29EBF3C5DEE}" srcOrd="0" destOrd="0" presId="urn:microsoft.com/office/officeart/2005/8/layout/process2"/>
    <dgm:cxn modelId="{CC3270A7-4161-49C9-B33F-4957CF251F59}" type="presParOf" srcId="{B9BDA017-BAC8-4159-992A-F172639B7B38}" destId="{7DBC98DE-33B1-4249-BF23-278D7BE8F807}" srcOrd="8" destOrd="0" presId="urn:microsoft.com/office/officeart/2005/8/layout/process2"/>
    <dgm:cxn modelId="{C0DBA1CC-83F3-4956-A90D-D76B8CC3EB01}" type="presParOf" srcId="{B9BDA017-BAC8-4159-992A-F172639B7B38}" destId="{560E82D8-D0B9-46EE-AF01-5D5EF0BB77B8}" srcOrd="9" destOrd="0" presId="urn:microsoft.com/office/officeart/2005/8/layout/process2"/>
    <dgm:cxn modelId="{08876262-86FE-47C3-90AA-74075BEB5DC6}" type="presParOf" srcId="{560E82D8-D0B9-46EE-AF01-5D5EF0BB77B8}" destId="{3A132C5F-7E3D-4449-AB42-F84734CD81CE}" srcOrd="0" destOrd="0" presId="urn:microsoft.com/office/officeart/2005/8/layout/process2"/>
    <dgm:cxn modelId="{D0A7AD6D-CB7D-4954-8061-A23935C7EB97}" type="presParOf" srcId="{B9BDA017-BAC8-4159-992A-F172639B7B38}" destId="{0975C48E-E746-433C-9720-26083829C41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D24E5-61F9-4C8A-BA95-F7246DB6A37D}">
      <dsp:nvSpPr>
        <dsp:cNvPr id="0" name=""/>
        <dsp:cNvSpPr/>
      </dsp:nvSpPr>
      <dsp:spPr>
        <a:xfrm>
          <a:off x="2647189" y="5527"/>
          <a:ext cx="2935221" cy="733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LH ,</a:t>
          </a:r>
          <a:r>
            <a:rPr lang="en-US" sz="1800" kern="1200" dirty="0" err="1" smtClean="0"/>
            <a:t>FSH,Progesterone</a:t>
          </a:r>
          <a:r>
            <a:rPr lang="en-US" sz="1800" kern="1200" dirty="0" smtClean="0"/>
            <a:t> ,growth factors</a:t>
          </a:r>
          <a:endParaRPr lang="en-IN" sz="1800" kern="1200" dirty="0"/>
        </a:p>
      </dsp:txBody>
      <dsp:txXfrm>
        <a:off x="2668681" y="27019"/>
        <a:ext cx="2892237" cy="690821"/>
      </dsp:txXfrm>
    </dsp:sp>
    <dsp:sp modelId="{B573BFDD-F7AA-4B88-88C3-D905804A92C8}">
      <dsp:nvSpPr>
        <dsp:cNvPr id="0" name=""/>
        <dsp:cNvSpPr/>
      </dsp:nvSpPr>
      <dsp:spPr>
        <a:xfrm rot="5400000">
          <a:off x="3977211" y="757677"/>
          <a:ext cx="275176" cy="330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4015736" y="785195"/>
        <a:ext cx="198128" cy="192623"/>
      </dsp:txXfrm>
    </dsp:sp>
    <dsp:sp modelId="{B60BD464-C969-4750-9A0D-C5FD850C6D41}">
      <dsp:nvSpPr>
        <dsp:cNvPr id="0" name=""/>
        <dsp:cNvSpPr/>
      </dsp:nvSpPr>
      <dsp:spPr>
        <a:xfrm>
          <a:off x="2647189" y="1106235"/>
          <a:ext cx="2935221" cy="733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Plaminogen</a:t>
          </a:r>
          <a:r>
            <a:rPr lang="en-US" sz="1800" kern="1200" dirty="0" smtClean="0"/>
            <a:t> activator synthesis(</a:t>
          </a:r>
          <a:r>
            <a:rPr lang="en-US" sz="1800" kern="1200" dirty="0" err="1" smtClean="0"/>
            <a:t>granulosa</a:t>
          </a:r>
          <a:r>
            <a:rPr lang="en-US" sz="1800" kern="1200" dirty="0" smtClean="0"/>
            <a:t> &amp; theca cells)</a:t>
          </a:r>
          <a:endParaRPr lang="en-IN" sz="1800" kern="1200" dirty="0"/>
        </a:p>
      </dsp:txBody>
      <dsp:txXfrm>
        <a:off x="2668681" y="1127727"/>
        <a:ext cx="2892237" cy="690821"/>
      </dsp:txXfrm>
    </dsp:sp>
    <dsp:sp modelId="{71C15734-3C7F-4935-AC34-120E4D02D750}">
      <dsp:nvSpPr>
        <dsp:cNvPr id="0" name=""/>
        <dsp:cNvSpPr/>
      </dsp:nvSpPr>
      <dsp:spPr>
        <a:xfrm rot="5400000">
          <a:off x="3977211" y="1858385"/>
          <a:ext cx="275176" cy="330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4015736" y="1885903"/>
        <a:ext cx="198128" cy="192623"/>
      </dsp:txXfrm>
    </dsp:sp>
    <dsp:sp modelId="{3EFF566E-0545-44F9-AAFF-670FF537824A}">
      <dsp:nvSpPr>
        <dsp:cNvPr id="0" name=""/>
        <dsp:cNvSpPr/>
      </dsp:nvSpPr>
      <dsp:spPr>
        <a:xfrm>
          <a:off x="2647189" y="2206943"/>
          <a:ext cx="2935221" cy="733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Plasminogen</a:t>
          </a:r>
          <a:r>
            <a:rPr lang="en-US" sz="1800" kern="1200" dirty="0" smtClean="0"/>
            <a:t> </a:t>
          </a:r>
          <a:r>
            <a:rPr lang="en-US" sz="1800" kern="1200" dirty="0" smtClean="0">
              <a:sym typeface="Wingdings" pitchFamily="2" charset="2"/>
            </a:rPr>
            <a:t></a:t>
          </a:r>
          <a:r>
            <a:rPr lang="en-US" sz="1800" kern="1200" dirty="0" err="1" smtClean="0"/>
            <a:t>Plasmin</a:t>
          </a:r>
          <a:endParaRPr lang="en-IN" sz="1800" kern="1200" dirty="0"/>
        </a:p>
      </dsp:txBody>
      <dsp:txXfrm>
        <a:off x="2668681" y="2228435"/>
        <a:ext cx="2892237" cy="690821"/>
      </dsp:txXfrm>
    </dsp:sp>
    <dsp:sp modelId="{9C35D758-5098-4121-B112-523EB8E989D2}">
      <dsp:nvSpPr>
        <dsp:cNvPr id="0" name=""/>
        <dsp:cNvSpPr/>
      </dsp:nvSpPr>
      <dsp:spPr>
        <a:xfrm rot="5400000">
          <a:off x="3977211" y="2959093"/>
          <a:ext cx="275176" cy="330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4015736" y="2986611"/>
        <a:ext cx="198128" cy="192623"/>
      </dsp:txXfrm>
    </dsp:sp>
    <dsp:sp modelId="{3859C77F-3E9A-4A28-8B01-247AC66EDBE1}">
      <dsp:nvSpPr>
        <dsp:cNvPr id="0" name=""/>
        <dsp:cNvSpPr/>
      </dsp:nvSpPr>
      <dsp:spPr>
        <a:xfrm>
          <a:off x="2647189" y="3307651"/>
          <a:ext cx="2935221" cy="733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Collagenase</a:t>
          </a:r>
          <a:endParaRPr lang="en-IN" sz="1800" kern="1200" dirty="0"/>
        </a:p>
      </dsp:txBody>
      <dsp:txXfrm>
        <a:off x="2668681" y="3329143"/>
        <a:ext cx="2892237" cy="690821"/>
      </dsp:txXfrm>
    </dsp:sp>
    <dsp:sp modelId="{D321CACE-B3FC-4B4A-BB42-7B5A66405771}">
      <dsp:nvSpPr>
        <dsp:cNvPr id="0" name=""/>
        <dsp:cNvSpPr/>
      </dsp:nvSpPr>
      <dsp:spPr>
        <a:xfrm rot="5400000">
          <a:off x="3977211" y="4059801"/>
          <a:ext cx="275176" cy="330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>
            <a:solidFill>
              <a:srgbClr val="002060"/>
            </a:solidFill>
          </a:endParaRPr>
        </a:p>
      </dsp:txBody>
      <dsp:txXfrm rot="-5400000">
        <a:off x="4015736" y="4087319"/>
        <a:ext cx="198128" cy="192623"/>
      </dsp:txXfrm>
    </dsp:sp>
    <dsp:sp modelId="{7DBC98DE-33B1-4249-BF23-278D7BE8F807}">
      <dsp:nvSpPr>
        <dsp:cNvPr id="0" name=""/>
        <dsp:cNvSpPr/>
      </dsp:nvSpPr>
      <dsp:spPr>
        <a:xfrm>
          <a:off x="2647189" y="4408359"/>
          <a:ext cx="2935221" cy="733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Disrupts follicular wall</a:t>
          </a:r>
          <a:endParaRPr lang="en-IN" sz="1800" kern="1200" dirty="0"/>
        </a:p>
      </dsp:txBody>
      <dsp:txXfrm>
        <a:off x="2668681" y="4429851"/>
        <a:ext cx="2892237" cy="690821"/>
      </dsp:txXfrm>
    </dsp:sp>
    <dsp:sp modelId="{560E82D8-D0B9-46EE-AF01-5D5EF0BB77B8}">
      <dsp:nvSpPr>
        <dsp:cNvPr id="0" name=""/>
        <dsp:cNvSpPr/>
      </dsp:nvSpPr>
      <dsp:spPr>
        <a:xfrm rot="5400000">
          <a:off x="3977211" y="5160509"/>
          <a:ext cx="275176" cy="330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4015736" y="5188027"/>
        <a:ext cx="198128" cy="192623"/>
      </dsp:txXfrm>
    </dsp:sp>
    <dsp:sp modelId="{0975C48E-E746-433C-9720-26083829C410}">
      <dsp:nvSpPr>
        <dsp:cNvPr id="0" name=""/>
        <dsp:cNvSpPr/>
      </dsp:nvSpPr>
      <dsp:spPr>
        <a:xfrm>
          <a:off x="2647189" y="5509067"/>
          <a:ext cx="2935221" cy="733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Ovulation</a:t>
          </a:r>
          <a:endParaRPr lang="en-IN" sz="1800" kern="1200" dirty="0"/>
        </a:p>
      </dsp:txBody>
      <dsp:txXfrm>
        <a:off x="2668681" y="5530559"/>
        <a:ext cx="2892237" cy="69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A3A0B-56AD-480E-A77C-070C8B9A5A18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BD8B2-16B0-43C4-9EC6-62E9BCCD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6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BD8B2-16B0-43C4-9EC6-62E9BCCD4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BD8B2-16B0-43C4-9EC6-62E9BCCD4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BD8B2-16B0-43C4-9EC6-62E9BCCD4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6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BD8B2-16B0-43C4-9EC6-62E9BCCD431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3D0C74-00D7-447D-8A12-FD5A5233EEBE}" type="datetimeFigureOut">
              <a:rPr lang="en-IN" smtClean="0"/>
              <a:pPr/>
              <a:t>21-10-2016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D58006B-75E8-4F2B-8918-CBF07BC69D5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 of Menstruation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Presented by </a:t>
            </a:r>
            <a:r>
              <a:rPr lang="en-US" dirty="0" err="1" smtClean="0"/>
              <a:t>Dr.Vinitha.K</a:t>
            </a:r>
            <a:r>
              <a:rPr lang="en-US" dirty="0" smtClean="0"/>
              <a:t>                                </a:t>
            </a:r>
          </a:p>
          <a:p>
            <a:r>
              <a:rPr lang="en-IN" dirty="0" smtClean="0"/>
              <a:t>Chairperson-</a:t>
            </a:r>
            <a:r>
              <a:rPr lang="en-IN" dirty="0" err="1" smtClean="0"/>
              <a:t>Dr.Roopesh</a:t>
            </a:r>
            <a:r>
              <a:rPr lang="en-IN" dirty="0" smtClean="0"/>
              <a:t>(associate professor)Dept. of OBG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Pituitary gland&#10;1&#10;Estrogens, progesterone (),&#10;inhibin ()&#10;Follistatin (), Activin ()&#10;Regulatedby&#10;LH and FSH&#10;Produce&#10;GnRH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573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Brain cortex&#10;Clinical examples:&#10;1. Psychogenic amenorrhea&#10;2. “False” pregnancy&#10;3. Amenorrhea during the war&#10;External&#10;infl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573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nadotropin-Releasing Hormone Receptor&#10;• Hypothalamic GnRH -&gt; Pituitary -&gt; GnRH type&#10;I receptor -&gt; activation of Gq/11.&#10;•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573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OVARY&#10;Adult OvaryAdult Ovary&#10;Length: 2-5cm&#10;Width: 1.5-3cm&#10;Thickness: 0.5-1.5cm&#10;Weight: 5-10g&#10;Length: 2-5cm&#10;Width: 1.5-3cm&#10;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 r="6113"/>
          <a:stretch/>
        </p:blipFill>
        <p:spPr bwMode="auto">
          <a:xfrm>
            <a:off x="1719262" y="2057400"/>
            <a:ext cx="5705475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levels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2270"/>
            <a:ext cx="8229600" cy="43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Meiotic Division during Oocyte&#10;Maturation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7" r="1097"/>
          <a:stretch/>
        </p:blipFill>
        <p:spPr bwMode="auto">
          <a:xfrm>
            <a:off x="609600" y="1525137"/>
            <a:ext cx="6588882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OOCYTES AT BIRTH</a:t>
            </a:r>
            <a:endParaRPr lang="en-US" dirty="0"/>
          </a:p>
        </p:txBody>
      </p:sp>
      <p:pic>
        <p:nvPicPr>
          <p:cNvPr id="5122" name="Picture 2" descr="Ovarian Follicular Development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16597" r="-2351" b="-16597"/>
          <a:stretch/>
        </p:blipFill>
        <p:spPr bwMode="auto">
          <a:xfrm>
            <a:off x="1524000" y="1533099"/>
            <a:ext cx="7294877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unctional anatomy and developmental&#10;changes in the adult ovary during a ovarian cycle.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r="941"/>
          <a:stretch/>
        </p:blipFill>
        <p:spPr bwMode="auto">
          <a:xfrm>
            <a:off x="13648" y="152400"/>
            <a:ext cx="9768838" cy="61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IN" sz="3600" b="1" dirty="0" smtClean="0"/>
              <a:t>Phases of menstruation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9700"/>
            <a:ext cx="9144000" cy="5105400"/>
          </a:xfrm>
        </p:spPr>
        <p:txBody>
          <a:bodyPr>
            <a:normAutofit lnSpcReduction="10000"/>
          </a:bodyPr>
          <a:lstStyle/>
          <a:p>
            <a:pPr marL="1371600" lvl="6" indent="0">
              <a:buNone/>
            </a:pPr>
            <a:r>
              <a:rPr lang="en-US" sz="3200" dirty="0" smtClean="0"/>
              <a:t>  </a:t>
            </a:r>
          </a:p>
          <a:p>
            <a:pPr lvl="6"/>
            <a:r>
              <a:rPr lang="en-US" sz="3200" dirty="0" smtClean="0"/>
              <a:t>The ovarian cycle </a:t>
            </a:r>
          </a:p>
          <a:p>
            <a:pPr lvl="6"/>
            <a:r>
              <a:rPr lang="en-US" sz="3200" dirty="0" smtClean="0"/>
              <a:t>The uterine cycle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The ovarian cycle consist of </a:t>
            </a:r>
          </a:p>
          <a:p>
            <a:r>
              <a:rPr lang="en-US" dirty="0" smtClean="0"/>
              <a:t>The follicular phase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luteal</a:t>
            </a:r>
            <a:r>
              <a:rPr lang="en-US" dirty="0" smtClean="0"/>
              <a:t> phase 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The uterine cycle consist of</a:t>
            </a:r>
          </a:p>
          <a:p>
            <a:r>
              <a:rPr lang="en-US" dirty="0" smtClean="0"/>
              <a:t>The proliferative phase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secretory</a:t>
            </a:r>
            <a:r>
              <a:rPr lang="en-US" dirty="0" smtClean="0"/>
              <a:t> phase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OVARIAN CYCLE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6666" r="22322"/>
          <a:stretch/>
        </p:blipFill>
        <p:spPr>
          <a:xfrm>
            <a:off x="609599" y="457200"/>
            <a:ext cx="7772401" cy="6400800"/>
          </a:xfrm>
        </p:spPr>
      </p:pic>
    </p:spTree>
    <p:extLst>
      <p:ext uri="{BB962C8B-B14F-4D97-AF65-F5344CB8AC3E}">
        <p14:creationId xmlns:p14="http://schemas.microsoft.com/office/powerpoint/2010/main" val="3791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Ovarian cycle FSH&#10;LH&#10;LH, FSH, oxytocin,&#10;inhibin&#10;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2779"/>
            <a:ext cx="7610475" cy="57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OVULATION• The dominant follicle protrudes from the ovarian cortex• Gentle release of the oocyte surrounded by the cumulus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781"/>
          <a:stretch/>
        </p:blipFill>
        <p:spPr bwMode="auto">
          <a:xfrm>
            <a:off x="353483" y="1524000"/>
            <a:ext cx="833331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FOLLICULAR PHASE</a:t>
            </a:r>
            <a:endParaRPr lang="en-US" dirty="0"/>
          </a:p>
        </p:txBody>
      </p:sp>
      <p:pic>
        <p:nvPicPr>
          <p:cNvPr id="7170" name="Picture 2" descr="• The granulosa cells become cuboidal and&#10;increase in number to form a pseudostratified&#10;layer.&#10;• The decline in luteal pha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/>
        </p:blipFill>
        <p:spPr bwMode="auto">
          <a:xfrm>
            <a:off x="991471" y="1676400"/>
            <a:ext cx="7658935" cy="47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follicular phase</a:t>
            </a:r>
            <a:endParaRPr lang="en-IN" dirty="0"/>
          </a:p>
        </p:txBody>
      </p:sp>
      <p:pic>
        <p:nvPicPr>
          <p:cNvPr id="4" name="Content Placeholder 3" descr="primordial_0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914400"/>
            <a:ext cx="3581400" cy="5715000"/>
          </a:xfrm>
        </p:spPr>
      </p:pic>
      <p:sp>
        <p:nvSpPr>
          <p:cNvPr id="6" name="TextBox 5"/>
          <p:cNvSpPr txBox="1"/>
          <p:nvPr/>
        </p:nvSpPr>
        <p:spPr>
          <a:xfrm>
            <a:off x="533400" y="1371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Primordial follicle</a:t>
            </a:r>
            <a:endParaRPr lang="en-I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438400"/>
            <a:ext cx="396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Originates in the endoderm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Migrate to the genital ridge at 5 to 6 weeks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Attains maximum at 16 to 20 weeks  of gestation  </a:t>
            </a:r>
            <a:r>
              <a:rPr lang="en-US" sz="2000" dirty="0" err="1" smtClean="0"/>
              <a:t>i.e</a:t>
            </a:r>
            <a:r>
              <a:rPr lang="en-US" sz="2000" dirty="0" smtClean="0"/>
              <a:t> around 7 million.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 birth it is around 2 million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 puberty it is around 0.3 to 0.5 million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Only 400 to 500 follicles ovulate during a woman’s reproductive years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Primordial  follicle</a:t>
            </a:r>
            <a:endParaRPr lang="en-US" dirty="0"/>
          </a:p>
        </p:txBody>
      </p:sp>
      <p:pic>
        <p:nvPicPr>
          <p:cNvPr id="8194" name="Picture 2" descr="PreAntral Follicle&#10;• The stroma differentiates into the theca&#10;interna, which is adjacent to the basal&#10;lamina, and the thec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/>
        </p:blipFill>
        <p:spPr bwMode="auto">
          <a:xfrm>
            <a:off x="914400" y="1833563"/>
            <a:ext cx="6807097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Primordial follicle is non growing and consists of an oocyte ,arrested in </a:t>
            </a:r>
            <a:r>
              <a:rPr lang="en-US" dirty="0" err="1" smtClean="0"/>
              <a:t>diplotene</a:t>
            </a:r>
            <a:r>
              <a:rPr lang="en-US" dirty="0" smtClean="0"/>
              <a:t> stage of meiotic prophase ,surrounded by a single layer of spindle shaped </a:t>
            </a:r>
            <a:r>
              <a:rPr lang="en-US" dirty="0" err="1" smtClean="0"/>
              <a:t>granulosa</a:t>
            </a:r>
            <a:r>
              <a:rPr lang="en-US" dirty="0" smtClean="0"/>
              <a:t> cells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initial </a:t>
            </a:r>
            <a:r>
              <a:rPr lang="en-US" dirty="0" err="1" smtClean="0"/>
              <a:t>recruitement</a:t>
            </a:r>
            <a:r>
              <a:rPr lang="en-US" dirty="0" smtClean="0"/>
              <a:t> and growth of primordial follicles is gonadotropin independent</a:t>
            </a:r>
          </a:p>
          <a:p>
            <a:endParaRPr lang="en-US" dirty="0" smtClean="0"/>
          </a:p>
          <a:p>
            <a:r>
              <a:rPr lang="en-US" dirty="0" smtClean="0"/>
              <a:t>The total </a:t>
            </a:r>
            <a:r>
              <a:rPr lang="en-US" dirty="0" err="1" smtClean="0"/>
              <a:t>durationof</a:t>
            </a:r>
            <a:r>
              <a:rPr lang="en-US" dirty="0" smtClean="0"/>
              <a:t> time to achieve pre </a:t>
            </a:r>
            <a:r>
              <a:rPr lang="en-US" dirty="0" err="1" smtClean="0"/>
              <a:t>ovulatory</a:t>
            </a:r>
            <a:r>
              <a:rPr lang="en-US" dirty="0" smtClean="0"/>
              <a:t> status is approximately 85 days</a:t>
            </a:r>
          </a:p>
          <a:p>
            <a:endParaRPr lang="en-US" dirty="0" smtClean="0"/>
          </a:p>
          <a:p>
            <a:r>
              <a:rPr lang="en-US" dirty="0" smtClean="0"/>
              <a:t>First visible signs of development are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Increase in the size of </a:t>
            </a:r>
            <a:r>
              <a:rPr lang="en-US" sz="2400" dirty="0" err="1" smtClean="0"/>
              <a:t>oocyte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Granulosa</a:t>
            </a:r>
            <a:r>
              <a:rPr lang="en-US" sz="2400" dirty="0" smtClean="0"/>
              <a:t> cells becoming </a:t>
            </a:r>
            <a:r>
              <a:rPr lang="en-US" sz="2400" dirty="0" err="1" smtClean="0"/>
              <a:t>cuboidal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</a:t>
            </a:r>
            <a:r>
              <a:rPr lang="en-IN" dirty="0" err="1" smtClean="0"/>
              <a:t>Preantral</a:t>
            </a:r>
            <a:r>
              <a:rPr lang="en-IN" dirty="0" smtClean="0"/>
              <a:t> follicle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Oocyte</a:t>
            </a:r>
            <a:r>
              <a:rPr lang="en-US" sz="2400" dirty="0" smtClean="0"/>
              <a:t> enlarges and is surrounded by a membrane ,the 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pellucida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cells undergo a multilayer proliferation as the theca layer continues to </a:t>
            </a:r>
            <a:r>
              <a:rPr lang="en-US" sz="2400" dirty="0" err="1" smtClean="0"/>
              <a:t>organise</a:t>
            </a:r>
            <a:r>
              <a:rPr lang="en-US" sz="2400" dirty="0" smtClean="0"/>
              <a:t> from the surrounding </a:t>
            </a:r>
            <a:r>
              <a:rPr lang="en-US" sz="2400" dirty="0" err="1" smtClean="0"/>
              <a:t>stroma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primodial</a:t>
            </a:r>
            <a:r>
              <a:rPr lang="en-US" sz="2400" dirty="0" smtClean="0"/>
              <a:t> follicle produces more of estrogens than androgens or </a:t>
            </a:r>
            <a:r>
              <a:rPr lang="en-US" sz="2400" dirty="0" err="1" smtClean="0"/>
              <a:t>progestins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04" name="Shape 25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hape 2560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Ovary—Secondary Follicle or Preantral Follicle 1 Beginnings of a follicular antrum 2 Theca folliculi interna 3 Theca folli..." id="25606" name="Shape 25606"/>
          <p:cNvPicPr preferRelativeResize="0"/>
          <p:nvPr>
            <p:ph idx="1" type="body"/>
          </p:nvPr>
        </p:nvPicPr>
        <p:blipFill rotWithShape="1">
          <a:blip r:embed="rId2">
            <a:alphaModFix/>
          </a:blip>
          <a:srcRect b="-16699" l="-1250" r="-1260" t="16699"/>
          <a:stretch/>
        </p:blipFill>
        <p:spPr>
          <a:xfrm>
            <a:off x="1104950" y="1828800"/>
            <a:ext cx="7581900" cy="55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Antral</a:t>
            </a:r>
            <a:r>
              <a:rPr lang="en-US" dirty="0" smtClean="0"/>
              <a:t> follicle</a:t>
            </a:r>
            <a:endParaRPr lang="en-IN" dirty="0"/>
          </a:p>
        </p:txBody>
      </p:sp>
      <p:pic>
        <p:nvPicPr>
          <p:cNvPr id="4" name="Content Placeholder 3" descr="follicle_antrum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905000"/>
            <a:ext cx="3810000" cy="3670300"/>
          </a:xfrm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Under the influence of estrogen and FSH there is an increase in the production of follicular fluid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Oocyte</a:t>
            </a:r>
            <a:r>
              <a:rPr lang="en-US" sz="2400" dirty="0" smtClean="0"/>
              <a:t> and the surrounding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cells are nurtured in this follicular fluid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cells surrounding the </a:t>
            </a:r>
            <a:r>
              <a:rPr lang="en-US" sz="2400" dirty="0" err="1" smtClean="0"/>
              <a:t>Oocyte</a:t>
            </a:r>
            <a:r>
              <a:rPr lang="en-US" sz="2400" dirty="0" smtClean="0"/>
              <a:t> are known as cumulus </a:t>
            </a:r>
            <a:r>
              <a:rPr lang="en-US" sz="2400" dirty="0" err="1" smtClean="0"/>
              <a:t>oophorus</a:t>
            </a:r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matured </a:t>
            </a:r>
            <a:r>
              <a:rPr lang="en-US" dirty="0" err="1" smtClean="0"/>
              <a:t>graafian</a:t>
            </a:r>
            <a:r>
              <a:rPr lang="en-US" dirty="0" smtClean="0"/>
              <a:t> follicle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/>
          <a:stretch/>
        </p:blipFill>
        <p:spPr>
          <a:xfrm>
            <a:off x="1637731" y="1757362"/>
            <a:ext cx="5972744" cy="4562475"/>
          </a:xfrm>
        </p:spPr>
      </p:pic>
    </p:spTree>
    <p:extLst>
      <p:ext uri="{BB962C8B-B14F-4D97-AF65-F5344CB8AC3E}">
        <p14:creationId xmlns:p14="http://schemas.microsoft.com/office/powerpoint/2010/main" val="10601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Hypothalamo</a:t>
            </a:r>
            <a:r>
              <a:rPr lang="en-US" dirty="0" smtClean="0"/>
              <a:t> pituitary ovarian axis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2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883400"/>
          </a:xfrm>
        </p:spPr>
      </p:pic>
    </p:spTree>
    <p:extLst>
      <p:ext uri="{BB962C8B-B14F-4D97-AF65-F5344CB8AC3E}">
        <p14:creationId xmlns:p14="http://schemas.microsoft.com/office/powerpoint/2010/main" val="28526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04" r="12382"/>
          <a:stretch/>
        </p:blipFill>
        <p:spPr>
          <a:xfrm>
            <a:off x="990600" y="512928"/>
            <a:ext cx="6790899" cy="58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52" r="13636"/>
          <a:stretch/>
        </p:blipFill>
        <p:spPr>
          <a:xfrm>
            <a:off x="1066800" y="1295400"/>
            <a:ext cx="6762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6483"/>
            <a:ext cx="8229600" cy="1325562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The two </a:t>
            </a:r>
            <a:r>
              <a:rPr lang="en-US" sz="4800" dirty="0" err="1" smtClean="0"/>
              <a:t>cell,two</a:t>
            </a:r>
            <a:r>
              <a:rPr lang="en-US" sz="4800" dirty="0" smtClean="0"/>
              <a:t> –gonadotropin system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human </a:t>
            </a:r>
            <a:r>
              <a:rPr lang="en-US" dirty="0" err="1" smtClean="0"/>
              <a:t>preantral</a:t>
            </a:r>
            <a:r>
              <a:rPr lang="en-US" dirty="0" smtClean="0"/>
              <a:t> follicles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 smtClean="0"/>
              <a:t>LH receptors are present only on the theca cells 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 smtClean="0"/>
              <a:t>FHS receptors are present only on 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cells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LH stimulates theca cells to produce androgens that can then be converted through FHS –induced aromatization to estrogens in the </a:t>
            </a:r>
            <a:r>
              <a:rPr lang="en-US" dirty="0" err="1" smtClean="0"/>
              <a:t>granulosa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The aromatase activity of the </a:t>
            </a:r>
            <a:r>
              <a:rPr lang="en-US" dirty="0" err="1" smtClean="0"/>
              <a:t>granulosa</a:t>
            </a:r>
            <a:r>
              <a:rPr lang="en-US" dirty="0" smtClean="0"/>
              <a:t> cells is more than </a:t>
            </a:r>
            <a:r>
              <a:rPr lang="en-US" dirty="0" err="1" smtClean="0"/>
              <a:t>thecal</a:t>
            </a:r>
            <a:r>
              <a:rPr lang="en-US" dirty="0" smtClean="0"/>
              <a:t> cells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ysiology-of-menstruation-by-av-sharma-19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Preovulatory</a:t>
            </a:r>
            <a:r>
              <a:rPr lang="en-US" dirty="0" smtClean="0"/>
              <a:t> Follicle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Granulosa</a:t>
            </a:r>
            <a:r>
              <a:rPr lang="en-US" dirty="0" smtClean="0"/>
              <a:t> cells in the </a:t>
            </a:r>
            <a:r>
              <a:rPr lang="en-US" dirty="0" err="1" smtClean="0"/>
              <a:t>preovulatory</a:t>
            </a:r>
            <a:r>
              <a:rPr lang="en-US" dirty="0" smtClean="0"/>
              <a:t> follicle enlarge and acquire lipid inclusions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Theca becomes vacuolated and richly </a:t>
            </a:r>
            <a:r>
              <a:rPr lang="en-US" dirty="0" err="1" smtClean="0"/>
              <a:t>vascular,giving</a:t>
            </a:r>
            <a:r>
              <a:rPr lang="en-US" dirty="0" smtClean="0"/>
              <a:t> the </a:t>
            </a:r>
            <a:r>
              <a:rPr lang="en-US" dirty="0" err="1" smtClean="0"/>
              <a:t>preovulatory</a:t>
            </a:r>
            <a:r>
              <a:rPr lang="en-US" dirty="0" smtClean="0"/>
              <a:t> follicle a hyperemic appearance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Oocyte proceeds in meiosis approaching completion of its reduction division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Approaching maturity the </a:t>
            </a:r>
            <a:r>
              <a:rPr lang="en-US" dirty="0" err="1" smtClean="0"/>
              <a:t>preovulatory</a:t>
            </a:r>
            <a:r>
              <a:rPr lang="en-US" dirty="0" smtClean="0"/>
              <a:t> follicle produces increasing amounts of estrogen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Estrogen peaks approximately 24 to 36 hours prior to ovulation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LH surge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onset of the LH surge occurs when the peak levels of estradiol are achieved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providing the </a:t>
            </a:r>
            <a:r>
              <a:rPr lang="en-US" dirty="0" err="1" smtClean="0"/>
              <a:t>ovulatory</a:t>
            </a:r>
            <a:r>
              <a:rPr lang="en-US" dirty="0" smtClean="0"/>
              <a:t> stimulates to the selected follicles ,the LH surge seals the fate of the remaining follicles with their lower estrogen and FSH content by further increasing androgen superiority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LH promotes </a:t>
            </a:r>
            <a:r>
              <a:rPr lang="en-US" dirty="0" err="1" smtClean="0"/>
              <a:t>Luteinization</a:t>
            </a:r>
            <a:r>
              <a:rPr lang="en-US" dirty="0" smtClean="0"/>
              <a:t> of the </a:t>
            </a:r>
            <a:r>
              <a:rPr lang="en-US" dirty="0" err="1" smtClean="0"/>
              <a:t>granulosa</a:t>
            </a:r>
            <a:r>
              <a:rPr lang="en-US" dirty="0" smtClean="0"/>
              <a:t> in the dominant follicle ,resulting in the production of progesterone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>The dominant follicle protrudes from the ovarian </a:t>
            </a:r>
            <a:r>
              <a:rPr lang="en-US" dirty="0" smtClean="0"/>
              <a:t>cortex</a:t>
            </a:r>
          </a:p>
          <a:p>
            <a:pPr marL="0" indent="0" eaLnBrk="0" hangingPunct="0">
              <a:lnSpc>
                <a:spcPct val="80000"/>
              </a:lnSpc>
              <a:buClr>
                <a:schemeClr val="accent1"/>
              </a:buClr>
              <a:buSzPct val="70000"/>
              <a:buNone/>
              <a:defRPr/>
            </a:pPr>
            <a:endParaRPr lang="en-US" dirty="0"/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dirty="0"/>
              <a:t> Gentle release of the oocyte surrounded by the </a:t>
            </a:r>
            <a:r>
              <a:rPr lang="en-US" dirty="0" smtClean="0"/>
              <a:t>cumulus </a:t>
            </a:r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/>
              <a:t>cells</a:t>
            </a:r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557117"/>
            <a:ext cx="4114800" cy="330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Ovulation</a:t>
            </a:r>
            <a:endParaRPr lang="en-IN" dirty="0"/>
          </a:p>
        </p:txBody>
      </p:sp>
      <p:pic>
        <p:nvPicPr>
          <p:cNvPr id="4" name="Content Placeholder 3" descr="physiology-of-menstruation-by-av-sharma-25-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845" y="1673225"/>
            <a:ext cx="3153309" cy="47180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A thresh hold of LH concentration must be maintained for at least 14 to 27 hours in order for full maturation of the Oocyte to </a:t>
            </a:r>
            <a:r>
              <a:rPr lang="en-US" sz="2400" dirty="0" smtClean="0"/>
              <a:t>occur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Usually LH surge lasts for 48 to 50 </a:t>
            </a:r>
            <a:r>
              <a:rPr lang="en-US" sz="2400" dirty="0" err="1" smtClean="0"/>
              <a:t>hrs</a:t>
            </a:r>
            <a:endParaRPr lang="en-IN" sz="2400" dirty="0"/>
          </a:p>
          <a:p>
            <a:pPr algn="just"/>
            <a:endParaRPr lang="en-US" sz="2400" dirty="0"/>
          </a:p>
        </p:txBody>
      </p:sp>
      <p:pic>
        <p:nvPicPr>
          <p:cNvPr id="5" name="Picture 2" descr="Corpus Luteum&#10;1 Granulosa&#10;lutein cells&#10;2 Theca lutein&#10;cells&#10;3 Connective&#10;tissue of the&#10;theca folliculi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5" t="70147" r="4700" b="1669"/>
          <a:stretch/>
        </p:blipFill>
        <p:spPr bwMode="auto">
          <a:xfrm>
            <a:off x="6888139" y="5105399"/>
            <a:ext cx="1447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rpus Luteum&#10;1 Granulosa&#10;lutein cells&#10;2 Theca lutein&#10;cells&#10;3 Connective&#10;tissue of the&#10;theca folliculi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5" t="70147" r="4700" b="1669"/>
          <a:stretch/>
        </p:blipFill>
        <p:spPr bwMode="auto">
          <a:xfrm>
            <a:off x="6934200" y="5105399"/>
            <a:ext cx="1447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LUTEAL PHASE&#10;• The remaining -&gt; corpus&#10;luteum&#10;• granulosa / theca cells&#10;proliferate +&#10;hypertrophy -&gt;&#10;granulosa-lutein cel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4" t="16702" r="-313" b="-10021"/>
          <a:stretch/>
        </p:blipFill>
        <p:spPr bwMode="auto">
          <a:xfrm>
            <a:off x="424218" y="1370266"/>
            <a:ext cx="7718702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LUTEOLYSIS&#10;• Luteal regression&#10;• Blood supply diminishes&#10;• E &amp; P secretion drop&#10;• Luteal cells apoptosis -&gt; fibrotic -&gt; c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13361" r="-2508" b="-13361"/>
          <a:stretch/>
        </p:blipFill>
        <p:spPr bwMode="auto">
          <a:xfrm>
            <a:off x="888918" y="1524000"/>
            <a:ext cx="6483432" cy="48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he Luteal-Follicular Transition&#10;• Estradiol, progesterone, inhibin -&gt; nadir&#10;• E &amp; P decrease -&gt; increasing GnRH&#10;pusatile&#10;...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15079" r="-3774" b="-15079"/>
          <a:stretch/>
        </p:blipFill>
        <p:spPr bwMode="auto">
          <a:xfrm>
            <a:off x="258348" y="1600200"/>
            <a:ext cx="8199852" cy="6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b="1" dirty="0" smtClean="0"/>
              <a:t>Mechanisms </a:t>
            </a:r>
            <a:r>
              <a:rPr lang="en-US" b="1" dirty="0"/>
              <a:t>of follicular rupture</a:t>
            </a:r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None/>
              <a:defRPr/>
            </a:pPr>
            <a:endParaRPr lang="en-US" dirty="0" smtClean="0"/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None/>
              <a:defRPr/>
            </a:pPr>
            <a:r>
              <a:rPr lang="en-US" dirty="0" smtClean="0"/>
              <a:t> 1- </a:t>
            </a:r>
            <a:r>
              <a:rPr lang="en-US" dirty="0" smtClean="0">
                <a:sym typeface="Wingdings 3" pitchFamily="18" charset="2"/>
              </a:rPr>
              <a:t> </a:t>
            </a:r>
            <a:r>
              <a:rPr lang="en-US" dirty="0">
                <a:sym typeface="Wingdings 3" pitchFamily="18" charset="2"/>
              </a:rPr>
              <a:t>Follicular pressure</a:t>
            </a:r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None/>
              <a:defRPr/>
            </a:pPr>
            <a:r>
              <a:rPr lang="en-US" dirty="0">
                <a:sym typeface="Wingdings 3" pitchFamily="18" charset="2"/>
              </a:rPr>
              <a:t>     C</a:t>
            </a:r>
            <a:r>
              <a:rPr lang="en-US" dirty="0"/>
              <a:t>hanges in composition of the </a:t>
            </a:r>
            <a:r>
              <a:rPr lang="en-US" dirty="0" err="1"/>
              <a:t>antral</a:t>
            </a:r>
            <a:r>
              <a:rPr lang="en-US" dirty="0"/>
              <a:t> fluid </a:t>
            </a:r>
            <a:r>
              <a:rPr lang="en-US" dirty="0">
                <a:sym typeface="Wingdings 3" pitchFamily="18" charset="2"/>
              </a:rPr>
              <a:t>  </a:t>
            </a:r>
            <a:r>
              <a:rPr lang="en-US" dirty="0" smtClean="0">
                <a:sym typeface="Wingdings 3" pitchFamily="18" charset="2"/>
              </a:rPr>
              <a:t>colloid </a:t>
            </a:r>
            <a:r>
              <a:rPr lang="en-US" dirty="0">
                <a:sym typeface="Wingdings 3" pitchFamily="18" charset="2"/>
              </a:rPr>
              <a:t>osmotic </a:t>
            </a:r>
            <a:r>
              <a:rPr lang="en-US" dirty="0" smtClean="0">
                <a:sym typeface="Wingdings 3" pitchFamily="18" charset="2"/>
              </a:rPr>
              <a:t>pressure</a:t>
            </a:r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None/>
              <a:defRPr/>
            </a:pPr>
            <a:endParaRPr lang="en-US" dirty="0">
              <a:sym typeface="Wingdings 3" pitchFamily="18" charset="2"/>
            </a:endParaRPr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None/>
              <a:defRPr/>
            </a:pPr>
            <a:r>
              <a:rPr lang="en-US" dirty="0" smtClean="0">
                <a:sym typeface="Wingdings 3" pitchFamily="18" charset="2"/>
              </a:rPr>
              <a:t>2-  Enzymatic </a:t>
            </a:r>
            <a:r>
              <a:rPr lang="en-US" dirty="0">
                <a:sym typeface="Wingdings 3" pitchFamily="18" charset="2"/>
              </a:rPr>
              <a:t>rupture of the follicular wall</a:t>
            </a:r>
          </a:p>
          <a:p>
            <a:pPr eaLnBrk="0" hangingPunct="0">
              <a:lnSpc>
                <a:spcPct val="80000"/>
              </a:lnSpc>
              <a:buClr>
                <a:schemeClr val="accent1"/>
              </a:buClr>
              <a:buSzPct val="70000"/>
              <a:buNone/>
              <a:defRPr/>
            </a:pPr>
            <a:r>
              <a:rPr lang="en-US" dirty="0">
                <a:sym typeface="Wingdings 3" pitchFamily="18" charset="2"/>
              </a:rPr>
              <a:t>     LH &amp; FSH  </a:t>
            </a:r>
            <a:r>
              <a:rPr lang="en-US" dirty="0" err="1">
                <a:sym typeface="Wingdings 3" pitchFamily="18" charset="2"/>
              </a:rPr>
              <a:t>granulosa</a:t>
            </a:r>
            <a:r>
              <a:rPr lang="en-US" dirty="0">
                <a:sym typeface="Wingdings 3" pitchFamily="18" charset="2"/>
              </a:rPr>
              <a:t> cells  production of plasminogen </a:t>
            </a:r>
            <a:r>
              <a:rPr lang="en-US" dirty="0" smtClean="0">
                <a:sym typeface="Wingdings 3" pitchFamily="18" charset="2"/>
              </a:rPr>
              <a:t>activator</a:t>
            </a:r>
            <a:r>
              <a:rPr lang="en-US" dirty="0" smtClean="0"/>
              <a:t> </a:t>
            </a:r>
            <a:r>
              <a:rPr lang="en-US" dirty="0">
                <a:sym typeface="Wingdings 3" pitchFamily="18" charset="2"/>
              </a:rPr>
              <a:t>  plasmin   </a:t>
            </a:r>
            <a:r>
              <a:rPr lang="en-US" dirty="0" err="1">
                <a:sym typeface="Wingdings 3" pitchFamily="18" charset="2"/>
              </a:rPr>
              <a:t>fibrinolytic</a:t>
            </a:r>
            <a:r>
              <a:rPr lang="en-US" dirty="0">
                <a:sym typeface="Wingdings 3" pitchFamily="18" charset="2"/>
              </a:rPr>
              <a:t> activity  </a:t>
            </a:r>
            <a:r>
              <a:rPr lang="en-US" dirty="0" smtClean="0">
                <a:sym typeface="Wingdings 3" pitchFamily="18" charset="2"/>
              </a:rPr>
              <a:t>breakdown </a:t>
            </a:r>
            <a:r>
              <a:rPr lang="en-US" dirty="0">
                <a:sym typeface="Wingdings 3" pitchFamily="18" charset="2"/>
              </a:rPr>
              <a:t>of </a:t>
            </a:r>
            <a:r>
              <a:rPr lang="en-US" dirty="0" smtClean="0">
                <a:sym typeface="Wingdings 3" pitchFamily="18" charset="2"/>
              </a:rPr>
              <a:t>Follicular wall LH </a:t>
            </a:r>
            <a:r>
              <a:rPr lang="en-US" dirty="0">
                <a:sym typeface="Wingdings 3" pitchFamily="18" charset="2"/>
              </a:rPr>
              <a:t>  </a:t>
            </a:r>
            <a:r>
              <a:rPr lang="en-US" dirty="0" err="1">
                <a:sym typeface="Wingdings 3" pitchFamily="18" charset="2"/>
              </a:rPr>
              <a:t>prostglandin</a:t>
            </a:r>
            <a:r>
              <a:rPr lang="en-US" dirty="0">
                <a:sym typeface="Wingdings 3" pitchFamily="18" charset="2"/>
              </a:rPr>
              <a:t> E   plasminogen </a:t>
            </a:r>
            <a:r>
              <a:rPr lang="en-US" dirty="0" smtClean="0">
                <a:sym typeface="Wingdings 3" pitchFamily="18" charset="2"/>
              </a:rPr>
              <a:t>activator </a:t>
            </a:r>
            <a:r>
              <a:rPr lang="en-US" dirty="0">
                <a:sym typeface="Wingdings 3" pitchFamily="18" charset="2"/>
              </a:rPr>
              <a:t>  PG F2</a:t>
            </a:r>
            <a:r>
              <a:rPr lang="el-GR" dirty="0">
                <a:sym typeface="Wingdings 3" pitchFamily="18" charset="2"/>
              </a:rPr>
              <a:t>α</a:t>
            </a:r>
            <a:r>
              <a:rPr lang="en-US" dirty="0">
                <a:sym typeface="Wingdings 3" pitchFamily="18" charset="2"/>
              </a:rPr>
              <a:t>   lysosomes under follicular </a:t>
            </a:r>
            <a:r>
              <a:rPr lang="en-US" dirty="0" smtClean="0">
                <a:sym typeface="Wingdings 3" pitchFamily="18" charset="2"/>
              </a:rPr>
              <a:t>wall</a:t>
            </a:r>
            <a:endParaRPr lang="el-GR" dirty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89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080542"/>
              </p:ext>
            </p:extLst>
          </p:nvPr>
        </p:nvGraphicFramePr>
        <p:xfrm>
          <a:off x="457200" y="3048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/>
          <a:lstStyle/>
          <a:p>
            <a:r>
              <a:rPr lang="en-US" dirty="0" err="1" smtClean="0"/>
              <a:t>Luteal</a:t>
            </a:r>
            <a:r>
              <a:rPr lang="en-US" dirty="0" smtClean="0"/>
              <a:t>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57738"/>
          </a:xfrm>
        </p:spPr>
        <p:txBody>
          <a:bodyPr/>
          <a:lstStyle/>
          <a:p>
            <a:r>
              <a:rPr lang="en-IN" dirty="0" smtClean="0"/>
              <a:t>Proliferation</a:t>
            </a:r>
          </a:p>
          <a:p>
            <a:r>
              <a:rPr lang="en-IN" dirty="0"/>
              <a:t>Vascularisation</a:t>
            </a:r>
          </a:p>
          <a:p>
            <a:r>
              <a:rPr lang="en-IN" dirty="0" smtClean="0"/>
              <a:t>Maturation</a:t>
            </a:r>
          </a:p>
          <a:p>
            <a:r>
              <a:rPr lang="en-IN" dirty="0" smtClean="0"/>
              <a:t>regression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57" y="3810000"/>
            <a:ext cx="3435244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914400"/>
            <a:ext cx="31241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Luteinization</a:t>
            </a:r>
            <a:r>
              <a:rPr lang="en-US" dirty="0" smtClean="0"/>
              <a:t> and Corpus </a:t>
            </a:r>
            <a:r>
              <a:rPr lang="en-US" dirty="0" err="1" smtClean="0"/>
              <a:t>luteum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Granulosa</a:t>
            </a:r>
            <a:r>
              <a:rPr lang="en-US" dirty="0" smtClean="0"/>
              <a:t> cells increase in size and assume a characteristic vacuolated appearance with the accumulation of a yellow pigment ,</a:t>
            </a:r>
            <a:r>
              <a:rPr lang="en-US" dirty="0" err="1" smtClean="0"/>
              <a:t>lutein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Theca lutein cells may differentiate from the surrounding theca and </a:t>
            </a:r>
            <a:r>
              <a:rPr lang="en-US" dirty="0" err="1" smtClean="0"/>
              <a:t>stroma</a:t>
            </a:r>
            <a:r>
              <a:rPr lang="en-US" dirty="0" smtClean="0"/>
              <a:t> to become part of the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leukocytes in the corpus </a:t>
            </a:r>
            <a:r>
              <a:rPr lang="en-US" dirty="0" err="1" smtClean="0"/>
              <a:t>luteum</a:t>
            </a:r>
            <a:r>
              <a:rPr lang="en-US" dirty="0" smtClean="0"/>
              <a:t> secrete </a:t>
            </a:r>
            <a:r>
              <a:rPr lang="en-US" dirty="0" err="1" smtClean="0"/>
              <a:t>cytolytic</a:t>
            </a:r>
            <a:r>
              <a:rPr lang="en-US" dirty="0" smtClean="0"/>
              <a:t> enzymes , prostaglandins and growth factors involved in angiogenesis, </a:t>
            </a:r>
            <a:r>
              <a:rPr lang="en-US" dirty="0" err="1" smtClean="0"/>
              <a:t>steroidogenesis</a:t>
            </a:r>
            <a:r>
              <a:rPr lang="en-US" dirty="0" smtClean="0"/>
              <a:t>, and </a:t>
            </a:r>
            <a:r>
              <a:rPr lang="en-US" dirty="0" err="1" smtClean="0"/>
              <a:t>luteolysis</a:t>
            </a:r>
            <a:endParaRPr lang="en-US" dirty="0" smtClean="0"/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Angiogenesis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Vasculariszation</a:t>
            </a:r>
            <a:r>
              <a:rPr lang="en-US" dirty="0" smtClean="0"/>
              <a:t> of the </a:t>
            </a:r>
            <a:r>
              <a:rPr lang="en-US" dirty="0" err="1" smtClean="0"/>
              <a:t>granulosa</a:t>
            </a:r>
            <a:r>
              <a:rPr lang="en-US" dirty="0" smtClean="0"/>
              <a:t> layer is essential to allow LDL-cholesterol to reach the luteal cells to provide sufficient substrate for progesterone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Corpus luteal demise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r>
              <a:rPr lang="en-US" dirty="0" smtClean="0"/>
              <a:t> rapidly declines 9 to 11 days after ovulation </a:t>
            </a:r>
          </a:p>
          <a:p>
            <a:endParaRPr lang="en-US" dirty="0" smtClean="0"/>
          </a:p>
          <a:p>
            <a:r>
              <a:rPr lang="en-US" dirty="0" smtClean="0"/>
              <a:t>The regression of </a:t>
            </a:r>
            <a:r>
              <a:rPr lang="en-US" dirty="0" err="1" smtClean="0"/>
              <a:t>luteal</a:t>
            </a:r>
            <a:r>
              <a:rPr lang="en-US" dirty="0" smtClean="0"/>
              <a:t> cells in induced by the </a:t>
            </a:r>
            <a:r>
              <a:rPr lang="en-US" dirty="0" err="1" smtClean="0"/>
              <a:t>estradiol</a:t>
            </a:r>
            <a:r>
              <a:rPr lang="en-US" dirty="0" smtClean="0"/>
              <a:t> produced by the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action of estrogen is mediated by nitric oxide</a:t>
            </a:r>
          </a:p>
          <a:p>
            <a:endParaRPr lang="en-US" dirty="0" smtClean="0"/>
          </a:p>
          <a:p>
            <a:r>
              <a:rPr lang="en-US" dirty="0" smtClean="0"/>
              <a:t>The final signal for </a:t>
            </a:r>
            <a:r>
              <a:rPr lang="en-US" dirty="0" err="1" smtClean="0"/>
              <a:t>luteolysis</a:t>
            </a:r>
            <a:r>
              <a:rPr lang="en-US" dirty="0" smtClean="0"/>
              <a:t> ,however is Prostaglandin F2 alpha produced within the ovary in response to the locally synthesized luteal estrogen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Proliferative Phase&#10;• Early proliferative phase, the endometrium is&#10;relatively thin (1–2 mm).&#10;• Initially straight, narrow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18267" r="157" b="-1566"/>
          <a:stretch/>
        </p:blipFill>
        <p:spPr bwMode="auto">
          <a:xfrm>
            <a:off x="914400" y="1670204"/>
            <a:ext cx="6696075" cy="4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0"/>
            <a:ext cx="6477000" cy="1132764"/>
          </a:xfrm>
        </p:spPr>
        <p:txBody>
          <a:bodyPr/>
          <a:lstStyle/>
          <a:p>
            <a:r>
              <a:rPr lang="en-US" b="1" dirty="0" smtClean="0"/>
              <a:t>UTERINE CYCLE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ollicular Phase Luteal PhaseMid Follicular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573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566" r="13638"/>
          <a:stretch/>
        </p:blipFill>
        <p:spPr>
          <a:xfrm>
            <a:off x="1533525" y="1828800"/>
            <a:ext cx="5248275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LAYERS OF ENDOMETRIUM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endParaRPr lang="en-US" dirty="0" smtClean="0"/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 smtClean="0"/>
              <a:t>1-Basal </a:t>
            </a:r>
            <a:r>
              <a:rPr lang="en-US" dirty="0"/>
              <a:t>layer of the </a:t>
            </a:r>
            <a:r>
              <a:rPr lang="en-US" dirty="0" err="1"/>
              <a:t>enometrium</a:t>
            </a:r>
            <a:endParaRPr lang="en-US" dirty="0"/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/>
              <a:t>                 -</a:t>
            </a:r>
            <a:r>
              <a:rPr lang="en-US" dirty="0" smtClean="0"/>
              <a:t>Adjacent </a:t>
            </a:r>
            <a:r>
              <a:rPr lang="en-US" dirty="0"/>
              <a:t>to the </a:t>
            </a:r>
            <a:r>
              <a:rPr lang="en-US" dirty="0" smtClean="0"/>
              <a:t>myometrium</a:t>
            </a:r>
            <a:endParaRPr lang="en-US" dirty="0"/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/>
              <a:t>                 -Unresponsive to hormonal stimulation</a:t>
            </a:r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/>
              <a:t>                 -Remains intact throughout the menstrual cycle</a:t>
            </a:r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endParaRPr lang="en-US" dirty="0"/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/>
              <a:t>2-Functional layer of the endometrium</a:t>
            </a:r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/>
              <a:t>  Composed of two layers:</a:t>
            </a:r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/>
              <a:t>                                    -</a:t>
            </a:r>
            <a:r>
              <a:rPr lang="en-US" dirty="0" err="1"/>
              <a:t>zona</a:t>
            </a:r>
            <a:r>
              <a:rPr lang="en-US" dirty="0"/>
              <a:t>  </a:t>
            </a:r>
            <a:r>
              <a:rPr lang="en-US" dirty="0" err="1"/>
              <a:t>compacta</a:t>
            </a:r>
            <a:r>
              <a:rPr lang="en-US" dirty="0"/>
              <a:t> </a:t>
            </a:r>
            <a:r>
              <a:rPr lang="en-US" dirty="0">
                <a:sym typeface="Wingdings 3" pitchFamily="18" charset="2"/>
              </a:rPr>
              <a:t> superficial                                      </a:t>
            </a:r>
          </a:p>
          <a:p>
            <a:pPr eaLnBrk="0" hangingPunct="0">
              <a:buClr>
                <a:schemeClr val="accent1"/>
              </a:buClr>
              <a:buSzPct val="70000"/>
              <a:buNone/>
              <a:defRPr/>
            </a:pPr>
            <a:r>
              <a:rPr lang="en-US" dirty="0">
                <a:sym typeface="Wingdings 3" pitchFamily="18" charset="2"/>
              </a:rPr>
              <a:t>                                    -</a:t>
            </a:r>
            <a:r>
              <a:rPr lang="en-US" dirty="0" err="1">
                <a:sym typeface="Wingdings 3" pitchFamily="18" charset="2"/>
              </a:rPr>
              <a:t>Spongiosum</a:t>
            </a:r>
            <a:r>
              <a:rPr lang="en-US" dirty="0">
                <a:sym typeface="Wingdings 3" pitchFamily="18" charset="2"/>
              </a:rPr>
              <a:t> layer</a:t>
            </a:r>
            <a:r>
              <a:rPr lang="en-US" dirty="0"/>
              <a:t> </a:t>
            </a:r>
            <a:endParaRPr lang="ar-SA" dirty="0"/>
          </a:p>
          <a:p>
            <a:pPr eaLnBrk="0" hangingPunct="0"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2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 OF ENDOMETRIUM</a:t>
            </a:r>
            <a:endParaRPr lang="en-US" dirty="0"/>
          </a:p>
        </p:txBody>
      </p:sp>
      <p:pic>
        <p:nvPicPr>
          <p:cNvPr id="25602" name="Picture 2" descr="MENSTRUAL SYMPTOMS&#10;• PREMONITORY SYMPTOMS:&#10;– Pelvic discomfort&#10;– Backache&#10;– Fullness of the breasts or mastagia&#10;– Headache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4547" r="7858" b="4906"/>
          <a:stretch/>
        </p:blipFill>
        <p:spPr bwMode="auto">
          <a:xfrm>
            <a:off x="1066800" y="1600200"/>
            <a:ext cx="7010400" cy="52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9135533" cy="6858000"/>
          </a:xfrm>
        </p:spPr>
      </p:pic>
    </p:spTree>
    <p:extLst>
      <p:ext uri="{BB962C8B-B14F-4D97-AF65-F5344CB8AC3E}">
        <p14:creationId xmlns:p14="http://schemas.microsoft.com/office/powerpoint/2010/main" val="4047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Uterine cycle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changes in the </a:t>
            </a:r>
            <a:r>
              <a:rPr lang="en-US" dirty="0" err="1" smtClean="0"/>
              <a:t>endometrium</a:t>
            </a:r>
            <a:r>
              <a:rPr lang="en-US" dirty="0" smtClean="0"/>
              <a:t> can be categorized in to 5 phases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The menstrual endometrium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The proliferative phase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err="1" smtClean="0"/>
              <a:t>secretory</a:t>
            </a:r>
            <a:r>
              <a:rPr lang="en-US" sz="2000" dirty="0" smtClean="0"/>
              <a:t> phase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Preparation for implantation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The phase of endometrial breakdown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proliferative Phase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Glands: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Narrow and tubular ,lined by low columnar epithelium cells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Mitoses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Pseudostratification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 continuous epithelial lining facing the endometrial cavity is formed</a:t>
            </a:r>
            <a:endParaRPr lang="en-IN" dirty="0"/>
          </a:p>
        </p:txBody>
      </p:sp>
      <p:pic>
        <p:nvPicPr>
          <p:cNvPr id="1026" name="Picture 2" descr="Image result for proliferative phase endomet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419600" cy="4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Cont.,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tissue components demonstrates proliferation , which peaks on days 8 to 10 of the cycle ,corresponding to peak </a:t>
            </a:r>
            <a:r>
              <a:rPr lang="en-US" dirty="0" err="1" smtClean="0"/>
              <a:t>estradiol</a:t>
            </a:r>
            <a:r>
              <a:rPr lang="en-US" dirty="0" smtClean="0"/>
              <a:t> levels in the circulation and maximal estrogen receptor concentration in the </a:t>
            </a:r>
            <a:r>
              <a:rPr lang="en-US" dirty="0" err="1" smtClean="0"/>
              <a:t>endometrium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Changes are most intense in the </a:t>
            </a:r>
            <a:r>
              <a:rPr lang="en-US" dirty="0" err="1" smtClean="0"/>
              <a:t>functionalis</a:t>
            </a:r>
            <a:r>
              <a:rPr lang="en-US" dirty="0" smtClean="0"/>
              <a:t> layer in the upper two thirds of the uterus , the usual site of blastocyst implantation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Cont.,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endometrium grows from approximately 0.5 mm to  3.5mm x 5mm in size</a:t>
            </a:r>
          </a:p>
          <a:p>
            <a:endParaRPr lang="en-US" dirty="0" smtClean="0"/>
          </a:p>
          <a:p>
            <a:r>
              <a:rPr lang="en-US" dirty="0" smtClean="0"/>
              <a:t>An important feature of this estrogen dominant phase of endometrial growth is the increase in ciliated and </a:t>
            </a:r>
            <a:r>
              <a:rPr lang="en-US" dirty="0" err="1" smtClean="0"/>
              <a:t>microvillous</a:t>
            </a:r>
            <a:r>
              <a:rPr lang="en-US" dirty="0" smtClean="0"/>
              <a:t> cells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tissue components continue to display growth , but confinement in a fixed structure leads to progressive </a:t>
            </a:r>
            <a:r>
              <a:rPr lang="en-US" dirty="0" err="1" smtClean="0"/>
              <a:t>tortuosity</a:t>
            </a:r>
            <a:r>
              <a:rPr lang="en-US" dirty="0" smtClean="0"/>
              <a:t> of glands and intensified coiling of the spiral vessels</a:t>
            </a:r>
          </a:p>
          <a:p>
            <a:r>
              <a:rPr lang="en-US" dirty="0" smtClean="0"/>
              <a:t>The peak secretory level is reached 7 days after the </a:t>
            </a:r>
            <a:r>
              <a:rPr lang="en-US" dirty="0" err="1" smtClean="0"/>
              <a:t>midcycle</a:t>
            </a:r>
            <a:r>
              <a:rPr lang="en-US" dirty="0" smtClean="0"/>
              <a:t> gonadotropin surge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957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Secretory</a:t>
            </a:r>
            <a:r>
              <a:rPr lang="en-US" dirty="0" smtClean="0"/>
              <a:t>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endometrium demonstrates a combined reaction to estrogen and </a:t>
            </a:r>
            <a:r>
              <a:rPr lang="en-US" dirty="0" err="1" smtClean="0"/>
              <a:t>progesteron</a:t>
            </a:r>
            <a:r>
              <a:rPr lang="en-US" dirty="0" smtClean="0"/>
              <a:t> activity</a:t>
            </a:r>
          </a:p>
          <a:p>
            <a:endParaRPr lang="en-US" dirty="0" smtClean="0"/>
          </a:p>
          <a:p>
            <a:r>
              <a:rPr lang="en-US" dirty="0" smtClean="0"/>
              <a:t>Epithelial proliferation ceases 3 days after ovulation </a:t>
            </a:r>
          </a:p>
          <a:p>
            <a:endParaRPr lang="en-US" dirty="0" smtClean="0"/>
          </a:p>
          <a:p>
            <a:r>
              <a:rPr lang="en-US" dirty="0" smtClean="0"/>
              <a:t>Total endometrial height is fixed at roughly its </a:t>
            </a:r>
            <a:r>
              <a:rPr lang="en-US" dirty="0" err="1" smtClean="0"/>
              <a:t>preovulatory</a:t>
            </a:r>
            <a:r>
              <a:rPr lang="en-US" dirty="0" smtClean="0"/>
              <a:t> extent(5 to 6 mm) despite continued availability of estrogen</a:t>
            </a:r>
          </a:p>
          <a:p>
            <a:endParaRPr lang="en-US" dirty="0" smtClean="0"/>
          </a:p>
          <a:p>
            <a:r>
              <a:rPr lang="en-US" dirty="0" smtClean="0"/>
              <a:t>This limitation is due to the progesterone </a:t>
            </a:r>
            <a:r>
              <a:rPr lang="en-US" dirty="0" err="1" smtClean="0"/>
              <a:t>interfernce</a:t>
            </a:r>
            <a:r>
              <a:rPr lang="en-US" dirty="0" smtClean="0"/>
              <a:t> with estrogen receptors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+HORMONES FOLLICULAR&#10;PHASE&#10;OVULATION LUTEAL PHASE&#10;DAILY&#10;PRODUCTION&#10;(ug)&#10;OESTRADIOL&#10;PROGESTERONE&#10;50&#10;2 - 3&#10;150-300 100&#10;20 -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0890"/>
            <a:ext cx="8763000" cy="61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3352"/>
            <a:ext cx="4191000" cy="4718304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first histologic sign that ovulation has occurred is the appearance of </a:t>
            </a:r>
            <a:r>
              <a:rPr lang="en-US" sz="2400" dirty="0" err="1"/>
              <a:t>subnuclear</a:t>
            </a:r>
            <a:r>
              <a:rPr lang="en-US" sz="2400" dirty="0"/>
              <a:t> </a:t>
            </a:r>
            <a:r>
              <a:rPr lang="en-US" sz="2400" dirty="0" err="1"/>
              <a:t>intracytoplasmic</a:t>
            </a:r>
            <a:r>
              <a:rPr lang="en-US" sz="2400" dirty="0"/>
              <a:t> glycogen vacuoles in the glandular epithelium on 17</a:t>
            </a:r>
            <a:r>
              <a:rPr lang="en-US" sz="2400" baseline="30000" dirty="0"/>
              <a:t>th</a:t>
            </a:r>
            <a:r>
              <a:rPr lang="en-US" sz="2400" dirty="0"/>
              <a:t> -</a:t>
            </a:r>
            <a:r>
              <a:rPr lang="en-US" sz="2400" dirty="0" smtClean="0"/>
              <a:t>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r>
              <a:rPr lang="en-US" sz="2400" dirty="0"/>
              <a:t>day of the </a:t>
            </a:r>
            <a:r>
              <a:rPr lang="en-US" sz="2400" dirty="0" smtClean="0"/>
              <a:t>cycle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217324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By 13 days </a:t>
            </a:r>
            <a:r>
              <a:rPr lang="en-US" dirty="0" err="1" smtClean="0"/>
              <a:t>postovulation</a:t>
            </a:r>
            <a:r>
              <a:rPr lang="en-US" dirty="0" smtClean="0"/>
              <a:t> , the </a:t>
            </a:r>
            <a:r>
              <a:rPr lang="en-US" dirty="0" err="1" smtClean="0"/>
              <a:t>endometrium</a:t>
            </a:r>
            <a:r>
              <a:rPr lang="en-US" dirty="0" smtClean="0"/>
              <a:t> has differentiated into three distinct zones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cs typeface="Calibri" pitchFamily="34" charset="0"/>
              </a:rPr>
              <a:t>1/4</a:t>
            </a:r>
            <a:r>
              <a:rPr lang="en-US" sz="2000" baseline="30000" dirty="0" smtClean="0">
                <a:cs typeface="Calibri" pitchFamily="34" charset="0"/>
              </a:rPr>
              <a:t>th</a:t>
            </a:r>
            <a:r>
              <a:rPr lang="en-US" sz="2000" dirty="0" smtClean="0">
                <a:cs typeface="Calibri" pitchFamily="34" charset="0"/>
              </a:rPr>
              <a:t> of the tissue is the unchanged </a:t>
            </a:r>
            <a:r>
              <a:rPr lang="en-US" sz="2000" dirty="0" err="1" smtClean="0">
                <a:cs typeface="Calibri" pitchFamily="34" charset="0"/>
              </a:rPr>
              <a:t>basalis</a:t>
            </a:r>
            <a:r>
              <a:rPr lang="en-US" sz="2000" dirty="0" smtClean="0">
                <a:cs typeface="Calibri" pitchFamily="34" charset="0"/>
              </a:rPr>
              <a:t> , straight vessels and spindle shaped </a:t>
            </a:r>
            <a:r>
              <a:rPr lang="en-US" sz="2000" dirty="0" err="1" smtClean="0">
                <a:cs typeface="Calibri" pitchFamily="34" charset="0"/>
              </a:rPr>
              <a:t>stroma</a:t>
            </a:r>
            <a:r>
              <a:rPr lang="en-US" sz="2000" dirty="0" smtClean="0">
                <a:cs typeface="Calibri" pitchFamily="34" charset="0"/>
              </a:rPr>
              <a:t> 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cs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cs typeface="Calibri" pitchFamily="34" charset="0"/>
              </a:rPr>
              <a:t>The </a:t>
            </a:r>
            <a:r>
              <a:rPr lang="en-US" sz="2000" dirty="0" err="1" smtClean="0">
                <a:cs typeface="Calibri" pitchFamily="34" charset="0"/>
              </a:rPr>
              <a:t>midportion</a:t>
            </a:r>
            <a:r>
              <a:rPr lang="en-US" sz="2000" dirty="0" smtClean="0">
                <a:cs typeface="Calibri" pitchFamily="34" charset="0"/>
              </a:rPr>
              <a:t> is the stratum </a:t>
            </a:r>
            <a:r>
              <a:rPr lang="en-US" sz="2000" dirty="0" err="1" smtClean="0">
                <a:cs typeface="Calibri" pitchFamily="34" charset="0"/>
              </a:rPr>
              <a:t>spongiosum,loose</a:t>
            </a:r>
            <a:r>
              <a:rPr lang="en-US" sz="2000" dirty="0" smtClean="0">
                <a:cs typeface="Calibri" pitchFamily="34" charset="0"/>
              </a:rPr>
              <a:t> edematous </a:t>
            </a:r>
            <a:r>
              <a:rPr lang="en-US" sz="2000" dirty="0" err="1" smtClean="0">
                <a:cs typeface="Calibri" pitchFamily="34" charset="0"/>
              </a:rPr>
              <a:t>stroma</a:t>
            </a:r>
            <a:r>
              <a:rPr lang="en-US" sz="2000" dirty="0" smtClean="0">
                <a:cs typeface="Calibri" pitchFamily="34" charset="0"/>
              </a:rPr>
              <a:t> with tightly coiled spiral vessels and dilated glandular ribbons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cs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cs typeface="Calibri" pitchFamily="34" charset="0"/>
              </a:rPr>
              <a:t>The </a:t>
            </a:r>
            <a:r>
              <a:rPr lang="en-US" sz="2000" dirty="0" err="1" smtClean="0">
                <a:cs typeface="Calibri" pitchFamily="34" charset="0"/>
              </a:rPr>
              <a:t>superfical</a:t>
            </a:r>
            <a:r>
              <a:rPr lang="en-US" sz="2000" dirty="0" smtClean="0">
                <a:cs typeface="Calibri" pitchFamily="34" charset="0"/>
              </a:rPr>
              <a:t> layer of the </a:t>
            </a:r>
            <a:r>
              <a:rPr lang="en-US" sz="2000" dirty="0" err="1" smtClean="0">
                <a:cs typeface="Calibri" pitchFamily="34" charset="0"/>
              </a:rPr>
              <a:t>endometrium</a:t>
            </a:r>
            <a:r>
              <a:rPr lang="en-US" sz="2000" dirty="0" smtClean="0">
                <a:cs typeface="Calibri" pitchFamily="34" charset="0"/>
              </a:rPr>
              <a:t> called the stratum </a:t>
            </a:r>
            <a:r>
              <a:rPr lang="en-US" sz="2000" dirty="0" err="1" smtClean="0">
                <a:cs typeface="Calibri" pitchFamily="34" charset="0"/>
              </a:rPr>
              <a:t>compactum</a:t>
            </a:r>
            <a:r>
              <a:rPr lang="en-US" sz="2000" dirty="0" smtClean="0">
                <a:cs typeface="Calibri" pitchFamily="34" charset="0"/>
              </a:rPr>
              <a:t> , which has become large and polyhedral stromal cells forming a compact layer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cs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cs typeface="Calibri" pitchFamily="34" charset="0"/>
              </a:rPr>
              <a:t>The </a:t>
            </a:r>
            <a:r>
              <a:rPr lang="en-US" sz="2000" dirty="0" err="1" smtClean="0">
                <a:cs typeface="Calibri" pitchFamily="34" charset="0"/>
              </a:rPr>
              <a:t>subepithelial</a:t>
            </a:r>
            <a:r>
              <a:rPr lang="en-US" sz="2000" dirty="0" smtClean="0">
                <a:cs typeface="Calibri" pitchFamily="34" charset="0"/>
              </a:rPr>
              <a:t> capillaries and spiral vessels are engorged</a:t>
            </a:r>
            <a:endParaRPr lang="en-IN" sz="2000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time of Implantation ,On 21-22</a:t>
            </a:r>
            <a:r>
              <a:rPr lang="en-US" baseline="30000" dirty="0" smtClean="0"/>
              <a:t>nd</a:t>
            </a:r>
            <a:r>
              <a:rPr lang="en-US" dirty="0" smtClean="0"/>
              <a:t> day of the cycle , the predominant morphologic feature is edema of the endometrial </a:t>
            </a:r>
            <a:r>
              <a:rPr lang="en-US" dirty="0" err="1" smtClean="0"/>
              <a:t>stroma</a:t>
            </a:r>
            <a:r>
              <a:rPr lang="en-US" dirty="0" smtClean="0"/>
              <a:t> , due to increase in permeability under the influence of the steroid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Endometrial breakdown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absence of fertilization , implantation and the consequent lack of </a:t>
            </a:r>
            <a:r>
              <a:rPr lang="en-US" dirty="0" err="1" smtClean="0"/>
              <a:t>hCG</a:t>
            </a:r>
            <a:r>
              <a:rPr lang="en-US" dirty="0" smtClean="0"/>
              <a:t> from the </a:t>
            </a:r>
            <a:r>
              <a:rPr lang="en-US" dirty="0" err="1" smtClean="0"/>
              <a:t>trophoblast</a:t>
            </a:r>
            <a:r>
              <a:rPr lang="en-US" dirty="0" smtClean="0"/>
              <a:t> , the fixed lifespan of the corpus </a:t>
            </a:r>
            <a:r>
              <a:rPr lang="en-US" dirty="0" err="1" smtClean="0"/>
              <a:t>luteum</a:t>
            </a:r>
            <a:r>
              <a:rPr lang="en-US" dirty="0" smtClean="0"/>
              <a:t> is completed and estrogen and progesterone levels decreases</a:t>
            </a:r>
          </a:p>
          <a:p>
            <a:endParaRPr lang="en-US" dirty="0" smtClean="0"/>
          </a:p>
          <a:p>
            <a:r>
              <a:rPr lang="en-US" dirty="0" smtClean="0"/>
              <a:t>The most prominent immediate effect of this hormone withdrawal is shrinking of the tissue height and spiral arteriole vasomotor responses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The following vascular sequence occurs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With shrinkage of height , blood flow within the spiral vessels diminishes, venous drainage is decreased and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occurs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Spiral arterioles undergo </a:t>
            </a:r>
            <a:r>
              <a:rPr lang="en-US" sz="2400" dirty="0" err="1" smtClean="0"/>
              <a:t>rythmic</a:t>
            </a:r>
            <a:r>
              <a:rPr lang="en-US" sz="2400" dirty="0" smtClean="0"/>
              <a:t> vasoconstriction and relaxation 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Each successive spasm is more prolonged and profound, leading eventually to endometrial blanching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Within  24 hrs immediately preceding menstruation, these reaction lead to endometrial ischemia and stasis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Menstrual endometrium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238108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Physiology  of Menstruation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16597" r="157" b="-16597"/>
          <a:stretch/>
        </p:blipFill>
        <p:spPr bwMode="auto">
          <a:xfrm>
            <a:off x="1219200" y="19812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Endometrial tissue breakdown also involves release of  enzymes and matrix </a:t>
            </a:r>
            <a:r>
              <a:rPr lang="en-US" dirty="0" err="1" smtClean="0"/>
              <a:t>metalloproteinases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Collagenases</a:t>
            </a:r>
            <a:r>
              <a:rPr lang="en-US" sz="2400" dirty="0" smtClean="0"/>
              <a:t> that degrade interstitial and basement membrane  collagens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Gelatinases</a:t>
            </a:r>
            <a:r>
              <a:rPr lang="en-US" sz="2400" dirty="0" smtClean="0"/>
              <a:t> degrade collagens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Control of blood loss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onstriction of spiral arteries, mediated by the perivascular cells, </a:t>
            </a:r>
            <a:r>
              <a:rPr lang="en-US" dirty="0" err="1" smtClean="0"/>
              <a:t>myofibroblasts</a:t>
            </a:r>
            <a:r>
              <a:rPr lang="en-US" dirty="0" smtClean="0"/>
              <a:t> that surround the spiral arteries</a:t>
            </a:r>
          </a:p>
          <a:p>
            <a:endParaRPr lang="en-US" dirty="0" smtClean="0"/>
          </a:p>
          <a:p>
            <a:r>
              <a:rPr lang="en-US" dirty="0" err="1" smtClean="0"/>
              <a:t>Myofibroblasts</a:t>
            </a:r>
            <a:r>
              <a:rPr lang="en-US" dirty="0" smtClean="0"/>
              <a:t> respond to progesterone withdrawal</a:t>
            </a:r>
          </a:p>
          <a:p>
            <a:endParaRPr lang="en-US" dirty="0" smtClean="0"/>
          </a:p>
          <a:p>
            <a:r>
              <a:rPr lang="en-US" dirty="0" smtClean="0"/>
              <a:t>Thrombin generation in the basal endometrium in response to extravasation of blood is essential for hemostasis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basalis</a:t>
            </a:r>
            <a:r>
              <a:rPr lang="en-US" dirty="0" smtClean="0"/>
              <a:t> endometrium remains during </a:t>
            </a:r>
            <a:r>
              <a:rPr lang="en-US" dirty="0" err="1" smtClean="0"/>
              <a:t>mensus</a:t>
            </a:r>
            <a:r>
              <a:rPr lang="en-US" dirty="0" smtClean="0"/>
              <a:t>, and repair takes place from this layer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natural cleavage point exists between </a:t>
            </a:r>
            <a:r>
              <a:rPr lang="en-US" dirty="0" err="1" smtClean="0"/>
              <a:t>basalis</a:t>
            </a:r>
            <a:r>
              <a:rPr lang="en-US" dirty="0" smtClean="0"/>
              <a:t> and </a:t>
            </a:r>
            <a:r>
              <a:rPr lang="en-US" dirty="0" err="1" smtClean="0"/>
              <a:t>spongiosum</a:t>
            </a:r>
            <a:r>
              <a:rPr lang="en-US" dirty="0" smtClean="0"/>
              <a:t> and once breached ,</a:t>
            </a:r>
            <a:r>
              <a:rPr lang="en-US" dirty="0" err="1" smtClean="0"/>
              <a:t>spongiosum</a:t>
            </a:r>
            <a:r>
              <a:rPr lang="en-US" dirty="0" smtClean="0"/>
              <a:t> collapses</a:t>
            </a:r>
          </a:p>
          <a:p>
            <a:r>
              <a:rPr lang="en-US" dirty="0" smtClean="0"/>
              <a:t>The process is initiated in the </a:t>
            </a:r>
            <a:r>
              <a:rPr lang="en-US" dirty="0" err="1" smtClean="0"/>
              <a:t>fundus</a:t>
            </a:r>
            <a:r>
              <a:rPr lang="en-US" dirty="0" smtClean="0"/>
              <a:t> and extends throughout the uterus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Inhibin</a:t>
            </a:r>
            <a:r>
              <a:rPr lang="en-US" dirty="0" smtClean="0"/>
              <a:t> ,</a:t>
            </a:r>
            <a:r>
              <a:rPr lang="en-US" dirty="0" err="1" smtClean="0"/>
              <a:t>Activin</a:t>
            </a:r>
            <a:r>
              <a:rPr lang="en-US" dirty="0" smtClean="0"/>
              <a:t> and </a:t>
            </a:r>
            <a:r>
              <a:rPr lang="en-US" dirty="0" err="1" smtClean="0"/>
              <a:t>Follistatin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family of peptides is synthesized by </a:t>
            </a:r>
            <a:r>
              <a:rPr lang="en-US" dirty="0" err="1" smtClean="0"/>
              <a:t>granulosa</a:t>
            </a:r>
            <a:r>
              <a:rPr lang="en-US" dirty="0" smtClean="0"/>
              <a:t> cells in response to FSH and secreted in to the follicular fluid and ovarian veins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Inhibin</a:t>
            </a:r>
            <a:r>
              <a:rPr lang="en-US" dirty="0" smtClean="0"/>
              <a:t> is an important inhibitor of FSH secretion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Activin</a:t>
            </a:r>
            <a:r>
              <a:rPr lang="en-US" dirty="0" smtClean="0"/>
              <a:t> stimulates FSH release in the pituitary and augments action in the ovary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Follistatin</a:t>
            </a:r>
            <a:r>
              <a:rPr lang="en-US" dirty="0" smtClean="0"/>
              <a:t> suppresses FSH activity by binding to </a:t>
            </a:r>
            <a:r>
              <a:rPr lang="en-US" dirty="0" err="1" smtClean="0"/>
              <a:t>activin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in 13 hrs , the endometrial height shrinks from 4 mm to 1.25mm</a:t>
            </a:r>
          </a:p>
          <a:p>
            <a:r>
              <a:rPr lang="en-US" dirty="0" smtClean="0"/>
              <a:t>The menstrual flow stops as a result of combined effects of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Prolonged vasoconstriction of the radial arteries and the spiral arteries in the </a:t>
            </a:r>
            <a:r>
              <a:rPr lang="en-US" dirty="0" err="1" smtClean="0"/>
              <a:t>basalis</a:t>
            </a:r>
            <a:endParaRPr lang="en-US" dirty="0" smtClean="0"/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Vascular stasis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Estrogen –induced  healing</a:t>
            </a:r>
          </a:p>
          <a:p>
            <a:r>
              <a:rPr lang="en-US" dirty="0" smtClean="0"/>
              <a:t>In Contrast to postpartum bleeding , </a:t>
            </a:r>
            <a:r>
              <a:rPr lang="en-US" dirty="0" err="1" smtClean="0"/>
              <a:t>myometrial</a:t>
            </a:r>
            <a:r>
              <a:rPr lang="en-US" dirty="0" smtClean="0"/>
              <a:t> contractions are not important for control of menstrual bleeding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OVARIAN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676400" y="2895600"/>
            <a:ext cx="601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Thank You</a:t>
            </a:r>
            <a:endParaRPr lang="en-IN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502" r="-834"/>
          <a:stretch/>
        </p:blipFill>
        <p:spPr bwMode="auto">
          <a:xfrm>
            <a:off x="0" y="1447800"/>
            <a:ext cx="9220200" cy="539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The Ovary&#10;Size:The adult human ovary is oval with a length of 2 to 5 cm, a&#10;width of 1.5 to 3 cm, and a thickness of 0.5 to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26722" r="-1254" b="-26722"/>
          <a:stretch/>
        </p:blipFill>
        <p:spPr bwMode="auto">
          <a:xfrm>
            <a:off x="1143000" y="2600325"/>
            <a:ext cx="60198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ypothalamus&#10;1&#10;Estrogens, progesterone ()&#10;Dopamine (), Norepinephrine (),&#10;Serotonin, Opioids ()&#10;Regulatedby&#10;Gonadotro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573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