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302" r:id="rId4"/>
    <p:sldId id="279" r:id="rId5"/>
    <p:sldId id="263" r:id="rId6"/>
    <p:sldId id="261" r:id="rId7"/>
    <p:sldId id="262" r:id="rId8"/>
    <p:sldId id="275" r:id="rId9"/>
    <p:sldId id="278" r:id="rId10"/>
    <p:sldId id="280" r:id="rId11"/>
    <p:sldId id="304" r:id="rId12"/>
    <p:sldId id="306" r:id="rId13"/>
    <p:sldId id="267" r:id="rId14"/>
    <p:sldId id="307" r:id="rId15"/>
    <p:sldId id="270" r:id="rId16"/>
    <p:sldId id="271" r:id="rId17"/>
    <p:sldId id="272" r:id="rId18"/>
    <p:sldId id="273" r:id="rId19"/>
    <p:sldId id="265" r:id="rId20"/>
    <p:sldId id="266" r:id="rId21"/>
    <p:sldId id="309" r:id="rId22"/>
    <p:sldId id="310" r:id="rId23"/>
    <p:sldId id="30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3A0AA-D835-445A-A0DB-4226DBA472B6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AD758-6902-4C45-A634-077C37F8FA1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9310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AD758-6902-4C45-A634-077C37F8FA10}" type="slidenum">
              <a:rPr lang="en-IN" smtClean="0"/>
              <a:pPr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22263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AD758-6902-4C45-A634-077C37F8FA10}" type="slidenum">
              <a:rPr lang="en-IN" smtClean="0"/>
              <a:pPr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153500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6008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0699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1529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4432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2365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94243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8038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9432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73461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05119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182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713D3-DFC9-481D-8A88-5E87DB45D48C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E0EC4-BFC3-400B-B985-7878910EBB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0272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Ospemifene" TargetMode="External"/><Relationship Id="rId3" Type="http://schemas.openxmlformats.org/officeDocument/2006/relationships/hyperlink" Target="https://en.wikipedia.org/wiki/Ormeloxifene" TargetMode="External"/><Relationship Id="rId7" Type="http://schemas.openxmlformats.org/officeDocument/2006/relationships/hyperlink" Target="https://en.wikipedia.org/wiki/Lasofoxifene" TargetMode="External"/><Relationship Id="rId2" Type="http://schemas.openxmlformats.org/officeDocument/2006/relationships/hyperlink" Target="https://en.wikipedia.org/wiki/Clomifen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Toremifene" TargetMode="External"/><Relationship Id="rId5" Type="http://schemas.openxmlformats.org/officeDocument/2006/relationships/hyperlink" Target="https://en.wikipedia.org/wiki/Tamoxifen" TargetMode="External"/><Relationship Id="rId4" Type="http://schemas.openxmlformats.org/officeDocument/2006/relationships/hyperlink" Target="https://en.wikipedia.org/wiki/Raloxifene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en.wikipedia.org/wiki/File:Timeline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n.wikipedia.org/wiki/File:NR_mechanism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/>
          <a:p>
            <a:r>
              <a:rPr lang="en-IN" dirty="0" smtClean="0"/>
              <a:t>SELECTIVE ESTROGEN RECEPTOR MODULATOR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1656184"/>
          </a:xfrm>
        </p:spPr>
        <p:txBody>
          <a:bodyPr/>
          <a:lstStyle/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36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IN" u="sng" baseline="30000" dirty="0"/>
          </a:p>
          <a:p>
            <a:r>
              <a:rPr lang="en-IN" dirty="0" smtClean="0"/>
              <a:t>The </a:t>
            </a:r>
            <a:r>
              <a:rPr lang="en-IN" dirty="0"/>
              <a:t>agonistic or antagonistic activity causes varied structural changes of the receptors</a:t>
            </a:r>
            <a:r>
              <a:rPr lang="en-IN" dirty="0" smtClean="0"/>
              <a:t>, </a:t>
            </a:r>
            <a:r>
              <a:rPr lang="en-IN" dirty="0"/>
              <a:t>results in activation or repression of the estrogen target genes</a:t>
            </a:r>
            <a:r>
              <a:rPr lang="en-IN" dirty="0" smtClean="0"/>
              <a:t>.</a:t>
            </a:r>
            <a:endParaRPr lang="en-IN" u="sng" baseline="30000" dirty="0" smtClean="0"/>
          </a:p>
          <a:p>
            <a:r>
              <a:rPr lang="en-IN" dirty="0"/>
              <a:t> SERMs interact with receptors by diffusing into cells and there binding to ERα or ERβ subunits, which results in dimerization and structural changes of the receptors</a:t>
            </a:r>
            <a:r>
              <a:rPr lang="en-IN" dirty="0" smtClean="0"/>
              <a:t>.</a:t>
            </a:r>
          </a:p>
          <a:p>
            <a:r>
              <a:rPr lang="en-IN" dirty="0" smtClean="0"/>
              <a:t> </a:t>
            </a:r>
            <a:r>
              <a:rPr lang="en-IN" dirty="0"/>
              <a:t>This makes it easier for the SERMs to interact with estrogen response elements which leads to the activation of estrogen-inducible genes and mediating the estrogen </a:t>
            </a:r>
            <a:r>
              <a:rPr lang="en-IN" dirty="0" smtClean="0"/>
              <a:t>effects</a:t>
            </a:r>
          </a:p>
          <a:p>
            <a:r>
              <a:rPr lang="en-IN" dirty="0"/>
              <a:t>High levels of cellular proliferation correlate well with a high ERα:ERβ ratio, but repression of cellular proliferation correlates to ERβ being dominant over ERα. </a:t>
            </a:r>
            <a:endParaRPr lang="en-IN" dirty="0" smtClean="0"/>
          </a:p>
          <a:p>
            <a:r>
              <a:rPr lang="en-IN" dirty="0"/>
              <a:t>The ratio of ERs in neoplastic and normal breast tissue could be important when considering chemoprevention with SERMs</a:t>
            </a:r>
            <a:r>
              <a:rPr lang="en-IN" dirty="0" smtClean="0"/>
              <a:t>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7246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IN" dirty="0" smtClean="0"/>
              <a:t>CLOMIPHENE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r>
              <a:rPr lang="en-IN" sz="2400" dirty="0"/>
              <a:t> </a:t>
            </a:r>
            <a:r>
              <a:rPr lang="en-IN" sz="2400" dirty="0" err="1"/>
              <a:t>Clomifene</a:t>
            </a:r>
            <a:r>
              <a:rPr lang="en-IN" sz="2400" dirty="0"/>
              <a:t> is </a:t>
            </a:r>
            <a:r>
              <a:rPr lang="en-IN" sz="2400" dirty="0" smtClean="0"/>
              <a:t>a SERM that acts by </a:t>
            </a:r>
            <a:r>
              <a:rPr lang="en-IN" sz="2400" dirty="0"/>
              <a:t>causing the release of </a:t>
            </a:r>
            <a:r>
              <a:rPr lang="en-IN" sz="2400" dirty="0" err="1"/>
              <a:t>gonadotrophin</a:t>
            </a:r>
            <a:r>
              <a:rPr lang="en-IN" sz="2400" dirty="0"/>
              <a:t> by the hypothalamus</a:t>
            </a:r>
            <a:r>
              <a:rPr lang="en-IN" sz="2400" dirty="0" smtClean="0"/>
              <a:t>.</a:t>
            </a:r>
          </a:p>
          <a:p>
            <a:r>
              <a:rPr lang="en-IN" sz="2400" dirty="0" smtClean="0"/>
              <a:t>MOA: </a:t>
            </a:r>
            <a:r>
              <a:rPr lang="en-IN" sz="2400" dirty="0" err="1"/>
              <a:t>Clomifene</a:t>
            </a:r>
            <a:r>
              <a:rPr lang="en-IN" sz="2400" dirty="0"/>
              <a:t> inhibits estrogen receptors in the hypothalamus, inhibiting negative feedback of estrogen on gonadotropin release, leading to up-regulation of the hypothalamic–pituitary–gonadal axis.</a:t>
            </a:r>
            <a:endParaRPr lang="en-IN" sz="2400" dirty="0" smtClean="0"/>
          </a:p>
          <a:p>
            <a:r>
              <a:rPr lang="en-IN" sz="2400" dirty="0" smtClean="0"/>
              <a:t>Used in treatment of infertility due to anovulation or </a:t>
            </a:r>
            <a:r>
              <a:rPr lang="en-IN" sz="2400" dirty="0" err="1" smtClean="0"/>
              <a:t>oligoovulation</a:t>
            </a:r>
            <a:r>
              <a:rPr lang="en-IN" sz="2400" dirty="0" smtClean="0"/>
              <a:t>.</a:t>
            </a:r>
            <a:endParaRPr lang="en-IN" sz="2400" dirty="0"/>
          </a:p>
          <a:p>
            <a:r>
              <a:rPr lang="en-IN" sz="2400" dirty="0" smtClean="0"/>
              <a:t>ART</a:t>
            </a:r>
            <a:endParaRPr lang="en-IN" sz="2400" dirty="0"/>
          </a:p>
          <a:p>
            <a:r>
              <a:rPr lang="en-IN" sz="2400" dirty="0" smtClean="0"/>
              <a:t>In male</a:t>
            </a:r>
            <a:r>
              <a:rPr lang="en-IN" sz="2400" dirty="0"/>
              <a:t> </a:t>
            </a:r>
            <a:r>
              <a:rPr lang="en-IN" sz="2400" dirty="0" err="1"/>
              <a:t>hypogonadism</a:t>
            </a:r>
            <a:r>
              <a:rPr lang="en-IN" sz="2400" dirty="0"/>
              <a:t> as an alternative to testosterone replacement </a:t>
            </a:r>
            <a:r>
              <a:rPr lang="en-IN" sz="2400" dirty="0" smtClean="0"/>
              <a:t>therapy.</a:t>
            </a:r>
            <a:endParaRPr lang="en-IN" sz="2400" dirty="0"/>
          </a:p>
          <a:p>
            <a:endParaRPr lang="en-IN" sz="2400" dirty="0" smtClean="0"/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xmlns="" val="3767045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363272" cy="60486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3600" dirty="0" smtClean="0"/>
              <a:t>Adverse Effects</a:t>
            </a:r>
            <a:r>
              <a:rPr lang="en-IN" dirty="0" smtClean="0"/>
              <a:t>:</a:t>
            </a:r>
          </a:p>
          <a:p>
            <a:r>
              <a:rPr lang="en-IN" dirty="0" smtClean="0"/>
              <a:t>Reversible </a:t>
            </a:r>
            <a:r>
              <a:rPr lang="en-IN" dirty="0"/>
              <a:t>ovarian enlargement</a:t>
            </a:r>
            <a:r>
              <a:rPr lang="en-IN" dirty="0" smtClean="0"/>
              <a:t>.</a:t>
            </a:r>
            <a:endParaRPr lang="en-IN" dirty="0"/>
          </a:p>
          <a:p>
            <a:r>
              <a:rPr lang="en-IN" dirty="0" smtClean="0"/>
              <a:t>Visual </a:t>
            </a:r>
            <a:r>
              <a:rPr lang="en-IN" dirty="0"/>
              <a:t>symptoms (blurred vision, double </a:t>
            </a:r>
            <a:r>
              <a:rPr lang="en-IN" dirty="0" smtClean="0"/>
              <a:t>vision, floaters, light sensitivity,</a:t>
            </a:r>
            <a:r>
              <a:rPr lang="en-IN" dirty="0"/>
              <a:t> </a:t>
            </a:r>
            <a:r>
              <a:rPr lang="en-IN" dirty="0" err="1" smtClean="0"/>
              <a:t>scotomata</a:t>
            </a:r>
            <a:r>
              <a:rPr lang="en-IN" dirty="0" smtClean="0"/>
              <a:t>)</a:t>
            </a:r>
          </a:p>
          <a:p>
            <a:r>
              <a:rPr lang="en-IN" dirty="0" smtClean="0"/>
              <a:t>Headaches</a:t>
            </a:r>
          </a:p>
          <a:p>
            <a:r>
              <a:rPr lang="en-IN" dirty="0" smtClean="0"/>
              <a:t>vasomotor </a:t>
            </a:r>
            <a:r>
              <a:rPr lang="en-IN" dirty="0"/>
              <a:t>flushes (or hot </a:t>
            </a:r>
            <a:r>
              <a:rPr lang="en-IN" dirty="0" smtClean="0"/>
              <a:t>flashes)</a:t>
            </a:r>
          </a:p>
          <a:p>
            <a:r>
              <a:rPr lang="en-IN" dirty="0" smtClean="0"/>
              <a:t>abnormal </a:t>
            </a:r>
            <a:r>
              <a:rPr lang="en-IN" dirty="0"/>
              <a:t>uterine bleeding and/or abdominal discomfort</a:t>
            </a:r>
            <a:r>
              <a:rPr lang="en-IN" dirty="0" smtClean="0"/>
              <a:t>.</a:t>
            </a:r>
            <a:endParaRPr lang="en-IN" dirty="0"/>
          </a:p>
          <a:p>
            <a:r>
              <a:rPr lang="en-IN" dirty="0" smtClean="0"/>
              <a:t>high </a:t>
            </a:r>
            <a:r>
              <a:rPr lang="en-IN" dirty="0"/>
              <a:t>blood level of </a:t>
            </a:r>
            <a:r>
              <a:rPr lang="en-IN" dirty="0" smtClean="0"/>
              <a:t>triglycerides</a:t>
            </a:r>
            <a:endParaRPr lang="en-IN" dirty="0"/>
          </a:p>
          <a:p>
            <a:r>
              <a:rPr lang="en-IN" dirty="0" smtClean="0"/>
              <a:t>liver inflammation </a:t>
            </a:r>
          </a:p>
          <a:p>
            <a:r>
              <a:rPr lang="en-IN" dirty="0" smtClean="0"/>
              <a:t>reversible</a:t>
            </a:r>
            <a:r>
              <a:rPr lang="en-IN" dirty="0"/>
              <a:t> baldness and/or ovarian </a:t>
            </a:r>
            <a:r>
              <a:rPr lang="en-IN" dirty="0" err="1"/>
              <a:t>hyperstimulation</a:t>
            </a:r>
            <a:r>
              <a:rPr lang="en-IN" dirty="0"/>
              <a:t> </a:t>
            </a:r>
            <a:r>
              <a:rPr lang="en-IN" dirty="0" smtClean="0"/>
              <a:t>syndrome</a:t>
            </a:r>
            <a:endParaRPr lang="en-IN" dirty="0"/>
          </a:p>
          <a:p>
            <a:r>
              <a:rPr lang="en-IN" dirty="0" err="1"/>
              <a:t>Clomifene</a:t>
            </a:r>
            <a:r>
              <a:rPr lang="en-IN" dirty="0"/>
              <a:t> can lead to multiple </a:t>
            </a:r>
            <a:r>
              <a:rPr lang="en-IN" dirty="0" smtClean="0"/>
              <a:t>ovulation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800059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TAMOXIFEN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394720" cy="4525963"/>
          </a:xfrm>
        </p:spPr>
        <p:txBody>
          <a:bodyPr>
            <a:normAutofit/>
          </a:bodyPr>
          <a:lstStyle/>
          <a:p>
            <a:r>
              <a:rPr lang="en-IN" dirty="0"/>
              <a:t>Tamoxifen is a first-line hormonal treatment of ER-positive </a:t>
            </a:r>
            <a:r>
              <a:rPr lang="en-IN" dirty="0" smtClean="0"/>
              <a:t>metastatic </a:t>
            </a:r>
            <a:r>
              <a:rPr lang="en-IN" dirty="0"/>
              <a:t>breast cancer. </a:t>
            </a:r>
            <a:endParaRPr lang="en-IN" dirty="0" smtClean="0"/>
          </a:p>
          <a:p>
            <a:endParaRPr lang="en-IN" dirty="0"/>
          </a:p>
          <a:p>
            <a:pPr marL="0" indent="0">
              <a:buNone/>
            </a:pPr>
            <a:endParaRPr lang="en-IN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340768"/>
            <a:ext cx="5177439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7232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en-IN" dirty="0"/>
              <a:t>It is used for breast cancer risk reduction in women at high risk, and as adjuvant treatment of axillary node-negative and node-positive, ductal carcinoma </a:t>
            </a:r>
            <a:r>
              <a:rPr lang="en-IN" i="1" dirty="0"/>
              <a:t>in situ</a:t>
            </a:r>
            <a:r>
              <a:rPr lang="en-IN" dirty="0"/>
              <a:t>.</a:t>
            </a:r>
          </a:p>
          <a:p>
            <a:r>
              <a:rPr lang="en-IN" dirty="0"/>
              <a:t>Tamoxifen treatment is also useful in the treatment of bone density and in postmenopausal women. </a:t>
            </a:r>
          </a:p>
          <a:p>
            <a:r>
              <a:rPr lang="en-IN" dirty="0"/>
              <a:t>Adverse effects include hot flushes and more serious is two to three times higher relative risk of developing endometrial </a:t>
            </a:r>
            <a:r>
              <a:rPr lang="en-IN" dirty="0" smtClean="0"/>
              <a:t>cancer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252255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lang="en-IN" dirty="0" smtClean="0"/>
              <a:t>TOREMIFENE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en-IN" dirty="0"/>
              <a:t>A</a:t>
            </a:r>
            <a:r>
              <a:rPr lang="en-IN" dirty="0" smtClean="0"/>
              <a:t> </a:t>
            </a:r>
            <a:r>
              <a:rPr lang="en-IN" dirty="0"/>
              <a:t>chlorinated tamoxifen derivative, causes fewer DNA adducts in liver than seen with tamoxifen in </a:t>
            </a:r>
            <a:r>
              <a:rPr lang="en-IN" dirty="0" smtClean="0"/>
              <a:t>and </a:t>
            </a:r>
            <a:r>
              <a:rPr lang="en-IN" dirty="0"/>
              <a:t>was developed to avoid hepatic carcinomas</a:t>
            </a:r>
            <a:r>
              <a:rPr lang="en-IN" dirty="0" smtClean="0"/>
              <a:t>.</a:t>
            </a:r>
          </a:p>
          <a:p>
            <a:r>
              <a:rPr lang="en-IN" dirty="0" smtClean="0"/>
              <a:t> </a:t>
            </a:r>
            <a:r>
              <a:rPr lang="en-IN" dirty="0"/>
              <a:t>It is used as endocrine therapy in women with ER/PR-positive stage 4 or recurrent metastatic breast </a:t>
            </a:r>
            <a:r>
              <a:rPr lang="en-IN" dirty="0" smtClean="0"/>
              <a:t>cancer</a:t>
            </a:r>
            <a:r>
              <a:rPr lang="en-IN" u="sng" baseline="30000" dirty="0"/>
              <a:t> </a:t>
            </a:r>
            <a:r>
              <a:rPr lang="en-IN" dirty="0"/>
              <a:t> and has demonstrated similar efficacy compared to tamoxifen as adjuvant treatment of breast cancer and in the treatment of metastatic breast cancer</a:t>
            </a:r>
            <a:r>
              <a:rPr lang="en-IN" dirty="0" smtClean="0"/>
              <a:t>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48367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IN" dirty="0" smtClean="0"/>
              <a:t>RALOXIFENE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en-IN" dirty="0"/>
              <a:t>Raloxifene is used for prevention and treatment of postmenopausal osteoporosis and breast cancer prevention in high-risk postmenopausal women with </a:t>
            </a:r>
            <a:r>
              <a:rPr lang="en-IN" dirty="0" smtClean="0"/>
              <a:t>osteoporosis</a:t>
            </a:r>
            <a:r>
              <a:rPr lang="en-IN" dirty="0"/>
              <a:t>.</a:t>
            </a:r>
            <a:endParaRPr lang="en-IN" u="sng" baseline="30000" dirty="0"/>
          </a:p>
          <a:p>
            <a:r>
              <a:rPr lang="en-IN" dirty="0"/>
              <a:t>L</a:t>
            </a:r>
            <a:r>
              <a:rPr lang="en-IN" dirty="0" smtClean="0"/>
              <a:t>ess </a:t>
            </a:r>
            <a:r>
              <a:rPr lang="en-IN" dirty="0"/>
              <a:t>potent than estrogen for the treatment of osteoporosis. </a:t>
            </a:r>
            <a:endParaRPr lang="en-IN" dirty="0" smtClean="0"/>
          </a:p>
          <a:p>
            <a:r>
              <a:rPr lang="en-IN" dirty="0" smtClean="0"/>
              <a:t>It </a:t>
            </a:r>
            <a:r>
              <a:rPr lang="en-IN" dirty="0"/>
              <a:t>is associated with an acceptable endometrial profile and has not demonstrated tamoxifen-like effects in the uterus </a:t>
            </a:r>
            <a:endParaRPr lang="en-IN" dirty="0" smtClean="0"/>
          </a:p>
          <a:p>
            <a:r>
              <a:rPr lang="en-IN" dirty="0" smtClean="0"/>
              <a:t>Adverse </a:t>
            </a:r>
            <a:r>
              <a:rPr lang="en-IN" dirty="0"/>
              <a:t>effects - venous </a:t>
            </a:r>
            <a:r>
              <a:rPr lang="en-IN" dirty="0" smtClean="0"/>
              <a:t>thromboembolism and </a:t>
            </a:r>
            <a:r>
              <a:rPr lang="en-IN" dirty="0"/>
              <a:t>vasomotor symptoms, including hot </a:t>
            </a:r>
            <a:r>
              <a:rPr lang="en-IN" dirty="0" smtClean="0"/>
              <a:t>flushes.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30080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IN" dirty="0" smtClean="0"/>
              <a:t>OSPEMIFENE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IN" dirty="0"/>
              <a:t>Ospemifene is an analogous metabolite of toremifene. </a:t>
            </a:r>
          </a:p>
          <a:p>
            <a:r>
              <a:rPr lang="en-IN" dirty="0" smtClean="0"/>
              <a:t> </a:t>
            </a:r>
            <a:r>
              <a:rPr lang="en-IN" dirty="0"/>
              <a:t>N</a:t>
            </a:r>
            <a:r>
              <a:rPr lang="en-IN" dirty="0" smtClean="0"/>
              <a:t>ot </a:t>
            </a:r>
            <a:r>
              <a:rPr lang="en-IN" dirty="0"/>
              <a:t>a  hepatocarcinogen and therefore ospemifene would also be a safer SERM than tamoxifen</a:t>
            </a:r>
            <a:r>
              <a:rPr lang="en-IN" dirty="0" smtClean="0"/>
              <a:t>.</a:t>
            </a:r>
            <a:endParaRPr lang="en-IN" baseline="30000" dirty="0"/>
          </a:p>
          <a:p>
            <a:r>
              <a:rPr lang="en-IN" dirty="0"/>
              <a:t> It is used for the treatment of moderate to severe dyspareunia, a symptom of </a:t>
            </a:r>
            <a:r>
              <a:rPr lang="en-IN" dirty="0" smtClean="0"/>
              <a:t>vulvar and</a:t>
            </a:r>
            <a:r>
              <a:rPr lang="en-IN" dirty="0"/>
              <a:t> vaginal atrophy associated with menopause.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40925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IN" dirty="0" smtClean="0"/>
              <a:t>BAZEDOXIFENE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Bazedoxifene is used as treatment for osteoporosis in postmenopausal women at increased risk of fracture. </a:t>
            </a:r>
            <a:endParaRPr lang="en-IN" dirty="0" smtClean="0"/>
          </a:p>
          <a:p>
            <a:r>
              <a:rPr lang="en-IN" dirty="0" smtClean="0"/>
              <a:t>It </a:t>
            </a:r>
            <a:r>
              <a:rPr lang="en-IN" dirty="0"/>
              <a:t>has been shown to be relatively safe and well tolerated</a:t>
            </a:r>
            <a:r>
              <a:rPr lang="en-IN" dirty="0" smtClean="0"/>
              <a:t>.</a:t>
            </a:r>
          </a:p>
          <a:p>
            <a:r>
              <a:rPr lang="en-IN" dirty="0" smtClean="0"/>
              <a:t> </a:t>
            </a:r>
            <a:r>
              <a:rPr lang="en-IN" dirty="0"/>
              <a:t>It shows no breast or endometrial </a:t>
            </a:r>
            <a:r>
              <a:rPr lang="en-IN" dirty="0" smtClean="0"/>
              <a:t>stimulation.</a:t>
            </a:r>
          </a:p>
          <a:p>
            <a:r>
              <a:rPr lang="en-IN" dirty="0" smtClean="0"/>
              <a:t> </a:t>
            </a:r>
            <a:r>
              <a:rPr lang="en-IN" dirty="0"/>
              <a:t>The advantage of bazedoxifene over raloxifene is that it increases endothelial nitric oxide synthase activity and does not antagonize the effect of 17β-</a:t>
            </a:r>
            <a:r>
              <a:rPr lang="en-IN" dirty="0" err="1"/>
              <a:t>estradiol</a:t>
            </a:r>
            <a:r>
              <a:rPr lang="en-IN" dirty="0"/>
              <a:t> on vasomotor </a:t>
            </a:r>
            <a:r>
              <a:rPr lang="en-IN" dirty="0" smtClean="0"/>
              <a:t>symptoms.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9726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IN" dirty="0" smtClean="0"/>
              <a:t>CLINICAL USES OF SERMs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fontScale="92500" lnSpcReduction="20000"/>
          </a:bodyPr>
          <a:lstStyle/>
          <a:p>
            <a:r>
              <a:rPr lang="en-IN" dirty="0"/>
              <a:t>SERMs are used </a:t>
            </a:r>
            <a:r>
              <a:rPr lang="en-IN" dirty="0" smtClean="0"/>
              <a:t>as treatment for </a:t>
            </a:r>
            <a:r>
              <a:rPr lang="en-IN" dirty="0"/>
              <a:t>various </a:t>
            </a:r>
            <a:r>
              <a:rPr lang="en-IN" dirty="0" smtClean="0"/>
              <a:t>estrogen related </a:t>
            </a:r>
            <a:r>
              <a:rPr lang="en-IN" dirty="0"/>
              <a:t>diseases. </a:t>
            </a:r>
            <a:endParaRPr lang="en-IN" dirty="0" smtClean="0"/>
          </a:p>
          <a:p>
            <a:r>
              <a:rPr lang="en-IN" dirty="0"/>
              <a:t>O</a:t>
            </a:r>
            <a:r>
              <a:rPr lang="en-IN" dirty="0" smtClean="0"/>
              <a:t>vulatory </a:t>
            </a:r>
            <a:r>
              <a:rPr lang="en-IN" dirty="0"/>
              <a:t>dysfunction in the management of </a:t>
            </a:r>
            <a:r>
              <a:rPr lang="en-IN" dirty="0" smtClean="0"/>
              <a:t>infertility</a:t>
            </a:r>
          </a:p>
          <a:p>
            <a:r>
              <a:rPr lang="en-IN" dirty="0" smtClean="0"/>
              <a:t>Treatment </a:t>
            </a:r>
            <a:r>
              <a:rPr lang="en-IN" dirty="0"/>
              <a:t>and prevention of postmenopausal </a:t>
            </a:r>
            <a:r>
              <a:rPr lang="en-IN" dirty="0" smtClean="0"/>
              <a:t>osteoporosis. </a:t>
            </a:r>
          </a:p>
          <a:p>
            <a:r>
              <a:rPr lang="en-IN" dirty="0"/>
              <a:t>T</a:t>
            </a:r>
            <a:r>
              <a:rPr lang="en-IN" dirty="0" smtClean="0"/>
              <a:t>reatment </a:t>
            </a:r>
            <a:r>
              <a:rPr lang="en-IN" dirty="0"/>
              <a:t>and reduction in risk of breast </a:t>
            </a:r>
            <a:r>
              <a:rPr lang="en-IN" dirty="0" smtClean="0"/>
              <a:t>cancer</a:t>
            </a:r>
            <a:endParaRPr lang="en-IN" u="sng" baseline="30000" dirty="0"/>
          </a:p>
          <a:p>
            <a:r>
              <a:rPr lang="en-IN" dirty="0" smtClean="0"/>
              <a:t> </a:t>
            </a:r>
            <a:r>
              <a:rPr lang="en-IN" dirty="0"/>
              <a:t>T</a:t>
            </a:r>
            <a:r>
              <a:rPr lang="en-IN" dirty="0" smtClean="0"/>
              <a:t>reatment </a:t>
            </a:r>
            <a:r>
              <a:rPr lang="en-IN" dirty="0"/>
              <a:t>of dyspareunia due to menopause. </a:t>
            </a:r>
            <a:endParaRPr lang="en-IN" dirty="0" smtClean="0"/>
          </a:p>
          <a:p>
            <a:r>
              <a:rPr lang="en-IN" dirty="0" smtClean="0"/>
              <a:t>SERM </a:t>
            </a:r>
            <a:r>
              <a:rPr lang="en-IN" dirty="0"/>
              <a:t>is also used in combination with conjugated estrogens indicated for the treatment of estrogen deficiency symptoms, and vasomotor symptoms associated with </a:t>
            </a:r>
            <a:r>
              <a:rPr lang="en-IN" dirty="0" smtClean="0"/>
              <a:t>menopause.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38407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SELECTIVE ESTROGEN RECEPTOR MODULATOR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81128"/>
          </a:xfrm>
        </p:spPr>
        <p:txBody>
          <a:bodyPr>
            <a:normAutofit/>
          </a:bodyPr>
          <a:lstStyle/>
          <a:p>
            <a:r>
              <a:rPr lang="en-IN" dirty="0" smtClean="0"/>
              <a:t>Class </a:t>
            </a:r>
            <a:r>
              <a:rPr lang="en-IN" dirty="0"/>
              <a:t>of </a:t>
            </a:r>
            <a:r>
              <a:rPr lang="en-IN" dirty="0" smtClean="0"/>
              <a:t>drugs</a:t>
            </a:r>
            <a:r>
              <a:rPr lang="en-IN" dirty="0"/>
              <a:t> that act on </a:t>
            </a:r>
            <a:r>
              <a:rPr lang="en-IN" dirty="0" smtClean="0"/>
              <a:t>the</a:t>
            </a:r>
            <a:r>
              <a:rPr lang="en-IN" dirty="0"/>
              <a:t> </a:t>
            </a:r>
            <a:r>
              <a:rPr lang="en-IN" dirty="0" smtClean="0"/>
              <a:t>oestrogen receptor</a:t>
            </a:r>
            <a:r>
              <a:rPr lang="en-IN" dirty="0"/>
              <a:t> (ER</a:t>
            </a:r>
            <a:r>
              <a:rPr lang="en-IN" dirty="0" smtClean="0"/>
              <a:t>).</a:t>
            </a:r>
          </a:p>
          <a:p>
            <a:r>
              <a:rPr lang="en-IN" dirty="0" smtClean="0"/>
              <a:t>Action </a:t>
            </a:r>
            <a:r>
              <a:rPr lang="en-IN" dirty="0"/>
              <a:t>is different in various tissues, thereby granting the possibility to selectively inhibit or stimulate </a:t>
            </a:r>
            <a:r>
              <a:rPr lang="en-IN" dirty="0" err="1"/>
              <a:t>estrogen</a:t>
            </a:r>
            <a:r>
              <a:rPr lang="en-IN" dirty="0"/>
              <a:t>-like action in various tissues.</a:t>
            </a:r>
          </a:p>
          <a:p>
            <a:endParaRPr lang="en-IN" dirty="0" smtClean="0"/>
          </a:p>
        </p:txBody>
      </p:sp>
      <p:pic>
        <p:nvPicPr>
          <p:cNvPr id="6" name="Picture 6" descr="C:\My Documents\My Pictures\SERM\E Receptor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01019" y="2348880"/>
            <a:ext cx="4333979" cy="237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6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25526756"/>
              </p:ext>
            </p:extLst>
          </p:nvPr>
        </p:nvGraphicFramePr>
        <p:xfrm>
          <a:off x="107504" y="44624"/>
          <a:ext cx="8784976" cy="646286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66828"/>
                <a:gridCol w="3309074"/>
                <a:gridCol w="3309074"/>
              </a:tblGrid>
              <a:tr h="171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dirty="0">
                          <a:effectLst/>
                        </a:rPr>
                        <a:t>Name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dirty="0">
                          <a:effectLst/>
                        </a:rPr>
                        <a:t>Uses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dirty="0">
                          <a:effectLst/>
                        </a:rPr>
                        <a:t>Effects/location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  <a:tr h="579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sng" dirty="0" err="1" smtClean="0">
                          <a:effectLst/>
                          <a:hlinkClick r:id="rId2" tooltip="Clomifene"/>
                        </a:rPr>
                        <a:t>Clomifene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none" dirty="0" smtClean="0">
                          <a:solidFill>
                            <a:schemeClr val="tx1"/>
                          </a:solidFill>
                          <a:effectLst/>
                        </a:rPr>
                        <a:t>ovulation induction in</a:t>
                      </a:r>
                      <a:r>
                        <a:rPr lang="en-IN" sz="2000" u="none" dirty="0">
                          <a:solidFill>
                            <a:schemeClr val="tx1"/>
                          </a:solidFill>
                          <a:effectLst/>
                        </a:rPr>
                        <a:t> anovulation</a:t>
                      </a:r>
                      <a:endParaRPr lang="en-IN" sz="20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>
                          <a:effectLst/>
                        </a:rPr>
                        <a:t>antagonist at hypothalamus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  <a:tr h="853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400" u="sng" dirty="0" err="1">
                          <a:effectLst/>
                          <a:hlinkClick r:id="rId3" tooltip="Ormeloxifene"/>
                        </a:rPr>
                        <a:t>ormeloxifene</a:t>
                      </a:r>
                      <a:endParaRPr lang="en-IN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none" dirty="0">
                          <a:solidFill>
                            <a:schemeClr val="tx1"/>
                          </a:solidFill>
                          <a:effectLst/>
                        </a:rPr>
                        <a:t>contraception</a:t>
                      </a:r>
                      <a:endParaRPr lang="en-IN" sz="20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>
                          <a:effectLst/>
                        </a:rPr>
                        <a:t>agonist at bone; antagonist at breast and uterus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  <a:tr h="853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sng" dirty="0" smtClean="0">
                          <a:effectLst/>
                          <a:hlinkClick r:id="rId4" tooltip="Raloxifene"/>
                        </a:rPr>
                        <a:t>Raloxifene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none" dirty="0">
                          <a:solidFill>
                            <a:schemeClr val="tx1"/>
                          </a:solidFill>
                          <a:effectLst/>
                        </a:rPr>
                        <a:t>osteoporosis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en-IN" sz="2000" u="none" dirty="0">
                          <a:solidFill>
                            <a:schemeClr val="tx1"/>
                          </a:solidFill>
                          <a:effectLst/>
                        </a:rPr>
                        <a:t>breast cancer</a:t>
                      </a:r>
                      <a:endParaRPr lang="en-IN" sz="20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>
                          <a:effectLst/>
                        </a:rPr>
                        <a:t>agonist at bone; antagonist at breast and uterus</a:t>
                      </a:r>
                      <a:endParaRPr lang="en-IN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  <a:tr h="853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sng" dirty="0" smtClean="0">
                          <a:effectLst/>
                          <a:hlinkClick r:id="rId5" tooltip="Tamoxifen"/>
                        </a:rPr>
                        <a:t>Tamoxifen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none" dirty="0">
                          <a:solidFill>
                            <a:schemeClr val="tx1"/>
                          </a:solidFill>
                          <a:effectLst/>
                        </a:rPr>
                        <a:t>breast </a:t>
                      </a:r>
                      <a:r>
                        <a:rPr lang="en-IN" sz="2000" u="none" dirty="0" smtClean="0">
                          <a:solidFill>
                            <a:schemeClr val="tx1"/>
                          </a:solidFill>
                          <a:effectLst/>
                        </a:rPr>
                        <a:t>cancer</a:t>
                      </a:r>
                      <a:endParaRPr lang="en-IN" sz="20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dirty="0">
                          <a:effectLst/>
                        </a:rPr>
                        <a:t>agonist at bone and uterus, antagonist at breast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  <a:tr h="505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sng" dirty="0" smtClean="0">
                          <a:effectLst/>
                          <a:hlinkClick r:id="rId6" tooltip="Toremifene"/>
                        </a:rPr>
                        <a:t>Toremifene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none" dirty="0">
                          <a:solidFill>
                            <a:schemeClr val="tx1"/>
                          </a:solidFill>
                          <a:effectLst/>
                        </a:rPr>
                        <a:t>breast cancer</a:t>
                      </a:r>
                      <a:endParaRPr lang="en-IN" sz="20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2000" dirty="0">
                        <a:effectLst/>
                        <a:latin typeface="Calibri"/>
                      </a:endParaRPr>
                    </a:p>
                  </a:txBody>
                  <a:tcPr marL="60960" marR="60960" marT="30480" marB="30480" anchor="ctr"/>
                </a:tc>
              </a:tr>
              <a:tr h="871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sng" dirty="0" err="1" smtClean="0">
                          <a:effectLst/>
                          <a:hlinkClick r:id="rId7" tooltip="Lasofoxifene"/>
                        </a:rPr>
                        <a:t>Lasofoxifene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none" dirty="0">
                          <a:solidFill>
                            <a:schemeClr val="tx1"/>
                          </a:solidFill>
                          <a:effectLst/>
                        </a:rPr>
                        <a:t>osteoporosis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en-IN" sz="2000" u="none" dirty="0">
                          <a:solidFill>
                            <a:schemeClr val="tx1"/>
                          </a:solidFill>
                          <a:effectLst/>
                        </a:rPr>
                        <a:t>breast cancer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</a:rPr>
                        <a:t>, vaginal atrophy</a:t>
                      </a: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dirty="0">
                          <a:effectLst/>
                        </a:rPr>
                        <a:t>agonist at the bone, antagonist at breast and uterus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  <a:tr h="871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u="sng" dirty="0" smtClean="0">
                          <a:effectLst/>
                          <a:hlinkClick r:id="rId8" tooltip="Ospemifene"/>
                        </a:rPr>
                        <a:t>Ospemifene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</a:rPr>
                        <a:t>vaginal atrophy, </a:t>
                      </a:r>
                      <a:r>
                        <a:rPr lang="en-IN" sz="2000" u="none" dirty="0">
                          <a:solidFill>
                            <a:schemeClr val="tx1"/>
                          </a:solidFill>
                          <a:effectLst/>
                        </a:rPr>
                        <a:t>dyspareunia</a:t>
                      </a:r>
                      <a:endParaRPr lang="en-IN" sz="20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IN" sz="2000" dirty="0">
                          <a:effectLst/>
                        </a:rPr>
                        <a:t>agonist at the bone, antagonist at breast and uterus</a:t>
                      </a:r>
                      <a:endParaRPr lang="en-IN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1073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r>
              <a:rPr lang="en-IN" dirty="0"/>
              <a:t>SERMs may cause some serious side effects, including blood clots, stroke, and endometrial cancer. </a:t>
            </a:r>
          </a:p>
          <a:p>
            <a:r>
              <a:rPr lang="en-IN" dirty="0"/>
              <a:t>abnormal vaginal bleeding or discharge</a:t>
            </a:r>
          </a:p>
          <a:p>
            <a:r>
              <a:rPr lang="en-IN" dirty="0"/>
              <a:t>pain or pressure in the pelvis</a:t>
            </a:r>
          </a:p>
          <a:p>
            <a:r>
              <a:rPr lang="en-IN" dirty="0"/>
              <a:t>leg swelling or tenderness</a:t>
            </a:r>
          </a:p>
          <a:p>
            <a:r>
              <a:rPr lang="en-IN" dirty="0"/>
              <a:t>chest pain</a:t>
            </a:r>
          </a:p>
          <a:p>
            <a:r>
              <a:rPr lang="en-IN" dirty="0"/>
              <a:t>shortness of breath</a:t>
            </a:r>
          </a:p>
          <a:p>
            <a:r>
              <a:rPr lang="en-IN" dirty="0"/>
              <a:t>weakness, tingling, or numbness in your face, arm, or leg</a:t>
            </a:r>
          </a:p>
          <a:p>
            <a:r>
              <a:rPr lang="en-IN" dirty="0"/>
              <a:t>sudden difficulty seeing</a:t>
            </a:r>
          </a:p>
          <a:p>
            <a:r>
              <a:rPr lang="en-IN" dirty="0"/>
              <a:t>dizziness</a:t>
            </a:r>
          </a:p>
          <a:p>
            <a:r>
              <a:rPr lang="en-IN" dirty="0"/>
              <a:t>sudden severe headache</a:t>
            </a:r>
          </a:p>
          <a:p>
            <a:r>
              <a:rPr lang="en-IN" dirty="0"/>
              <a:t>The most common side effects of SERMs are:</a:t>
            </a:r>
          </a:p>
          <a:p>
            <a:r>
              <a:rPr lang="en-IN" dirty="0"/>
              <a:t>fatigue</a:t>
            </a:r>
          </a:p>
          <a:p>
            <a:r>
              <a:rPr lang="en-IN" dirty="0"/>
              <a:t>hot flashes</a:t>
            </a:r>
          </a:p>
          <a:p>
            <a:r>
              <a:rPr lang="en-IN" dirty="0"/>
              <a:t>night sweats</a:t>
            </a:r>
          </a:p>
          <a:p>
            <a:r>
              <a:rPr lang="en-IN" dirty="0"/>
              <a:t>vaginal discharge</a:t>
            </a:r>
          </a:p>
          <a:p>
            <a:r>
              <a:rPr lang="en-IN" dirty="0"/>
              <a:t>mood swings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024391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CONTRA INDICATIONS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/>
              <a:t>Anticoagulant </a:t>
            </a:r>
            <a:r>
              <a:rPr lang="en-IN" sz="2400" dirty="0" smtClean="0"/>
              <a:t>therapy,</a:t>
            </a:r>
          </a:p>
          <a:p>
            <a:r>
              <a:rPr lang="en-IN" sz="2400" dirty="0" smtClean="0"/>
              <a:t>Chemotherapy,</a:t>
            </a:r>
          </a:p>
          <a:p>
            <a:r>
              <a:rPr lang="en-IN" sz="2400" dirty="0" smtClean="0"/>
              <a:t>Stroke ,thromboembolic disease.</a:t>
            </a:r>
          </a:p>
          <a:p>
            <a:r>
              <a:rPr lang="it-IT" sz="2400" dirty="0"/>
              <a:t>Endometrial cancer, endometrial hyperplasia, uterine </a:t>
            </a:r>
            <a:r>
              <a:rPr lang="it-IT" sz="2400" dirty="0" smtClean="0"/>
              <a:t>cancer.</a:t>
            </a:r>
            <a:r>
              <a:rPr lang="en-IN" sz="2400" dirty="0"/>
              <a:t> </a:t>
            </a:r>
            <a:endParaRPr lang="en-IN" sz="2400" dirty="0" smtClean="0"/>
          </a:p>
          <a:p>
            <a:r>
              <a:rPr lang="en-IN" sz="2400" dirty="0" smtClean="0"/>
              <a:t>Bone </a:t>
            </a:r>
            <a:r>
              <a:rPr lang="en-IN" sz="2400" dirty="0"/>
              <a:t>marrow suppression, leukopenia, neutropenia, </a:t>
            </a:r>
            <a:r>
              <a:rPr lang="en-IN" sz="2400" dirty="0" smtClean="0"/>
              <a:t>thrombocytopenia.</a:t>
            </a:r>
            <a:r>
              <a:rPr lang="en-IN" sz="2400" dirty="0"/>
              <a:t> </a:t>
            </a:r>
            <a:endParaRPr lang="en-IN" sz="2400" dirty="0" smtClean="0"/>
          </a:p>
          <a:p>
            <a:r>
              <a:rPr lang="en-IN" sz="2400" dirty="0" smtClean="0"/>
              <a:t>Cataracts</a:t>
            </a:r>
            <a:r>
              <a:rPr lang="en-IN" sz="2400" dirty="0"/>
              <a:t>, visual disturbance</a:t>
            </a:r>
            <a:endParaRPr lang="en-IN" sz="2400" dirty="0" smtClean="0"/>
          </a:p>
          <a:p>
            <a:endParaRPr lang="en-IN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9161207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6264"/>
            <a:ext cx="8229600" cy="22608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11500" dirty="0" smtClean="0"/>
              <a:t>THANK YOU</a:t>
            </a:r>
            <a:endParaRPr lang="en-IN" sz="11500" dirty="0"/>
          </a:p>
        </p:txBody>
      </p:sp>
    </p:spTree>
    <p:extLst>
      <p:ext uri="{BB962C8B-B14F-4D97-AF65-F5344CB8AC3E}">
        <p14:creationId xmlns:p14="http://schemas.microsoft.com/office/powerpoint/2010/main" xmlns="" val="2310388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DISTRIBUTION OF RECEPTORS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&amp;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 -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CNS, blood vessels, bone, heart, breast, ovary, uterus, testes, prostate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 -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Liver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 -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Lungs, kidney, bladder, intestines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NORMAL CELLULAR FUNCTIONS</a:t>
            </a:r>
          </a:p>
          <a:p>
            <a:pPr>
              <a:lnSpc>
                <a:spcPct val="1500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Estrogen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binds to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ER</a:t>
            </a:r>
          </a:p>
          <a:p>
            <a:pPr>
              <a:lnSpc>
                <a:spcPct val="1500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Transcription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factor </a:t>
            </a: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synthesis</a:t>
            </a:r>
          </a:p>
          <a:p>
            <a:pPr>
              <a:lnSpc>
                <a:spcPct val="150000"/>
              </a:lnSpc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Cell </a:t>
            </a: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proliferation</a:t>
            </a:r>
          </a:p>
          <a:p>
            <a:pPr marL="0" indent="0">
              <a:lnSpc>
                <a:spcPct val="150000"/>
              </a:lnSpc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47802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112568"/>
          </a:xfrm>
        </p:spPr>
        <p:txBody>
          <a:bodyPr>
            <a:normAutofit/>
          </a:bodyPr>
          <a:lstStyle/>
          <a:p>
            <a:r>
              <a:rPr lang="en-IN" dirty="0" smtClean="0"/>
              <a:t>Estrogenic </a:t>
            </a:r>
            <a:r>
              <a:rPr lang="en-IN" dirty="0"/>
              <a:t>compounds span a spectrum of activity ranging from:</a:t>
            </a:r>
          </a:p>
          <a:p>
            <a:pPr lvl="0"/>
            <a:r>
              <a:rPr lang="en-IN" dirty="0"/>
              <a:t>Full agonists (agonistic in all tissues) such as the natural endogenous hormone </a:t>
            </a:r>
            <a:r>
              <a:rPr lang="en-IN" dirty="0" err="1"/>
              <a:t>estradiol</a:t>
            </a:r>
            <a:endParaRPr lang="en-IN" dirty="0"/>
          </a:p>
          <a:p>
            <a:pPr lvl="0"/>
            <a:r>
              <a:rPr lang="en-IN" dirty="0"/>
              <a:t>Mixed agonists/</a:t>
            </a:r>
            <a:r>
              <a:rPr lang="en-IN" dirty="0" err="1"/>
              <a:t>antagonistics</a:t>
            </a:r>
            <a:r>
              <a:rPr lang="en-IN" dirty="0"/>
              <a:t> (agonistic in some tissues while antagonistic in others) such as tamoxifen (a SERM).</a:t>
            </a:r>
          </a:p>
          <a:p>
            <a:pPr lvl="0"/>
            <a:r>
              <a:rPr lang="en-IN" dirty="0"/>
              <a:t>Pure antagonists (antagonistic in all tissues) such as </a:t>
            </a:r>
            <a:r>
              <a:rPr lang="en-IN" dirty="0" err="1" smtClean="0"/>
              <a:t>fulvestrant</a:t>
            </a:r>
            <a:r>
              <a:rPr lang="en-IN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37908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HISTORY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term SERM was introduced to describe </a:t>
            </a:r>
            <a:r>
              <a:rPr lang="en-IN" dirty="0" smtClean="0"/>
              <a:t> </a:t>
            </a:r>
            <a:r>
              <a:rPr lang="en-IN" dirty="0"/>
              <a:t>compounds that have a combination of estrogen agonist, partial agonist, or antagonist activities depending on the </a:t>
            </a:r>
            <a:r>
              <a:rPr lang="en-IN" dirty="0" smtClean="0"/>
              <a:t>tissue.</a:t>
            </a:r>
          </a:p>
        </p:txBody>
      </p:sp>
    </p:spTree>
    <p:extLst>
      <p:ext uri="{BB962C8B-B14F-4D97-AF65-F5344CB8AC3E}">
        <p14:creationId xmlns:p14="http://schemas.microsoft.com/office/powerpoint/2010/main" xmlns="" val="264504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https://upload.wikimedia.org/wikipedia/commons/thumb/1/19/Timeline.pdf/page1-230px-Timeline.pdf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7992888" cy="56166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475656" y="6333906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                    Timeline of approval of SERM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60520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IN" dirty="0" smtClean="0"/>
              <a:t>MECHANISM OF ACTION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SERMs produce estrogenic or anti estrogenic effects depending on the specific tissue in question as well as the percentage of intrinsic activity (IA) of the SERM. </a:t>
            </a:r>
          </a:p>
          <a:p>
            <a:r>
              <a:rPr lang="en-IN" dirty="0" smtClean="0"/>
              <a:t>SERM with </a:t>
            </a:r>
            <a:r>
              <a:rPr lang="en-IN" dirty="0"/>
              <a:t>high IA -</a:t>
            </a:r>
            <a:r>
              <a:rPr lang="en-IN" dirty="0" smtClean="0"/>
              <a:t>mostly </a:t>
            </a:r>
            <a:r>
              <a:rPr lang="en-IN" dirty="0"/>
              <a:t>estrogenic effects -</a:t>
            </a:r>
            <a:r>
              <a:rPr lang="en-IN" dirty="0" err="1" smtClean="0"/>
              <a:t>chlorotrianisene</a:t>
            </a:r>
            <a:r>
              <a:rPr lang="en-IN" dirty="0" smtClean="0"/>
              <a:t> .</a:t>
            </a:r>
          </a:p>
          <a:p>
            <a:r>
              <a:rPr lang="en-IN" dirty="0" smtClean="0"/>
              <a:t>SERM with </a:t>
            </a:r>
            <a:r>
              <a:rPr lang="en-IN" dirty="0"/>
              <a:t>low IA -</a:t>
            </a:r>
            <a:r>
              <a:rPr lang="en-IN" dirty="0" smtClean="0"/>
              <a:t>mostly </a:t>
            </a:r>
            <a:r>
              <a:rPr lang="en-IN" dirty="0" err="1"/>
              <a:t>antiestrogenic</a:t>
            </a:r>
            <a:r>
              <a:rPr lang="en-IN" dirty="0"/>
              <a:t> effects -</a:t>
            </a:r>
            <a:r>
              <a:rPr lang="en-IN" dirty="0" err="1" smtClean="0"/>
              <a:t>ethamoxytriphetol</a:t>
            </a:r>
            <a:endParaRPr lang="en-IN" dirty="0" smtClean="0"/>
          </a:p>
          <a:p>
            <a:r>
              <a:rPr lang="en-IN" dirty="0" smtClean="0"/>
              <a:t>SERMs </a:t>
            </a:r>
            <a:r>
              <a:rPr lang="en-IN" dirty="0"/>
              <a:t>like </a:t>
            </a:r>
            <a:r>
              <a:rPr lang="en-IN" dirty="0" err="1"/>
              <a:t>clomifene</a:t>
            </a:r>
            <a:r>
              <a:rPr lang="en-IN" dirty="0"/>
              <a:t> and tamoxifen -</a:t>
            </a:r>
            <a:r>
              <a:rPr lang="en-IN" dirty="0" smtClean="0"/>
              <a:t>more </a:t>
            </a:r>
            <a:r>
              <a:rPr lang="en-IN" dirty="0"/>
              <a:t>in the middle in their IA and their balance of estrogenic and </a:t>
            </a:r>
            <a:r>
              <a:rPr lang="en-IN" dirty="0" err="1"/>
              <a:t>antiestrogenic</a:t>
            </a:r>
            <a:r>
              <a:rPr lang="en-IN" dirty="0"/>
              <a:t> actions in comparison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20874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548680"/>
            <a:ext cx="8363272" cy="5760640"/>
          </a:xfrm>
        </p:spPr>
        <p:txBody>
          <a:bodyPr>
            <a:normAutofit fontScale="62500" lnSpcReduction="20000"/>
          </a:bodyPr>
          <a:lstStyle/>
          <a:p>
            <a:r>
              <a:rPr lang="en-IN" dirty="0"/>
              <a:t>SERM act on the estrogen receptor (ER), which is an </a:t>
            </a:r>
            <a:r>
              <a:rPr lang="en-IN" dirty="0" smtClean="0"/>
              <a:t>intracellular </a:t>
            </a:r>
            <a:r>
              <a:rPr lang="en-IN" dirty="0"/>
              <a:t>ligand-dependent transcriptional activator and belongs to the nuclear </a:t>
            </a:r>
            <a:r>
              <a:rPr lang="en-IN" dirty="0" smtClean="0"/>
              <a:t>receptor </a:t>
            </a:r>
            <a:r>
              <a:rPr lang="en-IN" dirty="0"/>
              <a:t> family</a:t>
            </a:r>
            <a:r>
              <a:rPr lang="en-IN" dirty="0" smtClean="0"/>
              <a:t>.</a:t>
            </a:r>
            <a:endParaRPr lang="en-IN" baseline="30000" dirty="0"/>
          </a:p>
          <a:p>
            <a:r>
              <a:rPr lang="en-IN" dirty="0" smtClean="0"/>
              <a:t>Two </a:t>
            </a:r>
            <a:r>
              <a:rPr lang="en-IN" dirty="0"/>
              <a:t>different subtypes of ER have been identified, </a:t>
            </a:r>
            <a:r>
              <a:rPr lang="en-IN" dirty="0" smtClean="0"/>
              <a:t>ERα</a:t>
            </a:r>
            <a:r>
              <a:rPr lang="en-IN" dirty="0"/>
              <a:t> and </a:t>
            </a:r>
            <a:r>
              <a:rPr lang="en-IN" dirty="0" err="1" smtClean="0"/>
              <a:t>Er</a:t>
            </a:r>
            <a:r>
              <a:rPr lang="en-IN" dirty="0" smtClean="0"/>
              <a:t>β.</a:t>
            </a:r>
          </a:p>
          <a:p>
            <a:r>
              <a:rPr lang="en-IN" dirty="0" smtClean="0"/>
              <a:t>ERα </a:t>
            </a:r>
            <a:r>
              <a:rPr lang="en-IN" dirty="0"/>
              <a:t>is considered the main medium where estrogen signals are transduced at the transcriptional level and is the predominant ER in the female reproductive tract and mammary glands </a:t>
            </a:r>
            <a:endParaRPr lang="en-IN" dirty="0" smtClean="0"/>
          </a:p>
          <a:p>
            <a:r>
              <a:rPr lang="en-IN" dirty="0" smtClean="0"/>
              <a:t>ERβ </a:t>
            </a:r>
            <a:r>
              <a:rPr lang="en-IN" dirty="0"/>
              <a:t>is primarily in vascular endothelial cells, bone, and male prostate </a:t>
            </a:r>
            <a:r>
              <a:rPr lang="en-IN" dirty="0" smtClean="0"/>
              <a:t>tissue.</a:t>
            </a:r>
            <a:endParaRPr lang="en-IN" baseline="30000" dirty="0"/>
          </a:p>
          <a:p>
            <a:r>
              <a:rPr lang="en-IN" dirty="0" smtClean="0"/>
              <a:t>ERα </a:t>
            </a:r>
            <a:r>
              <a:rPr lang="en-IN" dirty="0"/>
              <a:t>and ERβ concentration are known to be different in tissues during development, aging or disease state</a:t>
            </a:r>
            <a:r>
              <a:rPr lang="en-IN" dirty="0" smtClean="0"/>
              <a:t>.</a:t>
            </a:r>
            <a:endParaRPr lang="en-IN" baseline="30000" dirty="0"/>
          </a:p>
          <a:p>
            <a:r>
              <a:rPr lang="en-IN" dirty="0"/>
              <a:t> Many characteristics are similar between these two types such as size (~600 and 530 amino acids) and structure</a:t>
            </a:r>
            <a:r>
              <a:rPr lang="en-IN" dirty="0" smtClean="0"/>
              <a:t>.</a:t>
            </a:r>
          </a:p>
          <a:p>
            <a:r>
              <a:rPr lang="en-IN" dirty="0" smtClean="0"/>
              <a:t>ERα </a:t>
            </a:r>
            <a:r>
              <a:rPr lang="en-IN" dirty="0"/>
              <a:t>and ERβ share approximately 97% of the amino-acid sequence identity in the DNA-binding </a:t>
            </a:r>
            <a:r>
              <a:rPr lang="en-IN" dirty="0" smtClean="0"/>
              <a:t>domain</a:t>
            </a:r>
            <a:r>
              <a:rPr lang="en-IN" dirty="0"/>
              <a:t> </a:t>
            </a:r>
            <a:r>
              <a:rPr lang="en-IN" dirty="0" smtClean="0"/>
              <a:t>and </a:t>
            </a:r>
            <a:r>
              <a:rPr lang="en-IN" dirty="0"/>
              <a:t>about 56% in the ligand-binding </a:t>
            </a:r>
            <a:r>
              <a:rPr lang="en-IN" dirty="0" smtClean="0"/>
              <a:t>domain.</a:t>
            </a:r>
          </a:p>
          <a:p>
            <a:r>
              <a:rPr lang="en-IN" dirty="0" smtClean="0"/>
              <a:t>The </a:t>
            </a:r>
            <a:r>
              <a:rPr lang="en-IN" dirty="0"/>
              <a:t>main difference of the ligand-binding domains is determined by Leu-384 and Met-421 in ERα, which are replaced by Met-336 and Ile-373, respectively, in ERβ</a:t>
            </a:r>
            <a:r>
              <a:rPr lang="en-IN" dirty="0" smtClean="0"/>
              <a:t>.</a:t>
            </a:r>
            <a:r>
              <a:rPr lang="en-IN" baseline="30000" dirty="0" smtClean="0"/>
              <a:t>[</a:t>
            </a:r>
            <a:r>
              <a:rPr lang="en-IN" dirty="0" smtClean="0"/>
              <a:t>The </a:t>
            </a:r>
            <a:r>
              <a:rPr lang="en-IN" dirty="0"/>
              <a:t>variation is greater on the N-terminus between ERα and ERβ</a:t>
            </a:r>
            <a:r>
              <a:rPr lang="en-IN" dirty="0" smtClean="0"/>
              <a:t>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12502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ttps://upload.wikimedia.org/wikipedia/commons/thumb/d/d4/NR_mechanism.png/480px-NR_mechanism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692696"/>
            <a:ext cx="8424936" cy="56886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535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519</Words>
  <Application>Microsoft Office PowerPoint</Application>
  <PresentationFormat>On-screen Show (4:3)</PresentationFormat>
  <Paragraphs>135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SELECTIVE ESTROGEN RECEPTOR MODULATOR</vt:lpstr>
      <vt:lpstr>SELECTIVE ESTROGEN RECEPTOR MODULATOR</vt:lpstr>
      <vt:lpstr>DISTRIBUTION OF RECEPTORS</vt:lpstr>
      <vt:lpstr>Slide 4</vt:lpstr>
      <vt:lpstr>HISTORY</vt:lpstr>
      <vt:lpstr>Slide 6</vt:lpstr>
      <vt:lpstr>MECHANISM OF ACTION </vt:lpstr>
      <vt:lpstr>Slide 8</vt:lpstr>
      <vt:lpstr>Slide 9</vt:lpstr>
      <vt:lpstr>Slide 10</vt:lpstr>
      <vt:lpstr>CLOMIPHENE</vt:lpstr>
      <vt:lpstr>Slide 12</vt:lpstr>
      <vt:lpstr>TAMOXIFEN</vt:lpstr>
      <vt:lpstr>Slide 14</vt:lpstr>
      <vt:lpstr>TOREMIFENE</vt:lpstr>
      <vt:lpstr>RALOXIFENE</vt:lpstr>
      <vt:lpstr>OSPEMIFENE</vt:lpstr>
      <vt:lpstr>BAZEDOXIFENE</vt:lpstr>
      <vt:lpstr>CLINICAL USES OF SERMs</vt:lpstr>
      <vt:lpstr>Slide 20</vt:lpstr>
      <vt:lpstr>Slide 21</vt:lpstr>
      <vt:lpstr>CONTRA INDICATIONS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37</cp:revision>
  <dcterms:created xsi:type="dcterms:W3CDTF">2017-02-04T05:00:13Z</dcterms:created>
  <dcterms:modified xsi:type="dcterms:W3CDTF">2019-10-03T14:50:45Z</dcterms:modified>
</cp:coreProperties>
</file>