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6" r:id="rId24"/>
    <p:sldId id="295" r:id="rId25"/>
    <p:sldId id="300" r:id="rId26"/>
    <p:sldId id="278" r:id="rId27"/>
    <p:sldId id="279" r:id="rId28"/>
    <p:sldId id="280" r:id="rId29"/>
    <p:sldId id="281" r:id="rId30"/>
    <p:sldId id="282" r:id="rId31"/>
    <p:sldId id="298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9" r:id="rId43"/>
    <p:sldId id="293" r:id="rId44"/>
    <p:sldId id="294" r:id="rId45"/>
    <p:sldId id="297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28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4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1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9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8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20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6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21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155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7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85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D402-280B-4EE1-B6F7-904B1F44C0EA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0A5A-1C7C-49C1-8761-834880D530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AMNIOTIC    FLUID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68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Amniotic fluid</a:t>
            </a:r>
          </a:p>
          <a:p>
            <a:r>
              <a:rPr lang="en-US" dirty="0" smtClean="0"/>
              <a:t> at 10 weeks – 25 ml</a:t>
            </a:r>
          </a:p>
          <a:p>
            <a:r>
              <a:rPr lang="en-US" dirty="0" smtClean="0"/>
              <a:t>At 20 weeks - 400ml</a:t>
            </a:r>
          </a:p>
          <a:p>
            <a:r>
              <a:rPr lang="en-US" dirty="0" smtClean="0"/>
              <a:t>At 28 weeks -  800 – 1000 ml</a:t>
            </a:r>
          </a:p>
          <a:p>
            <a:r>
              <a:rPr lang="en-US" dirty="0" smtClean="0"/>
              <a:t>Plateaus near term</a:t>
            </a:r>
          </a:p>
          <a:p>
            <a:r>
              <a:rPr lang="en-US" dirty="0" smtClean="0"/>
              <a:t>Declines at 42 weeks to 400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3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amniotic </a:t>
            </a:r>
            <a:r>
              <a:rPr lang="en-US" dirty="0" smtClean="0"/>
              <a:t>fluid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 </a:t>
            </a:r>
            <a:r>
              <a:rPr lang="en-US" b="1" u="sng" dirty="0"/>
              <a:t>Water content and osmolality: </a:t>
            </a:r>
            <a:endParaRPr lang="en-US" b="1" u="sng" dirty="0" smtClean="0"/>
          </a:p>
          <a:p>
            <a:r>
              <a:rPr lang="en-US" dirty="0" smtClean="0"/>
              <a:t>at </a:t>
            </a:r>
            <a:r>
              <a:rPr lang="en-US" dirty="0"/>
              <a:t>first trimester, amniotic fluid has an electrolyte composition and osmolality similar to that of fetal and maternal blood.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As fetal urine begins to enter the amniotic cavity, amniotic fluid osmolality </a:t>
            </a:r>
            <a:r>
              <a:rPr lang="en-US" dirty="0" smtClean="0"/>
              <a:t>decreases.</a:t>
            </a:r>
          </a:p>
          <a:p>
            <a:r>
              <a:rPr lang="en-US" dirty="0" smtClean="0"/>
              <a:t>  </a:t>
            </a:r>
            <a:r>
              <a:rPr lang="en-US" dirty="0"/>
              <a:t>At term it contains 99% water.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osmolality, sodium, urea and </a:t>
            </a:r>
            <a:r>
              <a:rPr lang="en-US" dirty="0" err="1"/>
              <a:t>creatinine</a:t>
            </a:r>
            <a:r>
              <a:rPr lang="en-US" dirty="0"/>
              <a:t> is not significantly different from the maternal serum</a:t>
            </a:r>
          </a:p>
        </p:txBody>
      </p:sp>
    </p:spTree>
    <p:extLst>
      <p:ext uri="{BB962C8B-B14F-4D97-AF65-F5344CB8AC3E}">
        <p14:creationId xmlns:p14="http://schemas.microsoft.com/office/powerpoint/2010/main" xmlns="" val="13023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 </a:t>
            </a:r>
            <a:r>
              <a:rPr lang="en-US" b="1" u="sng" dirty="0" err="1"/>
              <a:t>Colour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In early pregnancy, it is colorless but near term it becomes pale straw colored due to the presence of exfoliated lanugo and epidermal cells from the fetal skin.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may look turbid due to the presence of </a:t>
            </a:r>
            <a:r>
              <a:rPr lang="en-US" dirty="0" err="1"/>
              <a:t>vernix</a:t>
            </a:r>
            <a:r>
              <a:rPr lang="en-US" dirty="0"/>
              <a:t> </a:t>
            </a:r>
            <a:r>
              <a:rPr lang="en-US" dirty="0" err="1"/>
              <a:t>caseosa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516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Abnormal color  </a:t>
            </a:r>
            <a:r>
              <a:rPr lang="en-US" dirty="0"/>
              <a:t>has got clinical significance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Meconium stained (green) is suggestive of fetal </a:t>
            </a:r>
            <a:r>
              <a:rPr lang="en-US" dirty="0" smtClean="0"/>
              <a:t>distress.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Depending upon the degree and duration of the distress, it may be thin or thick or pea </a:t>
            </a:r>
            <a:r>
              <a:rPr lang="en-US" dirty="0" err="1"/>
              <a:t>souped</a:t>
            </a:r>
            <a:r>
              <a:rPr lang="en-US" dirty="0"/>
              <a:t> (thick with flakes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Thick with presence of flakes suggests chronic fetal distress.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/>
              <a:t> Golden color in Rh incompatibility is due to excessive hemolysis of the fetal RBC and production of excess bilirubin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Greenish </a:t>
            </a:r>
            <a:r>
              <a:rPr lang="en-US" dirty="0"/>
              <a:t>yellow (saffron) in post maturity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/>
              <a:t>Dark colored in concealed accidental hemorrhage is due to contamination of blood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Dark </a:t>
            </a:r>
            <a:r>
              <a:rPr lang="en-US" dirty="0"/>
              <a:t>brown (tobacco juice) amniotic fluid is found in IUD. </a:t>
            </a:r>
          </a:p>
        </p:txBody>
      </p:sp>
    </p:spTree>
    <p:extLst>
      <p:ext uri="{BB962C8B-B14F-4D97-AF65-F5344CB8AC3E}">
        <p14:creationId xmlns:p14="http://schemas.microsoft.com/office/powerpoint/2010/main" xmlns="" val="40270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Constituents of the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early pregnancy , amniotic fluid is an ultra filtrate of maternal plasma.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By the beginning of second trimester , </a:t>
            </a:r>
            <a:r>
              <a:rPr lang="en-US" dirty="0" smtClean="0"/>
              <a:t> </a:t>
            </a:r>
            <a:r>
              <a:rPr lang="en-US" dirty="0"/>
              <a:t>it contains: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a- Organic, inorganic and cellular constituent.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b- It contains traces of steroid and non-steroid hormones.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c- It’s mildly bacteriostatic.</a:t>
            </a:r>
          </a:p>
        </p:txBody>
      </p:sp>
    </p:spTree>
    <p:extLst>
      <p:ext uri="{BB962C8B-B14F-4D97-AF65-F5344CB8AC3E}">
        <p14:creationId xmlns:p14="http://schemas.microsoft.com/office/powerpoint/2010/main" xmlns="" val="4238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u="sng" dirty="0"/>
              <a:t>Organic constituents</a:t>
            </a:r>
            <a:r>
              <a:rPr lang="en-US" dirty="0"/>
              <a:t> </a:t>
            </a:r>
            <a:r>
              <a:rPr lang="en-US" dirty="0" smtClean="0"/>
              <a:t>–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Proteins-0.3 mg/dl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Glucose- 20mg/dl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Urea- 30 </a:t>
            </a:r>
            <a:r>
              <a:rPr lang="en-US" dirty="0" smtClean="0"/>
              <a:t>mg/dl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Non protein nitrogen-30mg/dl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Uric acid – 4 mg/dl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Creatinine</a:t>
            </a:r>
            <a:r>
              <a:rPr lang="en-US" dirty="0"/>
              <a:t> -2 mg/dl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Lipids- 50 mg/ dl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Hormones- </a:t>
            </a:r>
            <a:r>
              <a:rPr lang="en-US" dirty="0" smtClean="0"/>
              <a:t>insulin , prolactin</a:t>
            </a:r>
            <a:r>
              <a:rPr lang="en-US" dirty="0"/>
              <a:t>, renin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Inorganic </a:t>
            </a:r>
            <a:r>
              <a:rPr lang="en-US" u="sng" dirty="0"/>
              <a:t>constituents </a:t>
            </a:r>
            <a:r>
              <a:rPr lang="en-US" dirty="0"/>
              <a:t>- Na, K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Suspended </a:t>
            </a:r>
            <a:r>
              <a:rPr lang="en-US" dirty="0"/>
              <a:t>particles - Lanugo</a:t>
            </a:r>
            <a:r>
              <a:rPr lang="en-US" dirty="0" smtClean="0"/>
              <a:t>, </a:t>
            </a:r>
            <a:r>
              <a:rPr lang="en-US" dirty="0" err="1" smtClean="0"/>
              <a:t>Desqamated</a:t>
            </a:r>
            <a:r>
              <a:rPr lang="en-US" dirty="0" smtClean="0"/>
              <a:t> </a:t>
            </a:r>
            <a:r>
              <a:rPr lang="en-US" dirty="0"/>
              <a:t>fetal skin cells</a:t>
            </a:r>
            <a:r>
              <a:rPr lang="en-US" dirty="0" smtClean="0"/>
              <a:t>, </a:t>
            </a:r>
            <a:r>
              <a:rPr lang="en-US" dirty="0" err="1" smtClean="0"/>
              <a:t>vernix</a:t>
            </a:r>
            <a:r>
              <a:rPr lang="en-US" dirty="0" smtClean="0"/>
              <a:t> </a:t>
            </a:r>
            <a:r>
              <a:rPr lang="en-US" dirty="0" err="1"/>
              <a:t>caseosa</a:t>
            </a:r>
            <a:r>
              <a:rPr lang="en-US" dirty="0" smtClean="0"/>
              <a:t>, </a:t>
            </a:r>
            <a:r>
              <a:rPr lang="en-US" dirty="0" err="1" smtClean="0"/>
              <a:t>shedded</a:t>
            </a:r>
            <a:r>
              <a:rPr lang="en-US" dirty="0" smtClean="0"/>
              <a:t> </a:t>
            </a:r>
            <a:r>
              <a:rPr lang="en-US" dirty="0"/>
              <a:t>amniotic cells, cells from the respiratory tract, GIT Genitourinary tract</a:t>
            </a:r>
          </a:p>
        </p:txBody>
      </p:sp>
    </p:spTree>
    <p:extLst>
      <p:ext uri="{BB962C8B-B14F-4D97-AF65-F5344CB8AC3E}">
        <p14:creationId xmlns:p14="http://schemas.microsoft.com/office/powerpoint/2010/main" xmlns="" val="34335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dye-dilution method involves injection of a small quantity of a dye such as </a:t>
            </a:r>
            <a:r>
              <a:rPr lang="en-US" dirty="0" err="1"/>
              <a:t>aminohippurate</a:t>
            </a:r>
            <a:r>
              <a:rPr lang="en-US" dirty="0"/>
              <a:t> into the </a:t>
            </a:r>
            <a:r>
              <a:rPr lang="en-US" dirty="0" err="1"/>
              <a:t>amnionic</a:t>
            </a:r>
            <a:r>
              <a:rPr lang="en-US" dirty="0"/>
              <a:t> cavity under </a:t>
            </a:r>
            <a:r>
              <a:rPr lang="en-US" dirty="0" err="1"/>
              <a:t>sonographic</a:t>
            </a:r>
            <a:r>
              <a:rPr lang="en-US" dirty="0"/>
              <a:t> guidance.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/>
              <a:t>amnionic</a:t>
            </a:r>
            <a:r>
              <a:rPr lang="en-US" dirty="0"/>
              <a:t> fluid is then sampled to determine the dye concentration and hence to calculate the fluid volume in which it was diluted.</a:t>
            </a:r>
          </a:p>
        </p:txBody>
      </p:sp>
    </p:spTree>
    <p:extLst>
      <p:ext uri="{BB962C8B-B14F-4D97-AF65-F5344CB8AC3E}">
        <p14:creationId xmlns:p14="http://schemas.microsoft.com/office/powerpoint/2010/main" xmlns="" val="34385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Ultrasound </a:t>
            </a:r>
            <a:r>
              <a:rPr lang="en-US" dirty="0"/>
              <a:t> </a:t>
            </a:r>
            <a:r>
              <a:rPr lang="en-US" dirty="0" smtClean="0"/>
              <a:t>measurements </a:t>
            </a:r>
            <a:r>
              <a:rPr lang="en-US" dirty="0"/>
              <a:t>include either the single deepest vertical fluid pocket or the sum of the deepest vertical pockets from each of four equal uterine quadrants—the </a:t>
            </a:r>
            <a:r>
              <a:rPr lang="en-US" dirty="0" err="1"/>
              <a:t>amnionic</a:t>
            </a:r>
            <a:r>
              <a:rPr lang="en-US" dirty="0"/>
              <a:t> fluid </a:t>
            </a:r>
            <a:r>
              <a:rPr lang="en-US" dirty="0" smtClean="0"/>
              <a:t>index.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04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en-US" dirty="0"/>
              <a:t>Single Deepest </a:t>
            </a:r>
            <a:r>
              <a:rPr lang="en-US" dirty="0" smtClean="0"/>
              <a:t>Pocket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This is also called the maximum vertical pocket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In the sagittal plane, the largest vertical pocket of fluid is identified.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fluid pocket </a:t>
            </a:r>
            <a:r>
              <a:rPr lang="en-US" dirty="0" smtClean="0"/>
              <a:t>should not </a:t>
            </a:r>
            <a:r>
              <a:rPr lang="en-US" dirty="0"/>
              <a:t>contain fetal parts or loops of umbilical </a:t>
            </a:r>
            <a:r>
              <a:rPr lang="en-US" dirty="0" smtClean="0"/>
              <a:t>cord.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normal range for single deepest pocket that is most commonly used is 2 to 8 cm, with values above and below this indicating </a:t>
            </a:r>
            <a:r>
              <a:rPr lang="en-US" dirty="0" err="1"/>
              <a:t>hydramnios</a:t>
            </a:r>
            <a:r>
              <a:rPr lang="en-US" dirty="0"/>
              <a:t> and </a:t>
            </a:r>
            <a:r>
              <a:rPr lang="en-US" dirty="0" err="1"/>
              <a:t>oligohydramnios</a:t>
            </a:r>
            <a:r>
              <a:rPr lang="en-US" dirty="0"/>
              <a:t>, respectively.</a:t>
            </a:r>
          </a:p>
        </p:txBody>
      </p:sp>
    </p:spTree>
    <p:extLst>
      <p:ext uri="{BB962C8B-B14F-4D97-AF65-F5344CB8AC3E}">
        <p14:creationId xmlns:p14="http://schemas.microsoft.com/office/powerpoint/2010/main" xmlns="" val="20230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762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Amniotic fluid serves several roles during pregnancy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It creates a physical space for fetal movement, which is necessary for normal musculoskeletal development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It permits fetal swallowing—essential for gastrointestinal tract development, and fetal breathing—necessary for lung development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92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58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Amnionic</a:t>
            </a:r>
            <a:r>
              <a:rPr lang="en-US" dirty="0"/>
              <a:t> Fluid Index (AFI)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remains one of the most commonly used methods of </a:t>
            </a:r>
            <a:r>
              <a:rPr lang="en-US" dirty="0" err="1"/>
              <a:t>amnionic</a:t>
            </a:r>
            <a:r>
              <a:rPr lang="en-US" dirty="0"/>
              <a:t> fluid volume assessment. </a:t>
            </a:r>
          </a:p>
          <a:p>
            <a:r>
              <a:rPr lang="en-US" dirty="0" smtClean="0"/>
              <a:t>The </a:t>
            </a:r>
            <a:r>
              <a:rPr lang="en-US" dirty="0"/>
              <a:t>uterus is divided into four equal quadrants—the right- and left- upper and lower quadrants, respectively.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AFI is the sum of the single deepest pocket from each quadrant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Normal range is 5 – 24 cm.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68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462"/>
            <a:ext cx="8077200" cy="656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17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6" y="381000"/>
            <a:ext cx="886560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54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r>
              <a:rPr lang="en-IN" dirty="0"/>
              <a:t>Amniotic fluid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Chromosome </a:t>
            </a:r>
            <a:r>
              <a:rPr lang="en-IN" dirty="0"/>
              <a:t>and DNA analysis </a:t>
            </a:r>
            <a:endParaRPr lang="en-IN" dirty="0" smtClean="0"/>
          </a:p>
          <a:p>
            <a:r>
              <a:rPr lang="en-IN" dirty="0" smtClean="0"/>
              <a:t> Biochemistry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Fetal</a:t>
            </a:r>
            <a:r>
              <a:rPr lang="en-IN" dirty="0" smtClean="0"/>
              <a:t> infections</a:t>
            </a:r>
          </a:p>
          <a:p>
            <a:r>
              <a:rPr lang="en-IN" dirty="0" smtClean="0"/>
              <a:t>  </a:t>
            </a:r>
            <a:r>
              <a:rPr lang="en-IN" dirty="0"/>
              <a:t>Rh disease and other </a:t>
            </a:r>
            <a:r>
              <a:rPr lang="en-IN" dirty="0" err="1"/>
              <a:t>alloimmunisation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Lung maturity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/>
              <a:t>Chorioamnionitis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  </a:t>
            </a:r>
            <a:r>
              <a:rPr lang="en-IN" dirty="0" err="1"/>
              <a:t>Fetal</a:t>
            </a:r>
            <a:r>
              <a:rPr lang="en-IN" dirty="0"/>
              <a:t> therapy-decompression severe </a:t>
            </a:r>
            <a:r>
              <a:rPr lang="en-IN" dirty="0" err="1" smtClean="0"/>
              <a:t>polyhydramnios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183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 b="1" dirty="0" smtClean="0"/>
              <a:t>APPLIED   PHYSIOLOGY</a:t>
            </a:r>
            <a:endParaRPr lang="en-IN" sz="5400" b="1" dirty="0"/>
          </a:p>
        </p:txBody>
      </p:sp>
    </p:spTree>
    <p:extLst>
      <p:ext uri="{BB962C8B-B14F-4D97-AF65-F5344CB8AC3E}">
        <p14:creationId xmlns:p14="http://schemas.microsoft.com/office/powerpoint/2010/main" xmlns="" val="3183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838200"/>
          </a:xfrm>
        </p:spPr>
        <p:txBody>
          <a:bodyPr/>
          <a:lstStyle/>
          <a:p>
            <a:r>
              <a:rPr lang="en-IN" dirty="0" err="1"/>
              <a:t>Oligohydroamnios</a:t>
            </a:r>
            <a:r>
              <a:rPr lang="en-IN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This is an abnormally decreased amount of </a:t>
            </a:r>
            <a:r>
              <a:rPr lang="en-IN" dirty="0" err="1"/>
              <a:t>amnionic</a:t>
            </a:r>
            <a:r>
              <a:rPr lang="en-IN" dirty="0"/>
              <a:t> fluid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 </a:t>
            </a:r>
            <a:r>
              <a:rPr lang="en-IN" b="1" dirty="0" smtClean="0"/>
              <a:t>INCIDENCE</a:t>
            </a:r>
            <a:r>
              <a:rPr lang="en-IN" dirty="0" smtClean="0"/>
              <a:t>: </a:t>
            </a:r>
            <a:r>
              <a:rPr lang="en-IN" dirty="0"/>
              <a:t>1 to 2 </a:t>
            </a:r>
            <a:r>
              <a:rPr lang="en-IN" dirty="0" err="1"/>
              <a:t>percent</a:t>
            </a:r>
            <a:r>
              <a:rPr lang="en-IN" dirty="0"/>
              <a:t> of </a:t>
            </a:r>
            <a:r>
              <a:rPr lang="en-IN" dirty="0" smtClean="0"/>
              <a:t>pregnancies.</a:t>
            </a:r>
          </a:p>
          <a:p>
            <a:pPr marL="0" indent="0">
              <a:buNone/>
            </a:pPr>
            <a:r>
              <a:rPr lang="en-IN" dirty="0" smtClean="0"/>
              <a:t> • </a:t>
            </a:r>
            <a:r>
              <a:rPr lang="en-IN" dirty="0"/>
              <a:t>When no measurable pocket of </a:t>
            </a:r>
            <a:r>
              <a:rPr lang="en-IN" dirty="0" err="1"/>
              <a:t>amnionic</a:t>
            </a:r>
            <a:r>
              <a:rPr lang="en-IN" dirty="0"/>
              <a:t> fluid is identified, the term </a:t>
            </a:r>
            <a:r>
              <a:rPr lang="en-IN" b="1" dirty="0" err="1"/>
              <a:t>anhydramnios</a:t>
            </a:r>
            <a:r>
              <a:rPr lang="en-IN" dirty="0"/>
              <a:t> </a:t>
            </a:r>
            <a:r>
              <a:rPr lang="en-IN" dirty="0" smtClean="0"/>
              <a:t>is </a:t>
            </a:r>
            <a:r>
              <a:rPr lang="en-IN" dirty="0"/>
              <a:t>used.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The </a:t>
            </a:r>
            <a:r>
              <a:rPr lang="en-IN" dirty="0" err="1"/>
              <a:t>sonographic</a:t>
            </a:r>
            <a:r>
              <a:rPr lang="en-IN" dirty="0"/>
              <a:t> diagnosis of </a:t>
            </a:r>
            <a:r>
              <a:rPr lang="en-IN" dirty="0" err="1"/>
              <a:t>oligohydramnios</a:t>
            </a:r>
            <a:r>
              <a:rPr lang="en-IN" dirty="0"/>
              <a:t> is usually based on an AFI ≤ 5 cm or on a single deepest pocket of </a:t>
            </a:r>
            <a:r>
              <a:rPr lang="en-IN" dirty="0" err="1"/>
              <a:t>amnionic</a:t>
            </a:r>
            <a:r>
              <a:rPr lang="en-IN" dirty="0"/>
              <a:t> fluid ≤ 2 cm (American College of Obstetricians and </a:t>
            </a:r>
            <a:r>
              <a:rPr lang="en-IN" dirty="0" err="1"/>
              <a:t>Gynecologists</a:t>
            </a:r>
            <a:r>
              <a:rPr lang="en-IN" dirty="0"/>
              <a:t>, 2012).</a:t>
            </a:r>
          </a:p>
        </p:txBody>
      </p:sp>
    </p:spTree>
    <p:extLst>
      <p:ext uri="{BB962C8B-B14F-4D97-AF65-F5344CB8AC3E}">
        <p14:creationId xmlns:p14="http://schemas.microsoft.com/office/powerpoint/2010/main" xmlns="" val="36825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/>
          <a:lstStyle/>
          <a:p>
            <a:r>
              <a:rPr lang="en-IN" dirty="0" smtClean="0"/>
              <a:t>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1- Preterm premature </a:t>
            </a:r>
            <a:r>
              <a:rPr lang="en-IN" dirty="0" smtClean="0"/>
              <a:t>rupture </a:t>
            </a:r>
            <a:r>
              <a:rPr lang="en-IN" dirty="0"/>
              <a:t>of </a:t>
            </a:r>
            <a:r>
              <a:rPr lang="en-IN" dirty="0" smtClean="0"/>
              <a:t>membrane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 </a:t>
            </a:r>
            <a:r>
              <a:rPr lang="en-IN" dirty="0"/>
              <a:t>2- Post </a:t>
            </a:r>
            <a:r>
              <a:rPr lang="en-IN" dirty="0" smtClean="0"/>
              <a:t>maturity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3- Placental insufficiency or intrauterine growth restriction.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4- </a:t>
            </a:r>
            <a:r>
              <a:rPr lang="en-IN" dirty="0" err="1"/>
              <a:t>Fetal</a:t>
            </a:r>
            <a:r>
              <a:rPr lang="en-IN" dirty="0"/>
              <a:t> causes</a:t>
            </a:r>
            <a:r>
              <a:rPr lang="en-IN" dirty="0" smtClean="0"/>
              <a:t>: </a:t>
            </a:r>
            <a:r>
              <a:rPr lang="en-IN" dirty="0"/>
              <a:t>reduced or absent </a:t>
            </a:r>
            <a:r>
              <a:rPr lang="en-IN" dirty="0" err="1"/>
              <a:t>fetal</a:t>
            </a:r>
            <a:r>
              <a:rPr lang="en-IN" dirty="0"/>
              <a:t> urine output.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This is in turn is the consequence of an abnormality in </a:t>
            </a:r>
            <a:r>
              <a:rPr lang="en-IN" dirty="0" err="1"/>
              <a:t>fetal</a:t>
            </a:r>
            <a:r>
              <a:rPr lang="en-IN" dirty="0"/>
              <a:t> urinary tract like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 - Renal agenesis.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- Bladder outlet obstruction.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- Renal dysplasia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- Polycystic or </a:t>
            </a:r>
            <a:r>
              <a:rPr lang="en-IN" dirty="0" err="1"/>
              <a:t>multicystic</a:t>
            </a:r>
            <a:r>
              <a:rPr lang="en-IN" dirty="0"/>
              <a:t> kidney </a:t>
            </a:r>
            <a:r>
              <a:rPr lang="en-IN" dirty="0" smtClean="0"/>
              <a:t>disease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582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Cont</a:t>
            </a:r>
            <a:r>
              <a:rPr lang="en-IN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• </a:t>
            </a:r>
            <a:r>
              <a:rPr lang="en-IN" dirty="0" err="1"/>
              <a:t>Fetal</a:t>
            </a:r>
            <a:r>
              <a:rPr lang="en-IN" dirty="0"/>
              <a:t> chromosomal </a:t>
            </a:r>
            <a:r>
              <a:rPr lang="en-IN" dirty="0" smtClean="0"/>
              <a:t>anomalies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 Intrauterine infections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Drugs- PG inhibitors, ACE inhibitors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 </a:t>
            </a:r>
            <a:r>
              <a:rPr lang="en-IN" dirty="0"/>
              <a:t>Amnion </a:t>
            </a:r>
            <a:r>
              <a:rPr lang="en-IN" dirty="0" err="1"/>
              <a:t>nodosum</a:t>
            </a:r>
            <a:r>
              <a:rPr lang="en-IN" dirty="0"/>
              <a:t>-failure of secretion by the cells of the amnion</a:t>
            </a:r>
          </a:p>
        </p:txBody>
      </p:sp>
    </p:spTree>
    <p:extLst>
      <p:ext uri="{BB962C8B-B14F-4D97-AF65-F5344CB8AC3E}">
        <p14:creationId xmlns:p14="http://schemas.microsoft.com/office/powerpoint/2010/main" xmlns="" val="2288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56" y="914400"/>
            <a:ext cx="7821644" cy="44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01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135563"/>
          </a:xfrm>
        </p:spPr>
        <p:txBody>
          <a:bodyPr/>
          <a:lstStyle/>
          <a:p>
            <a:r>
              <a:rPr lang="en-US" dirty="0" smtClean="0"/>
              <a:t>  Amniotic fluid guards against umbilical cord compression and protects the fetus from trauma.</a:t>
            </a:r>
          </a:p>
          <a:p>
            <a:r>
              <a:rPr lang="en-US" dirty="0" smtClean="0"/>
              <a:t>Thermoregulation of fetus.</a:t>
            </a:r>
          </a:p>
          <a:p>
            <a:r>
              <a:rPr lang="en-US" dirty="0" smtClean="0"/>
              <a:t>Reservoir of fluids and nutrients to fetus.</a:t>
            </a:r>
          </a:p>
          <a:p>
            <a:r>
              <a:rPr lang="en-US" dirty="0" smtClean="0"/>
              <a:t>Prevents infection by antibacterial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1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944562"/>
          </a:xfrm>
        </p:spPr>
        <p:txBody>
          <a:bodyPr/>
          <a:lstStyle/>
          <a:p>
            <a:r>
              <a:rPr lang="en-IN" dirty="0" smtClean="0"/>
              <a:t>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 err="1"/>
              <a:t>Midtrimester</a:t>
            </a:r>
            <a:r>
              <a:rPr lang="en-IN" dirty="0"/>
              <a:t> PROM often leads to pulmonary hypoplasia, </a:t>
            </a:r>
            <a:r>
              <a:rPr lang="en-IN" dirty="0" err="1"/>
              <a:t>fetal</a:t>
            </a:r>
            <a:r>
              <a:rPr lang="en-IN" dirty="0"/>
              <a:t> compression syndrome, and amniotic band syndrome. </a:t>
            </a:r>
          </a:p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AFV is an important predictor of </a:t>
            </a:r>
            <a:r>
              <a:rPr lang="en-IN" dirty="0" err="1"/>
              <a:t>fetal</a:t>
            </a:r>
            <a:r>
              <a:rPr lang="en-IN" dirty="0"/>
              <a:t> well-being in pregnancies beyond 40 weeks' gestation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AFV is a predictor of the </a:t>
            </a:r>
            <a:r>
              <a:rPr lang="en-IN" dirty="0" err="1"/>
              <a:t>fetal</a:t>
            </a:r>
            <a:r>
              <a:rPr lang="en-IN" dirty="0"/>
              <a:t> tolerance of </a:t>
            </a:r>
            <a:r>
              <a:rPr lang="en-IN" dirty="0" err="1"/>
              <a:t>labor</a:t>
            </a:r>
            <a:r>
              <a:rPr lang="en-IN" dirty="0"/>
              <a:t>,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1887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If there is bilateral renal agenesis,  the resulting </a:t>
            </a:r>
            <a:r>
              <a:rPr lang="en-IN" dirty="0" err="1"/>
              <a:t>anhydramnios</a:t>
            </a:r>
            <a:r>
              <a:rPr lang="en-IN" dirty="0"/>
              <a:t> leads to limb contractures, a distinctively compressed face, and death from pulmonary hypoplasia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• When this combination of abnormalities results from renal agenesis, it is called </a:t>
            </a:r>
            <a:r>
              <a:rPr lang="en-IN" b="1" dirty="0"/>
              <a:t>Potter syndrome</a:t>
            </a:r>
            <a:r>
              <a:rPr lang="en-IN" dirty="0"/>
              <a:t>.</a:t>
            </a:r>
            <a:br>
              <a:rPr lang="en-IN" dirty="0"/>
            </a:b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72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8" y="762000"/>
            <a:ext cx="907310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8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1" y="838200"/>
            <a:ext cx="914866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3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Pregnancy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 </a:t>
            </a:r>
            <a:r>
              <a:rPr lang="en-IN" dirty="0" err="1"/>
              <a:t>F</a:t>
            </a:r>
            <a:r>
              <a:rPr lang="en-IN" dirty="0" err="1" smtClean="0"/>
              <a:t>etal</a:t>
            </a:r>
            <a:r>
              <a:rPr lang="en-IN" dirty="0" smtClean="0"/>
              <a:t> stillbirth</a:t>
            </a:r>
          </a:p>
          <a:p>
            <a:r>
              <a:rPr lang="en-IN" dirty="0" err="1" smtClean="0"/>
              <a:t>Fetal</a:t>
            </a:r>
            <a:r>
              <a:rPr lang="en-IN" dirty="0" smtClean="0"/>
              <a:t>  </a:t>
            </a:r>
            <a:r>
              <a:rPr lang="en-IN" dirty="0"/>
              <a:t>growth </a:t>
            </a:r>
            <a:r>
              <a:rPr lang="en-IN" dirty="0" smtClean="0"/>
              <a:t>restriction,</a:t>
            </a:r>
          </a:p>
          <a:p>
            <a:r>
              <a:rPr lang="en-IN" dirty="0" smtClean="0"/>
              <a:t>Non reassuring </a:t>
            </a:r>
            <a:r>
              <a:rPr lang="en-IN" dirty="0"/>
              <a:t>heart rate </a:t>
            </a:r>
            <a:r>
              <a:rPr lang="en-IN" dirty="0" smtClean="0"/>
              <a:t>pattern</a:t>
            </a:r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M</a:t>
            </a:r>
            <a:r>
              <a:rPr lang="en-IN" dirty="0" smtClean="0"/>
              <a:t>econium </a:t>
            </a:r>
            <a:r>
              <a:rPr lang="en-IN" dirty="0"/>
              <a:t>aspiration </a:t>
            </a:r>
            <a:r>
              <a:rPr lang="en-IN" dirty="0" smtClean="0"/>
              <a:t>syndrome</a:t>
            </a:r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W</a:t>
            </a:r>
            <a:r>
              <a:rPr lang="en-IN" dirty="0" smtClean="0"/>
              <a:t>omen </a:t>
            </a:r>
            <a:r>
              <a:rPr lang="en-IN" dirty="0"/>
              <a:t>with </a:t>
            </a:r>
            <a:r>
              <a:rPr lang="en-IN" dirty="0" err="1"/>
              <a:t>oligohydramnios</a:t>
            </a:r>
            <a:r>
              <a:rPr lang="en-IN" dirty="0"/>
              <a:t> had a twofold increased risk for </a:t>
            </a:r>
            <a:r>
              <a:rPr lang="en-IN" dirty="0" err="1"/>
              <a:t>cesarean</a:t>
            </a:r>
            <a:r>
              <a:rPr lang="en-IN" dirty="0"/>
              <a:t> delivery for </a:t>
            </a:r>
            <a:r>
              <a:rPr lang="en-IN" dirty="0" err="1"/>
              <a:t>fetal</a:t>
            </a:r>
            <a:r>
              <a:rPr lang="en-IN" dirty="0"/>
              <a:t> </a:t>
            </a:r>
            <a:r>
              <a:rPr lang="en-IN" dirty="0" smtClean="0"/>
              <a:t>distress.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407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020762"/>
          </a:xfrm>
        </p:spPr>
        <p:txBody>
          <a:bodyPr/>
          <a:lstStyle/>
          <a:p>
            <a:r>
              <a:rPr lang="en-IN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1) Uterine size is much smaller than the period of amenorrhea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2</a:t>
            </a:r>
            <a:r>
              <a:rPr lang="en-IN" dirty="0"/>
              <a:t>) Less </a:t>
            </a:r>
            <a:r>
              <a:rPr lang="en-IN" dirty="0" err="1"/>
              <a:t>fetal</a:t>
            </a:r>
            <a:r>
              <a:rPr lang="en-IN" dirty="0"/>
              <a:t> movements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3</a:t>
            </a:r>
            <a:r>
              <a:rPr lang="en-IN" dirty="0"/>
              <a:t>) The uterus is “full of </a:t>
            </a:r>
            <a:r>
              <a:rPr lang="en-IN" dirty="0" err="1"/>
              <a:t>fetus</a:t>
            </a:r>
            <a:r>
              <a:rPr lang="en-IN" dirty="0"/>
              <a:t>” because of scanty liquor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4</a:t>
            </a:r>
            <a:r>
              <a:rPr lang="en-IN" dirty="0"/>
              <a:t>) </a:t>
            </a:r>
            <a:r>
              <a:rPr lang="en-IN" dirty="0" err="1"/>
              <a:t>Malpresentation</a:t>
            </a:r>
            <a:r>
              <a:rPr lang="en-IN" dirty="0"/>
              <a:t> (breech) is common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5</a:t>
            </a:r>
            <a:r>
              <a:rPr lang="en-IN" dirty="0"/>
              <a:t>) Evidences of intrauterine growth retardation of the </a:t>
            </a:r>
            <a:r>
              <a:rPr lang="en-IN" dirty="0" err="1"/>
              <a:t>fetus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6</a:t>
            </a:r>
            <a:r>
              <a:rPr lang="en-IN" dirty="0"/>
              <a:t>) </a:t>
            </a:r>
            <a:r>
              <a:rPr lang="en-IN" dirty="0" err="1"/>
              <a:t>Sonographic</a:t>
            </a:r>
            <a:r>
              <a:rPr lang="en-IN" dirty="0"/>
              <a:t> diagnosis </a:t>
            </a:r>
          </a:p>
        </p:txBody>
      </p:sp>
    </p:spTree>
    <p:extLst>
      <p:ext uri="{BB962C8B-B14F-4D97-AF65-F5344CB8AC3E}">
        <p14:creationId xmlns:p14="http://schemas.microsoft.com/office/powerpoint/2010/main" xmlns="" val="1485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/>
          <a:lstStyle/>
          <a:p>
            <a:r>
              <a:rPr lang="en-IN" dirty="0"/>
              <a:t>L – Arginine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sz="4100" dirty="0"/>
              <a:t>• L-arginine increases </a:t>
            </a:r>
            <a:r>
              <a:rPr lang="en-IN" sz="4100" dirty="0" err="1"/>
              <a:t>uteroplacental</a:t>
            </a:r>
            <a:r>
              <a:rPr lang="en-IN" sz="4100" dirty="0"/>
              <a:t> blood flow through nitric oxide mediated dilatation of vessels thereby increasing the supply of nutrients to the </a:t>
            </a:r>
            <a:r>
              <a:rPr lang="en-IN" sz="4100" dirty="0" err="1"/>
              <a:t>fetus</a:t>
            </a:r>
            <a:r>
              <a:rPr lang="en-IN" sz="4100" dirty="0"/>
              <a:t> aiding its </a:t>
            </a:r>
            <a:r>
              <a:rPr lang="en-IN" sz="4100" dirty="0" smtClean="0"/>
              <a:t>growth.</a:t>
            </a:r>
          </a:p>
          <a:p>
            <a:endParaRPr lang="en-IN" sz="4100" dirty="0" smtClean="0"/>
          </a:p>
          <a:p>
            <a:r>
              <a:rPr lang="en-IN" sz="3800" dirty="0" smtClean="0"/>
              <a:t>Oral </a:t>
            </a:r>
            <a:r>
              <a:rPr lang="en-IN" sz="3800" dirty="0"/>
              <a:t>therapy with 3 g of Arginine daily </a:t>
            </a:r>
            <a:r>
              <a:rPr lang="en-IN" sz="3800" dirty="0" smtClean="0"/>
              <a:t> </a:t>
            </a:r>
            <a:r>
              <a:rPr lang="en-IN" sz="3800" dirty="0"/>
              <a:t>results </a:t>
            </a:r>
            <a:r>
              <a:rPr lang="en-IN" sz="3800" dirty="0" smtClean="0"/>
              <a:t>in </a:t>
            </a:r>
            <a:r>
              <a:rPr lang="en-IN" sz="3800" dirty="0"/>
              <a:t>accelerated </a:t>
            </a:r>
            <a:r>
              <a:rPr lang="en-IN" sz="3800" dirty="0" err="1"/>
              <a:t>fetal</a:t>
            </a:r>
            <a:r>
              <a:rPr lang="en-IN" sz="3800" dirty="0"/>
              <a:t> weight gain and </a:t>
            </a:r>
            <a:r>
              <a:rPr lang="en-IN" sz="3800" dirty="0" smtClean="0"/>
              <a:t>improved </a:t>
            </a:r>
            <a:r>
              <a:rPr lang="en-IN" sz="3800" dirty="0"/>
              <a:t>biophysical </a:t>
            </a:r>
            <a:r>
              <a:rPr lang="en-IN" sz="3800" dirty="0" smtClean="0"/>
              <a:t>profile</a:t>
            </a:r>
            <a:r>
              <a:rPr lang="en-IN" sz="3800" dirty="0"/>
              <a:t> </a:t>
            </a:r>
            <a:r>
              <a:rPr lang="en-IN" sz="3800" dirty="0" smtClean="0"/>
              <a:t>and </a:t>
            </a:r>
            <a:r>
              <a:rPr lang="en-IN" sz="3800" dirty="0"/>
              <a:t>prolonging pregnancy complicated with pre-</a:t>
            </a:r>
            <a:r>
              <a:rPr lang="en-IN" sz="3800" dirty="0" err="1"/>
              <a:t>eclampsia</a:t>
            </a:r>
            <a:r>
              <a:rPr lang="en-IN" sz="3800" dirty="0"/>
              <a:t> &amp; </a:t>
            </a:r>
            <a:r>
              <a:rPr lang="en-IN" sz="3800" dirty="0" err="1"/>
              <a:t>Oligohydramnios</a:t>
            </a:r>
            <a:r>
              <a:rPr lang="en-IN" dirty="0"/>
              <a:t>.</a:t>
            </a:r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622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020762"/>
          </a:xfrm>
        </p:spPr>
        <p:txBody>
          <a:bodyPr/>
          <a:lstStyle/>
          <a:p>
            <a:r>
              <a:rPr lang="en-IN" dirty="0" err="1"/>
              <a:t>Polyhydramnios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u="sng" dirty="0" smtClean="0"/>
              <a:t>Definition</a:t>
            </a:r>
            <a:r>
              <a:rPr lang="en-IN" dirty="0" smtClean="0"/>
              <a:t> :</a:t>
            </a:r>
          </a:p>
          <a:p>
            <a:r>
              <a:rPr lang="en-IN" dirty="0" smtClean="0"/>
              <a:t> </a:t>
            </a:r>
            <a:r>
              <a:rPr lang="en-IN" dirty="0"/>
              <a:t>It means excessive amniotic fluid, more than 2 </a:t>
            </a:r>
            <a:r>
              <a:rPr lang="en-IN" dirty="0" smtClean="0"/>
              <a:t>litres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By </a:t>
            </a:r>
            <a:r>
              <a:rPr lang="en-IN" dirty="0"/>
              <a:t>ultrasound the vertical diameter of the largest pocket of amniotic fluid measure 8 cm or more, or the amniotic fluid index (AFI) is 25 cm or </a:t>
            </a:r>
            <a:r>
              <a:rPr lang="en-IN" dirty="0" smtClean="0"/>
              <a:t>more.</a:t>
            </a:r>
          </a:p>
          <a:p>
            <a:r>
              <a:rPr lang="en-IN" dirty="0" smtClean="0"/>
              <a:t>Incidence </a:t>
            </a:r>
            <a:r>
              <a:rPr lang="en-IN" dirty="0"/>
              <a:t>: 1 – 2 % of all pregnancies.</a:t>
            </a:r>
          </a:p>
        </p:txBody>
      </p:sp>
    </p:spTree>
    <p:extLst>
      <p:ext uri="{BB962C8B-B14F-4D97-AF65-F5344CB8AC3E}">
        <p14:creationId xmlns:p14="http://schemas.microsoft.com/office/powerpoint/2010/main" xmlns="" val="22712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It can be classified into :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1- </a:t>
            </a:r>
            <a:r>
              <a:rPr lang="en-IN" b="1" u="sng" dirty="0"/>
              <a:t>Mild</a:t>
            </a:r>
            <a:r>
              <a:rPr lang="en-IN" dirty="0"/>
              <a:t> single deepest pocket 8 – 9.9 </a:t>
            </a:r>
            <a:r>
              <a:rPr lang="en-IN" dirty="0" err="1"/>
              <a:t>c.m</a:t>
            </a:r>
            <a:r>
              <a:rPr lang="en-IN" dirty="0"/>
              <a:t>./ AFI is 25 to 29.9 cm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2- </a:t>
            </a:r>
            <a:r>
              <a:rPr lang="en-IN" b="1" u="sng" dirty="0"/>
              <a:t>Moderate</a:t>
            </a:r>
            <a:r>
              <a:rPr lang="en-IN" dirty="0"/>
              <a:t> : single deepest pocket 10 -11.9 </a:t>
            </a:r>
            <a:r>
              <a:rPr lang="en-IN" dirty="0" err="1"/>
              <a:t>c.m</a:t>
            </a:r>
            <a:r>
              <a:rPr lang="en-IN" dirty="0"/>
              <a:t>./ </a:t>
            </a:r>
            <a:r>
              <a:rPr lang="en-IN" dirty="0" smtClean="0"/>
              <a:t>AFI 30 </a:t>
            </a:r>
            <a:r>
              <a:rPr lang="en-IN" dirty="0"/>
              <a:t>to 34.9 </a:t>
            </a:r>
            <a:r>
              <a:rPr lang="en-IN" dirty="0" smtClean="0"/>
              <a:t>cm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3- </a:t>
            </a:r>
            <a:r>
              <a:rPr lang="en-IN" b="1" u="sng" dirty="0"/>
              <a:t>Severe</a:t>
            </a:r>
            <a:r>
              <a:rPr lang="en-IN" dirty="0"/>
              <a:t> : single deepest pocket ≥ 12 </a:t>
            </a:r>
            <a:r>
              <a:rPr lang="en-IN" dirty="0" err="1"/>
              <a:t>c.m</a:t>
            </a:r>
            <a:r>
              <a:rPr lang="en-IN" dirty="0"/>
              <a:t>./ </a:t>
            </a:r>
            <a:r>
              <a:rPr lang="en-IN" dirty="0" smtClean="0"/>
              <a:t>AFI&gt; 35 </a:t>
            </a:r>
            <a:r>
              <a:rPr lang="en-IN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xmlns="" val="8358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944562"/>
          </a:xfrm>
        </p:spPr>
        <p:txBody>
          <a:bodyPr/>
          <a:lstStyle/>
          <a:p>
            <a:r>
              <a:rPr lang="en-IN" dirty="0" smtClean="0"/>
              <a:t>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8392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Maternal </a:t>
            </a:r>
            <a:r>
              <a:rPr lang="en-IN" dirty="0" err="1"/>
              <a:t>hyperglycemia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GIT anomalies(obstructive</a:t>
            </a:r>
            <a:r>
              <a:rPr lang="en-IN" dirty="0" smtClean="0"/>
              <a:t>)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▫ </a:t>
            </a:r>
            <a:r>
              <a:rPr lang="en-IN" dirty="0" err="1"/>
              <a:t>Esophageal</a:t>
            </a:r>
            <a:r>
              <a:rPr lang="en-IN" dirty="0"/>
              <a:t> </a:t>
            </a:r>
            <a:r>
              <a:rPr lang="en-IN" dirty="0" smtClean="0"/>
              <a:t>atresia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▫ </a:t>
            </a:r>
            <a:r>
              <a:rPr lang="en-IN" dirty="0" err="1"/>
              <a:t>Tracheoesophageal</a:t>
            </a:r>
            <a:r>
              <a:rPr lang="en-IN" dirty="0"/>
              <a:t> </a:t>
            </a:r>
            <a:r>
              <a:rPr lang="en-IN" dirty="0" smtClean="0"/>
              <a:t>fistula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▫ Duodenal </a:t>
            </a:r>
            <a:r>
              <a:rPr lang="en-IN" dirty="0" smtClean="0"/>
              <a:t>atresia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▪ </a:t>
            </a:r>
            <a:r>
              <a:rPr lang="en-IN" dirty="0" err="1"/>
              <a:t>Nonimmune</a:t>
            </a:r>
            <a:r>
              <a:rPr lang="en-IN" dirty="0"/>
              <a:t> </a:t>
            </a:r>
            <a:r>
              <a:rPr lang="en-IN" dirty="0" err="1"/>
              <a:t>hydrops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CNS </a:t>
            </a:r>
            <a:r>
              <a:rPr lang="en-IN" dirty="0" smtClean="0"/>
              <a:t>anomalies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▫ Anencephaly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▫ </a:t>
            </a:r>
            <a:r>
              <a:rPr lang="en-IN" dirty="0"/>
              <a:t>Open </a:t>
            </a:r>
            <a:r>
              <a:rPr lang="en-IN" dirty="0" err="1"/>
              <a:t>spina</a:t>
            </a:r>
            <a:r>
              <a:rPr lang="en-IN" dirty="0"/>
              <a:t> bifida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Thoracic </a:t>
            </a:r>
            <a:r>
              <a:rPr lang="en-IN" dirty="0" smtClean="0"/>
              <a:t>malformations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▫ Diaphragmatic hernia </a:t>
            </a:r>
            <a:r>
              <a:rPr lang="en-IN" dirty="0" smtClean="0"/>
              <a:t>,</a:t>
            </a:r>
            <a:r>
              <a:rPr lang="en-IN" dirty="0" err="1" smtClean="0"/>
              <a:t>fetal</a:t>
            </a:r>
            <a:r>
              <a:rPr lang="en-IN" dirty="0" smtClean="0"/>
              <a:t> neck masses</a:t>
            </a:r>
          </a:p>
          <a:p>
            <a:pPr marL="0" indent="0">
              <a:buNone/>
            </a:pPr>
            <a:r>
              <a:rPr lang="en-IN" dirty="0" smtClean="0"/>
              <a:t>▪ </a:t>
            </a:r>
            <a:r>
              <a:rPr lang="en-IN" dirty="0"/>
              <a:t>Congenital infections -</a:t>
            </a:r>
            <a:r>
              <a:rPr lang="en-IN" dirty="0" smtClean="0"/>
              <a:t>Syphilis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33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Physiology </a:t>
            </a:r>
            <a:r>
              <a:rPr lang="en-US" dirty="0"/>
              <a:t>of amniotic fluid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First trimester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-It is ultra filtrate of maternal plasma.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During the </a:t>
            </a:r>
            <a:r>
              <a:rPr lang="en-US" dirty="0" smtClean="0"/>
              <a:t>early second trimester, </a:t>
            </a:r>
            <a:r>
              <a:rPr lang="en-US" dirty="0"/>
              <a:t>transfer of water and other small molecules takes place across the amnion—</a:t>
            </a:r>
            <a:r>
              <a:rPr lang="en-US" b="1" dirty="0" err="1"/>
              <a:t>transmembranous</a:t>
            </a:r>
            <a:r>
              <a:rPr lang="en-US" b="1" dirty="0"/>
              <a:t> flow</a:t>
            </a:r>
            <a:r>
              <a:rPr lang="en-US" dirty="0"/>
              <a:t>, across the fetal vessels on placental </a:t>
            </a:r>
            <a:r>
              <a:rPr lang="en-US" b="1" dirty="0"/>
              <a:t>surface—intramembranous flow</a:t>
            </a:r>
            <a:r>
              <a:rPr lang="en-US" dirty="0"/>
              <a:t>, and across fetal </a:t>
            </a:r>
            <a:r>
              <a:rPr lang="en-US" dirty="0" smtClean="0"/>
              <a:t>skin.</a:t>
            </a:r>
          </a:p>
          <a:p>
            <a:r>
              <a:rPr lang="en-US" dirty="0"/>
              <a:t>Water transport across the fetal skin continues until keratinization occurs at 22 to 25 weeks. </a:t>
            </a:r>
          </a:p>
        </p:txBody>
      </p:sp>
    </p:spTree>
    <p:extLst>
      <p:ext uri="{BB962C8B-B14F-4D97-AF65-F5344CB8AC3E}">
        <p14:creationId xmlns:p14="http://schemas.microsoft.com/office/powerpoint/2010/main" xmlns="" val="34695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/>
          <a:lstStyle/>
          <a:p>
            <a:r>
              <a:rPr lang="en-IN" dirty="0"/>
              <a:t>CLINICAL </a:t>
            </a:r>
            <a:r>
              <a:rPr lang="en-IN" dirty="0" smtClean="0"/>
              <a:t>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Depending on the rapidity of onset, </a:t>
            </a:r>
            <a:r>
              <a:rPr lang="en-IN" dirty="0" err="1"/>
              <a:t>hydramnios</a:t>
            </a:r>
            <a:r>
              <a:rPr lang="en-IN" dirty="0"/>
              <a:t> may be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•(a) </a:t>
            </a:r>
            <a:r>
              <a:rPr lang="en-IN" b="1" dirty="0"/>
              <a:t>Chronic</a:t>
            </a:r>
            <a:r>
              <a:rPr lang="en-IN" dirty="0"/>
              <a:t> (</a:t>
            </a:r>
            <a:r>
              <a:rPr lang="en-IN" dirty="0" smtClean="0"/>
              <a:t>most common</a:t>
            </a:r>
            <a:r>
              <a:rPr lang="en-IN" dirty="0"/>
              <a:t>) — onset is insidious taking few weeks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•(b) </a:t>
            </a:r>
            <a:r>
              <a:rPr lang="en-IN" b="1" dirty="0"/>
              <a:t>Acute</a:t>
            </a:r>
            <a:r>
              <a:rPr lang="en-IN" dirty="0"/>
              <a:t> (extremely rare) — onset is sudden, within few </a:t>
            </a:r>
            <a:r>
              <a:rPr lang="en-IN" dirty="0" smtClean="0"/>
              <a:t>days.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741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u="sng" dirty="0" smtClean="0"/>
              <a:t>Signs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Patient may be </a:t>
            </a:r>
            <a:r>
              <a:rPr lang="en-IN" dirty="0" err="1"/>
              <a:t>dyspnoic</a:t>
            </a:r>
            <a:r>
              <a:rPr lang="en-IN" dirty="0"/>
              <a:t> at rest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Pedal Oedema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Evidence of PIH </a:t>
            </a:r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Abdominal examination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b="1" dirty="0"/>
              <a:t>Inspection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•</a:t>
            </a:r>
            <a:r>
              <a:rPr lang="en-IN" dirty="0"/>
              <a:t>Abdomen is markedly enlarged globular with fullness in flanks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4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b="1" dirty="0"/>
              <a:t>Palpation</a:t>
            </a:r>
            <a:r>
              <a:rPr lang="en-IN" dirty="0"/>
              <a:t>: </a:t>
            </a:r>
          </a:p>
          <a:p>
            <a:pPr marL="0" indent="0">
              <a:buNone/>
            </a:pPr>
            <a:r>
              <a:rPr lang="en-IN" dirty="0"/>
              <a:t>•Height of uterus is more than the corresponding periods of amenorrhoea </a:t>
            </a:r>
          </a:p>
          <a:p>
            <a:pPr marL="0" indent="0">
              <a:buNone/>
            </a:pPr>
            <a:r>
              <a:rPr lang="en-IN" dirty="0"/>
              <a:t>•Abdominal girth is more </a:t>
            </a:r>
          </a:p>
          <a:p>
            <a:pPr marL="0" indent="0">
              <a:buNone/>
            </a:pPr>
            <a:r>
              <a:rPr lang="en-IN" dirty="0"/>
              <a:t>•</a:t>
            </a:r>
            <a:r>
              <a:rPr lang="en-IN" dirty="0" err="1"/>
              <a:t>Fetal</a:t>
            </a:r>
            <a:r>
              <a:rPr lang="en-IN" dirty="0"/>
              <a:t> parts cannot be well defined external </a:t>
            </a:r>
            <a:r>
              <a:rPr lang="en-IN" dirty="0" err="1"/>
              <a:t>ballotment</a:t>
            </a:r>
            <a:r>
              <a:rPr lang="en-IN" dirty="0"/>
              <a:t> is more easily elicited </a:t>
            </a:r>
          </a:p>
          <a:p>
            <a:pPr marL="0" indent="0">
              <a:buNone/>
            </a:pPr>
            <a:r>
              <a:rPr lang="en-IN" dirty="0"/>
              <a:t>•</a:t>
            </a:r>
            <a:r>
              <a:rPr lang="en-IN" dirty="0" err="1"/>
              <a:t>Malpresentations</a:t>
            </a:r>
            <a:r>
              <a:rPr lang="en-IN" dirty="0"/>
              <a:t> are more common and presenting part is usually high up</a:t>
            </a:r>
          </a:p>
          <a:p>
            <a:pPr marL="0" indent="0">
              <a:buNone/>
            </a:pPr>
            <a:r>
              <a:rPr lang="en-IN" dirty="0"/>
              <a:t> •Fluid thrill is present </a:t>
            </a:r>
          </a:p>
          <a:p>
            <a:pPr marL="0" indent="0">
              <a:buNone/>
            </a:pPr>
            <a:r>
              <a:rPr lang="en-IN" b="1" dirty="0"/>
              <a:t>Auscultation </a:t>
            </a:r>
          </a:p>
          <a:p>
            <a:pPr marL="0" indent="0">
              <a:buNone/>
            </a:pPr>
            <a:r>
              <a:rPr lang="en-IN" dirty="0"/>
              <a:t>•</a:t>
            </a:r>
            <a:r>
              <a:rPr lang="en-IN" dirty="0" err="1"/>
              <a:t>Fetal</a:t>
            </a:r>
            <a:r>
              <a:rPr lang="en-IN" dirty="0"/>
              <a:t> heart sounds are not heard distinctly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842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fontScale="92500" lnSpcReduction="10000"/>
          </a:bodyPr>
          <a:lstStyle/>
          <a:p>
            <a:r>
              <a:rPr lang="en-IN" b="1" u="sng" dirty="0"/>
              <a:t>Complication</a:t>
            </a:r>
            <a:r>
              <a:rPr lang="en-IN" dirty="0"/>
              <a:t> </a:t>
            </a:r>
            <a:r>
              <a:rPr lang="en-IN" dirty="0" smtClean="0"/>
              <a:t>: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A) </a:t>
            </a:r>
            <a:r>
              <a:rPr lang="en-IN" u="sng" dirty="0"/>
              <a:t>During Pregnancy : </a:t>
            </a:r>
            <a:endParaRPr lang="en-IN" u="sng" dirty="0" smtClean="0"/>
          </a:p>
          <a:p>
            <a:pPr marL="0" indent="0">
              <a:buNone/>
            </a:pPr>
            <a:r>
              <a:rPr lang="en-IN" dirty="0" smtClean="0"/>
              <a:t>1- </a:t>
            </a:r>
            <a:r>
              <a:rPr lang="en-IN" dirty="0"/>
              <a:t>Abortion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2- Preterm </a:t>
            </a:r>
            <a:r>
              <a:rPr lang="en-IN" dirty="0" smtClean="0"/>
              <a:t>labour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3- Premature rupture of </a:t>
            </a:r>
            <a:r>
              <a:rPr lang="en-IN" dirty="0" smtClean="0"/>
              <a:t>membranes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4- Cord </a:t>
            </a:r>
            <a:r>
              <a:rPr lang="en-IN" dirty="0" smtClean="0"/>
              <a:t>prolapse.</a:t>
            </a:r>
          </a:p>
          <a:p>
            <a:pPr marL="0" indent="0">
              <a:buNone/>
            </a:pPr>
            <a:r>
              <a:rPr lang="en-IN" dirty="0" smtClean="0"/>
              <a:t>5- </a:t>
            </a:r>
            <a:r>
              <a:rPr lang="en-IN" dirty="0"/>
              <a:t>Placental </a:t>
            </a:r>
            <a:r>
              <a:rPr lang="en-IN" dirty="0" smtClean="0"/>
              <a:t>abruption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6- </a:t>
            </a:r>
            <a:r>
              <a:rPr lang="en-IN" dirty="0" err="1" smtClean="0"/>
              <a:t>Malpresentation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7- </a:t>
            </a:r>
            <a:r>
              <a:rPr lang="en-IN" dirty="0" err="1"/>
              <a:t>Nonengagement</a:t>
            </a:r>
            <a:r>
              <a:rPr lang="en-IN" dirty="0"/>
              <a:t> of the presenting </a:t>
            </a:r>
            <a:r>
              <a:rPr lang="en-IN" dirty="0" smtClean="0"/>
              <a:t>part</a:t>
            </a:r>
          </a:p>
          <a:p>
            <a:pPr marL="0" indent="0">
              <a:buNone/>
            </a:pPr>
            <a:r>
              <a:rPr lang="en-IN" dirty="0" smtClean="0"/>
              <a:t>8- </a:t>
            </a:r>
            <a:r>
              <a:rPr lang="en-IN" dirty="0"/>
              <a:t>Pressure symptoms : as </a:t>
            </a:r>
            <a:r>
              <a:rPr lang="en-IN" dirty="0" err="1"/>
              <a:t>dyspnea</a:t>
            </a:r>
            <a:r>
              <a:rPr lang="en-IN" dirty="0"/>
              <a:t>, palpitation and </a:t>
            </a:r>
            <a:r>
              <a:rPr lang="en-IN" dirty="0" err="1"/>
              <a:t>edema</a:t>
            </a:r>
            <a:r>
              <a:rPr lang="en-IN" dirty="0"/>
              <a:t> of lower limbs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001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287963"/>
          </a:xfrm>
        </p:spPr>
        <p:txBody>
          <a:bodyPr>
            <a:normAutofit/>
          </a:bodyPr>
          <a:lstStyle/>
          <a:p>
            <a:r>
              <a:rPr lang="en-IN" dirty="0"/>
              <a:t>B) </a:t>
            </a:r>
            <a:r>
              <a:rPr lang="en-IN" u="sng" dirty="0"/>
              <a:t>During Labour :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 smtClean="0"/>
              <a:t>Postpartum </a:t>
            </a:r>
            <a:r>
              <a:rPr lang="en-IN" dirty="0" err="1"/>
              <a:t>hemorrhage</a:t>
            </a:r>
            <a:r>
              <a:rPr lang="en-IN" dirty="0"/>
              <a:t> due to : - Uterine </a:t>
            </a:r>
            <a:r>
              <a:rPr lang="en-IN" dirty="0" err="1"/>
              <a:t>atony</a:t>
            </a:r>
            <a:r>
              <a:rPr lang="en-IN" dirty="0"/>
              <a:t> due to </a:t>
            </a:r>
            <a:r>
              <a:rPr lang="en-IN" dirty="0" err="1"/>
              <a:t>overdistension</a:t>
            </a:r>
            <a:r>
              <a:rPr lang="en-IN" dirty="0"/>
              <a:t> of the </a:t>
            </a:r>
            <a:r>
              <a:rPr lang="en-IN" dirty="0" smtClean="0"/>
              <a:t>uterus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C) </a:t>
            </a:r>
            <a:r>
              <a:rPr lang="en-IN" u="sng" dirty="0"/>
              <a:t>During </a:t>
            </a:r>
            <a:r>
              <a:rPr lang="en-IN" u="sng" dirty="0" err="1"/>
              <a:t>Purperium</a:t>
            </a:r>
            <a:r>
              <a:rPr lang="en-IN" dirty="0"/>
              <a:t> : The uterus may take a longer time to involute (</a:t>
            </a:r>
            <a:r>
              <a:rPr lang="en-IN" dirty="0" err="1"/>
              <a:t>subinvolution</a:t>
            </a:r>
            <a:r>
              <a:rPr lang="en-IN" dirty="0"/>
              <a:t>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909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Large volume amniocentesis termed </a:t>
            </a:r>
            <a:r>
              <a:rPr lang="en-IN" dirty="0" err="1" smtClean="0"/>
              <a:t>amnioreduction</a:t>
            </a:r>
            <a:r>
              <a:rPr lang="en-IN" dirty="0" smtClean="0"/>
              <a:t> is required in certain cases.</a:t>
            </a:r>
          </a:p>
          <a:p>
            <a:r>
              <a:rPr lang="en-IN" dirty="0" smtClean="0"/>
              <a:t>App 1000 – 1500 ml of amniotic fluid is aspirated over 30 minutes depending on severity of </a:t>
            </a:r>
            <a:r>
              <a:rPr lang="en-IN" dirty="0" err="1" smtClean="0"/>
              <a:t>hydramnios</a:t>
            </a:r>
            <a:r>
              <a:rPr lang="en-IN" dirty="0" smtClean="0"/>
              <a:t> and gestational age .</a:t>
            </a:r>
          </a:p>
          <a:p>
            <a:r>
              <a:rPr lang="en-IN" dirty="0" smtClean="0"/>
              <a:t>Goal is to restore the upper normal range.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640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923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/>
              <a:t> With advancing gestation, four pathways play a major role in </a:t>
            </a:r>
            <a:r>
              <a:rPr lang="en-US" dirty="0" err="1"/>
              <a:t>amnionic</a:t>
            </a:r>
            <a:r>
              <a:rPr lang="en-US" dirty="0"/>
              <a:t> fluid volume </a:t>
            </a:r>
            <a:r>
              <a:rPr lang="en-US" dirty="0" smtClean="0"/>
              <a:t>regulation</a:t>
            </a:r>
          </a:p>
          <a:p>
            <a:r>
              <a:rPr lang="en-US" b="1" dirty="0" smtClean="0"/>
              <a:t>First</a:t>
            </a:r>
            <a:r>
              <a:rPr lang="en-US" dirty="0"/>
              <a:t>, fetal urination is the primary </a:t>
            </a:r>
            <a:r>
              <a:rPr lang="en-US" dirty="0" err="1"/>
              <a:t>amnionic</a:t>
            </a:r>
            <a:r>
              <a:rPr lang="en-US" dirty="0"/>
              <a:t> fluid source by the second half of pregnancy.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By term, fetal urine production may exceed 1 liter per </a:t>
            </a:r>
            <a:r>
              <a:rPr lang="en-US" dirty="0" smtClean="0"/>
              <a:t>day. </a:t>
            </a:r>
          </a:p>
          <a:p>
            <a:r>
              <a:rPr lang="en-US" dirty="0" smtClean="0"/>
              <a:t> </a:t>
            </a:r>
            <a:r>
              <a:rPr lang="en-US" dirty="0"/>
              <a:t>Fetal urine osmolality is significantly </a:t>
            </a:r>
            <a:r>
              <a:rPr lang="en-US" dirty="0" smtClean="0"/>
              <a:t>hypotonic.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osmolality of maternal and fetal plasma is approximately 280 </a:t>
            </a:r>
            <a:r>
              <a:rPr lang="en-US" dirty="0" err="1"/>
              <a:t>mOsm</a:t>
            </a:r>
            <a:r>
              <a:rPr lang="en-US" dirty="0"/>
              <a:t>/mL, whereas that of </a:t>
            </a:r>
            <a:r>
              <a:rPr lang="en-US" dirty="0" err="1"/>
              <a:t>amnionic</a:t>
            </a:r>
            <a:r>
              <a:rPr lang="en-US" dirty="0"/>
              <a:t> fluid is about 260 </a:t>
            </a:r>
            <a:r>
              <a:rPr lang="en-US" dirty="0" err="1"/>
              <a:t>mOsm</a:t>
            </a:r>
            <a:r>
              <a:rPr lang="en-US" dirty="0"/>
              <a:t>/L.</a:t>
            </a:r>
          </a:p>
        </p:txBody>
      </p:sp>
    </p:spTree>
    <p:extLst>
      <p:ext uri="{BB962C8B-B14F-4D97-AF65-F5344CB8AC3E}">
        <p14:creationId xmlns:p14="http://schemas.microsoft.com/office/powerpoint/2010/main" xmlns="" val="22173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hypotonicity</a:t>
            </a:r>
            <a:r>
              <a:rPr lang="en-US" dirty="0"/>
              <a:t> of </a:t>
            </a:r>
            <a:r>
              <a:rPr lang="en-US" dirty="0" err="1" smtClean="0"/>
              <a:t>amnionic</a:t>
            </a:r>
            <a:r>
              <a:rPr lang="en-US" dirty="0" smtClean="0"/>
              <a:t> </a:t>
            </a:r>
            <a:r>
              <a:rPr lang="en-US" dirty="0"/>
              <a:t>fluid— accounts for significant intramembranous fluid transfer across and into fetal vessels on the placental surface, and thus into the fetus.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This transfer reaches 400 mL per day and is a </a:t>
            </a:r>
            <a:r>
              <a:rPr lang="en-US" b="1" dirty="0"/>
              <a:t>second</a:t>
            </a:r>
            <a:r>
              <a:rPr lang="en-US" dirty="0"/>
              <a:t> regulator of fluid volume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An important </a:t>
            </a:r>
            <a:r>
              <a:rPr lang="en-US" b="1" dirty="0"/>
              <a:t>third</a:t>
            </a:r>
            <a:r>
              <a:rPr lang="en-US" dirty="0"/>
              <a:t> source of </a:t>
            </a:r>
            <a:r>
              <a:rPr lang="en-US" dirty="0" err="1"/>
              <a:t>amnionic</a:t>
            </a:r>
            <a:r>
              <a:rPr lang="en-US" dirty="0"/>
              <a:t> fluid regulation is the respiratory tract. </a:t>
            </a:r>
            <a:endParaRPr lang="en-US" dirty="0" smtClean="0"/>
          </a:p>
          <a:p>
            <a:r>
              <a:rPr lang="en-US" dirty="0" smtClean="0"/>
              <a:t>Approximately </a:t>
            </a:r>
            <a:r>
              <a:rPr lang="en-US" dirty="0"/>
              <a:t>350 mL of lung fluid is produced daily late in gestation, and half of this is immediately swallowed.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Last</a:t>
            </a:r>
            <a:r>
              <a:rPr lang="en-US" dirty="0"/>
              <a:t>, fetal swallowing is the primary mechanism for </a:t>
            </a:r>
            <a:r>
              <a:rPr lang="en-US" dirty="0" err="1"/>
              <a:t>amnionic</a:t>
            </a:r>
            <a:r>
              <a:rPr lang="en-US" dirty="0"/>
              <a:t> fluid </a:t>
            </a:r>
            <a:r>
              <a:rPr lang="en-US" dirty="0" err="1"/>
              <a:t>resorption</a:t>
            </a:r>
            <a:r>
              <a:rPr lang="en-US" dirty="0"/>
              <a:t> and averages 500 to 1000 mL per day</a:t>
            </a:r>
          </a:p>
        </p:txBody>
      </p:sp>
    </p:spTree>
    <p:extLst>
      <p:ext uri="{BB962C8B-B14F-4D97-AF65-F5344CB8AC3E}">
        <p14:creationId xmlns:p14="http://schemas.microsoft.com/office/powerpoint/2010/main" xmlns="" val="3768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1000"/>
            <a:ext cx="961478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01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8439" y="0"/>
            <a:ext cx="96224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05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1545</Words>
  <Application>Microsoft Office PowerPoint</Application>
  <PresentationFormat>On-screen Show (4:3)</PresentationFormat>
  <Paragraphs>198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AMNIOTIC    FLUID</vt:lpstr>
      <vt:lpstr>Introduction</vt:lpstr>
      <vt:lpstr>Slide 3</vt:lpstr>
      <vt:lpstr> Physiology of amniotic fluid </vt:lpstr>
      <vt:lpstr>Slide 5</vt:lpstr>
      <vt:lpstr>Slide 6</vt:lpstr>
      <vt:lpstr>Slide 7</vt:lpstr>
      <vt:lpstr>Slide 8</vt:lpstr>
      <vt:lpstr>Slide 9</vt:lpstr>
      <vt:lpstr>Slide 10</vt:lpstr>
      <vt:lpstr>Characteristics of amniotic fluid</vt:lpstr>
      <vt:lpstr>Slide 12</vt:lpstr>
      <vt:lpstr>Slide 13</vt:lpstr>
      <vt:lpstr>Slide 14</vt:lpstr>
      <vt:lpstr>Constituents of the fluid</vt:lpstr>
      <vt:lpstr>Slide 16</vt:lpstr>
      <vt:lpstr>Measurement</vt:lpstr>
      <vt:lpstr>Slide 18</vt:lpstr>
      <vt:lpstr>Single Deepest Pocket</vt:lpstr>
      <vt:lpstr>Slide 20</vt:lpstr>
      <vt:lpstr>Amnionic Fluid Index (AFI)</vt:lpstr>
      <vt:lpstr>Slide 22</vt:lpstr>
      <vt:lpstr>Slide 23</vt:lpstr>
      <vt:lpstr>Amniotic fluid testing</vt:lpstr>
      <vt:lpstr>Slide 25</vt:lpstr>
      <vt:lpstr>Oligohydroamnios:</vt:lpstr>
      <vt:lpstr>Causes</vt:lpstr>
      <vt:lpstr>Cont…</vt:lpstr>
      <vt:lpstr>Slide 29</vt:lpstr>
      <vt:lpstr>complications</vt:lpstr>
      <vt:lpstr>Slide 31</vt:lpstr>
      <vt:lpstr>Slide 32</vt:lpstr>
      <vt:lpstr>Slide 33</vt:lpstr>
      <vt:lpstr>Pregnancy Outcomes</vt:lpstr>
      <vt:lpstr>Diagnosis</vt:lpstr>
      <vt:lpstr>L – Arginine</vt:lpstr>
      <vt:lpstr>Polyhydramnios</vt:lpstr>
      <vt:lpstr>Slide 38</vt:lpstr>
      <vt:lpstr>CAUSES</vt:lpstr>
      <vt:lpstr>CLINICAL TYPES</vt:lpstr>
      <vt:lpstr>Slide 41</vt:lpstr>
      <vt:lpstr>Slide 42</vt:lpstr>
      <vt:lpstr>Slide 43</vt:lpstr>
      <vt:lpstr>Slide 44</vt:lpstr>
      <vt:lpstr>MANAGEMENT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60</cp:revision>
  <dcterms:created xsi:type="dcterms:W3CDTF">2017-10-05T12:39:31Z</dcterms:created>
  <dcterms:modified xsi:type="dcterms:W3CDTF">2019-10-03T11:53:37Z</dcterms:modified>
</cp:coreProperties>
</file>