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15" r:id="rId3"/>
    <p:sldId id="257" r:id="rId4"/>
    <p:sldId id="258" r:id="rId5"/>
    <p:sldId id="271" r:id="rId6"/>
    <p:sldId id="269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81" r:id="rId16"/>
    <p:sldId id="282" r:id="rId17"/>
    <p:sldId id="283" r:id="rId18"/>
    <p:sldId id="284" r:id="rId19"/>
    <p:sldId id="279" r:id="rId20"/>
    <p:sldId id="280" r:id="rId21"/>
    <p:sldId id="286" r:id="rId22"/>
    <p:sldId id="285" r:id="rId23"/>
    <p:sldId id="287" r:id="rId24"/>
    <p:sldId id="288" r:id="rId25"/>
    <p:sldId id="289" r:id="rId26"/>
    <p:sldId id="292" r:id="rId27"/>
    <p:sldId id="290" r:id="rId28"/>
    <p:sldId id="311" r:id="rId29"/>
    <p:sldId id="296" r:id="rId30"/>
    <p:sldId id="291" r:id="rId31"/>
    <p:sldId id="297" r:id="rId32"/>
    <p:sldId id="298" r:id="rId33"/>
    <p:sldId id="293" r:id="rId34"/>
    <p:sldId id="294" r:id="rId35"/>
    <p:sldId id="295" r:id="rId36"/>
    <p:sldId id="312" r:id="rId37"/>
    <p:sldId id="299" r:id="rId38"/>
    <p:sldId id="300" r:id="rId39"/>
    <p:sldId id="301" r:id="rId40"/>
    <p:sldId id="313" r:id="rId41"/>
    <p:sldId id="302" r:id="rId42"/>
    <p:sldId id="303" r:id="rId43"/>
    <p:sldId id="260" r:id="rId44"/>
    <p:sldId id="262" r:id="rId45"/>
    <p:sldId id="261" r:id="rId46"/>
    <p:sldId id="263" r:id="rId47"/>
    <p:sldId id="264" r:id="rId48"/>
    <p:sldId id="314" r:id="rId49"/>
    <p:sldId id="317" r:id="rId50"/>
    <p:sldId id="318" r:id="rId51"/>
    <p:sldId id="265" r:id="rId52"/>
    <p:sldId id="266" r:id="rId53"/>
    <p:sldId id="267" r:id="rId54"/>
    <p:sldId id="268" r:id="rId55"/>
    <p:sldId id="304" r:id="rId56"/>
    <p:sldId id="305" r:id="rId57"/>
    <p:sldId id="316" r:id="rId58"/>
    <p:sldId id="306" r:id="rId59"/>
    <p:sldId id="307" r:id="rId60"/>
    <p:sldId id="309" r:id="rId61"/>
    <p:sldId id="308" r:id="rId62"/>
    <p:sldId id="310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72" y="1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OBSTETRIC</a:t>
            </a:r>
            <a:r>
              <a:rPr lang="en-IN" dirty="0" smtClean="0"/>
              <a:t> ANALGESIA &amp; ANAESTHESIA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343400"/>
            <a:ext cx="8077200" cy="1423416"/>
          </a:xfrm>
        </p:spPr>
        <p:txBody>
          <a:bodyPr>
            <a:normAutofit/>
          </a:bodyPr>
          <a:lstStyle/>
          <a:p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04800"/>
            <a:ext cx="39370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Choice of the drug used for pain relief depends on the onset, duration of action and lipid solubility(how much of the drug crosses the placenta to cause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fetal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respiratory depression)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Pethidine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Strong sedative but less analgesic efficacy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Used in first stage of labour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3200400"/>
          <a:ext cx="8077200" cy="23621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3600"/>
                <a:gridCol w="1902822"/>
                <a:gridCol w="2135778"/>
                <a:gridCol w="1905000"/>
              </a:tblGrid>
              <a:tr h="977741"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Route</a:t>
                      </a:r>
                      <a:r>
                        <a:rPr lang="en-IN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administration</a:t>
                      </a:r>
                      <a:endParaRPr lang="en-IN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Dose</a:t>
                      </a:r>
                      <a:endParaRPr lang="en-IN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Onset of action</a:t>
                      </a:r>
                      <a:endParaRPr lang="en-IN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Duration</a:t>
                      </a:r>
                      <a:endParaRPr lang="en-IN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2229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endParaRPr lang="en-I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50-100 mg</a:t>
                      </a:r>
                      <a:endParaRPr lang="en-I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40-45 min</a:t>
                      </a:r>
                      <a:endParaRPr lang="en-I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2-3 hrs</a:t>
                      </a:r>
                      <a:endParaRPr lang="en-I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2229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lang="en-I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25-50mg</a:t>
                      </a:r>
                      <a:endParaRPr lang="en-I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5-10 min</a:t>
                      </a:r>
                      <a:endParaRPr lang="en-I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I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lang="en-I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Pethidine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crosses the placenta by passive diffusion and reaches the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fetal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circulation within 90 sec after IV dose.</a:t>
            </a:r>
          </a:p>
          <a:p>
            <a:pPr>
              <a:buNone/>
            </a:pP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Fetal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and maternal concentrations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equilibriate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within 6 min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5029199"/>
          </a:xfrm>
        </p:spPr>
        <p:txBody>
          <a:bodyPr>
            <a:normAutofit/>
          </a:bodyPr>
          <a:lstStyle/>
          <a:p>
            <a:r>
              <a:rPr lang="en-IN" b="1" u="sng" dirty="0" smtClean="0">
                <a:latin typeface="Times New Roman" pitchFamily="18" charset="0"/>
                <a:cs typeface="Times New Roman" pitchFamily="18" charset="0"/>
              </a:rPr>
              <a:t>Neonatal complications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relate to total dose administered and dose-to-delivery interval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Maximal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fetal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uptake of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pethidine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occurs in</a:t>
            </a:r>
          </a:p>
          <a:p>
            <a:pPr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   2-3 hrs of maternal administration.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Infants born within this interval have an increased risk of respiratory depression.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Its active metabolite (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norpethidine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) is associated with respiratory depression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upto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5-6 days after birth and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neuro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behavioural changes.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IN" u="sng" dirty="0" smtClean="0">
                <a:latin typeface="Times New Roman" pitchFamily="18" charset="0"/>
                <a:cs typeface="Times New Roman" pitchFamily="18" charset="0"/>
              </a:rPr>
              <a:t>Side effects to mother: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Nausea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Vomiting 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Delayed gastric emptying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Ineffective analgesia, sedation, dose to be repeated every 4-6hrly.</a:t>
            </a:r>
          </a:p>
          <a:p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Dysphoria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b="1" u="sng" dirty="0" smtClean="0">
                <a:latin typeface="Times New Roman" pitchFamily="18" charset="0"/>
                <a:cs typeface="Times New Roman" pitchFamily="18" charset="0"/>
              </a:rPr>
              <a:t>Contraindicated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in hepatic disease because of its active metabolite which has a long half life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Fentanyl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Highly lipid soluble synthetic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opioid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It has a rapid onset of action with short duration of action with no major metabolites.</a:t>
            </a: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3657600"/>
          <a:ext cx="7848600" cy="2514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8206"/>
                <a:gridCol w="1491234"/>
                <a:gridCol w="1569720"/>
                <a:gridCol w="1569720"/>
                <a:gridCol w="156972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Route of </a:t>
                      </a:r>
                      <a:r>
                        <a:rPr lang="en-IN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admintration</a:t>
                      </a:r>
                      <a:r>
                        <a:rPr lang="en-IN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Dose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Onset of action 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Peak effect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duration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50-100µg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7-8 min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30 min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1-2 hrs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25-50µg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IN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sec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3-5 min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30-60 </a:t>
                      </a:r>
                      <a:r>
                        <a:rPr lang="en-IN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mins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u="sng" dirty="0" smtClean="0">
                <a:latin typeface="Times New Roman" pitchFamily="18" charset="0"/>
                <a:cs typeface="Times New Roman" pitchFamily="18" charset="0"/>
              </a:rPr>
              <a:t>Advantages: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Less maternal nausea and vomiting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It readily crosses the placenta but shows no effect on APGAR score, neurobehavioral scores 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Remifentanil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Ultra short acting synthetic potent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opioid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It has a rapid onset of action, readily metabolised by plasma and tissue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esterases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to an inactive metabolite.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Readily crosses the placenta but extensively metabolised by the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fetus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Bolus  doses of 0.5µg/kg with lock out interval of 2 min without a base line infusion has shown to be highly patient acceptable without significant side effects.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half life is 4 min and it makes  a typical modern day ‘off and on’ drug.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metabolism is unaffected by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hepato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or renal dysfunction. Hence it is  favourable in liver(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cholestasis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HELLP syndrome) or renal disease.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Morphine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229600" cy="4267200"/>
          </a:xfrm>
        </p:spPr>
        <p:txBody>
          <a:bodyPr/>
          <a:lstStyle/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Twilight sleep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Not recommended as it causes excessive sedation.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Morphine can cross the placenta leading to prolonged respiratory depression</a:t>
            </a:r>
            <a:r>
              <a:rPr lang="en-IN" dirty="0" smtClean="0"/>
              <a:t>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1676400"/>
          <a:ext cx="7315200" cy="205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1828800"/>
                <a:gridCol w="1828800"/>
                <a:gridCol w="1828800"/>
              </a:tblGrid>
              <a:tr h="793076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Route of administration 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Dose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Onset of action 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Duration</a:t>
                      </a:r>
                      <a:endParaRPr lang="en-IN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2162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5-10mg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60-120min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5-6hrs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2162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1-2mg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10-20min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2-3 hrs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1"/>
            <a:ext cx="89154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IN" sz="3000" dirty="0" smtClean="0">
                <a:latin typeface="Times New Roman" pitchFamily="18" charset="0"/>
                <a:cs typeface="Times New Roman" pitchFamily="18" charset="0"/>
              </a:rPr>
              <a:t>The following factors are important to control the dose of the analgesics.</a:t>
            </a:r>
          </a:p>
          <a:p>
            <a:r>
              <a:rPr lang="en-IN" sz="3000" b="1" u="sng" dirty="0" smtClean="0">
                <a:latin typeface="Times New Roman" pitchFamily="18" charset="0"/>
                <a:cs typeface="Times New Roman" pitchFamily="18" charset="0"/>
              </a:rPr>
              <a:t>PAIN THRESHOLD</a:t>
            </a:r>
            <a:r>
              <a:rPr lang="en-IN" sz="3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IN" sz="3000" dirty="0" smtClean="0">
                <a:latin typeface="Times New Roman" pitchFamily="18" charset="0"/>
                <a:cs typeface="Times New Roman" pitchFamily="18" charset="0"/>
              </a:rPr>
              <a:t>Varies from patient to patient. Some patients may experience severe pain though uterine contractions are relatively weak.</a:t>
            </a:r>
            <a:endParaRPr lang="en-IN" sz="30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3000" b="1" u="sng" dirty="0" smtClean="0">
                <a:latin typeface="Times New Roman" pitchFamily="18" charset="0"/>
                <a:cs typeface="Times New Roman" pitchFamily="18" charset="0"/>
              </a:rPr>
              <a:t>PARITY:</a:t>
            </a:r>
            <a:r>
              <a:rPr lang="en-IN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000" dirty="0" err="1" smtClean="0">
                <a:latin typeface="Times New Roman" pitchFamily="18" charset="0"/>
                <a:cs typeface="Times New Roman" pitchFamily="18" charset="0"/>
              </a:rPr>
              <a:t>Multiparous</a:t>
            </a:r>
            <a:r>
              <a:rPr lang="en-IN" sz="3000" dirty="0" smtClean="0">
                <a:latin typeface="Times New Roman" pitchFamily="18" charset="0"/>
                <a:cs typeface="Times New Roman" pitchFamily="18" charset="0"/>
              </a:rPr>
              <a:t> women need less analgesia.</a:t>
            </a:r>
            <a:endParaRPr lang="en-IN" sz="30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3000" b="1" u="sng" dirty="0" smtClean="0">
                <a:latin typeface="Times New Roman" pitchFamily="18" charset="0"/>
                <a:cs typeface="Times New Roman" pitchFamily="18" charset="0"/>
              </a:rPr>
              <a:t>MATURITY OF THE FETUS:</a:t>
            </a:r>
            <a:r>
              <a:rPr lang="en-IN" sz="3000" dirty="0" smtClean="0">
                <a:latin typeface="Times New Roman" pitchFamily="18" charset="0"/>
                <a:cs typeface="Times New Roman" pitchFamily="18" charset="0"/>
              </a:rPr>
              <a:t> Minimal doses of drugs are indicated while the </a:t>
            </a:r>
            <a:r>
              <a:rPr lang="en-IN" sz="3000" dirty="0" err="1" smtClean="0">
                <a:latin typeface="Times New Roman" pitchFamily="18" charset="0"/>
                <a:cs typeface="Times New Roman" pitchFamily="18" charset="0"/>
              </a:rPr>
              <a:t>fetus</a:t>
            </a:r>
            <a:r>
              <a:rPr lang="en-IN" sz="3000" dirty="0" smtClean="0">
                <a:latin typeface="Times New Roman" pitchFamily="18" charset="0"/>
                <a:cs typeface="Times New Roman" pitchFamily="18" charset="0"/>
              </a:rPr>
              <a:t> is thought to be premature to avoid neonatal asphyxia.</a:t>
            </a:r>
            <a:endParaRPr lang="en-IN" sz="3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001000" cy="1252728"/>
          </a:xfrm>
        </p:spPr>
        <p:txBody>
          <a:bodyPr>
            <a:noAutofit/>
          </a:bodyPr>
          <a:lstStyle/>
          <a:p>
            <a:r>
              <a:rPr lang="en-IN" sz="4000" dirty="0" smtClean="0"/>
              <a:t>PHARMACOLOGICAL  METHODS</a:t>
            </a:r>
            <a:endParaRPr lang="en-IN" sz="4000" dirty="0"/>
          </a:p>
        </p:txBody>
      </p:sp>
      <p:pic>
        <p:nvPicPr>
          <p:cNvPr id="15362" name="Picture 2" descr="C:\SAPPI\Study\PG PP\my ppt\images, videos\images\injection-clipart-A_nurse_with_a_large_syringe_100616-115612-86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1" y="0"/>
            <a:ext cx="16002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Diamorphine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Heroin 5-7.5mg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Semi synthetic opiate produced by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acetylation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of morphine </a:t>
            </a:r>
          </a:p>
          <a:p>
            <a:endParaRPr lang="en-IN" dirty="0" smtClean="0"/>
          </a:p>
          <a:p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Opioid</a:t>
            </a:r>
            <a:r>
              <a:rPr lang="en-IN" dirty="0" smtClean="0"/>
              <a:t> antagonist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Used to reverse the respiratory depression induced by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opioid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narcotics.</a:t>
            </a:r>
          </a:p>
          <a:p>
            <a:pPr>
              <a:buNone/>
            </a:pPr>
            <a:r>
              <a:rPr lang="en-IN" b="1" dirty="0" err="1" smtClean="0">
                <a:latin typeface="Times New Roman" pitchFamily="18" charset="0"/>
                <a:cs typeface="Times New Roman" pitchFamily="18" charset="0"/>
              </a:rPr>
              <a:t>Naloxone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Mother-0.4mgIV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Neonate-0.1ml/kg IM/IV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Diazepam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25609"/>
          </a:xfrm>
        </p:spPr>
        <p:txBody>
          <a:bodyPr>
            <a:norm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5-10mg IM 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Well tolerated by the patient 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Does not produce vomiting 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Helps in dilatation of cervix</a:t>
            </a:r>
          </a:p>
          <a:p>
            <a:pPr>
              <a:buNone/>
            </a:pPr>
            <a:endParaRPr lang="en-IN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IN" u="sng" dirty="0" smtClean="0">
                <a:latin typeface="Times New Roman" pitchFamily="18" charset="0"/>
                <a:cs typeface="Times New Roman" pitchFamily="18" charset="0"/>
              </a:rPr>
              <a:t>Disadvantages: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Loss of beat to beat variability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neonatal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hypotonia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hypothermia</a:t>
            </a:r>
          </a:p>
          <a:p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Diazepam</a:t>
            </a:r>
            <a:endParaRPr kumimoji="0" lang="en-I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Regional anaesthetic techniques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5486400" cy="4625609"/>
          </a:xfrm>
        </p:spPr>
        <p:txBody>
          <a:bodyPr/>
          <a:lstStyle/>
          <a:p>
            <a:r>
              <a:rPr lang="en-IN" b="1" u="sng" dirty="0" smtClean="0"/>
              <a:t>NEURAXIAL  TECHNIQUES: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Epidural analgesia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Spinal analgesia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Combined spinal-epidural analgesia</a:t>
            </a:r>
          </a:p>
          <a:p>
            <a:endParaRPr lang="en-IN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447800"/>
            <a:ext cx="3657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err="1" smtClean="0"/>
              <a:t>Neuraxial</a:t>
            </a:r>
            <a:r>
              <a:rPr lang="en-IN" dirty="0" smtClean="0"/>
              <a:t> techniques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u="sng" dirty="0" smtClean="0">
                <a:latin typeface="Times New Roman" pitchFamily="18" charset="0"/>
                <a:cs typeface="Times New Roman" pitchFamily="18" charset="0"/>
              </a:rPr>
              <a:t>Indications: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Maternal request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Hypertensive disorders of pregnancy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Multiple pregnancy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TOLAC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VBAC</a:t>
            </a:r>
          </a:p>
          <a:p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Comorbid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medical disorders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2560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u="sng" dirty="0" smtClean="0">
                <a:latin typeface="Times New Roman" pitchFamily="18" charset="0"/>
                <a:cs typeface="Times New Roman" pitchFamily="18" charset="0"/>
              </a:rPr>
              <a:t>Contraindications: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Allergy to local anaesthetic</a:t>
            </a:r>
          </a:p>
          <a:p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Coagulopathy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and thrombocytopenia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Neurological diseases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Spinal deformity</a:t>
            </a:r>
          </a:p>
          <a:p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hypovolaemia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Local infection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Systemic sepsis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Inadequate facilities and staff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Maternal refusal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u="sng" dirty="0" smtClean="0">
                <a:latin typeface="Times New Roman" pitchFamily="18" charset="0"/>
                <a:cs typeface="Times New Roman" pitchFamily="18" charset="0"/>
              </a:rPr>
              <a:t>Basic prerequisites: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Informed consent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Pre anaesthetic assessment-examination of back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Availability of resuscitation equipment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Emergency drugs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Maternal and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fetal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monitering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Correction of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hypovolaemia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Epidural analgesia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55626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u="sng" dirty="0" smtClean="0">
                <a:latin typeface="Times New Roman" pitchFamily="18" charset="0"/>
                <a:cs typeface="Times New Roman" pitchFamily="18" charset="0"/>
              </a:rPr>
              <a:t>Procedure: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Lumbar puncture is made between L2 and L3 with epidural needle.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When epidural space is ensured, a plastic catheter is passed through the epidural needle for continuous epidural analgesia.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752600"/>
            <a:ext cx="335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5191"/>
            <a:ext cx="4953000" cy="4625609"/>
          </a:xfrm>
        </p:spPr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 local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anasthetic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agent is injected into the epidural space to block only sensory impulses while maintaining normal motor power 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Full dose is given after a  test dose, when there is no toxicity.</a:t>
            </a:r>
          </a:p>
          <a:p>
            <a:endParaRPr lang="en-IN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7526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For complete analgesia in normal delivery, a block from T10-S5 dermatomes is needed.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For caesarean delivery, a block from T4-S1 is needed.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PHARMACOLOGICAL  METHODS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Inhalational agents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Systemic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opioids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Regional anaesthetic techniques</a:t>
            </a:r>
          </a:p>
          <a:p>
            <a:pPr>
              <a:buFont typeface="Wingdings" pitchFamily="2" charset="2"/>
              <a:buChar char="ü"/>
            </a:pP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Neuraxial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techniques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Alternate regional techniques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Drugs used for epidural labour analgesia are local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anasthetic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agents (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bupivacaine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levobupivacaine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ropivacaine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) mixed with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opioids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fentanyl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sufentanil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volume of epidural dose required is 15-20ml given during initiation and maintenance of epidural block.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Concentrations of drugs recommended are: 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bupivacaine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0.0625%-0.1%</a:t>
            </a:r>
          </a:p>
          <a:p>
            <a:pPr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fentanyl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2µg/ml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Epidural analgesia can decrease beat-to-beat variability, can cause transient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bradycardia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especially with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intrathecal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opioids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Epidural analgesia has no effect on APGAR score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sz="3600" dirty="0" smtClean="0"/>
              <a:t>Epidural - Instrumental delivery &amp; caesarean section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Epidural is associated with higher incidence of instrumental vaginal delivery.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Prolonged 2</a:t>
            </a:r>
            <a:r>
              <a:rPr lang="en-IN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stage of labour</a:t>
            </a:r>
          </a:p>
          <a:p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Fetal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malposition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Loss of bearing down reflex &amp; urge to push</a:t>
            </a:r>
          </a:p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Epidural analgesia does not increase the incidence of caesarean sections.</a:t>
            </a:r>
          </a:p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IN" u="sng" dirty="0" smtClean="0">
                <a:latin typeface="Times New Roman" pitchFamily="18" charset="0"/>
                <a:cs typeface="Times New Roman" pitchFamily="18" charset="0"/>
              </a:rPr>
              <a:t>Advantages :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patient is awake and can enjoy the birth time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Lowered risk of maternal aspiration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Repeated doses can be given through the epidural catheter.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Full anaesthesia can be achieved in case if emergency caesarean delivery is needed.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New born APGAR score is generally good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Pain relief in the post partum period  associated with episiotomy/caesarean section can be provided with the epidural catheter.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u="sng" dirty="0" smtClean="0">
                <a:latin typeface="Times New Roman" pitchFamily="18" charset="0"/>
                <a:cs typeface="Times New Roman" pitchFamily="18" charset="0"/>
              </a:rPr>
              <a:t>Complications: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Maternal hypotension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Post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dural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puncture headache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Pain at the insertion site/Backache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Injury to nerves, convulsions, pyrexia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Urinary retention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Spinal analgesia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648200" cy="4625609"/>
          </a:xfrm>
        </p:spPr>
        <p:txBody>
          <a:bodyPr/>
          <a:lstStyle/>
          <a:p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Injection of local anaesthetic agent into the subarachnoid space of L3-L4.</a:t>
            </a:r>
          </a:p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600200"/>
            <a:ext cx="3714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For normal delivery with episiotomy, outlet forceps,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ventouse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delivery- block should extend from T10-S1.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For caesarean delivery, level of sensory block should be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upto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T4 dermatome.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724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Drugs used are: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Hyperbaric bupivacaine-10-12mg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Lignocaine-50-70mg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Addition of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fentanyl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(to enhance the onset of the block) or morphine (to improve pain control) may be done.</a:t>
            </a:r>
          </a:p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IN" u="sng" dirty="0" smtClean="0">
                <a:latin typeface="Times New Roman" pitchFamily="18" charset="0"/>
                <a:cs typeface="Times New Roman" pitchFamily="18" charset="0"/>
              </a:rPr>
              <a:t>Advantages: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Technique is not difficult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Less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fetal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hypoxia(unless their is hypotension)</a:t>
            </a:r>
          </a:p>
          <a:p>
            <a:pPr>
              <a:buNone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u="sng" dirty="0" smtClean="0">
                <a:latin typeface="Times New Roman" pitchFamily="18" charset="0"/>
                <a:cs typeface="Times New Roman" pitchFamily="18" charset="0"/>
              </a:rPr>
              <a:t>Disadvantages: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Hypotension</a:t>
            </a:r>
          </a:p>
          <a:p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Postspinal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headache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Failed block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Total spinal-due to excessive dose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Chemical meningitis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Nerve injury/ transient or permanent paralysis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Urinary retention/bladder dysfunction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Combined spinal-epidural analgesia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953000" cy="4930409"/>
          </a:xfrm>
        </p:spPr>
        <p:txBody>
          <a:bodyPr>
            <a:norm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Done by needle through needle technique.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Epidural needle is first placed in the epidural space.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Spinal needle is introduced through the epidural needle into the subarachnoid space.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752600"/>
            <a:ext cx="3429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INHALATIONAL AGENTS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Administration of sub anaesthetic concentrations of inhaled anaesthetics to relieve pain during labour.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Mother remains awake and with her protective laryngeal reflexes intact.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Used in first and second stages of labour either alone or as a supplement to parental analgesia.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Useful in patients where other  techniques are contraindicated</a:t>
            </a:r>
            <a:r>
              <a:rPr lang="en-IN" dirty="0" smtClean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0"/>
            <a:ext cx="190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267200" cy="4625609"/>
          </a:xfrm>
        </p:spPr>
        <p:txBody>
          <a:bodyPr>
            <a:norm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 single bolus of 1ml 0.25%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bupivacaine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with 25µg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fentanyl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is injected into subarachnoid space.</a:t>
            </a:r>
          </a:p>
          <a:p>
            <a:pPr>
              <a:buNone/>
            </a:pP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Spinal needle is then withdrawn.</a:t>
            </a:r>
          </a:p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752600"/>
            <a:ext cx="3429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4648200" cy="4625609"/>
          </a:xfrm>
        </p:spPr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An epidural catheter is thus sited for repeated doses of anaesthetic drug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This method gives rapid and effective analgesia during labour and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caeserean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delivery.</a:t>
            </a: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752600"/>
            <a:ext cx="3429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Regional anaesthetic techniques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625609"/>
          </a:xfrm>
        </p:spPr>
        <p:txBody>
          <a:bodyPr/>
          <a:lstStyle/>
          <a:p>
            <a:r>
              <a:rPr lang="en-IN" sz="2800" b="1" u="sng" dirty="0" smtClean="0">
                <a:latin typeface="Times New Roman" pitchFamily="18" charset="0"/>
                <a:cs typeface="Times New Roman" pitchFamily="18" charset="0"/>
              </a:rPr>
              <a:t>ALTERNATE  REGIONAL  ANALGESIA TECHNIQUES</a:t>
            </a:r>
            <a:r>
              <a:rPr lang="en-IN" sz="36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Paracervical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block</a:t>
            </a:r>
          </a:p>
          <a:p>
            <a:pPr>
              <a:buFont typeface="Wingdings" pitchFamily="2" charset="2"/>
              <a:buChar char="ü"/>
            </a:pP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Pudendal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block</a:t>
            </a:r>
          </a:p>
          <a:p>
            <a:pPr>
              <a:buFont typeface="Wingdings" pitchFamily="2" charset="2"/>
              <a:buChar char="ü"/>
            </a:pP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Perineal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infiltration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PARACERVICAL BLOCK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191"/>
            <a:ext cx="5562600" cy="5082809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Effective method of pain relief in the 1</a:t>
            </a:r>
            <a:r>
              <a:rPr lang="en-IN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stage of labour.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Following antiseptic safeguards, a long needle is passed into the lateral fornix, at 3 &amp; 9 o’clock positions.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5-10ml 1%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lignocaine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with adrenaline is injected at the site of the cervix.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Procedure is repeated on the other side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209800"/>
            <a:ext cx="3505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sz="3600" dirty="0" smtClean="0"/>
              <a:t>Sheathed </a:t>
            </a:r>
            <a:r>
              <a:rPr lang="en-IN" sz="3600" dirty="0" err="1" smtClean="0"/>
              <a:t>paracervical</a:t>
            </a:r>
            <a:r>
              <a:rPr lang="en-IN" sz="3600" dirty="0" smtClean="0"/>
              <a:t> needle: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 specially constructed guard tube is used.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 needle is inserted through the tube and is of such a length that it protrudes not more than 7mm beyond its tip.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IN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419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sz="3900" u="sng" dirty="0" smtClean="0">
                <a:latin typeface="Times New Roman" pitchFamily="18" charset="0"/>
                <a:cs typeface="Times New Roman" pitchFamily="18" charset="0"/>
              </a:rPr>
              <a:t>Uses: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Provides complete pain relief in the 1</a:t>
            </a:r>
            <a:r>
              <a:rPr lang="en-IN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stage of labour in 80% of patients.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Removes the desire to bear down earlier.</a:t>
            </a:r>
          </a:p>
          <a:p>
            <a:pPr>
              <a:buNone/>
            </a:pP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IN" sz="3500" u="sng" dirty="0" smtClean="0">
                <a:latin typeface="Times New Roman" pitchFamily="18" charset="0"/>
                <a:cs typeface="Times New Roman" pitchFamily="18" charset="0"/>
              </a:rPr>
              <a:t>Complications:</a:t>
            </a:r>
          </a:p>
          <a:p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Fetal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bradycardia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Acidosis</a:t>
            </a:r>
          </a:p>
          <a:p>
            <a:pPr>
              <a:buNone/>
            </a:pP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PUDENDAL NERVE BLOCK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5638800" cy="4854209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It can be given by a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transvaginal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transperineal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approach.</a:t>
            </a:r>
          </a:p>
          <a:p>
            <a:r>
              <a:rPr lang="en-IN" u="sng" dirty="0" smtClean="0">
                <a:latin typeface="Times New Roman" pitchFamily="18" charset="0"/>
                <a:cs typeface="Times New Roman" pitchFamily="18" charset="0"/>
              </a:rPr>
              <a:t>TRANSVAGINAL ROUTE </a:t>
            </a:r>
          </a:p>
          <a:p>
            <a:pPr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  commonly preferred as it is less painful &amp; more accurate than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transperineal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route.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Index and middle fingers of one hand are introduced into the vagina. Finger tips are placed on the tip of the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ischial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spine of one side.</a:t>
            </a:r>
          </a:p>
          <a:p>
            <a:endParaRPr lang="en-IN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133600"/>
            <a:ext cx="3657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1"/>
            <a:ext cx="5257800" cy="4876800"/>
          </a:xfrm>
        </p:spPr>
        <p:txBody>
          <a:bodyPr>
            <a:normAutofit fontScale="92500"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20ml syringe with 20ml of 1%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lignocaine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with 22G spinal needle is taken and needle is passed along the groove of the fingers and guided to pierce the vaginal wall on the apex of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ischial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spine &amp; thereafter to push a little to pierce the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sacrospinous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ligament just above the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ischial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spine tip. </a:t>
            </a: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133600"/>
            <a:ext cx="3657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800600" cy="4854209"/>
          </a:xfrm>
        </p:spPr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After aspirating to exclude blood, 10ml of the solution is injected.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Procedure is repeated on the other side by changing the hands.</a:t>
            </a:r>
          </a:p>
          <a:p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905000"/>
            <a:ext cx="3657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u="sng" dirty="0" smtClean="0">
                <a:latin typeface="Times New Roman" pitchFamily="18" charset="0"/>
                <a:cs typeface="Times New Roman" pitchFamily="18" charset="0"/>
              </a:rPr>
              <a:t>TRANSPERINEAL ROUTE: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More painful and less accurate than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transvaginal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route.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Used only when the presenting part is so low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Skin is infiltrated with local anaesthetic halfway between the anus and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ischial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tuberosity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only inhalational agent that has survived the test of time is ENTONOX (50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nitrous oxide, 50% oxygen)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Other agents that have been tried are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sevoflurane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isoflurane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enflurane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which are volatile anaesthetic agents.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With one index finger in the vagina, the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ischial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spine is palpated &amp; 10cm spinal needle is advanced through the infiltrated skin and guided towards the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ischial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spine &amp;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sacrospinous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ligament.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Aspiration &amp; infiltration around the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pudendal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nerve follows.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 smtClean="0"/>
              <a:t>Uses: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Relieves pain during 2</a:t>
            </a:r>
            <a:r>
              <a:rPr lang="en-IN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stage of labour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Vaginal breech delivery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Forceps delivery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1100328"/>
          </a:xfrm>
        </p:spPr>
        <p:txBody>
          <a:bodyPr/>
          <a:lstStyle/>
          <a:p>
            <a:r>
              <a:rPr lang="en-IN" dirty="0" smtClean="0"/>
              <a:t>PERINEAL INFILTRATION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b="1" u="sng" dirty="0" smtClean="0">
                <a:latin typeface="Times New Roman" pitchFamily="18" charset="0"/>
                <a:cs typeface="Times New Roman" pitchFamily="18" charset="0"/>
              </a:rPr>
              <a:t>FOR EPISIOTOMY: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 10ml syringe with a fine needle </a:t>
            </a:r>
          </a:p>
          <a:p>
            <a:pPr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  &amp; 8-10ml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lignocaine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are required.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perineum on the proposed episiotomy site is infiltrated in a fan wise manner, starting from the middle of the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fourchette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Each time prior to infiltration, aspiration to exclude blood is mandatory.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Episiotomy is to be done 2-5min following infiltration.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1" y="0"/>
            <a:ext cx="2438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b="1" u="sng" dirty="0" smtClean="0">
                <a:latin typeface="Times New Roman" pitchFamily="18" charset="0"/>
                <a:cs typeface="Times New Roman" pitchFamily="18" charset="0"/>
              </a:rPr>
              <a:t>FOR OUTLET FORCEPS/ VENTOUSE: </a:t>
            </a:r>
          </a:p>
          <a:p>
            <a:pPr>
              <a:buNone/>
            </a:pPr>
            <a:r>
              <a:rPr lang="en-IN" u="sng" dirty="0" smtClean="0">
                <a:latin typeface="Times New Roman" pitchFamily="18" charset="0"/>
                <a:cs typeface="Times New Roman" pitchFamily="18" charset="0"/>
              </a:rPr>
              <a:t>(PERINEAL AND LABIAL INFILTRATION)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20ml syringe, a long fine needle &amp; 20ml 1%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lignocaine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are required.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Needle is inserted just posterior to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introitus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 10ml of solution is infiltrated in a fanwise manner on both sides of the midline as for episiotomy.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needle is then directed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anteriorly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along each side of the vulva as far as the anterior third to block the genital branch of </a:t>
            </a:r>
          </a:p>
          <a:p>
            <a:pPr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genito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-femoral &amp;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ilio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-inguinal nerve.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5ml is required to block each side.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u="sng" dirty="0" smtClean="0">
                <a:latin typeface="Times New Roman" pitchFamily="18" charset="0"/>
                <a:cs typeface="Times New Roman" pitchFamily="18" charset="0"/>
              </a:rPr>
              <a:t>Complications of alternative regional analgesic techniques are: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Hematoma</a:t>
            </a:r>
          </a:p>
          <a:p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Vasovagal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syncope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Local anaesthetic toxicity</a:t>
            </a:r>
          </a:p>
          <a:p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Parametrial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subgluteal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abscess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Laceration of vaginal mucosa</a:t>
            </a:r>
          </a:p>
          <a:p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Fetal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bradycardia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(intravascular injection)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Needle stick injury to the surgeon</a:t>
            </a: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/>
              <a:t>Local anaesthesia for caesarean delivery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8382000" cy="4625609"/>
          </a:xfrm>
        </p:spPr>
        <p:txBody>
          <a:bodyPr>
            <a:norm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Rarely used where regional block is inadequate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skin is infiltrated along the line of incision with diluted solution of 2%lignocaine with NS.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subcutaneous fatty layer, rectus sheath, muscle layers are infiltrated as the layers are seen during operation.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Peritoneum is then opened.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UV fold is infiltrated, then incised &amp; uterus is exposed.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Uterus is relatively insensitive to incision but can be infiltrated with 10-15ml before incision.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Operation should be done slowly for the drug to become effective.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Once the infant has been delivered, mother should be given IV morphine.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General anaesthesia for caesarean section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100% oxygen is administered by tight mask for 3min.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Induction of anaesthesia is done with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thiopentone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sodium 200-250mg (4mg/kg) as 2.5% solution IV, followed by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suxamethonium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100mg.</a:t>
            </a:r>
          </a:p>
          <a:p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Cricoid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pressure is applied by the assistant as consciousness is lost. Patient is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intubated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with a cuffed ET &amp; cuff is inflated.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191"/>
            <a:ext cx="8686800" cy="4625609"/>
          </a:xfrm>
        </p:spPr>
        <p:txBody>
          <a:bodyPr>
            <a:norm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Anaesthesia is maintained with 50% nitrous oxide, 50% oxygen &amp; a trace of 0.5% halothane.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Relaxation is maintained with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nondepolarising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muscle relaxant. (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vercuronium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bromide 4mg)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After delivery of the baby, nitrous oxide concentration should be increased to 70% &amp;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opioids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are injected IV to supplement anaesthesia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 smtClean="0"/>
              <a:t>ENTONOX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It has a rapid onset and recovery due to low blood solubility of nitrous oxide.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It can be self administered through a demand value via a face mask or mouth piece from a piped or cylinder supply.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Inhalation by slow and deep breaths should begin from the beginning of uterine contraction and should continue until the contraction ends.</a:t>
            </a:r>
          </a:p>
          <a:p>
            <a:endParaRPr lang="en-IN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0725" y="0"/>
            <a:ext cx="33432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At the conclusion of surgery, muscle relaxation is reversed with standard doses of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neostigmine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and atropine/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glycopyrolate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ET is removed only when laryngeal reflexes have returned and spontaneous respiration has resumed.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Analgesia in the postoperative period is given in the form of NSAID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u="sng" dirty="0" smtClean="0">
                <a:latin typeface="Times New Roman" pitchFamily="18" charset="0"/>
                <a:cs typeface="Times New Roman" pitchFamily="18" charset="0"/>
              </a:rPr>
              <a:t>Complications: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Time interval between uterine incision and delivery is related to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fetal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hypoxia &amp; acidosis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Longer the exposure to general anaesthetic before delivery, the more depressed is the APGAR score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Uterine contractility may be diminished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Aspiration of gastric contents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Chemical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pneumonitis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atelectasis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bronchoneumonia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Delayed gastric emptying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7" name="Picture 3" descr="C:\SAPPI\Study\PG PP\my ppt\images, videos\images\thankyo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u="sng" dirty="0" smtClean="0">
                <a:latin typeface="Times New Roman" pitchFamily="18" charset="0"/>
                <a:cs typeface="Times New Roman" pitchFamily="18" charset="0"/>
              </a:rPr>
              <a:t>Uses: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Does not interfere with uterine activity and neonatal APGAR scores.</a:t>
            </a:r>
          </a:p>
          <a:p>
            <a:pPr>
              <a:buNone/>
            </a:pP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IN" u="sng" dirty="0" smtClean="0">
                <a:latin typeface="Times New Roman" pitchFamily="18" charset="0"/>
                <a:cs typeface="Times New Roman" pitchFamily="18" charset="0"/>
              </a:rPr>
              <a:t>Disadvantages: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30 - 40% of mothers report no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benifit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Not found to be a potent labour analgesic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b="1" u="sng" dirty="0" smtClean="0">
                <a:latin typeface="Times New Roman" pitchFamily="18" charset="0"/>
                <a:cs typeface="Times New Roman" pitchFamily="18" charset="0"/>
              </a:rPr>
              <a:t>ISOFLURANE, SEVOFLURANE:</a:t>
            </a:r>
          </a:p>
          <a:p>
            <a:pPr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Use of these drugs are limited by 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Onset of drowsiness 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Unpleasant odour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High cost 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Associated undesirable uterine relaxation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When used in higher concentrations it leads to unconsciousness, loss of reflexes and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aspiraton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Parental </a:t>
            </a:r>
            <a:r>
              <a:rPr lang="en-IN" dirty="0" err="1" smtClean="0"/>
              <a:t>opioids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Used when epidural analgesia is unavailable or contraindicated</a:t>
            </a:r>
          </a:p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Widely used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opioids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are:</a:t>
            </a:r>
          </a:p>
          <a:p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Pethidine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Fentanyl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Remifentanil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Morphine</a:t>
            </a:r>
          </a:p>
          <a:p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Diamorphine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1497</TotalTime>
  <Words>2267</Words>
  <Application>Microsoft Office PowerPoint</Application>
  <PresentationFormat>On-screen Show (4:3)</PresentationFormat>
  <Paragraphs>322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Module</vt:lpstr>
      <vt:lpstr>OBSTETRIC ANALGESIA &amp; ANAESTHESIA</vt:lpstr>
      <vt:lpstr>PHARMACOLOGICAL  METHODS</vt:lpstr>
      <vt:lpstr>PHARMACOLOGICAL  METHODS</vt:lpstr>
      <vt:lpstr>INHALATIONAL AGENTS</vt:lpstr>
      <vt:lpstr>Slide 5</vt:lpstr>
      <vt:lpstr>ENTONOX</vt:lpstr>
      <vt:lpstr>Slide 7</vt:lpstr>
      <vt:lpstr>Slide 8</vt:lpstr>
      <vt:lpstr>Parental opioids</vt:lpstr>
      <vt:lpstr>Slide 10</vt:lpstr>
      <vt:lpstr>Pethidine</vt:lpstr>
      <vt:lpstr>Slide 12</vt:lpstr>
      <vt:lpstr>Slide 13</vt:lpstr>
      <vt:lpstr>Slide 14</vt:lpstr>
      <vt:lpstr>Fentanyl </vt:lpstr>
      <vt:lpstr>Slide 16</vt:lpstr>
      <vt:lpstr>Remifentanil </vt:lpstr>
      <vt:lpstr>Slide 18</vt:lpstr>
      <vt:lpstr>Morphine</vt:lpstr>
      <vt:lpstr>Diamorphine</vt:lpstr>
      <vt:lpstr>Opioid antagonist</vt:lpstr>
      <vt:lpstr>Diazepam </vt:lpstr>
      <vt:lpstr>Regional anaesthetic techniques</vt:lpstr>
      <vt:lpstr>Neuraxial techniques</vt:lpstr>
      <vt:lpstr>Slide 25</vt:lpstr>
      <vt:lpstr>Slide 26</vt:lpstr>
      <vt:lpstr>Epidural analgesia</vt:lpstr>
      <vt:lpstr>Slide 28</vt:lpstr>
      <vt:lpstr>Slide 29</vt:lpstr>
      <vt:lpstr>Slide 30</vt:lpstr>
      <vt:lpstr>Slide 31</vt:lpstr>
      <vt:lpstr>Epidural - Instrumental delivery &amp; caesarean section</vt:lpstr>
      <vt:lpstr>Slide 33</vt:lpstr>
      <vt:lpstr>Slide 34</vt:lpstr>
      <vt:lpstr>Spinal analgesia</vt:lpstr>
      <vt:lpstr>Slide 36</vt:lpstr>
      <vt:lpstr>Slide 37</vt:lpstr>
      <vt:lpstr>Slide 38</vt:lpstr>
      <vt:lpstr>Combined spinal-epidural analgesia</vt:lpstr>
      <vt:lpstr>Slide 40</vt:lpstr>
      <vt:lpstr>Slide 41</vt:lpstr>
      <vt:lpstr>Regional anaesthetic techniques</vt:lpstr>
      <vt:lpstr>PARACERVICAL BLOCK</vt:lpstr>
      <vt:lpstr>Sheathed paracervical needle:</vt:lpstr>
      <vt:lpstr>Slide 45</vt:lpstr>
      <vt:lpstr>PUDENDAL NERVE BLOCK</vt:lpstr>
      <vt:lpstr>Slide 47</vt:lpstr>
      <vt:lpstr>Slide 48</vt:lpstr>
      <vt:lpstr>Slide 49</vt:lpstr>
      <vt:lpstr>Slide 50</vt:lpstr>
      <vt:lpstr>Uses:</vt:lpstr>
      <vt:lpstr>PERINEAL INFILTRATION</vt:lpstr>
      <vt:lpstr>Slide 53</vt:lpstr>
      <vt:lpstr>Slide 54</vt:lpstr>
      <vt:lpstr>Slide 55</vt:lpstr>
      <vt:lpstr>Local anaesthesia for caesarean delivery</vt:lpstr>
      <vt:lpstr>Slide 57</vt:lpstr>
      <vt:lpstr>General anaesthesia for caesarean section</vt:lpstr>
      <vt:lpstr>Slide 59</vt:lpstr>
      <vt:lpstr>Slide 60</vt:lpstr>
      <vt:lpstr>Slide 61</vt:lpstr>
      <vt:lpstr>Slide 62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SWAPNIKA DEVIREDDY</dc:creator>
  <cp:lastModifiedBy>Admin</cp:lastModifiedBy>
  <cp:revision>164</cp:revision>
  <dcterms:created xsi:type="dcterms:W3CDTF">2006-08-16T00:00:00Z</dcterms:created>
  <dcterms:modified xsi:type="dcterms:W3CDTF">2019-10-03T12:08:58Z</dcterms:modified>
</cp:coreProperties>
</file>