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2"/>
  </p:sldMasterIdLst>
  <p:notesMasterIdLst>
    <p:notesMasterId r:id="rId63"/>
  </p:notesMasterIdLst>
  <p:sldIdLst>
    <p:sldId id="256" r:id="rId3"/>
    <p:sldId id="257" r:id="rId4"/>
    <p:sldId id="259" r:id="rId5"/>
    <p:sldId id="303" r:id="rId6"/>
    <p:sldId id="266" r:id="rId7"/>
    <p:sldId id="309" r:id="rId8"/>
    <p:sldId id="304" r:id="rId9"/>
    <p:sldId id="311" r:id="rId10"/>
    <p:sldId id="307" r:id="rId11"/>
    <p:sldId id="317" r:id="rId12"/>
    <p:sldId id="282" r:id="rId13"/>
    <p:sldId id="283" r:id="rId14"/>
    <p:sldId id="284" r:id="rId15"/>
    <p:sldId id="285" r:id="rId16"/>
    <p:sldId id="286" r:id="rId17"/>
    <p:sldId id="287" r:id="rId18"/>
    <p:sldId id="288" r:id="rId19"/>
    <p:sldId id="289" r:id="rId20"/>
    <p:sldId id="290" r:id="rId21"/>
    <p:sldId id="293" r:id="rId22"/>
    <p:sldId id="294" r:id="rId23"/>
    <p:sldId id="295" r:id="rId24"/>
    <p:sldId id="296" r:id="rId25"/>
    <p:sldId id="297" r:id="rId26"/>
    <p:sldId id="298" r:id="rId27"/>
    <p:sldId id="299" r:id="rId28"/>
    <p:sldId id="322" r:id="rId29"/>
    <p:sldId id="323" r:id="rId30"/>
    <p:sldId id="324" r:id="rId31"/>
    <p:sldId id="325" r:id="rId32"/>
    <p:sldId id="326" r:id="rId33"/>
    <p:sldId id="366" r:id="rId34"/>
    <p:sldId id="367" r:id="rId35"/>
    <p:sldId id="328" r:id="rId36"/>
    <p:sldId id="358" r:id="rId37"/>
    <p:sldId id="359" r:id="rId38"/>
    <p:sldId id="361" r:id="rId39"/>
    <p:sldId id="362" r:id="rId40"/>
    <p:sldId id="363"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343" r:id="rId56"/>
    <p:sldId id="344" r:id="rId57"/>
    <p:sldId id="345" r:id="rId58"/>
    <p:sldId id="346" r:id="rId59"/>
    <p:sldId id="347" r:id="rId60"/>
    <p:sldId id="348" r:id="rId61"/>
    <p:sldId id="365" r:id="rId62"/>
  </p:sldIdLst>
  <p:sldSz cx="9144000" cy="6858000" type="screen4x3"/>
  <p:notesSz cx="6858000" cy="9144000"/>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6600"/>
    <a:srgbClr val="CC0099"/>
    <a:srgbClr val="660066"/>
    <a:srgbClr val="23AD03"/>
    <a:srgbClr val="CC3399"/>
    <a:srgbClr val="FF0066"/>
    <a:srgbClr val="FF0000"/>
    <a:srgbClr val="FF6699"/>
    <a:srgbClr val="00FF00"/>
    <a:srgbClr val="00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2826" autoAdjust="0"/>
    <p:restoredTop sz="94807" autoAdjust="0"/>
  </p:normalViewPr>
  <p:slideViewPr>
    <p:cSldViewPr snapToGrid="0">
      <p:cViewPr>
        <p:scale>
          <a:sx n="75" d="100"/>
          <a:sy n="75" d="100"/>
        </p:scale>
        <p:origin x="227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endParaRPr lang="en-US"/>
          </a:p>
        </p:txBody>
      </p:sp>
      <p:sp>
        <p:nvSpPr>
          <p:cNvPr id="614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endParaRPr 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endParaRPr lang="en-US"/>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fld id="{541191D7-EAA8-4D00-8B90-2FC6F2F34491}" type="slidenum">
              <a:rPr lang="en-US"/>
              <a:pPr/>
              <a:t>‹#›</a:t>
            </a:fld>
            <a:endParaRPr lang="en-US"/>
          </a:p>
        </p:txBody>
      </p:sp>
    </p:spTree>
    <p:extLst>
      <p:ext uri="{BB962C8B-B14F-4D97-AF65-F5344CB8AC3E}">
        <p14:creationId xmlns:p14="http://schemas.microsoft.com/office/powerpoint/2010/main" xmlns="" val="35474725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0F11A-810D-459E-AB6B-3D5469F043E0}" type="slidenum">
              <a:rPr lang="en-US"/>
              <a:pPr/>
              <a:t>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a:buFontTx/>
              <a:buChar cha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17C3-CFB6-4C4C-AAA2-62CF3E19D61A}" type="slidenum">
              <a:rPr lang="en-US"/>
              <a:pPr/>
              <a:t>2</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9074D-E8FC-444D-B78B-59016E275218}" type="slidenum">
              <a:rPr lang="en-US"/>
              <a:pPr/>
              <a:t>3</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a:buFontTx/>
              <a:buChar cha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pPr lvl="0"/>
            <a:r>
              <a:rPr lang="en-US" noProof="0" smtClean="0"/>
              <a:t>Click to edit Master title style</a:t>
            </a:r>
            <a:endParaRPr lang="en-US" noProof="0" dirty="0" smtClean="0"/>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pPr lvl="0"/>
            <a:r>
              <a:rPr lang="en-US" noProof="0" smtClean="0"/>
              <a:t>Click to edit Master subtitle style</a:t>
            </a:r>
          </a:p>
        </p:txBody>
      </p:sp>
      <p:sp>
        <p:nvSpPr>
          <p:cNvPr id="53252" name="Rectangle 4"/>
          <p:cNvSpPr>
            <a:spLocks noGrp="1" noChangeArrowheads="1"/>
          </p:cNvSpPr>
          <p:nvPr>
            <p:ph type="dt" sz="half" idx="2"/>
          </p:nvPr>
        </p:nvSpPr>
        <p:spPr>
          <a:xfrm>
            <a:off x="304800" y="6400800"/>
            <a:ext cx="1905000" cy="457200"/>
          </a:xfrm>
        </p:spPr>
        <p:txBody>
          <a:bodyPr/>
          <a:lstStyle>
            <a:lvl1pPr>
              <a:defRPr>
                <a:latin typeface="+mn-lt"/>
              </a:defRPr>
            </a:lvl1pPr>
          </a:lstStyle>
          <a:p>
            <a:endParaRPr lang="en-US" dirty="0"/>
          </a:p>
        </p:txBody>
      </p:sp>
      <p:sp>
        <p:nvSpPr>
          <p:cNvPr id="53253" name="Rectangle 5"/>
          <p:cNvSpPr>
            <a:spLocks noGrp="1" noChangeArrowheads="1"/>
          </p:cNvSpPr>
          <p:nvPr>
            <p:ph type="ftr" sz="quarter" idx="3"/>
          </p:nvPr>
        </p:nvSpPr>
        <p:spPr>
          <a:xfrm>
            <a:off x="3505200" y="6400800"/>
            <a:ext cx="2895600" cy="457200"/>
          </a:xfrm>
        </p:spPr>
        <p:txBody>
          <a:bodyPr/>
          <a:lstStyle>
            <a:lvl1pPr>
              <a:defRPr>
                <a:latin typeface="+mn-lt"/>
              </a:defRPr>
            </a:lvl1pPr>
          </a:lstStyle>
          <a:p>
            <a:endParaRPr lang="en-US" dirty="0"/>
          </a:p>
        </p:txBody>
      </p:sp>
      <p:sp>
        <p:nvSpPr>
          <p:cNvPr id="53254" name="Rectangle 6"/>
          <p:cNvSpPr>
            <a:spLocks noGrp="1" noChangeArrowheads="1"/>
          </p:cNvSpPr>
          <p:nvPr>
            <p:ph type="sldNum" sz="quarter" idx="4"/>
          </p:nvPr>
        </p:nvSpPr>
        <p:spPr>
          <a:xfrm>
            <a:off x="6934200" y="6400800"/>
            <a:ext cx="1905000" cy="457200"/>
          </a:xfrm>
        </p:spPr>
        <p:txBody>
          <a:bodyPr/>
          <a:lstStyle>
            <a:lvl1pPr>
              <a:defRPr>
                <a:latin typeface="+mn-lt"/>
              </a:defRPr>
            </a:lvl1pPr>
          </a:lstStyle>
          <a:p>
            <a:fld id="{80B0D17D-2647-4266-9487-0CA541A3FAFE}"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A8B10A-B675-4087-9034-9B2183FA19D1}" type="slidenum">
              <a:rPr lang="en-US"/>
              <a:pPr/>
              <a:t>‹#›</a:t>
            </a:fld>
            <a:endParaRPr lang="en-US"/>
          </a:p>
        </p:txBody>
      </p:sp>
    </p:spTree>
    <p:extLst>
      <p:ext uri="{BB962C8B-B14F-4D97-AF65-F5344CB8AC3E}">
        <p14:creationId xmlns:p14="http://schemas.microsoft.com/office/powerpoint/2010/main" xmlns="" val="212842850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752600" cy="5662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304800"/>
            <a:ext cx="5105400" cy="5662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BD3488-233A-4527-AB2B-86B08BC2E42E}" type="slidenum">
              <a:rPr lang="en-US"/>
              <a:pPr/>
              <a:t>‹#›</a:t>
            </a:fld>
            <a:endParaRPr lang="en-US"/>
          </a:p>
        </p:txBody>
      </p:sp>
    </p:spTree>
    <p:extLst>
      <p:ext uri="{BB962C8B-B14F-4D97-AF65-F5344CB8AC3E}">
        <p14:creationId xmlns:p14="http://schemas.microsoft.com/office/powerpoint/2010/main" xmlns="" val="264285423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F9DD91-C94B-4410-B8E2-C31341F4D57B}" type="slidenum">
              <a:rPr lang="en-US"/>
              <a:pPr/>
              <a:t>‹#›</a:t>
            </a:fld>
            <a:endParaRPr lang="en-US"/>
          </a:p>
        </p:txBody>
      </p:sp>
    </p:spTree>
    <p:extLst>
      <p:ext uri="{BB962C8B-B14F-4D97-AF65-F5344CB8AC3E}">
        <p14:creationId xmlns:p14="http://schemas.microsoft.com/office/powerpoint/2010/main" xmlns="" val="25887100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5449" y="4406900"/>
            <a:ext cx="679926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695449" y="2906713"/>
            <a:ext cx="67992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9CDFB7-BA1E-400C-A6DB-42D5818B1DD6}" type="slidenum">
              <a:rPr lang="en-US"/>
              <a:pPr/>
              <a:t>‹#›</a:t>
            </a:fld>
            <a:endParaRPr lang="en-US"/>
          </a:p>
        </p:txBody>
      </p:sp>
    </p:spTree>
    <p:extLst>
      <p:ext uri="{BB962C8B-B14F-4D97-AF65-F5344CB8AC3E}">
        <p14:creationId xmlns:p14="http://schemas.microsoft.com/office/powerpoint/2010/main" xmlns="" val="292000928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71D494-68BC-407F-AF65-AB0F97113BB5}" type="slidenum">
              <a:rPr lang="en-US"/>
              <a:pPr/>
              <a:t>‹#›</a:t>
            </a:fld>
            <a:endParaRPr lang="en-US"/>
          </a:p>
        </p:txBody>
      </p:sp>
    </p:spTree>
    <p:extLst>
      <p:ext uri="{BB962C8B-B14F-4D97-AF65-F5344CB8AC3E}">
        <p14:creationId xmlns:p14="http://schemas.microsoft.com/office/powerpoint/2010/main" xmlns="" val="316694676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7324" y="274638"/>
            <a:ext cx="722947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57324" y="1535113"/>
            <a:ext cx="34575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57324" y="2174875"/>
            <a:ext cx="34671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4925" y="1535113"/>
            <a:ext cx="35718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4925" y="2174875"/>
            <a:ext cx="35718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3E3192-E4CE-48D6-A6F2-6D2A272381B1}" type="slidenum">
              <a:rPr lang="en-US"/>
              <a:pPr/>
              <a:t>‹#›</a:t>
            </a:fld>
            <a:endParaRPr lang="en-US"/>
          </a:p>
        </p:txBody>
      </p:sp>
    </p:spTree>
    <p:extLst>
      <p:ext uri="{BB962C8B-B14F-4D97-AF65-F5344CB8AC3E}">
        <p14:creationId xmlns:p14="http://schemas.microsoft.com/office/powerpoint/2010/main" xmlns="" val="140955933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CD38FEF-6213-4598-919E-2C5D33C16990}" type="slidenum">
              <a:rPr lang="en-US"/>
              <a:pPr/>
              <a:t>‹#›</a:t>
            </a:fld>
            <a:endParaRPr lang="en-US"/>
          </a:p>
        </p:txBody>
      </p:sp>
    </p:spTree>
    <p:extLst>
      <p:ext uri="{BB962C8B-B14F-4D97-AF65-F5344CB8AC3E}">
        <p14:creationId xmlns:p14="http://schemas.microsoft.com/office/powerpoint/2010/main" xmlns="" val="51797571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3A107C3-E985-4DC2-8886-570CDD1DCD6B}" type="slidenum">
              <a:rPr lang="en-US"/>
              <a:pPr/>
              <a:t>‹#›</a:t>
            </a:fld>
            <a:endParaRPr lang="en-US"/>
          </a:p>
        </p:txBody>
      </p:sp>
    </p:spTree>
    <p:extLst>
      <p:ext uri="{BB962C8B-B14F-4D97-AF65-F5344CB8AC3E}">
        <p14:creationId xmlns:p14="http://schemas.microsoft.com/office/powerpoint/2010/main" xmlns="" val="391387172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637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40385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76375" y="144462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87DE84-1273-4261-A7F9-101789AABE14}" type="slidenum">
              <a:rPr lang="en-US"/>
              <a:pPr/>
              <a:t>‹#›</a:t>
            </a:fld>
            <a:endParaRPr lang="en-US"/>
          </a:p>
        </p:txBody>
      </p:sp>
    </p:spTree>
    <p:extLst>
      <p:ext uri="{BB962C8B-B14F-4D97-AF65-F5344CB8AC3E}">
        <p14:creationId xmlns:p14="http://schemas.microsoft.com/office/powerpoint/2010/main" xmlns="" val="361129793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41826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5"/>
            <a:ext cx="64087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64182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84E99E-F311-4DF1-948C-EE093CE6CFF9}" type="slidenum">
              <a:rPr lang="en-US"/>
              <a:pPr/>
              <a:t>‹#›</a:t>
            </a:fld>
            <a:endParaRPr lang="en-US"/>
          </a:p>
        </p:txBody>
      </p:sp>
    </p:spTree>
    <p:extLst>
      <p:ext uri="{BB962C8B-B14F-4D97-AF65-F5344CB8AC3E}">
        <p14:creationId xmlns:p14="http://schemas.microsoft.com/office/powerpoint/2010/main" xmlns="" val="294762114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752600" y="304800"/>
            <a:ext cx="70104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52227" name="Rectangle 3"/>
          <p:cNvSpPr>
            <a:spLocks noGrp="1" noChangeArrowheads="1"/>
          </p:cNvSpPr>
          <p:nvPr>
            <p:ph type="body" idx="1"/>
          </p:nvPr>
        </p:nvSpPr>
        <p:spPr bwMode="auto">
          <a:xfrm>
            <a:off x="1752600" y="1395413"/>
            <a:ext cx="7010400"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 Second level</a:t>
            </a:r>
          </a:p>
        </p:txBody>
      </p:sp>
      <p:sp>
        <p:nvSpPr>
          <p:cNvPr id="52228" name="Rectangle 4"/>
          <p:cNvSpPr>
            <a:spLocks noGrp="1" noChangeArrowheads="1"/>
          </p:cNvSpPr>
          <p:nvPr>
            <p:ph type="dt" sz="half" idx="2"/>
          </p:nvPr>
        </p:nvSpPr>
        <p:spPr bwMode="auto">
          <a:xfrm>
            <a:off x="1905000" y="6400800"/>
            <a:ext cx="1371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2"/>
                </a:solidFill>
                <a:latin typeface="+mn-lt"/>
              </a:defRPr>
            </a:lvl1pPr>
          </a:lstStyle>
          <a:p>
            <a:endParaRPr lang="en-US" dirty="0"/>
          </a:p>
        </p:txBody>
      </p:sp>
      <p:sp>
        <p:nvSpPr>
          <p:cNvPr id="52229" name="Rectangle 5"/>
          <p:cNvSpPr>
            <a:spLocks noGrp="1" noChangeArrowheads="1"/>
          </p:cNvSpPr>
          <p:nvPr>
            <p:ph type="ftr" sz="quarter" idx="3"/>
          </p:nvPr>
        </p:nvSpPr>
        <p:spPr bwMode="auto">
          <a:xfrm>
            <a:off x="4316413" y="6400800"/>
            <a:ext cx="20843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2"/>
                </a:solidFill>
                <a:latin typeface="+mn-lt"/>
              </a:defRPr>
            </a:lvl1pPr>
          </a:lstStyle>
          <a:p>
            <a:endParaRPr lang="en-US" dirty="0"/>
          </a:p>
        </p:txBody>
      </p:sp>
      <p:sp>
        <p:nvSpPr>
          <p:cNvPr id="52230" name="Rectangle 6"/>
          <p:cNvSpPr>
            <a:spLocks noGrp="1" noChangeArrowheads="1"/>
          </p:cNvSpPr>
          <p:nvPr>
            <p:ph type="sldNum" sz="quarter" idx="4"/>
          </p:nvPr>
        </p:nvSpPr>
        <p:spPr bwMode="auto">
          <a:xfrm>
            <a:off x="7391400" y="6400800"/>
            <a:ext cx="1371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2"/>
                </a:solidFill>
                <a:latin typeface="+mn-lt"/>
              </a:defRPr>
            </a:lvl1pPr>
          </a:lstStyle>
          <a:p>
            <a:fld id="{DD1F01D4-9524-4813-B564-656FF752DF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fade thruBlk="1"/>
  </p:transition>
  <p:timing>
    <p:tnLst>
      <p:par>
        <p:cTn id="1" dur="indefinite" restart="never" nodeType="tmRoot"/>
      </p:par>
    </p:tnLst>
  </p:timing>
  <p:txStyles>
    <p:titleStyle>
      <a:lvl1pPr algn="l" rtl="0" eaLnBrk="1" fontAlgn="base" hangingPunct="1">
        <a:spcBef>
          <a:spcPct val="0"/>
        </a:spcBef>
        <a:spcAft>
          <a:spcPct val="0"/>
        </a:spcAft>
        <a:defRPr sz="3200" b="1">
          <a:solidFill>
            <a:schemeClr val="accent1">
              <a:lumMod val="50000"/>
            </a:schemeClr>
          </a:solidFill>
          <a:latin typeface="+mj-lt"/>
          <a:ea typeface="+mj-ea"/>
          <a:cs typeface="+mj-cs"/>
        </a:defRPr>
      </a:lvl1pPr>
      <a:lvl2pPr algn="l" rtl="0" eaLnBrk="1" fontAlgn="base" hangingPunct="1">
        <a:spcBef>
          <a:spcPct val="0"/>
        </a:spcBef>
        <a:spcAft>
          <a:spcPct val="0"/>
        </a:spcAft>
        <a:defRPr sz="3200" b="1">
          <a:solidFill>
            <a:srgbClr val="006666"/>
          </a:solidFill>
          <a:latin typeface="Tahoma" pitchFamily="34" charset="0"/>
        </a:defRPr>
      </a:lvl2pPr>
      <a:lvl3pPr algn="l" rtl="0" eaLnBrk="1" fontAlgn="base" hangingPunct="1">
        <a:spcBef>
          <a:spcPct val="0"/>
        </a:spcBef>
        <a:spcAft>
          <a:spcPct val="0"/>
        </a:spcAft>
        <a:defRPr sz="3200" b="1">
          <a:solidFill>
            <a:srgbClr val="006666"/>
          </a:solidFill>
          <a:latin typeface="Tahoma" pitchFamily="34" charset="0"/>
        </a:defRPr>
      </a:lvl3pPr>
      <a:lvl4pPr algn="l" rtl="0" eaLnBrk="1" fontAlgn="base" hangingPunct="1">
        <a:spcBef>
          <a:spcPct val="0"/>
        </a:spcBef>
        <a:spcAft>
          <a:spcPct val="0"/>
        </a:spcAft>
        <a:defRPr sz="3200" b="1">
          <a:solidFill>
            <a:srgbClr val="006666"/>
          </a:solidFill>
          <a:latin typeface="Tahoma" pitchFamily="34" charset="0"/>
        </a:defRPr>
      </a:lvl4pPr>
      <a:lvl5pPr algn="l" rtl="0" eaLnBrk="1" fontAlgn="base" hangingPunct="1">
        <a:spcBef>
          <a:spcPct val="0"/>
        </a:spcBef>
        <a:spcAft>
          <a:spcPct val="0"/>
        </a:spcAft>
        <a:defRPr sz="3200" b="1">
          <a:solidFill>
            <a:srgbClr val="006666"/>
          </a:solidFill>
          <a:latin typeface="Tahoma" pitchFamily="34" charset="0"/>
        </a:defRPr>
      </a:lvl5pPr>
      <a:lvl6pPr marL="457200" algn="l" rtl="0" eaLnBrk="1" fontAlgn="base" hangingPunct="1">
        <a:spcBef>
          <a:spcPct val="0"/>
        </a:spcBef>
        <a:spcAft>
          <a:spcPct val="0"/>
        </a:spcAft>
        <a:defRPr sz="3200" b="1">
          <a:solidFill>
            <a:srgbClr val="006666"/>
          </a:solidFill>
          <a:latin typeface="Tahoma" pitchFamily="34" charset="0"/>
        </a:defRPr>
      </a:lvl6pPr>
      <a:lvl7pPr marL="914400" algn="l" rtl="0" eaLnBrk="1" fontAlgn="base" hangingPunct="1">
        <a:spcBef>
          <a:spcPct val="0"/>
        </a:spcBef>
        <a:spcAft>
          <a:spcPct val="0"/>
        </a:spcAft>
        <a:defRPr sz="3200" b="1">
          <a:solidFill>
            <a:srgbClr val="006666"/>
          </a:solidFill>
          <a:latin typeface="Tahoma" pitchFamily="34" charset="0"/>
        </a:defRPr>
      </a:lvl7pPr>
      <a:lvl8pPr marL="1371600" algn="l" rtl="0" eaLnBrk="1" fontAlgn="base" hangingPunct="1">
        <a:spcBef>
          <a:spcPct val="0"/>
        </a:spcBef>
        <a:spcAft>
          <a:spcPct val="0"/>
        </a:spcAft>
        <a:defRPr sz="3200" b="1">
          <a:solidFill>
            <a:srgbClr val="006666"/>
          </a:solidFill>
          <a:latin typeface="Tahoma" pitchFamily="34" charset="0"/>
        </a:defRPr>
      </a:lvl8pPr>
      <a:lvl9pPr marL="1828800" algn="l" rtl="0" eaLnBrk="1" fontAlgn="base" hangingPunct="1">
        <a:spcBef>
          <a:spcPct val="0"/>
        </a:spcBef>
        <a:spcAft>
          <a:spcPct val="0"/>
        </a:spcAft>
        <a:defRPr sz="3200" b="1">
          <a:solidFill>
            <a:srgbClr val="006666"/>
          </a:solidFill>
          <a:latin typeface="Tahoma" pitchFamily="34" charset="0"/>
        </a:defRPr>
      </a:lvl9pPr>
    </p:titleStyle>
    <p:bodyStyle>
      <a:lvl1pPr marL="342900" indent="-342900" algn="l" rtl="0" eaLnBrk="1" fontAlgn="base" hangingPunct="1">
        <a:spcBef>
          <a:spcPct val="5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2"/>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2438" y="1412240"/>
            <a:ext cx="8691562" cy="2560320"/>
          </a:xfrm>
        </p:spPr>
        <p:txBody>
          <a:bodyPr/>
          <a:lstStyle/>
          <a:p>
            <a:pPr algn="ctr"/>
            <a:r>
              <a:rPr lang="en-US" sz="4400" dirty="0" smtClean="0">
                <a:effectLst>
                  <a:outerShdw blurRad="38100" dist="38100" dir="2700000" algn="tl">
                    <a:srgbClr val="000000">
                      <a:alpha val="43137"/>
                    </a:srgbClr>
                  </a:outerShdw>
                </a:effectLst>
                <a:latin typeface="Algerian" pitchFamily="82" charset="0"/>
              </a:rPr>
              <a:t>CERVICAL INTRAEPITHELIAL NEOPLASIA</a:t>
            </a:r>
            <a:endParaRPr lang="en-US" sz="4400" dirty="0">
              <a:effectLst>
                <a:outerShdw blurRad="38100" dist="38100" dir="2700000" algn="tl">
                  <a:srgbClr val="000000">
                    <a:alpha val="43137"/>
                  </a:srgbClr>
                </a:outerShdw>
              </a:effectLst>
              <a:latin typeface="Algerian" pitchFamily="82" charset="0"/>
            </a:endParaRPr>
          </a:p>
        </p:txBody>
      </p:sp>
      <p:sp>
        <p:nvSpPr>
          <p:cNvPr id="2051" name="Rectangle 3"/>
          <p:cNvSpPr>
            <a:spLocks noGrp="1" noChangeArrowheads="1"/>
          </p:cNvSpPr>
          <p:nvPr>
            <p:ph type="subTitle" idx="1"/>
          </p:nvPr>
        </p:nvSpPr>
        <p:spPr>
          <a:xfrm>
            <a:off x="1727200" y="1473200"/>
            <a:ext cx="6500813" cy="1109663"/>
          </a:xfrm>
        </p:spPr>
        <p:txBody>
          <a:bodyPr/>
          <a:lstStyle/>
          <a:p>
            <a:endParaRPr lang="en-US" b="1" dirty="0" smtClean="0">
              <a:solidFill>
                <a:srgbClr val="660066"/>
              </a:solidFill>
              <a:effectLst>
                <a:outerShdw blurRad="38100" dist="38100" dir="2700000" algn="tl">
                  <a:srgbClr val="000000">
                    <a:alpha val="43137"/>
                  </a:srgbClr>
                </a:outerShdw>
              </a:effectLst>
              <a:latin typeface="Algerian"/>
            </a:endParaRPr>
          </a:p>
          <a:p>
            <a:pPr>
              <a:spcBef>
                <a:spcPct val="0"/>
              </a:spcBef>
            </a:pPr>
            <a:endParaRPr lang="en-US" b="1" i="1" dirty="0" smtClean="0">
              <a:solidFill>
                <a:srgbClr val="0070C0"/>
              </a:solidFill>
              <a:effectLst>
                <a:outerShdw blurRad="38100" dist="38100" dir="2700000" algn="tl">
                  <a:srgbClr val="000000">
                    <a:alpha val="43137"/>
                  </a:srgbClr>
                </a:outerShdw>
              </a:effectLst>
              <a:latin typeface="Baskerville Old Face" pitchFamily="18" charset="0"/>
            </a:endParaRPr>
          </a:p>
          <a:p>
            <a:pPr>
              <a:spcBef>
                <a:spcPct val="0"/>
              </a:spcBef>
            </a:pPr>
            <a:endParaRPr lang="en-US" b="1" i="1" dirty="0" smtClean="0">
              <a:solidFill>
                <a:srgbClr val="0070C0"/>
              </a:solidFill>
              <a:effectLst>
                <a:outerShdw blurRad="38100" dist="38100" dir="2700000" algn="tl">
                  <a:srgbClr val="000000">
                    <a:alpha val="43137"/>
                  </a:srgbClr>
                </a:outerShdw>
              </a:effectLst>
              <a:latin typeface="Baskerville Old Face" pitchFamily="18" charset="0"/>
            </a:endParaRPr>
          </a:p>
          <a:p>
            <a:pPr>
              <a:spcBef>
                <a:spcPct val="0"/>
              </a:spcBef>
            </a:pPr>
            <a:endParaRPr lang="en-US" b="1" i="1" dirty="0" smtClean="0">
              <a:solidFill>
                <a:srgbClr val="0070C0"/>
              </a:solidFill>
              <a:effectLst>
                <a:outerShdw blurRad="38100" dist="38100" dir="2700000" algn="tl">
                  <a:srgbClr val="000000">
                    <a:alpha val="43137"/>
                  </a:srgbClr>
                </a:outerShdw>
              </a:effectLst>
              <a:latin typeface="Baskerville Old Face" pitchFamily="18" charset="0"/>
            </a:endParaRPr>
          </a:p>
          <a:p>
            <a:pPr>
              <a:spcBef>
                <a:spcPct val="0"/>
              </a:spcBef>
            </a:pPr>
            <a:endParaRPr lang="en-US" b="1" i="1" dirty="0">
              <a:solidFill>
                <a:srgbClr val="0070C0"/>
              </a:solidFill>
              <a:effectLst>
                <a:outerShdw blurRad="38100" dist="38100" dir="2700000" algn="tl">
                  <a:srgbClr val="000000">
                    <a:alpha val="43137"/>
                  </a:srgbClr>
                </a:outerShdw>
              </a:effectLst>
              <a:latin typeface="Baskerville Old Face" pitchFamily="18"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52600" y="241300"/>
            <a:ext cx="7391400" cy="6616700"/>
          </a:xfrm>
        </p:spPr>
        <p:txBody>
          <a:bodyPr/>
          <a:lstStyle/>
          <a:p>
            <a:r>
              <a:rPr lang="en-US" sz="3200" dirty="0" smtClean="0">
                <a:effectLst>
                  <a:outerShdw blurRad="38100" dist="38100" dir="2700000" algn="tl">
                    <a:srgbClr val="000000">
                      <a:alpha val="43137"/>
                    </a:srgbClr>
                  </a:outerShdw>
                </a:effectLst>
                <a:latin typeface="Century Schoolbook" pitchFamily="18" charset="0"/>
              </a:rPr>
              <a:t>In majority cases, infection clears in about 9-15 months.</a:t>
            </a:r>
          </a:p>
          <a:p>
            <a:r>
              <a:rPr lang="en-US" sz="3200" dirty="0" smtClean="0">
                <a:effectLst>
                  <a:outerShdw blurRad="38100" dist="38100" dir="2700000" algn="tl">
                    <a:srgbClr val="000000">
                      <a:alpha val="43137"/>
                    </a:srgbClr>
                  </a:outerShdw>
                </a:effectLst>
                <a:latin typeface="Century Schoolbook" pitchFamily="18" charset="0"/>
              </a:rPr>
              <a:t>Small proportion of women exposed, have persistent infection &amp; further progress to   CIN 2/3/CIS.</a:t>
            </a:r>
          </a:p>
          <a:p>
            <a:r>
              <a:rPr lang="en-US" sz="3200" dirty="0" smtClean="0">
                <a:effectLst>
                  <a:outerShdw blurRad="38100" dist="38100" dir="2700000" algn="tl">
                    <a:srgbClr val="000000">
                      <a:alpha val="43137"/>
                    </a:srgbClr>
                  </a:outerShdw>
                </a:effectLst>
                <a:latin typeface="Century Schoolbook" pitchFamily="18" charset="0"/>
              </a:rPr>
              <a:t>Usually, HPV infection doesn’t persist.</a:t>
            </a:r>
          </a:p>
          <a:p>
            <a:endParaRPr lang="en-US" sz="2000" dirty="0" smtClean="0">
              <a:latin typeface="Century Schoolbook" pitchFamily="18" charset="0"/>
            </a:endParaRPr>
          </a:p>
          <a:p>
            <a:pPr algn="ctr">
              <a:buNone/>
            </a:pPr>
            <a:r>
              <a:rPr lang="en-US" sz="2000" b="1" dirty="0" smtClean="0">
                <a:solidFill>
                  <a:srgbClr val="FF0000"/>
                </a:solidFill>
                <a:effectLst>
                  <a:outerShdw blurRad="38100" dist="38100" dir="2700000" algn="tl">
                    <a:srgbClr val="000000">
                      <a:alpha val="43137"/>
                    </a:srgbClr>
                  </a:outerShdw>
                </a:effectLst>
                <a:latin typeface="Century Schoolbook" pitchFamily="18" charset="0"/>
              </a:rPr>
              <a:t>NOT ALL HPV LEAD TO CIN, but, ALL CIN ARE PRECEEDED WITH HPV INFECTION</a:t>
            </a:r>
          </a:p>
          <a:p>
            <a:endParaRPr lang="en-US" sz="2000" dirty="0">
              <a:latin typeface="Century Schoolbook" pitchFamily="18" charset="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
          <a:ext cx="9144000" cy="6857998"/>
        </p:xfrm>
        <a:graphic>
          <a:graphicData uri="http://schemas.openxmlformats.org/drawingml/2006/table">
            <a:tbl>
              <a:tblPr firstRow="1" bandRow="1">
                <a:tableStyleId>{638B1855-1B75-4FBE-930C-398BA8C253C6}</a:tableStyleId>
              </a:tblPr>
              <a:tblGrid>
                <a:gridCol w="2286000"/>
                <a:gridCol w="2286000"/>
                <a:gridCol w="2286000"/>
                <a:gridCol w="2286000"/>
              </a:tblGrid>
              <a:tr h="1497587">
                <a:tc>
                  <a:txBody>
                    <a:bodyPr/>
                    <a:lstStyle/>
                    <a:p>
                      <a:pPr algn="ctr"/>
                      <a:r>
                        <a:rPr lang="en-US" dirty="0" smtClean="0">
                          <a:solidFill>
                            <a:srgbClr val="FFFF00"/>
                          </a:solidFill>
                          <a:effectLst>
                            <a:outerShdw blurRad="38100" dist="38100" dir="2700000" algn="tl">
                              <a:srgbClr val="000000">
                                <a:alpha val="43137"/>
                              </a:srgbClr>
                            </a:outerShdw>
                          </a:effectLst>
                          <a:latin typeface="Georgia" pitchFamily="18" charset="0"/>
                        </a:rPr>
                        <a:t>CERVICAL EPITHELIUM</a:t>
                      </a:r>
                      <a:endParaRPr lang="en-US" dirty="0">
                        <a:solidFill>
                          <a:srgbClr val="FFFF00"/>
                        </a:solidFill>
                        <a:effectLst>
                          <a:outerShdw blurRad="38100" dist="38100" dir="2700000" algn="tl">
                            <a:srgbClr val="000000">
                              <a:alpha val="43137"/>
                            </a:srgbClr>
                          </a:outerShdw>
                        </a:effectLst>
                        <a:latin typeface="Georgia" pitchFamily="18" charset="0"/>
                      </a:endParaRPr>
                    </a:p>
                  </a:txBody>
                  <a:tcPr anchor="ctr"/>
                </a:tc>
                <a:tc>
                  <a:txBody>
                    <a:bodyPr/>
                    <a:lstStyle/>
                    <a:p>
                      <a:pPr algn="ctr"/>
                      <a:r>
                        <a:rPr lang="en-US" dirty="0" smtClean="0">
                          <a:solidFill>
                            <a:srgbClr val="FFFF00"/>
                          </a:solidFill>
                          <a:effectLst>
                            <a:outerShdw blurRad="38100" dist="38100" dir="2700000" algn="tl">
                              <a:srgbClr val="000000">
                                <a:alpha val="43137"/>
                              </a:srgbClr>
                            </a:outerShdw>
                          </a:effectLst>
                          <a:latin typeface="Georgia" pitchFamily="18" charset="0"/>
                        </a:rPr>
                        <a:t>CIN 1</a:t>
                      </a:r>
                      <a:endParaRPr lang="en-US" dirty="0">
                        <a:solidFill>
                          <a:srgbClr val="FFFF00"/>
                        </a:solidFill>
                        <a:effectLst>
                          <a:outerShdw blurRad="38100" dist="38100" dir="2700000" algn="tl">
                            <a:srgbClr val="000000">
                              <a:alpha val="43137"/>
                            </a:srgbClr>
                          </a:outerShdw>
                        </a:effectLst>
                        <a:latin typeface="Georgia" pitchFamily="18" charset="0"/>
                      </a:endParaRPr>
                    </a:p>
                  </a:txBody>
                  <a:tcPr anchor="ctr"/>
                </a:tc>
                <a:tc>
                  <a:txBody>
                    <a:bodyPr/>
                    <a:lstStyle/>
                    <a:p>
                      <a:pPr algn="ctr"/>
                      <a:r>
                        <a:rPr lang="en-US" dirty="0" smtClean="0">
                          <a:solidFill>
                            <a:srgbClr val="FFFF00"/>
                          </a:solidFill>
                          <a:effectLst>
                            <a:outerShdw blurRad="38100" dist="38100" dir="2700000" algn="tl">
                              <a:srgbClr val="000000">
                                <a:alpha val="43137"/>
                              </a:srgbClr>
                            </a:outerShdw>
                          </a:effectLst>
                          <a:latin typeface="Georgia" pitchFamily="18" charset="0"/>
                        </a:rPr>
                        <a:t>CIN 2</a:t>
                      </a:r>
                      <a:endParaRPr lang="en-US" dirty="0">
                        <a:solidFill>
                          <a:srgbClr val="FFFF00"/>
                        </a:solidFill>
                        <a:effectLst>
                          <a:outerShdw blurRad="38100" dist="38100" dir="2700000" algn="tl">
                            <a:srgbClr val="000000">
                              <a:alpha val="43137"/>
                            </a:srgbClr>
                          </a:outerShdw>
                        </a:effectLst>
                        <a:latin typeface="Georgia" pitchFamily="18" charset="0"/>
                      </a:endParaRPr>
                    </a:p>
                  </a:txBody>
                  <a:tcPr anchor="ctr"/>
                </a:tc>
                <a:tc>
                  <a:txBody>
                    <a:bodyPr/>
                    <a:lstStyle/>
                    <a:p>
                      <a:pPr algn="ctr"/>
                      <a:r>
                        <a:rPr lang="en-US" dirty="0" smtClean="0">
                          <a:solidFill>
                            <a:srgbClr val="FFFF00"/>
                          </a:solidFill>
                          <a:effectLst>
                            <a:outerShdw blurRad="38100" dist="38100" dir="2700000" algn="tl">
                              <a:srgbClr val="000000">
                                <a:alpha val="43137"/>
                              </a:srgbClr>
                            </a:outerShdw>
                          </a:effectLst>
                          <a:latin typeface="Georgia" pitchFamily="18" charset="0"/>
                        </a:rPr>
                        <a:t>CIN 3 /</a:t>
                      </a:r>
                      <a:r>
                        <a:rPr lang="en-US" baseline="0" dirty="0" smtClean="0">
                          <a:solidFill>
                            <a:srgbClr val="FFFF00"/>
                          </a:solidFill>
                          <a:effectLst>
                            <a:outerShdw blurRad="38100" dist="38100" dir="2700000" algn="tl">
                              <a:srgbClr val="000000">
                                <a:alpha val="43137"/>
                              </a:srgbClr>
                            </a:outerShdw>
                          </a:effectLst>
                          <a:latin typeface="Georgia" pitchFamily="18" charset="0"/>
                        </a:rPr>
                        <a:t> CIS</a:t>
                      </a:r>
                      <a:endParaRPr lang="en-US" dirty="0">
                        <a:solidFill>
                          <a:srgbClr val="FFFF00"/>
                        </a:solidFill>
                        <a:effectLst>
                          <a:outerShdw blurRad="38100" dist="38100" dir="2700000" algn="tl">
                            <a:srgbClr val="000000">
                              <a:alpha val="43137"/>
                            </a:srgbClr>
                          </a:outerShdw>
                        </a:effectLst>
                        <a:latin typeface="Georgia" pitchFamily="18" charset="0"/>
                      </a:endParaRPr>
                    </a:p>
                  </a:txBody>
                  <a:tcPr anchor="ctr"/>
                </a:tc>
              </a:tr>
              <a:tr h="1497587">
                <a:tc>
                  <a:txBody>
                    <a:bodyPr/>
                    <a:lstStyle/>
                    <a:p>
                      <a:pPr algn="ctr"/>
                      <a:r>
                        <a:rPr lang="en-US" dirty="0" smtClean="0">
                          <a:latin typeface="Georgia" pitchFamily="18" charset="0"/>
                        </a:rPr>
                        <a:t>Regression to normal (%)</a:t>
                      </a:r>
                      <a:endParaRPr lang="en-US" dirty="0">
                        <a:latin typeface="Georgia" pitchFamily="18" charset="0"/>
                      </a:endParaRPr>
                    </a:p>
                  </a:txBody>
                  <a:tcPr anchor="ctr"/>
                </a:tc>
                <a:tc>
                  <a:txBody>
                    <a:bodyPr/>
                    <a:lstStyle/>
                    <a:p>
                      <a:pPr algn="ctr"/>
                      <a:r>
                        <a:rPr lang="en-US" dirty="0" smtClean="0">
                          <a:latin typeface="Georgia" pitchFamily="18" charset="0"/>
                        </a:rPr>
                        <a:t>60</a:t>
                      </a:r>
                      <a:endParaRPr lang="en-US" dirty="0">
                        <a:latin typeface="Georgia" pitchFamily="18" charset="0"/>
                      </a:endParaRPr>
                    </a:p>
                  </a:txBody>
                  <a:tcPr anchor="ctr"/>
                </a:tc>
                <a:tc>
                  <a:txBody>
                    <a:bodyPr/>
                    <a:lstStyle/>
                    <a:p>
                      <a:pPr algn="ctr"/>
                      <a:r>
                        <a:rPr lang="en-US" dirty="0" smtClean="0">
                          <a:latin typeface="Georgia" pitchFamily="18" charset="0"/>
                        </a:rPr>
                        <a:t>40</a:t>
                      </a:r>
                      <a:endParaRPr lang="en-US" dirty="0">
                        <a:latin typeface="Georgia" pitchFamily="18" charset="0"/>
                      </a:endParaRPr>
                    </a:p>
                  </a:txBody>
                  <a:tcPr anchor="ctr"/>
                </a:tc>
                <a:tc>
                  <a:txBody>
                    <a:bodyPr/>
                    <a:lstStyle/>
                    <a:p>
                      <a:pPr algn="ctr"/>
                      <a:r>
                        <a:rPr lang="en-US" dirty="0" smtClean="0">
                          <a:latin typeface="Georgia" pitchFamily="18" charset="0"/>
                        </a:rPr>
                        <a:t>30</a:t>
                      </a:r>
                      <a:endParaRPr lang="en-US" dirty="0">
                        <a:latin typeface="Georgia" pitchFamily="18" charset="0"/>
                      </a:endParaRPr>
                    </a:p>
                  </a:txBody>
                  <a:tcPr anchor="ctr"/>
                </a:tc>
              </a:tr>
              <a:tr h="867650">
                <a:tc>
                  <a:txBody>
                    <a:bodyPr/>
                    <a:lstStyle/>
                    <a:p>
                      <a:pPr algn="ctr"/>
                      <a:r>
                        <a:rPr lang="en-US" dirty="0" smtClean="0">
                          <a:latin typeface="Georgia" pitchFamily="18" charset="0"/>
                        </a:rPr>
                        <a:t>Persistence (%)</a:t>
                      </a:r>
                      <a:endParaRPr lang="en-US" dirty="0">
                        <a:latin typeface="Georgia" pitchFamily="18" charset="0"/>
                      </a:endParaRPr>
                    </a:p>
                  </a:txBody>
                  <a:tcPr anchor="ctr"/>
                </a:tc>
                <a:tc>
                  <a:txBody>
                    <a:bodyPr/>
                    <a:lstStyle/>
                    <a:p>
                      <a:pPr algn="ctr"/>
                      <a:r>
                        <a:rPr lang="en-US" dirty="0" smtClean="0">
                          <a:latin typeface="Georgia" pitchFamily="18" charset="0"/>
                        </a:rPr>
                        <a:t>30</a:t>
                      </a:r>
                      <a:endParaRPr lang="en-US" dirty="0">
                        <a:latin typeface="Georgia" pitchFamily="18" charset="0"/>
                      </a:endParaRPr>
                    </a:p>
                  </a:txBody>
                  <a:tcPr anchor="ctr"/>
                </a:tc>
                <a:tc>
                  <a:txBody>
                    <a:bodyPr/>
                    <a:lstStyle/>
                    <a:p>
                      <a:pPr algn="ctr"/>
                      <a:r>
                        <a:rPr lang="en-US" dirty="0" smtClean="0">
                          <a:latin typeface="Georgia" pitchFamily="18" charset="0"/>
                        </a:rPr>
                        <a:t>35</a:t>
                      </a:r>
                      <a:endParaRPr lang="en-US" dirty="0">
                        <a:latin typeface="Georgia" pitchFamily="18" charset="0"/>
                      </a:endParaRPr>
                    </a:p>
                  </a:txBody>
                  <a:tcPr anchor="ctr"/>
                </a:tc>
                <a:tc>
                  <a:txBody>
                    <a:bodyPr/>
                    <a:lstStyle/>
                    <a:p>
                      <a:pPr algn="ctr"/>
                      <a:r>
                        <a:rPr lang="en-US" dirty="0" smtClean="0">
                          <a:latin typeface="Georgia" pitchFamily="18" charset="0"/>
                        </a:rPr>
                        <a:t>50</a:t>
                      </a:r>
                      <a:endParaRPr lang="en-US" dirty="0">
                        <a:latin typeface="Georgia" pitchFamily="18" charset="0"/>
                      </a:endParaRPr>
                    </a:p>
                  </a:txBody>
                  <a:tcPr anchor="ctr"/>
                </a:tc>
              </a:tr>
              <a:tr h="1497587">
                <a:tc>
                  <a:txBody>
                    <a:bodyPr/>
                    <a:lstStyle/>
                    <a:p>
                      <a:pPr algn="ctr"/>
                      <a:r>
                        <a:rPr lang="en-US" dirty="0" smtClean="0">
                          <a:latin typeface="Georgia" pitchFamily="18" charset="0"/>
                        </a:rPr>
                        <a:t>Progression</a:t>
                      </a:r>
                      <a:r>
                        <a:rPr lang="en-US" baseline="0" dirty="0" smtClean="0">
                          <a:latin typeface="Georgia" pitchFamily="18" charset="0"/>
                        </a:rPr>
                        <a:t> to </a:t>
                      </a:r>
                    </a:p>
                    <a:p>
                      <a:pPr algn="ctr"/>
                      <a:r>
                        <a:rPr lang="en-US" baseline="0" dirty="0" smtClean="0">
                          <a:latin typeface="Georgia" pitchFamily="18" charset="0"/>
                        </a:rPr>
                        <a:t>CIN 3 / CIS (%)</a:t>
                      </a:r>
                      <a:endParaRPr lang="en-US" dirty="0">
                        <a:latin typeface="Georgia" pitchFamily="18" charset="0"/>
                      </a:endParaRPr>
                    </a:p>
                  </a:txBody>
                  <a:tcPr anchor="ctr"/>
                </a:tc>
                <a:tc>
                  <a:txBody>
                    <a:bodyPr/>
                    <a:lstStyle/>
                    <a:p>
                      <a:pPr algn="ctr"/>
                      <a:r>
                        <a:rPr lang="en-US" dirty="0" smtClean="0">
                          <a:latin typeface="Georgia" pitchFamily="18" charset="0"/>
                        </a:rPr>
                        <a:t>10</a:t>
                      </a:r>
                      <a:endParaRPr lang="en-US" dirty="0">
                        <a:latin typeface="Georgia" pitchFamily="18" charset="0"/>
                      </a:endParaRPr>
                    </a:p>
                  </a:txBody>
                  <a:tcPr anchor="ctr"/>
                </a:tc>
                <a:tc>
                  <a:txBody>
                    <a:bodyPr/>
                    <a:lstStyle/>
                    <a:p>
                      <a:pPr algn="ctr"/>
                      <a:r>
                        <a:rPr lang="en-US" dirty="0" smtClean="0">
                          <a:latin typeface="Georgia" pitchFamily="18" charset="0"/>
                        </a:rPr>
                        <a:t>20</a:t>
                      </a:r>
                      <a:endParaRPr lang="en-US" dirty="0">
                        <a:latin typeface="Georgia" pitchFamily="18" charset="0"/>
                      </a:endParaRPr>
                    </a:p>
                  </a:txBody>
                  <a:tcPr anchor="ctr"/>
                </a:tc>
                <a:tc>
                  <a:txBody>
                    <a:bodyPr/>
                    <a:lstStyle/>
                    <a:p>
                      <a:pPr algn="ctr"/>
                      <a:r>
                        <a:rPr lang="en-US" dirty="0" smtClean="0">
                          <a:latin typeface="Georgia" pitchFamily="18" charset="0"/>
                        </a:rPr>
                        <a:t>-</a:t>
                      </a:r>
                      <a:endParaRPr lang="en-US" dirty="0">
                        <a:latin typeface="Georgia" pitchFamily="18" charset="0"/>
                      </a:endParaRPr>
                    </a:p>
                  </a:txBody>
                  <a:tcPr anchor="ctr"/>
                </a:tc>
              </a:tr>
              <a:tr h="1497587">
                <a:tc>
                  <a:txBody>
                    <a:bodyPr/>
                    <a:lstStyle/>
                    <a:p>
                      <a:pPr algn="ctr"/>
                      <a:r>
                        <a:rPr lang="en-US" dirty="0" smtClean="0">
                          <a:latin typeface="Georgia" pitchFamily="18" charset="0"/>
                        </a:rPr>
                        <a:t>Progression</a:t>
                      </a:r>
                      <a:r>
                        <a:rPr lang="en-US" baseline="0" dirty="0" smtClean="0">
                          <a:latin typeface="Georgia" pitchFamily="18" charset="0"/>
                        </a:rPr>
                        <a:t> to invasion (%)</a:t>
                      </a:r>
                      <a:endParaRPr lang="en-US" dirty="0">
                        <a:latin typeface="Georgia" pitchFamily="18" charset="0"/>
                      </a:endParaRPr>
                    </a:p>
                  </a:txBody>
                  <a:tcPr anchor="ctr"/>
                </a:tc>
                <a:tc>
                  <a:txBody>
                    <a:bodyPr/>
                    <a:lstStyle/>
                    <a:p>
                      <a:pPr algn="ctr"/>
                      <a:r>
                        <a:rPr lang="en-US" dirty="0" smtClean="0">
                          <a:latin typeface="Georgia" pitchFamily="18" charset="0"/>
                        </a:rPr>
                        <a:t>&lt;1</a:t>
                      </a:r>
                      <a:endParaRPr lang="en-US" dirty="0">
                        <a:latin typeface="Georgia" pitchFamily="18" charset="0"/>
                      </a:endParaRPr>
                    </a:p>
                  </a:txBody>
                  <a:tcPr anchor="ctr"/>
                </a:tc>
                <a:tc>
                  <a:txBody>
                    <a:bodyPr/>
                    <a:lstStyle/>
                    <a:p>
                      <a:pPr algn="ctr"/>
                      <a:r>
                        <a:rPr lang="en-US" dirty="0" smtClean="0">
                          <a:latin typeface="Georgia" pitchFamily="18" charset="0"/>
                        </a:rPr>
                        <a:t>5</a:t>
                      </a:r>
                      <a:endParaRPr lang="en-US" dirty="0">
                        <a:latin typeface="Georgia" pitchFamily="18" charset="0"/>
                      </a:endParaRPr>
                    </a:p>
                  </a:txBody>
                  <a:tcPr anchor="ctr"/>
                </a:tc>
                <a:tc>
                  <a:txBody>
                    <a:bodyPr/>
                    <a:lstStyle/>
                    <a:p>
                      <a:pPr algn="ctr"/>
                      <a:r>
                        <a:rPr lang="en-US" dirty="0" smtClean="0">
                          <a:latin typeface="Georgia" pitchFamily="18" charset="0"/>
                        </a:rPr>
                        <a:t>20</a:t>
                      </a:r>
                      <a:endParaRPr lang="en-US" dirty="0">
                        <a:latin typeface="Georgia" pitchFamily="18" charset="0"/>
                      </a:endParaRPr>
                    </a:p>
                  </a:txBody>
                  <a:tcPr anchor="ctr"/>
                </a:tc>
              </a:tr>
            </a:tbl>
          </a:graphicData>
        </a:graphic>
      </p:graphicFrame>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8956" y="358035"/>
            <a:ext cx="6657592" cy="1348061"/>
          </a:xfrm>
          <a:prstGeom prst="rect">
            <a:avLst/>
          </a:prstGeom>
          <a:noFill/>
          <a:scene3d>
            <a:camera prst="orthographicFront"/>
            <a:lightRig rig="threePt" dir="t"/>
          </a:scene3d>
          <a:sp3d>
            <a:bevelT/>
          </a:sp3d>
        </p:spPr>
        <p:txBody>
          <a:bodyPr wrap="none" lIns="91440" tIns="45720" rIns="91440" bIns="45720">
            <a:spAutoFit/>
          </a:bodyPr>
          <a:lstStyle/>
          <a:p>
            <a:pPr algn="ctr"/>
            <a:r>
              <a:rPr lang="en-US" sz="9600" b="1" cap="all" spc="0" dirty="0" smtClean="0">
                <a:ln w="9000" cmpd="sng">
                  <a:noFill/>
                  <a:prstDash val="solid"/>
                </a:ln>
                <a:effectLst>
                  <a:outerShdw blurRad="38100" dist="38100" dir="2700000" algn="tl">
                    <a:srgbClr val="000000">
                      <a:alpha val="43137"/>
                    </a:srgbClr>
                  </a:outerShdw>
                  <a:reflection blurRad="12700" stA="28000" endPos="45000" dist="1000" dir="5400000" sy="-100000" algn="bl" rotWithShape="0"/>
                </a:effectLst>
                <a:latin typeface="AR BLANCA" pitchFamily="2" charset="0"/>
              </a:rPr>
              <a:t>SCREENING </a:t>
            </a:r>
            <a:endParaRPr lang="en-US" sz="9600" b="1" cap="all" spc="0" dirty="0">
              <a:ln w="9000" cmpd="sng">
                <a:noFill/>
                <a:prstDash val="solid"/>
              </a:ln>
              <a:effectLst>
                <a:outerShdw blurRad="38100" dist="38100" dir="2700000" algn="tl">
                  <a:srgbClr val="000000">
                    <a:alpha val="43137"/>
                  </a:srgbClr>
                </a:outerShdw>
                <a:reflection blurRad="12700" stA="28000" endPos="45000" dist="1000" dir="5400000" sy="-100000" algn="bl" rotWithShape="0"/>
              </a:effectLst>
              <a:latin typeface="AR BLANCA" pitchFamily="2" charset="0"/>
            </a:endParaRPr>
          </a:p>
        </p:txBody>
      </p:sp>
      <p:sp>
        <p:nvSpPr>
          <p:cNvPr id="3" name="TextBox 2"/>
          <p:cNvSpPr txBox="1"/>
          <p:nvPr/>
        </p:nvSpPr>
        <p:spPr>
          <a:xfrm>
            <a:off x="1955800" y="1981200"/>
            <a:ext cx="6477000" cy="2936188"/>
          </a:xfrm>
          <a:prstGeom prst="rect">
            <a:avLst/>
          </a:prstGeom>
          <a:noFill/>
        </p:spPr>
        <p:txBody>
          <a:bodyPr wrap="square" rtlCol="0">
            <a:spAutoFit/>
          </a:bodyPr>
          <a:lstStyle/>
          <a:p>
            <a:pPr marL="342900" indent="-342900" algn="ctr">
              <a:buFont typeface="+mj-lt"/>
              <a:buAutoNum type="arabicPeriod"/>
            </a:pPr>
            <a:r>
              <a:rPr lang="en-US" sz="2800" b="1" dirty="0" smtClean="0">
                <a:effectLst>
                  <a:outerShdw blurRad="38100" dist="38100" dir="2700000" algn="tl">
                    <a:srgbClr val="000000">
                      <a:alpha val="43137"/>
                    </a:srgbClr>
                  </a:outerShdw>
                </a:effectLst>
                <a:latin typeface="Georgia" pitchFamily="18" charset="0"/>
              </a:rPr>
              <a:t>PAP Test</a:t>
            </a:r>
          </a:p>
          <a:p>
            <a:pPr marL="342900" indent="-342900" algn="ctr">
              <a:buFont typeface="+mj-lt"/>
              <a:buAutoNum type="arabicPeriod"/>
            </a:pPr>
            <a:endParaRPr lang="en-US" sz="2800" b="1" dirty="0" smtClean="0">
              <a:effectLst>
                <a:outerShdw blurRad="38100" dist="38100" dir="2700000" algn="tl">
                  <a:srgbClr val="000000">
                    <a:alpha val="43137"/>
                  </a:srgbClr>
                </a:outerShdw>
              </a:effectLst>
              <a:latin typeface="Georgia" pitchFamily="18" charset="0"/>
            </a:endParaRPr>
          </a:p>
          <a:p>
            <a:pPr marL="342900" indent="-342900" algn="ctr">
              <a:buFont typeface="+mj-lt"/>
              <a:buAutoNum type="arabicPeriod"/>
            </a:pPr>
            <a:r>
              <a:rPr lang="en-US" sz="2800" b="1" dirty="0" smtClean="0">
                <a:effectLst>
                  <a:outerShdw blurRad="38100" dist="38100" dir="2700000" algn="tl">
                    <a:srgbClr val="000000">
                      <a:alpha val="43137"/>
                    </a:srgbClr>
                  </a:outerShdw>
                </a:effectLst>
                <a:latin typeface="Georgia" pitchFamily="18" charset="0"/>
              </a:rPr>
              <a:t>Colposcopy</a:t>
            </a:r>
          </a:p>
          <a:p>
            <a:pPr marL="342900" indent="-342900" algn="ctr">
              <a:buFont typeface="+mj-lt"/>
              <a:buAutoNum type="arabicPeriod"/>
            </a:pPr>
            <a:endParaRPr lang="en-US" sz="2800" b="1" dirty="0" smtClean="0">
              <a:effectLst>
                <a:outerShdw blurRad="38100" dist="38100" dir="2700000" algn="tl">
                  <a:srgbClr val="000000">
                    <a:alpha val="43137"/>
                  </a:srgbClr>
                </a:outerShdw>
              </a:effectLst>
              <a:latin typeface="Georgia" pitchFamily="18" charset="0"/>
            </a:endParaRPr>
          </a:p>
          <a:p>
            <a:pPr marL="342900" indent="-342900" algn="ctr">
              <a:buFont typeface="+mj-lt"/>
              <a:buAutoNum type="arabicPeriod"/>
            </a:pPr>
            <a:r>
              <a:rPr lang="en-US" sz="2800" b="1" dirty="0" smtClean="0">
                <a:effectLst>
                  <a:outerShdw blurRad="38100" dist="38100" dir="2700000" algn="tl">
                    <a:srgbClr val="000000">
                      <a:alpha val="43137"/>
                    </a:srgbClr>
                  </a:outerShdw>
                </a:effectLst>
                <a:latin typeface="Georgia" pitchFamily="18" charset="0"/>
              </a:rPr>
              <a:t>HPV – DNA detection</a:t>
            </a:r>
          </a:p>
          <a:p>
            <a:pPr marL="342900" indent="-342900" algn="ctr"/>
            <a:r>
              <a:rPr lang="en-US" sz="2800" b="1" dirty="0" smtClean="0">
                <a:effectLst>
                  <a:outerShdw blurRad="38100" dist="38100" dir="2700000" algn="tl">
                    <a:srgbClr val="000000">
                      <a:alpha val="43137"/>
                    </a:srgbClr>
                  </a:outerShdw>
                </a:effectLst>
                <a:latin typeface="Georgia" pitchFamily="18" charset="0"/>
              </a:rPr>
              <a:t>      (PCR, Southern Blot Assay, Hybrid Capture)</a:t>
            </a:r>
            <a:endParaRPr lang="en-US" sz="2800" b="1" dirty="0">
              <a:effectLst>
                <a:outerShdw blurRad="38100" dist="38100" dir="2700000" algn="tl">
                  <a:srgbClr val="000000">
                    <a:alpha val="43137"/>
                  </a:srgbClr>
                </a:outerShdw>
              </a:effectLst>
              <a:latin typeface="Georgia" pitchFamily="18" charset="0"/>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0640" y="215900"/>
            <a:ext cx="8429393" cy="694229"/>
          </a:xfrm>
          <a:prstGeom prst="rect">
            <a:avLst/>
          </a:prstGeom>
          <a:effectLst>
            <a:innerShdw blurRad="114300">
              <a:prstClr val="black"/>
            </a:innerShdw>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solidFill>
                    <a:srgbClr val="CC0099"/>
                  </a:solidFill>
                </a:ln>
                <a:effectLst>
                  <a:outerShdw blurRad="50800" dist="39000" dir="5460000" algn="tl">
                    <a:srgbClr val="000000">
                      <a:alpha val="38000"/>
                    </a:srgbClr>
                  </a:outerShdw>
                </a:effectLst>
                <a:latin typeface="Bodoni MT Black" pitchFamily="18" charset="0"/>
              </a:rPr>
              <a:t>PAPANICOLAOU TEST</a:t>
            </a:r>
            <a:endParaRPr lang="en-US" sz="4800" b="1" dirty="0">
              <a:ln w="11430">
                <a:solidFill>
                  <a:srgbClr val="CC0099"/>
                </a:solidFill>
              </a:ln>
              <a:effectLst>
                <a:outerShdw blurRad="50800" dist="39000" dir="5460000" algn="tl">
                  <a:srgbClr val="000000">
                    <a:alpha val="38000"/>
                  </a:srgbClr>
                </a:outerShdw>
              </a:effectLst>
              <a:latin typeface="Bodoni MT Black" pitchFamily="18" charset="0"/>
            </a:endParaRPr>
          </a:p>
        </p:txBody>
      </p:sp>
      <p:sp>
        <p:nvSpPr>
          <p:cNvPr id="3" name="Rectangle 2"/>
          <p:cNvSpPr/>
          <p:nvPr/>
        </p:nvSpPr>
        <p:spPr>
          <a:xfrm>
            <a:off x="1574800" y="1158135"/>
            <a:ext cx="6934200" cy="5102935"/>
          </a:xfrm>
          <a:prstGeom prst="rect">
            <a:avLst/>
          </a:prstGeom>
        </p:spPr>
        <p:txBody>
          <a:bodyPr wrap="square">
            <a:spAutoFit/>
          </a:bodyPr>
          <a:lstStyle/>
          <a:p>
            <a:pPr algn="ctr"/>
            <a:r>
              <a:rPr lang="en-US" b="1" dirty="0" smtClean="0">
                <a:effectLst>
                  <a:outerShdw blurRad="38100" dist="38100" dir="2700000" algn="tl">
                    <a:srgbClr val="000000">
                      <a:alpha val="43137"/>
                    </a:srgbClr>
                  </a:outerShdw>
                </a:effectLst>
                <a:latin typeface="Century Schoolbook" pitchFamily="18" charset="0"/>
              </a:rPr>
              <a:t>A standardized method of reporting cytology findings defined under </a:t>
            </a:r>
            <a:r>
              <a:rPr lang="en-US" sz="2000" b="1" i="1" dirty="0" smtClean="0">
                <a:solidFill>
                  <a:schemeClr val="accent2">
                    <a:lumMod val="75000"/>
                  </a:schemeClr>
                </a:solidFill>
                <a:effectLst>
                  <a:outerShdw blurRad="38100" dist="38100" dir="2700000" algn="tl">
                    <a:srgbClr val="000000">
                      <a:alpha val="43137"/>
                    </a:srgbClr>
                  </a:outerShdw>
                </a:effectLst>
                <a:latin typeface="Century Schoolbook" pitchFamily="18" charset="0"/>
              </a:rPr>
              <a:t>THE BETHESDA III SYSTEM (2001)</a:t>
            </a:r>
            <a:r>
              <a:rPr lang="en-US" b="1" dirty="0" smtClean="0">
                <a:effectLst>
                  <a:outerShdw blurRad="38100" dist="38100" dir="2700000" algn="tl">
                    <a:srgbClr val="000000">
                      <a:alpha val="43137"/>
                    </a:srgbClr>
                  </a:outerShdw>
                </a:effectLst>
                <a:latin typeface="Century Schoolbook" pitchFamily="18" charset="0"/>
              </a:rPr>
              <a:t>. </a:t>
            </a:r>
          </a:p>
          <a:p>
            <a:pPr algn="ctr"/>
            <a:endParaRPr lang="en-US" b="1" dirty="0" smtClean="0">
              <a:effectLst>
                <a:outerShdw blurRad="38100" dist="38100" dir="2700000" algn="tl">
                  <a:srgbClr val="000000">
                    <a:alpha val="43137"/>
                  </a:srgbClr>
                </a:outerShdw>
              </a:effectLst>
              <a:latin typeface="Century Schoolbook" pitchFamily="18" charset="0"/>
            </a:endParaRPr>
          </a:p>
          <a:p>
            <a:pPr algn="ctr"/>
            <a:r>
              <a:rPr lang="en-US" b="1" dirty="0" smtClean="0">
                <a:effectLst>
                  <a:outerShdw blurRad="38100" dist="38100" dir="2700000" algn="tl">
                    <a:srgbClr val="000000">
                      <a:alpha val="43137"/>
                    </a:srgbClr>
                  </a:outerShdw>
                </a:effectLst>
                <a:latin typeface="Century Schoolbook" pitchFamily="18" charset="0"/>
              </a:rPr>
              <a:t>According to this system, potentially premalignant squamous lesions fall into three categories: </a:t>
            </a:r>
          </a:p>
          <a:p>
            <a:pPr algn="ctr"/>
            <a:endParaRPr lang="en-US" b="1" dirty="0" smtClean="0">
              <a:effectLst>
                <a:outerShdw blurRad="38100" dist="38100" dir="2700000" algn="tl">
                  <a:srgbClr val="000000">
                    <a:alpha val="43137"/>
                  </a:srgbClr>
                </a:outerShdw>
              </a:effectLst>
              <a:latin typeface="Century Schoolbook" pitchFamily="18" charset="0"/>
            </a:endParaRPr>
          </a:p>
          <a:p>
            <a:pPr marL="342900" indent="-342900" algn="ctr">
              <a:buAutoNum type="romanLcParenBoth"/>
            </a:pPr>
            <a:r>
              <a:rPr lang="en-US" b="1" dirty="0" smtClean="0">
                <a:effectLst>
                  <a:outerShdw blurRad="38100" dist="38100" dir="2700000" algn="tl">
                    <a:srgbClr val="000000">
                      <a:alpha val="43137"/>
                    </a:srgbClr>
                  </a:outerShdw>
                </a:effectLst>
                <a:latin typeface="Century Schoolbook" pitchFamily="18" charset="0"/>
              </a:rPr>
              <a:t>Atypical Squamous Cells (ASC) </a:t>
            </a:r>
          </a:p>
          <a:p>
            <a:pPr marL="342900" indent="-342900" algn="ctr">
              <a:buAutoNum type="romanLcParenBoth"/>
            </a:pPr>
            <a:endParaRPr lang="en-US" b="1" dirty="0" smtClean="0">
              <a:effectLst>
                <a:outerShdw blurRad="38100" dist="38100" dir="2700000" algn="tl">
                  <a:srgbClr val="000000">
                    <a:alpha val="43137"/>
                  </a:srgbClr>
                </a:outerShdw>
              </a:effectLst>
              <a:latin typeface="Century Schoolbook" pitchFamily="18" charset="0"/>
            </a:endParaRPr>
          </a:p>
          <a:p>
            <a:pPr marL="342900" indent="-342900" algn="ctr"/>
            <a:r>
              <a:rPr lang="en-US" b="1" dirty="0" smtClean="0">
                <a:effectLst>
                  <a:outerShdw blurRad="38100" dist="38100" dir="2700000" algn="tl">
                    <a:srgbClr val="000000">
                      <a:alpha val="43137"/>
                    </a:srgbClr>
                  </a:outerShdw>
                </a:effectLst>
                <a:latin typeface="Century Schoolbook" pitchFamily="18" charset="0"/>
              </a:rPr>
              <a:t>(ii) Low-grade Squamous Intraepithelial Lesions (LSIL) </a:t>
            </a:r>
          </a:p>
          <a:p>
            <a:pPr marL="342900" indent="-342900" algn="ctr"/>
            <a:endParaRPr lang="en-US" b="1" dirty="0" smtClean="0">
              <a:effectLst>
                <a:outerShdw blurRad="38100" dist="38100" dir="2700000" algn="tl">
                  <a:srgbClr val="000000">
                    <a:alpha val="43137"/>
                  </a:srgbClr>
                </a:outerShdw>
              </a:effectLst>
              <a:latin typeface="Century Schoolbook" pitchFamily="18" charset="0"/>
            </a:endParaRPr>
          </a:p>
          <a:p>
            <a:pPr marL="342900" indent="-342900" algn="ctr"/>
            <a:r>
              <a:rPr lang="en-US" b="1" dirty="0" smtClean="0">
                <a:effectLst>
                  <a:outerShdw blurRad="38100" dist="38100" dir="2700000" algn="tl">
                    <a:srgbClr val="000000">
                      <a:alpha val="43137"/>
                    </a:srgbClr>
                  </a:outerShdw>
                </a:effectLst>
                <a:latin typeface="Century Schoolbook" pitchFamily="18" charset="0"/>
              </a:rPr>
              <a:t>(iii) High-grade Squamous Intraepithelial Lesions (HSIL). </a:t>
            </a:r>
          </a:p>
          <a:p>
            <a:pPr marL="342900" indent="-342900" algn="ctr"/>
            <a:endParaRPr lang="en-US" b="1" dirty="0" smtClean="0">
              <a:effectLst>
                <a:outerShdw blurRad="38100" dist="38100" dir="2700000" algn="tl">
                  <a:srgbClr val="000000">
                    <a:alpha val="43137"/>
                  </a:srgbClr>
                </a:outerShdw>
              </a:effectLst>
              <a:latin typeface="Century Schoolbook" pitchFamily="18" charset="0"/>
            </a:endParaRPr>
          </a:p>
          <a:p>
            <a:pPr marL="342900" indent="-342900" algn="ctr"/>
            <a:endParaRPr lang="en-US" b="1" dirty="0" smtClean="0">
              <a:effectLst>
                <a:outerShdw blurRad="38100" dist="38100" dir="2700000" algn="tl">
                  <a:srgbClr val="000000">
                    <a:alpha val="43137"/>
                  </a:srgbClr>
                </a:outerShdw>
              </a:effectLst>
              <a:latin typeface="Century Schoolbook" pitchFamily="18" charset="0"/>
            </a:endParaRPr>
          </a:p>
          <a:p>
            <a:pPr marL="342900" indent="-342900" algn="ctr"/>
            <a:r>
              <a:rPr lang="en-US" b="1" dirty="0" smtClean="0">
                <a:effectLst>
                  <a:outerShdw blurRad="38100" dist="38100" dir="2700000" algn="tl">
                    <a:srgbClr val="000000">
                      <a:alpha val="43137"/>
                    </a:srgbClr>
                  </a:outerShdw>
                </a:effectLst>
                <a:latin typeface="Century Schoolbook" pitchFamily="18" charset="0"/>
              </a:rPr>
              <a:t>The </a:t>
            </a:r>
            <a:r>
              <a:rPr lang="en-US" b="1" i="1" dirty="0" smtClean="0">
                <a:effectLst>
                  <a:outerShdw blurRad="38100" dist="38100" dir="2700000" algn="tl">
                    <a:srgbClr val="000000">
                      <a:alpha val="43137"/>
                    </a:srgbClr>
                  </a:outerShdw>
                </a:effectLst>
                <a:latin typeface="Century Schoolbook" pitchFamily="18" charset="0"/>
              </a:rPr>
              <a:t>ASC category</a:t>
            </a:r>
            <a:r>
              <a:rPr lang="en-US" b="1" dirty="0" smtClean="0">
                <a:effectLst>
                  <a:outerShdw blurRad="38100" dist="38100" dir="2700000" algn="tl">
                    <a:srgbClr val="000000">
                      <a:alpha val="43137"/>
                    </a:srgbClr>
                  </a:outerShdw>
                </a:effectLst>
                <a:latin typeface="Century Schoolbook" pitchFamily="18" charset="0"/>
              </a:rPr>
              <a:t> is subdivided into two categories: </a:t>
            </a:r>
          </a:p>
          <a:p>
            <a:pPr marL="342900" indent="-342900" algn="ctr"/>
            <a:r>
              <a:rPr lang="en-US" b="1" dirty="0" smtClean="0">
                <a:effectLst>
                  <a:outerShdw blurRad="38100" dist="38100" dir="2700000" algn="tl">
                    <a:srgbClr val="000000">
                      <a:alpha val="43137"/>
                    </a:srgbClr>
                  </a:outerShdw>
                </a:effectLst>
                <a:latin typeface="Century Schoolbook" pitchFamily="18" charset="0"/>
              </a:rPr>
              <a:t>those of Unknown Significance (ASCUS), </a:t>
            </a:r>
          </a:p>
          <a:p>
            <a:pPr marL="342900" indent="-342900" algn="ctr"/>
            <a:r>
              <a:rPr lang="en-US" b="1" dirty="0" smtClean="0">
                <a:effectLst>
                  <a:outerShdw blurRad="38100" dist="38100" dir="2700000" algn="tl">
                    <a:srgbClr val="000000">
                      <a:alpha val="43137"/>
                    </a:srgbClr>
                  </a:outerShdw>
                </a:effectLst>
                <a:latin typeface="Century Schoolbook" pitchFamily="18" charset="0"/>
              </a:rPr>
              <a:t>and </a:t>
            </a:r>
          </a:p>
          <a:p>
            <a:pPr marL="342900" indent="-342900" algn="ctr"/>
            <a:r>
              <a:rPr lang="en-US" b="1" dirty="0" smtClean="0">
                <a:effectLst>
                  <a:outerShdw blurRad="38100" dist="38100" dir="2700000" algn="tl">
                    <a:srgbClr val="000000">
                      <a:alpha val="43137"/>
                    </a:srgbClr>
                  </a:outerShdw>
                </a:effectLst>
                <a:latin typeface="Century Schoolbook" pitchFamily="18" charset="0"/>
              </a:rPr>
              <a:t>those in which High-grade Lesions must be excluded (ASC-H). </a:t>
            </a:r>
            <a:endParaRPr lang="en-US" b="1" dirty="0">
              <a:effectLst>
                <a:outerShdw blurRad="38100" dist="38100" dir="2700000" algn="tl">
                  <a:srgbClr val="000000">
                    <a:alpha val="43137"/>
                  </a:srgbClr>
                </a:outerShdw>
              </a:effectLst>
              <a:latin typeface="Century Schoolbook" pitchFamily="18" charset="0"/>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4200" y="2496437"/>
            <a:ext cx="6629400" cy="2554545"/>
          </a:xfrm>
          <a:prstGeom prst="rect">
            <a:avLst/>
          </a:prstGeom>
        </p:spPr>
        <p:txBody>
          <a:bodyPr wrap="square">
            <a:spAutoFit/>
          </a:bodyPr>
          <a:lstStyle/>
          <a:p>
            <a:pPr marL="342900" indent="-342900" algn="ctr"/>
            <a:r>
              <a:rPr lang="en-US" sz="2000" b="1" dirty="0" smtClean="0">
                <a:effectLst>
                  <a:outerShdw blurRad="38100" dist="38100" dir="2700000" algn="tl">
                    <a:srgbClr val="000000">
                      <a:alpha val="43137"/>
                    </a:srgbClr>
                  </a:outerShdw>
                </a:effectLst>
                <a:latin typeface="Century Schoolbook" pitchFamily="18" charset="0"/>
              </a:rPr>
              <a:t>Low-grade squamous intraepithelial lesions include CIN 1 (mild dysplasia) and the changes of HPV, termed </a:t>
            </a:r>
            <a:r>
              <a:rPr lang="en-US" sz="2000" b="1" u="sng" dirty="0" smtClean="0">
                <a:effectLst>
                  <a:outerShdw blurRad="38100" dist="38100" dir="2700000" algn="tl">
                    <a:srgbClr val="000000">
                      <a:alpha val="43137"/>
                    </a:srgbClr>
                  </a:outerShdw>
                </a:effectLst>
                <a:latin typeface="Century Schoolbook" pitchFamily="18" charset="0"/>
              </a:rPr>
              <a:t>Koilocytotic Atypia</a:t>
            </a:r>
            <a:r>
              <a:rPr lang="en-US" sz="2000" b="1" dirty="0" smtClean="0">
                <a:effectLst>
                  <a:outerShdw blurRad="38100" dist="38100" dir="2700000" algn="tl">
                    <a:srgbClr val="000000">
                      <a:alpha val="43137"/>
                    </a:srgbClr>
                  </a:outerShdw>
                </a:effectLst>
                <a:latin typeface="Century Schoolbook" pitchFamily="18" charset="0"/>
              </a:rPr>
              <a:t>. </a:t>
            </a:r>
          </a:p>
          <a:p>
            <a:pPr marL="342900" indent="-342900" algn="ctr"/>
            <a:endParaRPr lang="en-US" sz="2000" b="1" dirty="0" smtClean="0">
              <a:effectLst>
                <a:outerShdw blurRad="38100" dist="38100" dir="2700000" algn="tl">
                  <a:srgbClr val="000000">
                    <a:alpha val="43137"/>
                  </a:srgbClr>
                </a:outerShdw>
              </a:effectLst>
              <a:latin typeface="Century Schoolbook" pitchFamily="18" charset="0"/>
            </a:endParaRPr>
          </a:p>
          <a:p>
            <a:pPr marL="342900" indent="-342900" algn="ctr"/>
            <a:endParaRPr lang="en-US" sz="2000" b="1" dirty="0" smtClean="0">
              <a:effectLst>
                <a:outerShdw blurRad="38100" dist="38100" dir="2700000" algn="tl">
                  <a:srgbClr val="000000">
                    <a:alpha val="43137"/>
                  </a:srgbClr>
                </a:outerShdw>
              </a:effectLst>
              <a:latin typeface="Century Schoolbook" pitchFamily="18" charset="0"/>
            </a:endParaRPr>
          </a:p>
          <a:p>
            <a:pPr marL="342900" indent="-342900" algn="ctr"/>
            <a:endParaRPr lang="en-US" sz="2000" b="1" dirty="0" smtClean="0">
              <a:effectLst>
                <a:outerShdw blurRad="38100" dist="38100" dir="2700000" algn="tl">
                  <a:srgbClr val="000000">
                    <a:alpha val="43137"/>
                  </a:srgbClr>
                </a:outerShdw>
              </a:effectLst>
              <a:latin typeface="Century Schoolbook" pitchFamily="18" charset="0"/>
            </a:endParaRPr>
          </a:p>
          <a:p>
            <a:pPr marL="342900" indent="-342900" algn="ctr"/>
            <a:r>
              <a:rPr lang="en-US" sz="2000" b="1" dirty="0" smtClean="0">
                <a:effectLst>
                  <a:outerShdw blurRad="38100" dist="38100" dir="2700000" algn="tl">
                    <a:srgbClr val="000000">
                      <a:alpha val="43137"/>
                    </a:srgbClr>
                  </a:outerShdw>
                </a:effectLst>
                <a:latin typeface="Century Schoolbook" pitchFamily="18" charset="0"/>
              </a:rPr>
              <a:t>The HSIL category includes CIN 2 and CIN 3 (moderate dysplasia, severe dysplasia, and carcinoma in situ). </a:t>
            </a:r>
            <a:endParaRPr lang="en-US" sz="2000" b="1" dirty="0">
              <a:effectLst>
                <a:outerShdw blurRad="38100" dist="38100" dir="2700000" algn="tl">
                  <a:srgbClr val="000000">
                    <a:alpha val="43137"/>
                  </a:srgbClr>
                </a:outerShdw>
              </a:effectLst>
              <a:latin typeface="Century Schoolbook" pitchFamily="18" charset="0"/>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0480" y="193041"/>
            <a:ext cx="7843520" cy="1815882"/>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latin typeface="Bodoni MT Black" pitchFamily="18" charset="0"/>
                <a:cs typeface="Levenim MT" pitchFamily="2" charset="-79"/>
              </a:rPr>
              <a:t>THE 2001 BETHESDA SYSTEM</a:t>
            </a:r>
          </a:p>
          <a:p>
            <a:pPr algn="ctr"/>
            <a:endParaRPr lang="en-US" sz="4800" dirty="0">
              <a:solidFill>
                <a:srgbClr val="FFC000"/>
              </a:solidFill>
              <a:effectLst>
                <a:outerShdw blurRad="38100" dist="38100" dir="2700000" algn="tl">
                  <a:srgbClr val="000000">
                    <a:alpha val="43137"/>
                  </a:srgbClr>
                </a:outerShdw>
              </a:effectLst>
              <a:latin typeface="Bodoni MT Black" pitchFamily="18" charset="0"/>
              <a:cs typeface="Levenim MT" pitchFamily="2" charset="-79"/>
            </a:endParaRPr>
          </a:p>
        </p:txBody>
      </p:sp>
      <p:sp>
        <p:nvSpPr>
          <p:cNvPr id="3" name="Rectangle 2"/>
          <p:cNvSpPr/>
          <p:nvPr/>
        </p:nvSpPr>
        <p:spPr>
          <a:xfrm>
            <a:off x="1701800" y="1270000"/>
            <a:ext cx="7073900" cy="5355312"/>
          </a:xfrm>
          <a:prstGeom prst="rect">
            <a:avLst/>
          </a:prstGeom>
        </p:spPr>
        <p:txBody>
          <a:bodyPr wrap="square">
            <a:spAutoFit/>
          </a:bodyPr>
          <a:lstStyle/>
          <a:p>
            <a:pPr marL="342900" indent="-342900">
              <a:buAutoNum type="alphaUcPeriod"/>
            </a:pPr>
            <a:r>
              <a:rPr lang="en-US" b="1" dirty="0" smtClean="0">
                <a:effectLst>
                  <a:outerShdw blurRad="38100" dist="38100" dir="2700000" algn="tl">
                    <a:srgbClr val="000000">
                      <a:alpha val="43137"/>
                    </a:srgbClr>
                  </a:outerShdw>
                </a:effectLst>
                <a:latin typeface="Book Antiqua" pitchFamily="18" charset="0"/>
              </a:rPr>
              <a:t>SPECIMEN TYPE</a:t>
            </a:r>
            <a:r>
              <a:rPr lang="en-US" dirty="0" smtClean="0">
                <a:latin typeface="Book Antiqua" pitchFamily="18" charset="0"/>
              </a:rPr>
              <a:t> </a:t>
            </a:r>
            <a:br>
              <a:rPr lang="en-US" dirty="0" smtClean="0">
                <a:latin typeface="Book Antiqua" pitchFamily="18" charset="0"/>
              </a:rPr>
            </a:br>
            <a:endParaRPr lang="en-US" dirty="0" smtClean="0">
              <a:latin typeface="Book Antiqua" pitchFamily="18" charset="0"/>
            </a:endParaRPr>
          </a:p>
          <a:p>
            <a:pPr marL="342900" indent="-342900">
              <a:buAutoNum type="alphaUcPeriod"/>
            </a:pPr>
            <a:r>
              <a:rPr lang="en-US" dirty="0" smtClean="0">
                <a:latin typeface="Book Antiqua" pitchFamily="18" charset="0"/>
              </a:rPr>
              <a:t>Indicate conventional smear (Pap smear) vs. Liquid-based Preparation vs. Other </a:t>
            </a:r>
            <a:br>
              <a:rPr lang="en-US" dirty="0" smtClean="0">
                <a:latin typeface="Book Antiqua" pitchFamily="18" charset="0"/>
              </a:rPr>
            </a:br>
            <a:r>
              <a:rPr lang="en-US" dirty="0" smtClean="0">
                <a:latin typeface="Book Antiqua" pitchFamily="18" charset="0"/>
              </a:rPr>
              <a:t> </a:t>
            </a:r>
          </a:p>
          <a:p>
            <a:r>
              <a:rPr lang="en-US" b="1" dirty="0" smtClean="0">
                <a:effectLst>
                  <a:outerShdw blurRad="38100" dist="38100" dir="2700000" algn="tl">
                    <a:srgbClr val="000000">
                      <a:alpha val="43137"/>
                    </a:srgbClr>
                  </a:outerShdw>
                </a:effectLst>
                <a:latin typeface="Book Antiqua" pitchFamily="18" charset="0"/>
              </a:rPr>
              <a:t>B. SPECIMEN ADEQUACY</a:t>
            </a:r>
          </a:p>
          <a:p>
            <a:r>
              <a:rPr lang="en-US" dirty="0" smtClean="0">
                <a:latin typeface="Book Antiqua" pitchFamily="18" charset="0"/>
              </a:rPr>
              <a:t/>
            </a:r>
            <a:br>
              <a:rPr lang="en-US" dirty="0" smtClean="0">
                <a:latin typeface="Book Antiqua" pitchFamily="18" charset="0"/>
              </a:rPr>
            </a:br>
            <a:r>
              <a:rPr lang="en-US" dirty="0" smtClean="0">
                <a:latin typeface="Book Antiqua" pitchFamily="18" charset="0"/>
              </a:rPr>
              <a:t> </a:t>
            </a:r>
            <a:r>
              <a:rPr lang="en-US" b="1" u="sng" dirty="0" smtClean="0">
                <a:effectLst>
                  <a:outerShdw blurRad="38100" dist="38100" dir="2700000" algn="tl">
                    <a:srgbClr val="000000">
                      <a:alpha val="43137"/>
                    </a:srgbClr>
                  </a:outerShdw>
                </a:effectLst>
                <a:latin typeface="Book Antiqua" pitchFamily="18" charset="0"/>
              </a:rPr>
              <a:t>Satisfactory for evaluation</a:t>
            </a:r>
          </a:p>
          <a:p>
            <a:r>
              <a:rPr lang="en-US" dirty="0" smtClean="0">
                <a:latin typeface="Book Antiqua" pitchFamily="18" charset="0"/>
              </a:rPr>
              <a:t/>
            </a:r>
            <a:br>
              <a:rPr lang="en-US" dirty="0" smtClean="0">
                <a:latin typeface="Book Antiqua" pitchFamily="18" charset="0"/>
              </a:rPr>
            </a:br>
            <a:r>
              <a:rPr lang="en-US" dirty="0" smtClean="0">
                <a:latin typeface="Book Antiqua" pitchFamily="18" charset="0"/>
              </a:rPr>
              <a:t>(describe presence or absence of </a:t>
            </a:r>
            <a:r>
              <a:rPr lang="en-US" dirty="0" err="1" smtClean="0">
                <a:latin typeface="Book Antiqua" pitchFamily="18" charset="0"/>
              </a:rPr>
              <a:t>endocervical</a:t>
            </a:r>
            <a:r>
              <a:rPr lang="en-US" dirty="0" smtClean="0">
                <a:latin typeface="Book Antiqua" pitchFamily="18" charset="0"/>
              </a:rPr>
              <a:t>/transformation zone component and any other quality indicators, e.g., partially obscuring blood, inflammation, etc)</a:t>
            </a:r>
          </a:p>
          <a:p>
            <a:endParaRPr lang="en-US" b="1" u="sng" dirty="0" smtClean="0">
              <a:effectLst>
                <a:outerShdw blurRad="38100" dist="38100" dir="2700000" algn="tl">
                  <a:srgbClr val="000000">
                    <a:alpha val="43137"/>
                  </a:srgbClr>
                </a:outerShdw>
              </a:effectLst>
              <a:latin typeface="Book Antiqua" pitchFamily="18" charset="0"/>
            </a:endParaRPr>
          </a:p>
          <a:p>
            <a:endParaRPr lang="en-US" b="1" u="sng" dirty="0" smtClean="0">
              <a:effectLst>
                <a:outerShdw blurRad="38100" dist="38100" dir="2700000" algn="tl">
                  <a:srgbClr val="000000">
                    <a:alpha val="43137"/>
                  </a:srgbClr>
                </a:outerShdw>
              </a:effectLst>
              <a:latin typeface="Book Antiqua" pitchFamily="18" charset="0"/>
            </a:endParaRPr>
          </a:p>
          <a:p>
            <a:r>
              <a:rPr lang="en-US" b="1" u="sng" dirty="0" smtClean="0">
                <a:effectLst>
                  <a:outerShdw blurRad="38100" dist="38100" dir="2700000" algn="tl">
                    <a:srgbClr val="000000">
                      <a:alpha val="43137"/>
                    </a:srgbClr>
                  </a:outerShdw>
                </a:effectLst>
                <a:latin typeface="Book Antiqua" pitchFamily="18" charset="0"/>
              </a:rPr>
              <a:t>Unsatisfactory for evaluation</a:t>
            </a:r>
            <a:r>
              <a:rPr lang="en-US" dirty="0" smtClean="0">
                <a:latin typeface="Book Antiqua" pitchFamily="18" charset="0"/>
              </a:rPr>
              <a:t> </a:t>
            </a:r>
          </a:p>
          <a:p>
            <a:pPr lvl="2"/>
            <a:r>
              <a:rPr lang="en-US" dirty="0" smtClean="0">
                <a:latin typeface="Book Antiqua" pitchFamily="18" charset="0"/>
              </a:rPr>
              <a:t>Specimen rejected/not processed </a:t>
            </a:r>
          </a:p>
          <a:p>
            <a:pPr lvl="2"/>
            <a:endParaRPr lang="en-US" dirty="0" smtClean="0">
              <a:latin typeface="Book Antiqua" pitchFamily="18" charset="0"/>
            </a:endParaRPr>
          </a:p>
          <a:p>
            <a:pPr lvl="2"/>
            <a:r>
              <a:rPr lang="en-US" dirty="0" smtClean="0">
                <a:latin typeface="Book Antiqua" pitchFamily="18" charset="0"/>
              </a:rPr>
              <a:t>Specimen processed and examined, but unsatisfactory for evaluation of epithelial abnormality</a:t>
            </a:r>
          </a:p>
          <a:p>
            <a:r>
              <a:rPr lang="en-US" dirty="0" smtClean="0">
                <a:latin typeface="Book Antiqua" pitchFamily="18" charset="0"/>
              </a:rPr>
              <a:t/>
            </a:r>
            <a:br>
              <a:rPr lang="en-US" dirty="0" smtClean="0">
                <a:latin typeface="Book Antiqua" pitchFamily="18" charset="0"/>
              </a:rPr>
            </a:br>
            <a:endParaRPr lang="en-US" dirty="0">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3700" y="0"/>
            <a:ext cx="7480300" cy="7577459"/>
          </a:xfrm>
          <a:prstGeom prst="rect">
            <a:avLst/>
          </a:prstGeom>
        </p:spPr>
        <p:txBody>
          <a:bodyPr wrap="square">
            <a:spAutoFit/>
          </a:bodyPr>
          <a:lstStyle/>
          <a:p>
            <a:r>
              <a:rPr lang="en-US" sz="3200" b="1" dirty="0" smtClean="0">
                <a:effectLst>
                  <a:outerShdw blurRad="38100" dist="38100" dir="2700000" algn="tl">
                    <a:srgbClr val="000000">
                      <a:alpha val="43137"/>
                    </a:srgbClr>
                  </a:outerShdw>
                </a:effectLst>
                <a:latin typeface="Book Antiqua" pitchFamily="18" charset="0"/>
              </a:rPr>
              <a:t> </a:t>
            </a:r>
            <a:br>
              <a:rPr lang="en-US" sz="3200" b="1" dirty="0" smtClean="0">
                <a:effectLst>
                  <a:outerShdw blurRad="38100" dist="38100" dir="2700000" algn="tl">
                    <a:srgbClr val="000000">
                      <a:alpha val="43137"/>
                    </a:srgbClr>
                  </a:outerShdw>
                </a:effectLst>
                <a:latin typeface="Book Antiqua" pitchFamily="18" charset="0"/>
              </a:rPr>
            </a:br>
            <a:r>
              <a:rPr lang="en-US" sz="3200" dirty="0" smtClean="0">
                <a:latin typeface="Book Antiqua" pitchFamily="18" charset="0"/>
              </a:rPr>
              <a:t> </a:t>
            </a:r>
          </a:p>
          <a:p>
            <a:pPr marL="342900" indent="-342900"/>
            <a:r>
              <a:rPr lang="en-US" sz="3200" b="1" dirty="0" smtClean="0">
                <a:effectLst>
                  <a:outerShdw blurRad="38100" dist="38100" dir="2700000" algn="tl">
                    <a:srgbClr val="000000">
                      <a:alpha val="43137"/>
                    </a:srgbClr>
                  </a:outerShdw>
                </a:effectLst>
                <a:latin typeface="Book Antiqua" pitchFamily="18" charset="0"/>
              </a:rPr>
              <a:t>C. INTERPRETATION/RESULT</a:t>
            </a:r>
            <a:endParaRPr lang="en-US" sz="3200" b="1" u="sng" dirty="0" smtClean="0">
              <a:latin typeface="Book Antiqua" pitchFamily="18" charset="0"/>
            </a:endParaRPr>
          </a:p>
          <a:p>
            <a:pPr marL="342900" indent="-342900">
              <a:buAutoNum type="arabicPeriod"/>
            </a:pPr>
            <a:endParaRPr lang="en-US" b="1" u="sng" dirty="0" smtClean="0">
              <a:latin typeface="Book Antiqua" pitchFamily="18" charset="0"/>
            </a:endParaRPr>
          </a:p>
          <a:p>
            <a:pPr marL="342900" indent="-342900">
              <a:buAutoNum type="arabicPeriod"/>
            </a:pPr>
            <a:endParaRPr lang="en-US" b="1" u="sng" dirty="0" smtClean="0">
              <a:latin typeface="Book Antiqua" pitchFamily="18" charset="0"/>
            </a:endParaRPr>
          </a:p>
          <a:p>
            <a:pPr marL="342900" indent="-342900">
              <a:buAutoNum type="arabicPeriod"/>
            </a:pPr>
            <a:endParaRPr lang="en-US" b="1" u="sng" dirty="0" smtClean="0">
              <a:latin typeface="Book Antiqua" pitchFamily="18" charset="0"/>
            </a:endParaRPr>
          </a:p>
          <a:p>
            <a:pPr marL="342900" indent="-342900">
              <a:buAutoNum type="arabicPeriod"/>
            </a:pPr>
            <a:r>
              <a:rPr lang="en-US" b="1" u="sng" dirty="0" smtClean="0">
                <a:latin typeface="Book Antiqua" pitchFamily="18" charset="0"/>
              </a:rPr>
              <a:t>NEGATIVE FOR INTRAEPITHELIAL LESION OR MALIGNANCY</a:t>
            </a:r>
            <a:r>
              <a:rPr lang="en-US" dirty="0" smtClean="0">
                <a:latin typeface="Book Antiqua" pitchFamily="18" charset="0"/>
              </a:rPr>
              <a:t> </a:t>
            </a:r>
          </a:p>
          <a:p>
            <a:pPr marL="342900" indent="-342900"/>
            <a:r>
              <a:rPr lang="en-US" dirty="0" smtClean="0">
                <a:latin typeface="Book Antiqua" pitchFamily="18" charset="0"/>
              </a:rPr>
              <a:t/>
            </a:r>
            <a:br>
              <a:rPr lang="en-US" dirty="0" smtClean="0">
                <a:latin typeface="Book Antiqua" pitchFamily="18" charset="0"/>
              </a:rPr>
            </a:br>
            <a:r>
              <a:rPr lang="en-US" dirty="0" smtClean="0">
                <a:latin typeface="Book Antiqua" pitchFamily="18" charset="0"/>
              </a:rPr>
              <a:t>       (when there is no cellular evidence of neoplasia, state this in the General Categorization above and/or in the Interpretation/Result section of the report, whether or not there are organisms or other non-</a:t>
            </a:r>
            <a:r>
              <a:rPr lang="en-US" dirty="0" err="1" smtClean="0">
                <a:latin typeface="Book Antiqua" pitchFamily="18" charset="0"/>
              </a:rPr>
              <a:t>neoplastic</a:t>
            </a:r>
            <a:r>
              <a:rPr lang="en-US" dirty="0" smtClean="0">
                <a:latin typeface="Book Antiqua" pitchFamily="18" charset="0"/>
              </a:rPr>
              <a:t> findings)</a:t>
            </a:r>
          </a:p>
          <a:p>
            <a:pPr marL="342900" indent="-342900">
              <a:buAutoNum type="arabicPeriod"/>
            </a:pPr>
            <a:endParaRPr lang="en-US" dirty="0" smtClean="0">
              <a:latin typeface="Book Antiqua" pitchFamily="18" charset="0"/>
            </a:endParaRPr>
          </a:p>
          <a:p>
            <a:pPr marL="342900" indent="-342900">
              <a:buAutoNum type="arabicPeriod"/>
            </a:pPr>
            <a:endParaRPr lang="en-US" dirty="0" smtClean="0">
              <a:latin typeface="Book Antiqua" pitchFamily="18" charset="0"/>
            </a:endParaRPr>
          </a:p>
          <a:p>
            <a:pPr marL="342900" indent="-342900">
              <a:buAutoNum type="arabicPeriod"/>
            </a:pPr>
            <a:endParaRPr lang="en-US" dirty="0" smtClean="0">
              <a:latin typeface="Book Antiqua" pitchFamily="18" charset="0"/>
            </a:endParaRPr>
          </a:p>
          <a:p>
            <a:pPr lvl="1"/>
            <a:r>
              <a:rPr lang="en-US" b="1" dirty="0" smtClean="0">
                <a:latin typeface="Book Antiqua" pitchFamily="18" charset="0"/>
              </a:rPr>
              <a:t>Organisms</a:t>
            </a:r>
            <a:endParaRPr lang="en-US" dirty="0" smtClean="0">
              <a:latin typeface="Book Antiqua" pitchFamily="18" charset="0"/>
            </a:endParaRPr>
          </a:p>
          <a:p>
            <a:pPr lvl="2"/>
            <a:r>
              <a:rPr lang="en-US" i="1" dirty="0" err="1" smtClean="0">
                <a:latin typeface="Book Antiqua" pitchFamily="18" charset="0"/>
              </a:rPr>
              <a:t>Trichomonas</a:t>
            </a:r>
            <a:r>
              <a:rPr lang="en-US" i="1" dirty="0" smtClean="0">
                <a:latin typeface="Book Antiqua" pitchFamily="18" charset="0"/>
              </a:rPr>
              <a:t> </a:t>
            </a:r>
            <a:r>
              <a:rPr lang="en-US" i="1" dirty="0" err="1" smtClean="0">
                <a:latin typeface="Book Antiqua" pitchFamily="18" charset="0"/>
              </a:rPr>
              <a:t>vaginalis</a:t>
            </a:r>
            <a:endParaRPr lang="en-US" dirty="0" smtClean="0">
              <a:latin typeface="Book Antiqua" pitchFamily="18" charset="0"/>
            </a:endParaRPr>
          </a:p>
          <a:p>
            <a:pPr lvl="2"/>
            <a:r>
              <a:rPr lang="en-US" dirty="0" smtClean="0">
                <a:latin typeface="Book Antiqua" pitchFamily="18" charset="0"/>
              </a:rPr>
              <a:t>Fungal organisms morphologically consistent with </a:t>
            </a:r>
            <a:r>
              <a:rPr lang="en-US" i="1" dirty="0" smtClean="0">
                <a:latin typeface="Book Antiqua" pitchFamily="18" charset="0"/>
              </a:rPr>
              <a:t>Candida</a:t>
            </a:r>
            <a:r>
              <a:rPr lang="en-US" dirty="0" smtClean="0">
                <a:latin typeface="Book Antiqua" pitchFamily="18" charset="0"/>
              </a:rPr>
              <a:t> </a:t>
            </a:r>
            <a:r>
              <a:rPr lang="en-US" dirty="0" err="1" smtClean="0">
                <a:latin typeface="Book Antiqua" pitchFamily="18" charset="0"/>
              </a:rPr>
              <a:t>spp</a:t>
            </a:r>
            <a:endParaRPr lang="en-US" dirty="0" smtClean="0">
              <a:latin typeface="Book Antiqua" pitchFamily="18" charset="0"/>
            </a:endParaRPr>
          </a:p>
          <a:p>
            <a:pPr lvl="2"/>
            <a:r>
              <a:rPr lang="en-US" dirty="0" smtClean="0">
                <a:latin typeface="Book Antiqua" pitchFamily="18" charset="0"/>
              </a:rPr>
              <a:t>Shift in flora suggestive of bacterial </a:t>
            </a:r>
            <a:r>
              <a:rPr lang="en-US" dirty="0" err="1" smtClean="0">
                <a:latin typeface="Book Antiqua" pitchFamily="18" charset="0"/>
              </a:rPr>
              <a:t>vaginosis</a:t>
            </a:r>
            <a:endParaRPr lang="en-US" dirty="0" smtClean="0">
              <a:latin typeface="Book Antiqua" pitchFamily="18" charset="0"/>
            </a:endParaRPr>
          </a:p>
          <a:p>
            <a:pPr lvl="2"/>
            <a:r>
              <a:rPr lang="en-US" dirty="0" smtClean="0">
                <a:latin typeface="Book Antiqua" pitchFamily="18" charset="0"/>
              </a:rPr>
              <a:t>Bacteria morphologically consistent with </a:t>
            </a:r>
            <a:r>
              <a:rPr lang="en-US" i="1" dirty="0" err="1" smtClean="0">
                <a:latin typeface="Book Antiqua" pitchFamily="18" charset="0"/>
              </a:rPr>
              <a:t>Actinomyces</a:t>
            </a:r>
            <a:r>
              <a:rPr lang="en-US" dirty="0" smtClean="0">
                <a:latin typeface="Book Antiqua" pitchFamily="18" charset="0"/>
              </a:rPr>
              <a:t> </a:t>
            </a:r>
            <a:r>
              <a:rPr lang="en-US" dirty="0" err="1" smtClean="0">
                <a:latin typeface="Book Antiqua" pitchFamily="18" charset="0"/>
              </a:rPr>
              <a:t>spp</a:t>
            </a:r>
            <a:endParaRPr lang="en-US" dirty="0" smtClean="0">
              <a:latin typeface="Book Antiqua" pitchFamily="18" charset="0"/>
            </a:endParaRPr>
          </a:p>
          <a:p>
            <a:pPr lvl="2"/>
            <a:r>
              <a:rPr lang="en-US" dirty="0" smtClean="0">
                <a:latin typeface="Book Antiqua" pitchFamily="18" charset="0"/>
              </a:rPr>
              <a:t>Cellular changes consistent with Herpes simplex virus</a:t>
            </a:r>
          </a:p>
          <a:p>
            <a:r>
              <a:rPr lang="en-US" dirty="0" smtClean="0">
                <a:latin typeface="Book Antiqua" pitchFamily="18" charset="0"/>
              </a:rPr>
              <a:t/>
            </a:r>
            <a:br>
              <a:rPr lang="en-US" dirty="0" smtClean="0">
                <a:latin typeface="Book Antiqua" pitchFamily="18" charset="0"/>
              </a:rPr>
            </a:br>
            <a:endParaRPr lang="en-US" dirty="0" smtClean="0">
              <a:latin typeface="Book Antiqua" pitchFamily="18" charset="0"/>
            </a:endParaRPr>
          </a:p>
          <a:p>
            <a:r>
              <a:rPr lang="en-US" dirty="0" smtClean="0">
                <a:latin typeface="Book Antiqua" pitchFamily="18" charset="0"/>
              </a:rPr>
              <a:t/>
            </a:r>
            <a:br>
              <a:rPr lang="en-US" dirty="0" smtClean="0">
                <a:latin typeface="Book Antiqua" pitchFamily="18" charset="0"/>
              </a:rPr>
            </a:br>
            <a:endParaRPr lang="en-US" dirty="0">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6120" y="4323936"/>
            <a:ext cx="6616700" cy="1920526"/>
          </a:xfrm>
          <a:prstGeom prst="rect">
            <a:avLst/>
          </a:prstGeom>
        </p:spPr>
        <p:txBody>
          <a:bodyPr wrap="square">
            <a:spAutoFit/>
          </a:bodyPr>
          <a:lstStyle/>
          <a:p>
            <a:r>
              <a:rPr lang="en-US" b="1" dirty="0" smtClean="0">
                <a:latin typeface="Book Antiqua" pitchFamily="18" charset="0"/>
              </a:rPr>
              <a:t>2. </a:t>
            </a:r>
            <a:r>
              <a:rPr lang="en-US" b="1" u="sng" dirty="0" smtClean="0">
                <a:latin typeface="Book Antiqua" pitchFamily="18" charset="0"/>
              </a:rPr>
              <a:t>OTHER</a:t>
            </a:r>
          </a:p>
          <a:p>
            <a:r>
              <a:rPr lang="en-US" dirty="0" smtClean="0">
                <a:latin typeface="Book Antiqua" pitchFamily="18" charset="0"/>
              </a:rPr>
              <a:t>Endometrial cells (in a woman &gt;= 40 years of age) </a:t>
            </a:r>
            <a:br>
              <a:rPr lang="en-US" dirty="0" smtClean="0">
                <a:latin typeface="Book Antiqua" pitchFamily="18" charset="0"/>
              </a:rPr>
            </a:br>
            <a:r>
              <a:rPr lang="en-US" dirty="0" smtClean="0">
                <a:latin typeface="Book Antiqua" pitchFamily="18" charset="0"/>
              </a:rPr>
              <a:t>(Specify if ‘negative for squamous intraepithelial lesion’)</a:t>
            </a:r>
          </a:p>
          <a:p>
            <a:endParaRPr lang="en-US" dirty="0" smtClean="0">
              <a:latin typeface="Book Antiqua" pitchFamily="18" charset="0"/>
            </a:endParaRPr>
          </a:p>
          <a:p>
            <a:endParaRPr lang="en-US" dirty="0" smtClean="0">
              <a:latin typeface="Book Antiqua" pitchFamily="18" charset="0"/>
            </a:endParaRPr>
          </a:p>
          <a:p>
            <a:r>
              <a:rPr lang="en-US" b="1" dirty="0" smtClean="0">
                <a:latin typeface="Book Antiqua" pitchFamily="18" charset="0"/>
              </a:rPr>
              <a:t>3. </a:t>
            </a:r>
            <a:r>
              <a:rPr lang="en-US" b="1" u="sng" dirty="0" smtClean="0">
                <a:latin typeface="Book Antiqua" pitchFamily="18" charset="0"/>
              </a:rPr>
              <a:t>OTHER MALIGNANT NEOPLASMS</a:t>
            </a:r>
            <a:r>
              <a:rPr lang="en-US" dirty="0" smtClean="0">
                <a:latin typeface="Book Antiqua" pitchFamily="18" charset="0"/>
              </a:rPr>
              <a:t> (specify)</a:t>
            </a:r>
          </a:p>
          <a:p>
            <a:endParaRPr lang="en-US" dirty="0">
              <a:latin typeface="Book Antiqua" pitchFamily="18" charset="0"/>
            </a:endParaRPr>
          </a:p>
        </p:txBody>
      </p:sp>
      <p:sp>
        <p:nvSpPr>
          <p:cNvPr id="5" name="Rectangle 4"/>
          <p:cNvSpPr/>
          <p:nvPr/>
        </p:nvSpPr>
        <p:spPr>
          <a:xfrm>
            <a:off x="1757680" y="731520"/>
            <a:ext cx="4988560" cy="2917722"/>
          </a:xfrm>
          <a:prstGeom prst="rect">
            <a:avLst/>
          </a:prstGeom>
        </p:spPr>
        <p:txBody>
          <a:bodyPr wrap="square">
            <a:spAutoFit/>
          </a:bodyPr>
          <a:lstStyle/>
          <a:p>
            <a:pPr lvl="1"/>
            <a:r>
              <a:rPr lang="en-US" b="1" dirty="0" smtClean="0">
                <a:latin typeface="Book Antiqua" pitchFamily="18" charset="0"/>
              </a:rPr>
              <a:t>Other non-</a:t>
            </a:r>
            <a:r>
              <a:rPr lang="en-US" b="1" dirty="0" err="1" smtClean="0">
                <a:latin typeface="Book Antiqua" pitchFamily="18" charset="0"/>
              </a:rPr>
              <a:t>neoplastic</a:t>
            </a:r>
            <a:r>
              <a:rPr lang="en-US" b="1" dirty="0" smtClean="0">
                <a:latin typeface="Book Antiqua" pitchFamily="18" charset="0"/>
              </a:rPr>
              <a:t> findings</a:t>
            </a:r>
          </a:p>
          <a:p>
            <a:pPr lvl="1"/>
            <a:r>
              <a:rPr lang="en-US" dirty="0" smtClean="0">
                <a:latin typeface="Book Antiqua" pitchFamily="18" charset="0"/>
              </a:rPr>
              <a:t> </a:t>
            </a:r>
          </a:p>
          <a:p>
            <a:pPr lvl="2"/>
            <a:r>
              <a:rPr lang="en-US" dirty="0" smtClean="0">
                <a:latin typeface="Book Antiqua" pitchFamily="18" charset="0"/>
              </a:rPr>
              <a:t>Reactive cellular changes associated with:</a:t>
            </a:r>
          </a:p>
          <a:p>
            <a:pPr lvl="3"/>
            <a:r>
              <a:rPr lang="en-US" dirty="0" smtClean="0">
                <a:latin typeface="Book Antiqua" pitchFamily="18" charset="0"/>
              </a:rPr>
              <a:t>Inflammation (includes </a:t>
            </a:r>
            <a:r>
              <a:rPr lang="en-US" dirty="0" err="1" smtClean="0">
                <a:latin typeface="Book Antiqua" pitchFamily="18" charset="0"/>
              </a:rPr>
              <a:t>typ</a:t>
            </a:r>
            <a:endParaRPr lang="en-US" dirty="0" smtClean="0">
              <a:latin typeface="Book Antiqua" pitchFamily="18" charset="0"/>
            </a:endParaRPr>
          </a:p>
          <a:p>
            <a:pPr lvl="3"/>
            <a:r>
              <a:rPr lang="en-US" dirty="0" smtClean="0">
                <a:latin typeface="Book Antiqua" pitchFamily="18" charset="0"/>
              </a:rPr>
              <a:t>Radiation</a:t>
            </a:r>
          </a:p>
          <a:p>
            <a:pPr lvl="3"/>
            <a:r>
              <a:rPr lang="en-US" dirty="0" smtClean="0">
                <a:latin typeface="Book Antiqua" pitchFamily="18" charset="0"/>
              </a:rPr>
              <a:t>Intrauterine contraceptive device (IUD)</a:t>
            </a:r>
          </a:p>
          <a:p>
            <a:pPr lvl="2"/>
            <a:r>
              <a:rPr lang="en-US" dirty="0" smtClean="0">
                <a:latin typeface="Book Antiqua" pitchFamily="18" charset="0"/>
              </a:rPr>
              <a:t>Glandular cells status post hysterectomy</a:t>
            </a:r>
          </a:p>
          <a:p>
            <a:pPr lvl="2"/>
            <a:r>
              <a:rPr lang="en-US" dirty="0" smtClean="0">
                <a:latin typeface="Book Antiqua" pitchFamily="18" charset="0"/>
              </a:rPr>
              <a:t>Atrophy</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3700" y="596900"/>
            <a:ext cx="7137400" cy="5109091"/>
          </a:xfrm>
          <a:prstGeom prst="rect">
            <a:avLst/>
          </a:prstGeom>
        </p:spPr>
        <p:txBody>
          <a:bodyPr wrap="square">
            <a:spAutoFit/>
          </a:bodyPr>
          <a:lstStyle/>
          <a:p>
            <a:r>
              <a:rPr lang="en-US" b="1" dirty="0" smtClean="0">
                <a:latin typeface="Book Antiqua" pitchFamily="18" charset="0"/>
              </a:rPr>
              <a:t>4. </a:t>
            </a:r>
            <a:r>
              <a:rPr lang="en-US" b="1" u="sng" dirty="0" smtClean="0">
                <a:effectLst>
                  <a:outerShdw blurRad="38100" dist="38100" dir="2700000" algn="tl">
                    <a:srgbClr val="000000">
                      <a:alpha val="43137"/>
                    </a:srgbClr>
                  </a:outerShdw>
                </a:effectLst>
                <a:latin typeface="Book Antiqua" pitchFamily="18" charset="0"/>
              </a:rPr>
              <a:t>EPITHELIAL CELL ABNORMALITIES</a:t>
            </a:r>
          </a:p>
          <a:p>
            <a:r>
              <a:rPr lang="en-US" b="1" u="sng" dirty="0" smtClean="0">
                <a:effectLst>
                  <a:outerShdw blurRad="38100" dist="38100" dir="2700000" algn="tl">
                    <a:srgbClr val="000000">
                      <a:alpha val="43137"/>
                    </a:srgbClr>
                  </a:outerShdw>
                </a:effectLst>
                <a:latin typeface="Book Antiqua" pitchFamily="18" charset="0"/>
              </a:rPr>
              <a:t>Squamous cell</a:t>
            </a:r>
            <a:endParaRPr lang="en-US" u="sng" dirty="0" smtClean="0">
              <a:effectLst>
                <a:outerShdw blurRad="38100" dist="38100" dir="2700000" algn="tl">
                  <a:srgbClr val="000000">
                    <a:alpha val="43137"/>
                  </a:srgbClr>
                </a:outerShdw>
              </a:effectLst>
              <a:latin typeface="Book Antiqua" pitchFamily="18" charset="0"/>
            </a:endParaRPr>
          </a:p>
          <a:p>
            <a:pPr lvl="1"/>
            <a:endParaRPr lang="en-US" b="1" dirty="0" smtClean="0">
              <a:latin typeface="Book Antiqua" pitchFamily="18" charset="0"/>
            </a:endParaRPr>
          </a:p>
          <a:p>
            <a:pPr lvl="1"/>
            <a:r>
              <a:rPr lang="en-US" b="1" dirty="0" smtClean="0">
                <a:latin typeface="Book Antiqua" pitchFamily="18" charset="0"/>
              </a:rPr>
              <a:t>Atypical squamous cells</a:t>
            </a:r>
          </a:p>
          <a:p>
            <a:pPr lvl="2"/>
            <a:r>
              <a:rPr lang="en-US" dirty="0" smtClean="0">
                <a:latin typeface="Book Antiqua" pitchFamily="18" charset="0"/>
              </a:rPr>
              <a:t>Of undetermined significance (ASC-US)</a:t>
            </a:r>
          </a:p>
          <a:p>
            <a:pPr lvl="2"/>
            <a:r>
              <a:rPr lang="en-US" dirty="0" smtClean="0">
                <a:latin typeface="Book Antiqua" pitchFamily="18" charset="0"/>
              </a:rPr>
              <a:t>Cannot exclude HSIL (ASC-H)</a:t>
            </a:r>
          </a:p>
          <a:p>
            <a:pPr lvl="1"/>
            <a:endParaRPr lang="en-US" dirty="0" smtClean="0">
              <a:effectLst>
                <a:outerShdw blurRad="38100" dist="38100" dir="2700000" algn="tl">
                  <a:srgbClr val="000000">
                    <a:alpha val="43137"/>
                  </a:srgbClr>
                </a:outerShdw>
              </a:effectLst>
              <a:latin typeface="Book Antiqua" pitchFamily="18" charset="0"/>
            </a:endParaRPr>
          </a:p>
          <a:p>
            <a:pPr lvl="1"/>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Low grade squamous intraepithelial lesion (LSIL)</a:t>
            </a:r>
            <a:r>
              <a:rPr lang="en-US" sz="2000" dirty="0" smtClean="0">
                <a:latin typeface="Times New Roman" pitchFamily="18" charset="0"/>
                <a:cs typeface="Times New Roman" pitchFamily="18" charset="0"/>
              </a:rPr>
              <a:t> </a:t>
            </a:r>
          </a:p>
          <a:p>
            <a:pPr lvl="1"/>
            <a:r>
              <a:rPr lang="en-US" dirty="0" smtClean="0">
                <a:latin typeface="Book Antiqua" pitchFamily="18" charset="0"/>
              </a:rPr>
              <a:t/>
            </a:r>
            <a:br>
              <a:rPr lang="en-US" dirty="0" smtClean="0">
                <a:latin typeface="Book Antiqua" pitchFamily="18" charset="0"/>
              </a:rPr>
            </a:br>
            <a:r>
              <a:rPr lang="en-US" dirty="0" smtClean="0">
                <a:latin typeface="Book Antiqua" pitchFamily="18" charset="0"/>
              </a:rPr>
              <a:t>          HPV/mild dysplasia/CIN 1</a:t>
            </a:r>
          </a:p>
          <a:p>
            <a:pPr lvl="1"/>
            <a:endParaRPr lang="en-US" dirty="0" smtClean="0">
              <a:latin typeface="Book Antiqua" pitchFamily="18" charset="0"/>
            </a:endParaRPr>
          </a:p>
          <a:p>
            <a:pPr lvl="1"/>
            <a:r>
              <a:rPr lang="en-US" dirty="0" smtClean="0">
                <a:effectLst>
                  <a:outerShdw blurRad="38100" dist="38100" dir="2700000" algn="tl">
                    <a:srgbClr val="000000">
                      <a:alpha val="43137"/>
                    </a:srgbClr>
                  </a:outerShdw>
                </a:effectLst>
                <a:latin typeface="Book Antiqua" pitchFamily="18" charset="0"/>
              </a:rPr>
              <a:t>High grade squamous intraepithelial lesion (HSIL)</a:t>
            </a:r>
            <a:r>
              <a:rPr lang="en-US" dirty="0" smtClean="0">
                <a:latin typeface="Book Antiqua" pitchFamily="18" charset="0"/>
              </a:rPr>
              <a:t> </a:t>
            </a:r>
          </a:p>
          <a:p>
            <a:pPr lvl="1"/>
            <a:r>
              <a:rPr lang="en-US" dirty="0" smtClean="0">
                <a:latin typeface="Book Antiqua" pitchFamily="18" charset="0"/>
              </a:rPr>
              <a:t/>
            </a:r>
            <a:br>
              <a:rPr lang="en-US" dirty="0" smtClean="0">
                <a:latin typeface="Book Antiqua" pitchFamily="18" charset="0"/>
              </a:rPr>
            </a:br>
            <a:r>
              <a:rPr lang="en-US" dirty="0" smtClean="0">
                <a:latin typeface="Book Antiqua" pitchFamily="18" charset="0"/>
              </a:rPr>
              <a:t>Encompassing: moderate and severe dysplasia, CIS; CIN 2 and  						             CIN 3</a:t>
            </a:r>
          </a:p>
          <a:p>
            <a:pPr lvl="2"/>
            <a:r>
              <a:rPr lang="en-US" dirty="0" smtClean="0">
                <a:latin typeface="Book Antiqua" pitchFamily="18" charset="0"/>
              </a:rPr>
              <a:t>With features suspicious for invasion (if invasion is suspected)</a:t>
            </a:r>
          </a:p>
          <a:p>
            <a:pPr lvl="1"/>
            <a:endParaRPr lang="en-US" dirty="0" smtClean="0">
              <a:latin typeface="Book Antiqua" pitchFamily="18" charset="0"/>
            </a:endParaRPr>
          </a:p>
          <a:p>
            <a:pPr lvl="1"/>
            <a:r>
              <a:rPr lang="en-US" dirty="0" smtClean="0">
                <a:effectLst>
                  <a:outerShdw blurRad="38100" dist="38100" dir="2700000" algn="tl">
                    <a:srgbClr val="000000">
                      <a:alpha val="43137"/>
                    </a:srgbClr>
                  </a:outerShdw>
                </a:effectLst>
                <a:latin typeface="Book Antiqua" pitchFamily="18" charset="0"/>
              </a:rPr>
              <a:t>Squamous cell carcinoma</a:t>
            </a:r>
            <a:endParaRPr lang="en-US" dirty="0">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315943"/>
            <a:ext cx="6908800" cy="5853910"/>
          </a:xfrm>
          <a:prstGeom prst="rect">
            <a:avLst/>
          </a:prstGeom>
        </p:spPr>
        <p:txBody>
          <a:bodyPr wrap="square">
            <a:spAutoFit/>
          </a:bodyPr>
          <a:lstStyle/>
          <a:p>
            <a:r>
              <a:rPr lang="en-US" b="1" u="sng" dirty="0" smtClean="0">
                <a:effectLst>
                  <a:outerShdw blurRad="38100" dist="38100" dir="2700000" algn="tl">
                    <a:srgbClr val="000000">
                      <a:alpha val="43137"/>
                    </a:srgbClr>
                  </a:outerShdw>
                </a:effectLst>
                <a:latin typeface="Book Antiqua" pitchFamily="18" charset="0"/>
              </a:rPr>
              <a:t>Glandular cell</a:t>
            </a:r>
            <a:endParaRPr lang="en-US" u="sng" dirty="0" smtClean="0">
              <a:effectLst>
                <a:outerShdw blurRad="38100" dist="38100" dir="2700000" algn="tl">
                  <a:srgbClr val="000000">
                    <a:alpha val="43137"/>
                  </a:srgbClr>
                </a:outerShdw>
              </a:effectLst>
              <a:latin typeface="Book Antiqua" pitchFamily="18" charset="0"/>
            </a:endParaRPr>
          </a:p>
          <a:p>
            <a:pPr lvl="1"/>
            <a:endParaRPr lang="en-US" dirty="0" smtClean="0">
              <a:latin typeface="Book Antiqua" pitchFamily="18" charset="0"/>
            </a:endParaRPr>
          </a:p>
          <a:p>
            <a:pPr lvl="1"/>
            <a:r>
              <a:rPr lang="en-US" dirty="0" smtClean="0">
                <a:effectLst>
                  <a:outerShdw blurRad="38100" dist="38100" dir="2700000" algn="tl">
                    <a:srgbClr val="000000">
                      <a:alpha val="43137"/>
                    </a:srgbClr>
                  </a:outerShdw>
                </a:effectLst>
                <a:latin typeface="Book Antiqua" pitchFamily="18" charset="0"/>
              </a:rPr>
              <a:t>Atypical</a:t>
            </a:r>
          </a:p>
          <a:p>
            <a:pPr lvl="2"/>
            <a:r>
              <a:rPr lang="en-US" dirty="0" err="1" smtClean="0">
                <a:latin typeface="Book Antiqua" pitchFamily="18" charset="0"/>
              </a:rPr>
              <a:t>Endocervical</a:t>
            </a:r>
            <a:r>
              <a:rPr lang="en-US" dirty="0" smtClean="0">
                <a:latin typeface="Book Antiqua" pitchFamily="18" charset="0"/>
              </a:rPr>
              <a:t> cells, </a:t>
            </a:r>
          </a:p>
          <a:p>
            <a:pPr lvl="2"/>
            <a:r>
              <a:rPr lang="en-US" dirty="0" smtClean="0">
                <a:latin typeface="Book Antiqua" pitchFamily="18" charset="0"/>
              </a:rPr>
              <a:t>Endometrial cells, </a:t>
            </a:r>
          </a:p>
          <a:p>
            <a:pPr lvl="2"/>
            <a:r>
              <a:rPr lang="en-US" dirty="0" smtClean="0">
                <a:latin typeface="Book Antiqua" pitchFamily="18" charset="0"/>
              </a:rPr>
              <a:t>Glandular cells, </a:t>
            </a:r>
          </a:p>
          <a:p>
            <a:pPr lvl="1"/>
            <a:endParaRPr lang="en-US" dirty="0" smtClean="0">
              <a:latin typeface="Book Antiqua" pitchFamily="18" charset="0"/>
            </a:endParaRPr>
          </a:p>
          <a:p>
            <a:pPr lvl="1"/>
            <a:r>
              <a:rPr lang="en-US" dirty="0" smtClean="0">
                <a:effectLst>
                  <a:outerShdw blurRad="38100" dist="38100" dir="2700000" algn="tl">
                    <a:srgbClr val="000000">
                      <a:alpha val="43137"/>
                    </a:srgbClr>
                  </a:outerShdw>
                </a:effectLst>
                <a:latin typeface="Book Antiqua" pitchFamily="18" charset="0"/>
              </a:rPr>
              <a:t>Atypical</a:t>
            </a:r>
          </a:p>
          <a:p>
            <a:pPr lvl="2"/>
            <a:r>
              <a:rPr lang="en-US" dirty="0" err="1" smtClean="0">
                <a:latin typeface="Book Antiqua" pitchFamily="18" charset="0"/>
              </a:rPr>
              <a:t>Endocervical</a:t>
            </a:r>
            <a:r>
              <a:rPr lang="en-US" dirty="0" smtClean="0">
                <a:latin typeface="Book Antiqua" pitchFamily="18" charset="0"/>
              </a:rPr>
              <a:t> cells, favor </a:t>
            </a:r>
            <a:r>
              <a:rPr lang="en-US" dirty="0" err="1" smtClean="0">
                <a:latin typeface="Book Antiqua" pitchFamily="18" charset="0"/>
              </a:rPr>
              <a:t>neoplastic</a:t>
            </a:r>
            <a:endParaRPr lang="en-US" dirty="0" smtClean="0">
              <a:latin typeface="Book Antiqua" pitchFamily="18" charset="0"/>
            </a:endParaRPr>
          </a:p>
          <a:p>
            <a:pPr lvl="2"/>
            <a:r>
              <a:rPr lang="en-US" dirty="0" smtClean="0">
                <a:latin typeface="Book Antiqua" pitchFamily="18" charset="0"/>
              </a:rPr>
              <a:t>Glandular cells, favor </a:t>
            </a:r>
            <a:r>
              <a:rPr lang="en-US" dirty="0" err="1" smtClean="0">
                <a:latin typeface="Book Antiqua" pitchFamily="18" charset="0"/>
              </a:rPr>
              <a:t>neoplastic</a:t>
            </a:r>
            <a:endParaRPr lang="en-US" dirty="0" smtClean="0">
              <a:latin typeface="Book Antiqua" pitchFamily="18" charset="0"/>
            </a:endParaRPr>
          </a:p>
          <a:p>
            <a:pPr lvl="1"/>
            <a:endParaRPr lang="en-US" dirty="0" smtClean="0">
              <a:latin typeface="Book Antiqua" pitchFamily="18" charset="0"/>
            </a:endParaRPr>
          </a:p>
          <a:p>
            <a:pPr lvl="1"/>
            <a:endParaRPr lang="en-US" dirty="0" smtClean="0">
              <a:effectLst>
                <a:outerShdw blurRad="38100" dist="38100" dir="2700000" algn="tl">
                  <a:srgbClr val="000000">
                    <a:alpha val="43137"/>
                  </a:srgbClr>
                </a:outerShdw>
              </a:effectLst>
              <a:latin typeface="Book Antiqua" pitchFamily="18" charset="0"/>
            </a:endParaRPr>
          </a:p>
          <a:p>
            <a:pPr lvl="1"/>
            <a:r>
              <a:rPr lang="en-US" dirty="0" err="1" smtClean="0">
                <a:effectLst>
                  <a:outerShdw blurRad="38100" dist="38100" dir="2700000" algn="tl">
                    <a:srgbClr val="000000">
                      <a:alpha val="43137"/>
                    </a:srgbClr>
                  </a:outerShdw>
                </a:effectLst>
                <a:latin typeface="Book Antiqua" pitchFamily="18" charset="0"/>
              </a:rPr>
              <a:t>Endocervical</a:t>
            </a:r>
            <a:r>
              <a:rPr lang="en-US" dirty="0" smtClean="0">
                <a:effectLst>
                  <a:outerShdw blurRad="38100" dist="38100" dir="2700000" algn="tl">
                    <a:srgbClr val="000000">
                      <a:alpha val="43137"/>
                    </a:srgbClr>
                  </a:outerShdw>
                </a:effectLst>
                <a:latin typeface="Book Antiqua" pitchFamily="18" charset="0"/>
              </a:rPr>
              <a:t> </a:t>
            </a:r>
            <a:r>
              <a:rPr lang="en-US" dirty="0" err="1" smtClean="0">
                <a:effectLst>
                  <a:outerShdw blurRad="38100" dist="38100" dir="2700000" algn="tl">
                    <a:srgbClr val="000000">
                      <a:alpha val="43137"/>
                    </a:srgbClr>
                  </a:outerShdw>
                </a:effectLst>
                <a:latin typeface="Book Antiqua" pitchFamily="18" charset="0"/>
              </a:rPr>
              <a:t>adenocarcinoma</a:t>
            </a:r>
            <a:r>
              <a:rPr lang="en-US" dirty="0" smtClean="0">
                <a:effectLst>
                  <a:outerShdw blurRad="38100" dist="38100" dir="2700000" algn="tl">
                    <a:srgbClr val="000000">
                      <a:alpha val="43137"/>
                    </a:srgbClr>
                  </a:outerShdw>
                </a:effectLst>
                <a:latin typeface="Book Antiqua" pitchFamily="18" charset="0"/>
              </a:rPr>
              <a:t> </a:t>
            </a:r>
            <a:r>
              <a:rPr lang="en-US" i="1" dirty="0" smtClean="0">
                <a:effectLst>
                  <a:outerShdw blurRad="38100" dist="38100" dir="2700000" algn="tl">
                    <a:srgbClr val="000000">
                      <a:alpha val="43137"/>
                    </a:srgbClr>
                  </a:outerShdw>
                </a:effectLst>
                <a:latin typeface="Book Antiqua" pitchFamily="18" charset="0"/>
              </a:rPr>
              <a:t>in situ</a:t>
            </a:r>
            <a:endParaRPr lang="en-US" dirty="0" smtClean="0">
              <a:effectLst>
                <a:outerShdw blurRad="38100" dist="38100" dir="2700000" algn="tl">
                  <a:srgbClr val="000000">
                    <a:alpha val="43137"/>
                  </a:srgbClr>
                </a:outerShdw>
              </a:effectLst>
              <a:latin typeface="Book Antiqua" pitchFamily="18" charset="0"/>
            </a:endParaRPr>
          </a:p>
          <a:p>
            <a:pPr lvl="1"/>
            <a:endParaRPr lang="en-US" dirty="0" smtClean="0">
              <a:latin typeface="Book Antiqua" pitchFamily="18" charset="0"/>
            </a:endParaRPr>
          </a:p>
          <a:p>
            <a:pPr lvl="1"/>
            <a:endParaRPr lang="en-US" dirty="0" smtClean="0">
              <a:effectLst>
                <a:outerShdw blurRad="38100" dist="38100" dir="2700000" algn="tl">
                  <a:srgbClr val="000000">
                    <a:alpha val="43137"/>
                  </a:srgbClr>
                </a:outerShdw>
              </a:effectLst>
              <a:latin typeface="Book Antiqua" pitchFamily="18" charset="0"/>
            </a:endParaRPr>
          </a:p>
          <a:p>
            <a:pPr lvl="1"/>
            <a:endParaRPr lang="en-US" dirty="0" smtClean="0">
              <a:effectLst>
                <a:outerShdw blurRad="38100" dist="38100" dir="2700000" algn="tl">
                  <a:srgbClr val="000000">
                    <a:alpha val="43137"/>
                  </a:srgbClr>
                </a:outerShdw>
              </a:effectLst>
              <a:latin typeface="Book Antiqua" pitchFamily="18" charset="0"/>
            </a:endParaRPr>
          </a:p>
          <a:p>
            <a:pPr lvl="1"/>
            <a:r>
              <a:rPr lang="en-US" dirty="0" err="1" smtClean="0">
                <a:effectLst>
                  <a:outerShdw blurRad="38100" dist="38100" dir="2700000" algn="tl">
                    <a:srgbClr val="000000">
                      <a:alpha val="43137"/>
                    </a:srgbClr>
                  </a:outerShdw>
                </a:effectLst>
                <a:latin typeface="Book Antiqua" pitchFamily="18" charset="0"/>
              </a:rPr>
              <a:t>Adenocarcinoma</a:t>
            </a:r>
            <a:endParaRPr lang="en-US" dirty="0" smtClean="0">
              <a:effectLst>
                <a:outerShdw blurRad="38100" dist="38100" dir="2700000" algn="tl">
                  <a:srgbClr val="000000">
                    <a:alpha val="43137"/>
                  </a:srgbClr>
                </a:outerShdw>
              </a:effectLst>
              <a:latin typeface="Book Antiqua" pitchFamily="18" charset="0"/>
            </a:endParaRPr>
          </a:p>
          <a:p>
            <a:pPr lvl="2"/>
            <a:r>
              <a:rPr lang="en-US" dirty="0" err="1" smtClean="0">
                <a:latin typeface="Book Antiqua" pitchFamily="18" charset="0"/>
              </a:rPr>
              <a:t>Endocervical</a:t>
            </a:r>
            <a:endParaRPr lang="en-US" dirty="0" smtClean="0">
              <a:latin typeface="Book Antiqua" pitchFamily="18" charset="0"/>
            </a:endParaRPr>
          </a:p>
          <a:p>
            <a:pPr lvl="2"/>
            <a:r>
              <a:rPr lang="en-US" dirty="0" smtClean="0">
                <a:latin typeface="Book Antiqua" pitchFamily="18" charset="0"/>
              </a:rPr>
              <a:t>Endometrial</a:t>
            </a:r>
          </a:p>
          <a:p>
            <a:pPr lvl="2"/>
            <a:r>
              <a:rPr lang="en-US" dirty="0" err="1" smtClean="0">
                <a:latin typeface="Book Antiqua" pitchFamily="18" charset="0"/>
              </a:rPr>
              <a:t>Extrauterine</a:t>
            </a:r>
            <a:endParaRPr lang="en-US" dirty="0" smtClean="0">
              <a:latin typeface="Book Antiqua" pitchFamily="18" charset="0"/>
            </a:endParaRPr>
          </a:p>
          <a:p>
            <a:pPr lvl="2"/>
            <a:r>
              <a:rPr lang="en-US" dirty="0" smtClean="0">
                <a:latin typeface="Book Antiqua" pitchFamily="18" charset="0"/>
              </a:rPr>
              <a:t>Not otherwise Specified (NOS)</a:t>
            </a:r>
          </a:p>
        </p:txBody>
      </p:sp>
      <p:pic>
        <p:nvPicPr>
          <p:cNvPr id="24577" name="Picture 1" descr="C:\Users\RIDHI\Desktop\cin\images (2).jpg"/>
          <p:cNvPicPr>
            <a:picLocks noChangeAspect="1" noChangeArrowheads="1"/>
          </p:cNvPicPr>
          <p:nvPr/>
        </p:nvPicPr>
        <p:blipFill>
          <a:blip r:embed="rId2" cstate="print"/>
          <a:srcRect/>
          <a:stretch>
            <a:fillRect/>
          </a:stretch>
        </p:blipFill>
        <p:spPr bwMode="auto">
          <a:xfrm>
            <a:off x="7226300" y="2124075"/>
            <a:ext cx="1752600" cy="26098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Rectangle 11"/>
          <p:cNvSpPr>
            <a:spLocks noGrp="1" noChangeArrowheads="1"/>
          </p:cNvSpPr>
          <p:nvPr>
            <p:ph type="body" idx="1"/>
          </p:nvPr>
        </p:nvSpPr>
        <p:spPr>
          <a:xfrm>
            <a:off x="1511300" y="1231900"/>
            <a:ext cx="7010400" cy="3733799"/>
          </a:xfrm>
        </p:spPr>
        <p:txBody>
          <a:bodyPr/>
          <a:lstStyle/>
          <a:p>
            <a:pPr algn="ctr"/>
            <a:r>
              <a:rPr lang="en-US" sz="3600" b="1" dirty="0" smtClean="0">
                <a:solidFill>
                  <a:schemeClr val="tx1"/>
                </a:solidFill>
                <a:latin typeface="Baskerville Old Face" pitchFamily="18" charset="0"/>
              </a:rPr>
              <a:t>WHO in 1975 classified, the CIN into three categories correlating with former grading of dysplasia – CIN 1,2,3  &amp; CIS.</a:t>
            </a:r>
          </a:p>
          <a:p>
            <a:pPr algn="ctr"/>
            <a:endParaRPr lang="en-US" sz="3600" b="1" dirty="0" smtClean="0">
              <a:solidFill>
                <a:srgbClr val="7030A0"/>
              </a:solidFill>
              <a:latin typeface="Baskerville Old Face" pitchFamily="18" charset="0"/>
            </a:endParaRPr>
          </a:p>
          <a:p>
            <a:pPr algn="ctr"/>
            <a:r>
              <a:rPr lang="en-US" sz="3600" b="1" dirty="0" smtClean="0">
                <a:solidFill>
                  <a:srgbClr val="7030A0"/>
                </a:solidFill>
                <a:latin typeface="Baskerville Old Face" pitchFamily="18" charset="0"/>
              </a:rPr>
              <a:t> </a:t>
            </a:r>
            <a:r>
              <a:rPr lang="en-US" sz="3600" b="1" i="1" dirty="0" smtClean="0">
                <a:solidFill>
                  <a:schemeClr val="tx1"/>
                </a:solidFill>
                <a:latin typeface="Baskerville Old Face" pitchFamily="18" charset="0"/>
              </a:rPr>
              <a:t>Grading to be done according to the thickness occupied by the undifferentiated cells. </a:t>
            </a:r>
            <a:endParaRPr lang="en-US" sz="3600" b="1" i="1" dirty="0">
              <a:solidFill>
                <a:schemeClr val="tx1"/>
              </a:solidFill>
              <a:latin typeface="Baskerville Old Face" pitchFamily="18" charset="0"/>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img.docstoccdn.com/thumb/orig/557393.png"/>
          <p:cNvPicPr>
            <a:picLocks noChangeAspect="1" noChangeArrowheads="1"/>
          </p:cNvPicPr>
          <p:nvPr/>
        </p:nvPicPr>
        <p:blipFill>
          <a:blip r:embed="rId2" cstate="print"/>
          <a:srcRect l="4444" t="10421" r="5694" b="22443"/>
          <a:stretch>
            <a:fillRect/>
          </a:stretch>
        </p:blipFill>
        <p:spPr bwMode="auto">
          <a:xfrm>
            <a:off x="0" y="0"/>
            <a:ext cx="9144000"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0"/>
            <a:ext cx="6972300" cy="1421928"/>
          </a:xfrm>
          <a:prstGeom prst="rect">
            <a:avLst/>
          </a:prstGeom>
          <a:noFill/>
        </p:spPr>
        <p:txBody>
          <a:bodyPr wrap="square" rtlCol="0">
            <a:spAutoFit/>
          </a:bodyPr>
          <a:lstStyle/>
          <a:p>
            <a:pPr algn="ctr"/>
            <a:r>
              <a:rPr lang="en-US" sz="5400" dirty="0" smtClean="0">
                <a:effectLst>
                  <a:reflection blurRad="6350" stA="55000" endA="300" endPos="45500" dir="5400000" sy="-100000" algn="bl" rotWithShape="0"/>
                </a:effectLst>
                <a:latin typeface="Times New Roman" pitchFamily="18" charset="0"/>
                <a:ea typeface="Yu Gothic Light" pitchFamily="34" charset="-128"/>
                <a:cs typeface="Times New Roman" pitchFamily="18" charset="0"/>
              </a:rPr>
              <a:t>DIAGNOSTIC MODALITIES</a:t>
            </a:r>
            <a:endParaRPr lang="en-US" sz="5400" dirty="0">
              <a:effectLst>
                <a:reflection blurRad="6350" stA="55000" endA="300" endPos="45500" dir="5400000" sy="-100000" algn="bl" rotWithShape="0"/>
              </a:effectLst>
              <a:latin typeface="Times New Roman" pitchFamily="18" charset="0"/>
              <a:ea typeface="Yu Gothic Light" pitchFamily="34" charset="-128"/>
              <a:cs typeface="Times New Roman" pitchFamily="18" charset="0"/>
            </a:endParaRPr>
          </a:p>
        </p:txBody>
      </p:sp>
      <p:sp>
        <p:nvSpPr>
          <p:cNvPr id="5" name="TextBox 4"/>
          <p:cNvSpPr txBox="1"/>
          <p:nvPr/>
        </p:nvSpPr>
        <p:spPr>
          <a:xfrm>
            <a:off x="1727200" y="1816100"/>
            <a:ext cx="5791200" cy="5484578"/>
          </a:xfrm>
          <a:prstGeom prst="rect">
            <a:avLst/>
          </a:prstGeom>
          <a:noFill/>
        </p:spPr>
        <p:txBody>
          <a:bodyPr wrap="square" rtlCol="0">
            <a:spAutoFit/>
          </a:bodyPr>
          <a:lstStyle/>
          <a:p>
            <a:pPr>
              <a:buFont typeface="Arial" pitchFamily="34" charset="0"/>
              <a:buChar char="☺"/>
            </a:pPr>
            <a:r>
              <a:rPr lang="en-US" sz="2400" b="1" dirty="0" err="1" smtClean="0">
                <a:effectLst>
                  <a:outerShdw blurRad="38100" dist="38100" dir="2700000" algn="tl">
                    <a:srgbClr val="000000">
                      <a:alpha val="43137"/>
                    </a:srgbClr>
                  </a:outerShdw>
                </a:effectLst>
                <a:latin typeface="Arial Narrow" pitchFamily="34" charset="0"/>
                <a:cs typeface="Times New Roman" pitchFamily="18" charset="0"/>
              </a:rPr>
              <a:t>Exfoliative</a:t>
            </a:r>
            <a:r>
              <a:rPr lang="en-US" sz="2400" b="1" dirty="0" smtClean="0">
                <a:effectLst>
                  <a:outerShdw blurRad="38100" dist="38100" dir="2700000" algn="tl">
                    <a:srgbClr val="000000">
                      <a:alpha val="43137"/>
                    </a:srgbClr>
                  </a:outerShdw>
                </a:effectLst>
                <a:latin typeface="Arial Narrow" pitchFamily="34" charset="0"/>
                <a:cs typeface="Times New Roman" pitchFamily="18" charset="0"/>
              </a:rPr>
              <a:t> Cytology</a:t>
            </a:r>
          </a:p>
          <a:p>
            <a:pPr>
              <a:buFont typeface="Arial" pitchFamily="34" charset="0"/>
              <a:buChar char="☺"/>
            </a:pPr>
            <a:endParaRPr lang="en-US" sz="2400" b="1" dirty="0" smtClean="0">
              <a:effectLst>
                <a:outerShdw blurRad="38100" dist="38100" dir="2700000" algn="tl">
                  <a:srgbClr val="000000">
                    <a:alpha val="43137"/>
                  </a:srgbClr>
                </a:outerShdw>
              </a:effectLst>
              <a:latin typeface="Arial Narrow" pitchFamily="34" charset="0"/>
              <a:cs typeface="Times New Roman" pitchFamily="18" charset="0"/>
            </a:endParaRPr>
          </a:p>
          <a:p>
            <a:pPr>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cs typeface="Times New Roman" pitchFamily="18" charset="0"/>
              </a:rPr>
              <a:t> HPV – DNA Testing</a:t>
            </a:r>
          </a:p>
          <a:p>
            <a:pPr>
              <a:buFont typeface="Arial" pitchFamily="34" charset="0"/>
              <a:buChar char="☺"/>
            </a:pPr>
            <a:endParaRPr lang="en-US" sz="2400" b="1" dirty="0" smtClean="0">
              <a:effectLst>
                <a:outerShdw blurRad="38100" dist="38100" dir="2700000" algn="tl">
                  <a:srgbClr val="000000">
                    <a:alpha val="43137"/>
                  </a:srgbClr>
                </a:outerShdw>
              </a:effectLst>
              <a:latin typeface="Arial Narrow" pitchFamily="34" charset="0"/>
              <a:cs typeface="Times New Roman" pitchFamily="18" charset="0"/>
            </a:endParaRPr>
          </a:p>
          <a:p>
            <a:pPr>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cs typeface="Times New Roman" pitchFamily="18" charset="0"/>
              </a:rPr>
              <a:t> Visual Inspection with Acetic Acid</a:t>
            </a:r>
          </a:p>
          <a:p>
            <a:pPr>
              <a:buFont typeface="Arial" pitchFamily="34" charset="0"/>
              <a:buChar char="☺"/>
            </a:pPr>
            <a:endParaRPr lang="en-US" sz="2400" b="1" dirty="0" smtClean="0">
              <a:effectLst>
                <a:outerShdw blurRad="38100" dist="38100" dir="2700000" algn="tl">
                  <a:srgbClr val="000000">
                    <a:alpha val="43137"/>
                  </a:srgbClr>
                </a:outerShdw>
              </a:effectLst>
              <a:latin typeface="Arial Narrow" pitchFamily="34" charset="0"/>
              <a:cs typeface="Times New Roman" pitchFamily="18" charset="0"/>
            </a:endParaRPr>
          </a:p>
          <a:p>
            <a:pPr>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cs typeface="Times New Roman" pitchFamily="18" charset="0"/>
              </a:rPr>
              <a:t> Colposcopy </a:t>
            </a:r>
          </a:p>
          <a:p>
            <a:pPr>
              <a:buFont typeface="Arial" pitchFamily="34" charset="0"/>
              <a:buChar char="☺"/>
            </a:pPr>
            <a:endParaRPr lang="en-US" sz="2400" b="1" dirty="0" smtClean="0">
              <a:effectLst>
                <a:outerShdw blurRad="38100" dist="38100" dir="2700000" algn="tl">
                  <a:srgbClr val="000000">
                    <a:alpha val="43137"/>
                  </a:srgbClr>
                </a:outerShdw>
              </a:effectLst>
              <a:latin typeface="Arial Narrow" pitchFamily="34" charset="0"/>
              <a:cs typeface="Times New Roman" pitchFamily="18" charset="0"/>
            </a:endParaRPr>
          </a:p>
          <a:p>
            <a:pPr>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cs typeface="Times New Roman" pitchFamily="18" charset="0"/>
              </a:rPr>
              <a:t> </a:t>
            </a:r>
            <a:r>
              <a:rPr lang="en-US" sz="2400" b="1" dirty="0" err="1" smtClean="0">
                <a:effectLst>
                  <a:outerShdw blurRad="38100" dist="38100" dir="2700000" algn="tl">
                    <a:srgbClr val="000000">
                      <a:alpha val="43137"/>
                    </a:srgbClr>
                  </a:outerShdw>
                </a:effectLst>
                <a:latin typeface="Arial Narrow" pitchFamily="34" charset="0"/>
                <a:cs typeface="Times New Roman" pitchFamily="18" charset="0"/>
              </a:rPr>
              <a:t>Cervicography</a:t>
            </a:r>
            <a:endParaRPr lang="en-US" sz="2400" b="1" dirty="0" smtClean="0">
              <a:effectLst>
                <a:outerShdw blurRad="38100" dist="38100" dir="2700000" algn="tl">
                  <a:srgbClr val="000000">
                    <a:alpha val="43137"/>
                  </a:srgbClr>
                </a:outerShdw>
              </a:effectLst>
              <a:latin typeface="Arial Narrow" pitchFamily="34" charset="0"/>
              <a:cs typeface="Times New Roman" pitchFamily="18" charset="0"/>
            </a:endParaRPr>
          </a:p>
          <a:p>
            <a:pPr>
              <a:buFont typeface="Arial" pitchFamily="34" charset="0"/>
              <a:buChar char="☺"/>
            </a:pPr>
            <a:endParaRPr lang="en-US" sz="2400" b="1" dirty="0" smtClean="0">
              <a:effectLst>
                <a:outerShdw blurRad="38100" dist="38100" dir="2700000" algn="tl">
                  <a:srgbClr val="000000">
                    <a:alpha val="43137"/>
                  </a:srgbClr>
                </a:outerShdw>
              </a:effectLst>
              <a:latin typeface="Arial Narrow" pitchFamily="34" charset="0"/>
              <a:cs typeface="Times New Roman" pitchFamily="18" charset="0"/>
            </a:endParaRPr>
          </a:p>
          <a:p>
            <a:pPr>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cs typeface="Times New Roman" pitchFamily="18" charset="0"/>
              </a:rPr>
              <a:t> Endo cervical Curettage &amp; Biopsy (with / without colposcopy)</a:t>
            </a:r>
          </a:p>
          <a:p>
            <a:pPr>
              <a:buFont typeface="Arial" pitchFamily="34" charset="0"/>
              <a:buChar char="☺"/>
            </a:pPr>
            <a:endParaRPr lang="en-US" sz="2400" b="1" dirty="0" smtClean="0">
              <a:effectLst>
                <a:outerShdw blurRad="38100" dist="38100" dir="2700000" algn="tl">
                  <a:srgbClr val="000000">
                    <a:alpha val="43137"/>
                  </a:srgbClr>
                </a:outerShdw>
              </a:effectLst>
              <a:latin typeface="Arial Narrow" pitchFamily="34" charset="0"/>
              <a:cs typeface="Times New Roman" pitchFamily="18" charset="0"/>
            </a:endParaRPr>
          </a:p>
          <a:p>
            <a:pPr>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cs typeface="Times New Roman" pitchFamily="18" charset="0"/>
              </a:rPr>
              <a:t> Diagnostic </a:t>
            </a:r>
            <a:r>
              <a:rPr lang="en-US" sz="2400" b="1" dirty="0" err="1" smtClean="0">
                <a:effectLst>
                  <a:outerShdw blurRad="38100" dist="38100" dir="2700000" algn="tl">
                    <a:srgbClr val="000000">
                      <a:alpha val="43137"/>
                    </a:srgbClr>
                  </a:outerShdw>
                </a:effectLst>
                <a:latin typeface="Arial Narrow" pitchFamily="34" charset="0"/>
                <a:cs typeface="Times New Roman" pitchFamily="18" charset="0"/>
              </a:rPr>
              <a:t>Conisation</a:t>
            </a:r>
            <a:endParaRPr lang="en-US" sz="2400" b="1" dirty="0" smtClean="0">
              <a:effectLst>
                <a:outerShdw blurRad="38100" dist="38100" dir="2700000" algn="tl">
                  <a:srgbClr val="000000">
                    <a:alpha val="43137"/>
                  </a:srgbClr>
                </a:outerShdw>
              </a:effectLst>
              <a:latin typeface="Arial Narrow" pitchFamily="34" charset="0"/>
              <a:cs typeface="Times New Roman" pitchFamily="18" charset="0"/>
            </a:endParaRPr>
          </a:p>
          <a:p>
            <a:endParaRPr lang="en-US" sz="2400" b="1" dirty="0" smtClean="0">
              <a:effectLst>
                <a:outerShdw blurRad="38100" dist="38100" dir="2700000" algn="tl">
                  <a:srgbClr val="000000">
                    <a:alpha val="43137"/>
                  </a:srgbClr>
                </a:outerShdw>
              </a:effectLst>
              <a:latin typeface="Arial Narrow" pitchFamily="34"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840" y="292100"/>
            <a:ext cx="7630160" cy="1274195"/>
          </a:xfrm>
          <a:prstGeom prst="rect">
            <a:avLst/>
          </a:prstGeom>
          <a:noFill/>
        </p:spPr>
        <p:txBody>
          <a:bodyPr wrap="square" rtlCol="0">
            <a:spAutoFit/>
          </a:bodyPr>
          <a:lstStyle/>
          <a:p>
            <a:pPr algn="ctr"/>
            <a:r>
              <a:rPr lang="en-US" sz="4800" dirty="0" smtClean="0">
                <a:latin typeface="AR ESSENCE" pitchFamily="2" charset="0"/>
              </a:rPr>
              <a:t>Visual Inspection with Acetic Acid (VIA)</a:t>
            </a:r>
            <a:endParaRPr lang="en-US" sz="4800" dirty="0">
              <a:latin typeface="AR ESSENCE" pitchFamily="2" charset="0"/>
            </a:endParaRPr>
          </a:p>
        </p:txBody>
      </p:sp>
      <p:sp>
        <p:nvSpPr>
          <p:cNvPr id="3" name="Rectangle 2"/>
          <p:cNvSpPr/>
          <p:nvPr/>
        </p:nvSpPr>
        <p:spPr>
          <a:xfrm>
            <a:off x="1612900" y="1763338"/>
            <a:ext cx="6934200" cy="2308324"/>
          </a:xfrm>
          <a:prstGeom prst="rect">
            <a:avLst/>
          </a:prstGeom>
        </p:spPr>
        <p:txBody>
          <a:bodyPr wrap="square">
            <a:spAutoFit/>
          </a:bodyPr>
          <a:lstStyle/>
          <a:p>
            <a:pPr algn="ctr"/>
            <a:r>
              <a:rPr lang="en-US" dirty="0" smtClean="0">
                <a:effectLst>
                  <a:outerShdw blurRad="38100" dist="38100" dir="2700000" algn="tl">
                    <a:srgbClr val="000000">
                      <a:alpha val="43137"/>
                    </a:srgbClr>
                  </a:outerShdw>
                </a:effectLst>
                <a:latin typeface="Century Schoolbook" pitchFamily="18" charset="0"/>
              </a:rPr>
              <a:t> 5% acetic acid is applied to the cervix with a large cotton swab and left for 30-60 seconds, after which the cervix is visually examined with the colposcope. </a:t>
            </a:r>
          </a:p>
          <a:p>
            <a:pPr algn="ctr"/>
            <a:endParaRPr lang="en-US" dirty="0" smtClean="0">
              <a:effectLst>
                <a:outerShdw blurRad="38100" dist="38100" dir="2700000" algn="tl">
                  <a:srgbClr val="000000">
                    <a:alpha val="43137"/>
                  </a:srgbClr>
                </a:outerShdw>
              </a:effectLst>
              <a:latin typeface="Century Schoolbook" pitchFamily="18" charset="0"/>
            </a:endParaRPr>
          </a:p>
          <a:p>
            <a:pPr algn="ctr"/>
            <a:r>
              <a:rPr lang="en-US" dirty="0" smtClean="0">
                <a:effectLst>
                  <a:outerShdw blurRad="38100" dist="38100" dir="2700000" algn="tl">
                    <a:srgbClr val="000000">
                      <a:alpha val="43137"/>
                    </a:srgbClr>
                  </a:outerShdw>
                </a:effectLst>
                <a:latin typeface="Century Schoolbook" pitchFamily="18" charset="0"/>
              </a:rPr>
              <a:t>Pre-cancerous lesions, with a higher ratio of intracellular proteins, turn white when combined with acetic acid. </a:t>
            </a:r>
          </a:p>
          <a:p>
            <a:pPr algn="ctr"/>
            <a:endParaRPr lang="en-US" dirty="0" smtClean="0">
              <a:effectLst>
                <a:outerShdw blurRad="38100" dist="38100" dir="2700000" algn="tl">
                  <a:srgbClr val="000000">
                    <a:alpha val="43137"/>
                  </a:srgbClr>
                </a:outerShdw>
              </a:effectLst>
              <a:latin typeface="Century Schoolbook" pitchFamily="18" charset="0"/>
            </a:endParaRPr>
          </a:p>
          <a:p>
            <a:pPr algn="ctr"/>
            <a:r>
              <a:rPr lang="en-US" dirty="0" smtClean="0">
                <a:effectLst>
                  <a:outerShdw blurRad="38100" dist="38100" dir="2700000" algn="tl">
                    <a:srgbClr val="000000">
                      <a:alpha val="43137"/>
                    </a:srgbClr>
                  </a:outerShdw>
                </a:effectLst>
                <a:latin typeface="Century Schoolbook" pitchFamily="18" charset="0"/>
              </a:rPr>
              <a:t>Normal cervices without any precancerous lesions, do not change color.</a:t>
            </a:r>
            <a:endParaRPr lang="en-US" dirty="0">
              <a:effectLst>
                <a:outerShdw blurRad="38100" dist="38100" dir="2700000" algn="tl">
                  <a:srgbClr val="000000">
                    <a:alpha val="43137"/>
                  </a:srgbClr>
                </a:outerShdw>
              </a:effectLst>
              <a:latin typeface="Century Schoolbook" pitchFamily="18" charset="0"/>
            </a:endParaRPr>
          </a:p>
        </p:txBody>
      </p:sp>
      <p:pic>
        <p:nvPicPr>
          <p:cNvPr id="19458" name="Picture 2" descr="http://www.aafp.org/afp/2006/0101/afp20060101p105-f7.jpg"/>
          <p:cNvPicPr>
            <a:picLocks noChangeAspect="1" noChangeArrowheads="1"/>
          </p:cNvPicPr>
          <p:nvPr/>
        </p:nvPicPr>
        <p:blipFill>
          <a:blip r:embed="rId2" cstate="print"/>
          <a:srcRect/>
          <a:stretch>
            <a:fillRect/>
          </a:stretch>
        </p:blipFill>
        <p:spPr bwMode="auto">
          <a:xfrm>
            <a:off x="3276600" y="4316412"/>
            <a:ext cx="3911599" cy="2257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700" y="215900"/>
            <a:ext cx="8331200" cy="993477"/>
          </a:xfrm>
          <a:prstGeom prst="rect">
            <a:avLst/>
          </a:prstGeom>
          <a:noFill/>
        </p:spPr>
        <p:txBody>
          <a:bodyPr wrap="square" rtlCol="0">
            <a:spAutoFit/>
          </a:bodyPr>
          <a:lstStyle/>
          <a:p>
            <a:pPr algn="ctr"/>
            <a:r>
              <a:rPr lang="en-US" sz="7200" dirty="0" smtClean="0">
                <a:ln>
                  <a:solidFill>
                    <a:schemeClr val="tx1"/>
                  </a:solidFill>
                </a:ln>
                <a:latin typeface="Goudy Old Style" pitchFamily="18" charset="0"/>
              </a:rPr>
              <a:t>COLPOSCOPY</a:t>
            </a:r>
            <a:endParaRPr lang="en-US" sz="7200" dirty="0">
              <a:ln>
                <a:solidFill>
                  <a:schemeClr val="tx1"/>
                </a:solidFill>
              </a:ln>
              <a:latin typeface="Goudy Old Style" pitchFamily="18" charset="0"/>
            </a:endParaRPr>
          </a:p>
        </p:txBody>
      </p:sp>
      <p:sp>
        <p:nvSpPr>
          <p:cNvPr id="4" name="Rectangle 3"/>
          <p:cNvSpPr/>
          <p:nvPr/>
        </p:nvSpPr>
        <p:spPr>
          <a:xfrm>
            <a:off x="1600200" y="1700243"/>
            <a:ext cx="6692900" cy="4754443"/>
          </a:xfrm>
          <a:prstGeom prst="rect">
            <a:avLst/>
          </a:prstGeom>
        </p:spPr>
        <p:txBody>
          <a:bodyPr wrap="square">
            <a:spAutoFit/>
          </a:bodyPr>
          <a:lstStyle/>
          <a:p>
            <a:pPr algn="ctr"/>
            <a:r>
              <a:rPr lang="en-US" sz="2400" b="1" dirty="0" smtClean="0">
                <a:effectLst>
                  <a:outerShdw blurRad="38100" dist="38100" dir="2700000" algn="tl">
                    <a:srgbClr val="000000">
                      <a:alpha val="43137"/>
                    </a:srgbClr>
                  </a:outerShdw>
                </a:effectLst>
                <a:latin typeface="Book Antiqua" pitchFamily="18" charset="0"/>
              </a:rPr>
              <a:t>A colposcope is used to identify visible clues suggestive of abnormal tissue. </a:t>
            </a:r>
          </a:p>
          <a:p>
            <a:pPr algn="ctr"/>
            <a:endParaRPr lang="en-US" sz="2400" b="1" dirty="0" smtClean="0">
              <a:effectLst>
                <a:outerShdw blurRad="38100" dist="38100" dir="2700000" algn="tl">
                  <a:srgbClr val="000000">
                    <a:alpha val="43137"/>
                  </a:srgbClr>
                </a:outerShdw>
              </a:effectLst>
              <a:latin typeface="Book Antiqua" pitchFamily="18" charset="0"/>
            </a:endParaRPr>
          </a:p>
          <a:p>
            <a:pPr algn="ctr"/>
            <a:r>
              <a:rPr lang="en-US" sz="2400" b="1" dirty="0" smtClean="0">
                <a:effectLst>
                  <a:outerShdw blurRad="38100" dist="38100" dir="2700000" algn="tl">
                    <a:srgbClr val="000000">
                      <a:alpha val="43137"/>
                    </a:srgbClr>
                  </a:outerShdw>
                </a:effectLst>
                <a:latin typeface="Book Antiqua" pitchFamily="18" charset="0"/>
              </a:rPr>
              <a:t>It functions as a lit binocular microscope to magnify the view of the cervix, vagina, and vulvar surface. </a:t>
            </a:r>
          </a:p>
          <a:p>
            <a:pPr algn="ctr"/>
            <a:endParaRPr lang="en-US" sz="2400" b="1" dirty="0" smtClean="0">
              <a:effectLst>
                <a:outerShdw blurRad="38100" dist="38100" dir="2700000" algn="tl">
                  <a:srgbClr val="000000">
                    <a:alpha val="43137"/>
                  </a:srgbClr>
                </a:outerShdw>
              </a:effectLst>
              <a:latin typeface="Book Antiqua" pitchFamily="18" charset="0"/>
            </a:endParaRPr>
          </a:p>
          <a:p>
            <a:pPr algn="ctr"/>
            <a:r>
              <a:rPr lang="en-US" sz="2400" b="1" dirty="0" smtClean="0">
                <a:effectLst>
                  <a:outerShdw blurRad="38100" dist="38100" dir="2700000" algn="tl">
                    <a:srgbClr val="000000">
                      <a:alpha val="43137"/>
                    </a:srgbClr>
                  </a:outerShdw>
                </a:effectLst>
                <a:latin typeface="Book Antiqua" pitchFamily="18" charset="0"/>
              </a:rPr>
              <a:t>Low power (2x to 6x) may be used to obtain a general impression of the surface architecture. </a:t>
            </a:r>
          </a:p>
          <a:p>
            <a:pPr algn="ctr"/>
            <a:endParaRPr lang="en-US" sz="2400" b="1" dirty="0" smtClean="0">
              <a:effectLst>
                <a:outerShdw blurRad="38100" dist="38100" dir="2700000" algn="tl">
                  <a:srgbClr val="000000">
                    <a:alpha val="43137"/>
                  </a:srgbClr>
                </a:outerShdw>
              </a:effectLst>
              <a:latin typeface="Book Antiqua" pitchFamily="18" charset="0"/>
            </a:endParaRPr>
          </a:p>
          <a:p>
            <a:pPr algn="ctr"/>
            <a:r>
              <a:rPr lang="en-US" sz="2400" b="1" dirty="0" smtClean="0">
                <a:effectLst>
                  <a:outerShdw blurRad="38100" dist="38100" dir="2700000" algn="tl">
                    <a:srgbClr val="000000">
                      <a:alpha val="43137"/>
                    </a:srgbClr>
                  </a:outerShdw>
                </a:effectLst>
                <a:latin typeface="Book Antiqua" pitchFamily="18" charset="0"/>
              </a:rPr>
              <a:t>Medium (8x to 15x) and high (15x to 25x) powers are utilized to evaluate the vagina and cervix. </a:t>
            </a:r>
          </a:p>
          <a:p>
            <a:pPr algn="ctr"/>
            <a:endParaRPr lang="en-US" sz="2400" b="1" dirty="0" smtClean="0">
              <a:effectLst>
                <a:outerShdw blurRad="38100" dist="38100" dir="2700000" algn="tl">
                  <a:srgbClr val="000000">
                    <a:alpha val="43137"/>
                  </a:srgbClr>
                </a:outerShdw>
              </a:effectLst>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9600" y="179338"/>
            <a:ext cx="6997700" cy="6307048"/>
          </a:xfrm>
          <a:prstGeom prst="rect">
            <a:avLst/>
          </a:prstGeom>
        </p:spPr>
        <p:txBody>
          <a:bodyPr wrap="square">
            <a:spAutoFit/>
          </a:bodyPr>
          <a:lstStyle/>
          <a:p>
            <a:pPr algn="ctr"/>
            <a:r>
              <a:rPr lang="en-US" sz="2800" b="1" dirty="0" smtClean="0">
                <a:effectLst>
                  <a:outerShdw blurRad="38100" dist="38100" dir="2700000" algn="tl">
                    <a:srgbClr val="000000">
                      <a:alpha val="43137"/>
                    </a:srgbClr>
                  </a:outerShdw>
                </a:effectLst>
                <a:latin typeface="Book Antiqua" pitchFamily="18" charset="0"/>
              </a:rPr>
              <a:t>The higher powers are often necessary to identify certain </a:t>
            </a:r>
          </a:p>
          <a:p>
            <a:pPr algn="ctr"/>
            <a:r>
              <a:rPr lang="en-US" sz="2800" b="1" dirty="0" smtClean="0">
                <a:effectLst>
                  <a:outerShdw blurRad="38100" dist="38100" dir="2700000" algn="tl">
                    <a:srgbClr val="000000">
                      <a:alpha val="43137"/>
                    </a:srgbClr>
                  </a:outerShdw>
                </a:effectLst>
                <a:latin typeface="Book Antiqua" pitchFamily="18" charset="0"/>
              </a:rPr>
              <a:t>vascular patterns that may indicate the presence of more </a:t>
            </a:r>
          </a:p>
          <a:p>
            <a:pPr algn="ctr"/>
            <a:r>
              <a:rPr lang="en-US" sz="2800" b="1" dirty="0" smtClean="0">
                <a:effectLst>
                  <a:outerShdw blurRad="38100" dist="38100" dir="2700000" algn="tl">
                    <a:srgbClr val="000000">
                      <a:alpha val="43137"/>
                    </a:srgbClr>
                  </a:outerShdw>
                </a:effectLst>
                <a:latin typeface="Book Antiqua" pitchFamily="18" charset="0"/>
              </a:rPr>
              <a:t>advanced pre-cancerous or cancerous lesions. </a:t>
            </a:r>
          </a:p>
          <a:p>
            <a:pPr algn="ctr"/>
            <a:endParaRPr lang="en-US" sz="2800" b="1" dirty="0" smtClean="0">
              <a:effectLst>
                <a:outerShdw blurRad="38100" dist="38100" dir="2700000" algn="tl">
                  <a:srgbClr val="000000">
                    <a:alpha val="43137"/>
                  </a:srgbClr>
                </a:outerShdw>
              </a:effectLst>
              <a:latin typeface="Book Antiqua" pitchFamily="18" charset="0"/>
            </a:endParaRPr>
          </a:p>
          <a:p>
            <a:pPr algn="ctr"/>
            <a:r>
              <a:rPr lang="en-US" sz="2800" b="1" dirty="0" smtClean="0">
                <a:effectLst>
                  <a:outerShdw blurRad="38100" dist="38100" dir="2700000" algn="tl">
                    <a:srgbClr val="000000">
                      <a:alpha val="43137"/>
                    </a:srgbClr>
                  </a:outerShdw>
                </a:effectLst>
                <a:latin typeface="Book Antiqua" pitchFamily="18" charset="0"/>
              </a:rPr>
              <a:t>Various light filters are available to highlight different aspects of the surface of the cervix. </a:t>
            </a:r>
          </a:p>
          <a:p>
            <a:pPr algn="ctr"/>
            <a:endParaRPr lang="en-US" sz="2800" b="1" dirty="0" smtClean="0">
              <a:effectLst>
                <a:outerShdw blurRad="38100" dist="38100" dir="2700000" algn="tl">
                  <a:srgbClr val="000000">
                    <a:alpha val="43137"/>
                  </a:srgbClr>
                </a:outerShdw>
              </a:effectLst>
              <a:latin typeface="Book Antiqua" pitchFamily="18" charset="0"/>
            </a:endParaRPr>
          </a:p>
          <a:p>
            <a:pPr algn="ctr"/>
            <a:r>
              <a:rPr lang="en-US" sz="2800" b="1" dirty="0" smtClean="0">
                <a:effectLst>
                  <a:outerShdw blurRad="38100" dist="38100" dir="2700000" algn="tl">
                    <a:srgbClr val="000000">
                      <a:alpha val="43137"/>
                    </a:srgbClr>
                  </a:outerShdw>
                </a:effectLst>
                <a:latin typeface="Book Antiqua" pitchFamily="18" charset="0"/>
              </a:rPr>
              <a:t>Acetic acid solution and Iodine solution (</a:t>
            </a:r>
            <a:r>
              <a:rPr lang="en-US" sz="2800" b="1" dirty="0" err="1" smtClean="0">
                <a:effectLst>
                  <a:outerShdw blurRad="38100" dist="38100" dir="2700000" algn="tl">
                    <a:srgbClr val="000000">
                      <a:alpha val="43137"/>
                    </a:srgbClr>
                  </a:outerShdw>
                </a:effectLst>
                <a:latin typeface="Book Antiqua" pitchFamily="18" charset="0"/>
              </a:rPr>
              <a:t>Lugol's</a:t>
            </a:r>
            <a:r>
              <a:rPr lang="en-US" sz="2800" b="1" dirty="0" smtClean="0">
                <a:effectLst>
                  <a:outerShdw blurRad="38100" dist="38100" dir="2700000" algn="tl">
                    <a:srgbClr val="000000">
                      <a:alpha val="43137"/>
                    </a:srgbClr>
                  </a:outerShdw>
                </a:effectLst>
                <a:latin typeface="Book Antiqua" pitchFamily="18" charset="0"/>
              </a:rPr>
              <a:t> or Schiller's) </a:t>
            </a:r>
          </a:p>
          <a:p>
            <a:pPr algn="ctr"/>
            <a:r>
              <a:rPr lang="en-US" sz="2800" b="1" dirty="0" smtClean="0">
                <a:effectLst>
                  <a:outerShdw blurRad="38100" dist="38100" dir="2700000" algn="tl">
                    <a:srgbClr val="000000">
                      <a:alpha val="43137"/>
                    </a:srgbClr>
                  </a:outerShdw>
                </a:effectLst>
                <a:latin typeface="Book Antiqua" pitchFamily="18" charset="0"/>
              </a:rPr>
              <a:t>are applied to the surface to improve visualization of abnormal </a:t>
            </a:r>
          </a:p>
          <a:p>
            <a:pPr algn="ctr"/>
            <a:r>
              <a:rPr lang="en-US" sz="2800" b="1" dirty="0" smtClean="0">
                <a:effectLst>
                  <a:outerShdw blurRad="38100" dist="38100" dir="2700000" algn="tl">
                    <a:srgbClr val="000000">
                      <a:alpha val="43137"/>
                    </a:srgbClr>
                  </a:outerShdw>
                </a:effectLst>
                <a:latin typeface="Book Antiqua" pitchFamily="18" charset="0"/>
              </a:rPr>
              <a:t>areas.</a:t>
            </a:r>
            <a:endParaRPr lang="en-US" sz="2800" b="1" dirty="0">
              <a:effectLst>
                <a:outerShdw blurRad="38100" dist="38100" dir="2700000" algn="tl">
                  <a:srgbClr val="000000">
                    <a:alpha val="43137"/>
                  </a:srgbClr>
                </a:outerShdw>
              </a:effectLst>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9900" y="751840"/>
            <a:ext cx="7124700" cy="4655249"/>
          </a:xfrm>
          <a:prstGeom prst="rect">
            <a:avLst/>
          </a:prstGeom>
        </p:spPr>
        <p:txBody>
          <a:bodyPr wrap="square">
            <a:spAutoFit/>
          </a:bodyPr>
          <a:lstStyle/>
          <a:p>
            <a:pPr algn="ctr"/>
            <a:r>
              <a:rPr lang="en-US" sz="2000" dirty="0" smtClean="0">
                <a:effectLst>
                  <a:outerShdw blurRad="38100" dist="38100" dir="2700000" algn="tl">
                    <a:srgbClr val="000000">
                      <a:alpha val="43137"/>
                    </a:srgbClr>
                  </a:outerShdw>
                </a:effectLst>
                <a:latin typeface="Constantia" pitchFamily="18" charset="0"/>
              </a:rPr>
              <a:t>Colposcopy is performed  in  dorsal </a:t>
            </a:r>
            <a:r>
              <a:rPr lang="en-US" sz="2000" dirty="0" err="1" smtClean="0">
                <a:effectLst>
                  <a:outerShdw blurRad="38100" dist="38100" dir="2700000" algn="tl">
                    <a:srgbClr val="000000">
                      <a:alpha val="43137"/>
                    </a:srgbClr>
                  </a:outerShdw>
                </a:effectLst>
                <a:latin typeface="Constantia" pitchFamily="18" charset="0"/>
              </a:rPr>
              <a:t>lithotomy</a:t>
            </a:r>
            <a:r>
              <a:rPr lang="en-US" sz="2000" dirty="0" smtClean="0">
                <a:effectLst>
                  <a:outerShdw blurRad="38100" dist="38100" dir="2700000" algn="tl">
                    <a:srgbClr val="000000">
                      <a:alpha val="43137"/>
                    </a:srgbClr>
                  </a:outerShdw>
                </a:effectLst>
                <a:latin typeface="Constantia" pitchFamily="18" charset="0"/>
              </a:rPr>
              <a:t> position </a:t>
            </a:r>
          </a:p>
          <a:p>
            <a:pPr algn="ctr"/>
            <a:endParaRPr lang="en-US" sz="2000" dirty="0" smtClean="0">
              <a:effectLst>
                <a:outerShdw blurRad="38100" dist="38100" dir="2700000" algn="tl">
                  <a:srgbClr val="000000">
                    <a:alpha val="43137"/>
                  </a:srgbClr>
                </a:outerShdw>
              </a:effectLst>
              <a:latin typeface="Constantia" pitchFamily="18" charset="0"/>
            </a:endParaRPr>
          </a:p>
          <a:p>
            <a:pPr algn="ctr"/>
            <a:r>
              <a:rPr lang="en-US" sz="2000" dirty="0" smtClean="0">
                <a:effectLst>
                  <a:outerShdw blurRad="38100" dist="38100" dir="2700000" algn="tl">
                    <a:srgbClr val="000000">
                      <a:alpha val="43137"/>
                    </a:srgbClr>
                  </a:outerShdw>
                </a:effectLst>
                <a:latin typeface="Constantia" pitchFamily="18" charset="0"/>
              </a:rPr>
              <a:t>A speculum is placed in the vagina after the vulva is examined for any suspicious lesions.</a:t>
            </a:r>
          </a:p>
          <a:p>
            <a:pPr algn="ctr"/>
            <a:endParaRPr lang="en-US" sz="2000" dirty="0" smtClean="0">
              <a:effectLst>
                <a:outerShdw blurRad="38100" dist="38100" dir="2700000" algn="tl">
                  <a:srgbClr val="000000">
                    <a:alpha val="43137"/>
                  </a:srgbClr>
                </a:outerShdw>
              </a:effectLst>
              <a:latin typeface="Constantia" pitchFamily="18" charset="0"/>
            </a:endParaRPr>
          </a:p>
          <a:p>
            <a:pPr algn="ctr"/>
            <a:r>
              <a:rPr lang="en-US" sz="2000" dirty="0" smtClean="0">
                <a:effectLst>
                  <a:outerShdw blurRad="38100" dist="38100" dir="2700000" algn="tl">
                    <a:srgbClr val="000000">
                      <a:alpha val="43137"/>
                    </a:srgbClr>
                  </a:outerShdw>
                </a:effectLst>
                <a:latin typeface="Constantia" pitchFamily="18" charset="0"/>
              </a:rPr>
              <a:t>3-5 percent acetic acid is applied to the cervix using cotton swabs. </a:t>
            </a:r>
          </a:p>
          <a:p>
            <a:pPr algn="ctr"/>
            <a:r>
              <a:rPr lang="en-US" sz="2000" dirty="0" smtClean="0">
                <a:effectLst>
                  <a:outerShdw blurRad="38100" dist="38100" dir="2700000" algn="tl">
                    <a:srgbClr val="000000">
                      <a:alpha val="43137"/>
                    </a:srgbClr>
                  </a:outerShdw>
                </a:effectLst>
                <a:latin typeface="Constantia" pitchFamily="18" charset="0"/>
              </a:rPr>
              <a:t>Areas of aceto-whiteness correlate with higher nuclear density. </a:t>
            </a:r>
          </a:p>
          <a:p>
            <a:pPr algn="ctr"/>
            <a:endParaRPr lang="en-US" sz="2000" dirty="0" smtClean="0">
              <a:effectLst>
                <a:outerShdw blurRad="38100" dist="38100" dir="2700000" algn="tl">
                  <a:srgbClr val="000000">
                    <a:alpha val="43137"/>
                  </a:srgbClr>
                </a:outerShdw>
              </a:effectLst>
              <a:latin typeface="Constantia" pitchFamily="18" charset="0"/>
            </a:endParaRPr>
          </a:p>
          <a:p>
            <a:pPr algn="ctr"/>
            <a:endParaRPr lang="en-US" sz="2000" dirty="0" smtClean="0">
              <a:effectLst>
                <a:outerShdw blurRad="38100" dist="38100" dir="2700000" algn="tl">
                  <a:srgbClr val="000000">
                    <a:alpha val="43137"/>
                  </a:srgbClr>
                </a:outerShdw>
              </a:effectLst>
              <a:latin typeface="Constantia" pitchFamily="18" charset="0"/>
            </a:endParaRPr>
          </a:p>
          <a:p>
            <a:pPr algn="ctr"/>
            <a:r>
              <a:rPr lang="en-US" sz="2000" dirty="0" smtClean="0">
                <a:effectLst>
                  <a:outerShdw blurRad="38100" dist="38100" dir="2700000" algn="tl">
                    <a:srgbClr val="000000">
                      <a:alpha val="43137"/>
                    </a:srgbClr>
                  </a:outerShdw>
                </a:effectLst>
                <a:latin typeface="Constantia" pitchFamily="18" charset="0"/>
              </a:rPr>
              <a:t>Areas of the cervix which turn white after the application of acetic acid or have an abnormal vascular pattern are often considered for biopsy. </a:t>
            </a:r>
          </a:p>
          <a:p>
            <a:pPr algn="ctr"/>
            <a:endParaRPr lang="en-US" sz="2000" dirty="0" smtClean="0">
              <a:effectLst>
                <a:outerShdw blurRad="38100" dist="38100" dir="2700000" algn="tl">
                  <a:srgbClr val="000000">
                    <a:alpha val="43137"/>
                  </a:srgbClr>
                </a:outerShdw>
              </a:effectLst>
              <a:latin typeface="Constantia" pitchFamily="18" charset="0"/>
            </a:endParaRPr>
          </a:p>
          <a:p>
            <a:pPr algn="ctr"/>
            <a:r>
              <a:rPr lang="en-US" sz="2000" dirty="0" smtClean="0">
                <a:effectLst>
                  <a:outerShdw blurRad="38100" dist="38100" dir="2700000" algn="tl">
                    <a:srgbClr val="000000">
                      <a:alpha val="43137"/>
                    </a:srgbClr>
                  </a:outerShdw>
                </a:effectLst>
                <a:latin typeface="Constantia" pitchFamily="18" charset="0"/>
              </a:rPr>
              <a:t>If no lesions are visible, an iodine solution may be applied to the cervix to help highlight areas of abnormality</a:t>
            </a:r>
            <a:r>
              <a:rPr lang="en-US" sz="2000" dirty="0" smtClean="0">
                <a:effectLst>
                  <a:outerShdw blurRad="38100" dist="38100" dir="2700000" algn="tl">
                    <a:srgbClr val="000000">
                      <a:alpha val="43137"/>
                    </a:srgbClr>
                  </a:outerShdw>
                </a:effectLst>
                <a:latin typeface="Book Antiqua" pitchFamily="18" charset="0"/>
              </a:rPr>
              <a:t>.</a:t>
            </a:r>
            <a:endParaRPr lang="en-US" sz="2000" dirty="0">
              <a:effectLst>
                <a:outerShdw blurRad="38100" dist="38100" dir="2700000" algn="tl">
                  <a:srgbClr val="000000">
                    <a:alpha val="43137"/>
                  </a:srgbClr>
                </a:outerShdw>
              </a:effectLst>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96436"/>
            <a:ext cx="7416800" cy="978729"/>
          </a:xfrm>
          <a:prstGeom prst="rect">
            <a:avLst/>
          </a:prstGeom>
        </p:spPr>
        <p:txBody>
          <a:bodyPr wrap="square">
            <a:spAutoFit/>
          </a:bodyPr>
          <a:lstStyle/>
          <a:p>
            <a:pPr algn="ctr"/>
            <a:r>
              <a:rPr lang="en-US" sz="2400" b="1" dirty="0" smtClean="0">
                <a:effectLst>
                  <a:outerShdw blurRad="38100" dist="38100" dir="2700000" algn="tl">
                    <a:srgbClr val="000000">
                      <a:alpha val="43137"/>
                    </a:srgbClr>
                  </a:outerShdw>
                </a:effectLst>
                <a:latin typeface="Georgia" pitchFamily="18" charset="0"/>
              </a:rPr>
              <a:t>Punctation - </a:t>
            </a:r>
            <a:r>
              <a:rPr lang="en-US" sz="2400" dirty="0" smtClean="0">
                <a:effectLst>
                  <a:outerShdw blurRad="38100" dist="38100" dir="2700000" algn="tl">
                    <a:srgbClr val="000000">
                      <a:alpha val="43137"/>
                    </a:srgbClr>
                  </a:outerShdw>
                </a:effectLst>
                <a:latin typeface="Georgia" pitchFamily="18" charset="0"/>
              </a:rPr>
              <a:t>A stippled appearance to capillaries seen end-on, often found within acetowhite area appearing as fine to coarse red dots. </a:t>
            </a:r>
            <a:endParaRPr lang="en-US" sz="2400" dirty="0">
              <a:effectLst>
                <a:outerShdw blurRad="38100" dist="38100" dir="2700000" algn="tl">
                  <a:srgbClr val="000000">
                    <a:alpha val="43137"/>
                  </a:srgbClr>
                </a:outerShdw>
              </a:effectLst>
              <a:latin typeface="Georgia" pitchFamily="18" charset="0"/>
            </a:endParaRPr>
          </a:p>
        </p:txBody>
      </p:sp>
      <p:pic>
        <p:nvPicPr>
          <p:cNvPr id="15362" name="Picture 2" descr="http://www1.cgmh.org.tw/intr/intr5/c6700/OBGYN/F/Colposcopy/punct.jpg"/>
          <p:cNvPicPr>
            <a:picLocks noChangeAspect="1" noChangeArrowheads="1"/>
          </p:cNvPicPr>
          <p:nvPr/>
        </p:nvPicPr>
        <p:blipFill>
          <a:blip r:embed="rId2" cstate="print"/>
          <a:srcRect/>
          <a:stretch>
            <a:fillRect/>
          </a:stretch>
        </p:blipFill>
        <p:spPr bwMode="auto">
          <a:xfrm>
            <a:off x="6083300" y="2894012"/>
            <a:ext cx="2501900" cy="2414588"/>
          </a:xfrm>
          <a:prstGeom prst="rect">
            <a:avLst/>
          </a:prstGeom>
          <a:noFill/>
        </p:spPr>
      </p:pic>
      <p:pic>
        <p:nvPicPr>
          <p:cNvPr id="15364" name="Picture 4" descr="http://www1.cgmh.org.tw/intr/intr5/c6700/OBGYN/F/Colposcopy/punct1.jpg"/>
          <p:cNvPicPr>
            <a:picLocks noChangeAspect="1" noChangeArrowheads="1"/>
          </p:cNvPicPr>
          <p:nvPr/>
        </p:nvPicPr>
        <p:blipFill>
          <a:blip r:embed="rId3" cstate="print"/>
          <a:srcRect/>
          <a:stretch>
            <a:fillRect/>
          </a:stretch>
        </p:blipFill>
        <p:spPr bwMode="auto">
          <a:xfrm>
            <a:off x="1603374" y="1257300"/>
            <a:ext cx="4264026" cy="3086100"/>
          </a:xfrm>
          <a:prstGeom prst="rect">
            <a:avLst/>
          </a:prstGeom>
          <a:noFill/>
        </p:spPr>
      </p:pic>
      <p:pic>
        <p:nvPicPr>
          <p:cNvPr id="15366" name="Picture 6" descr="http://www1.cgmh.org.tw/intr/intr5/c6700/OBGYN/F/Colposcopy/punct-xs.jpg"/>
          <p:cNvPicPr>
            <a:picLocks noChangeAspect="1" noChangeArrowheads="1"/>
          </p:cNvPicPr>
          <p:nvPr/>
        </p:nvPicPr>
        <p:blipFill>
          <a:blip r:embed="rId4" cstate="print"/>
          <a:srcRect/>
          <a:stretch>
            <a:fillRect/>
          </a:stretch>
        </p:blipFill>
        <p:spPr bwMode="auto">
          <a:xfrm>
            <a:off x="1600200" y="4103687"/>
            <a:ext cx="4279900" cy="2754313"/>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18335"/>
            <a:ext cx="6527800" cy="978729"/>
          </a:xfrm>
          <a:prstGeom prst="rect">
            <a:avLst/>
          </a:prstGeom>
        </p:spPr>
        <p:txBody>
          <a:bodyPr wrap="square">
            <a:spAutoFit/>
          </a:bodyPr>
          <a:lstStyle/>
          <a:p>
            <a:pPr algn="ctr"/>
            <a:r>
              <a:rPr lang="en-US" sz="2400" b="1" dirty="0" smtClean="0">
                <a:solidFill>
                  <a:srgbClr val="CC0099"/>
                </a:solidFill>
                <a:effectLst>
                  <a:outerShdw blurRad="38100" dist="38100" dir="2700000" algn="tl">
                    <a:srgbClr val="000000">
                      <a:alpha val="43137"/>
                    </a:srgbClr>
                  </a:outerShdw>
                </a:effectLst>
                <a:latin typeface="Georgia" pitchFamily="18" charset="0"/>
              </a:rPr>
              <a:t>Mosaicism</a:t>
            </a:r>
            <a:r>
              <a:rPr lang="en-US" sz="2400" dirty="0" smtClean="0">
                <a:effectLst>
                  <a:outerShdw blurRad="38100" dist="38100" dir="2700000" algn="tl">
                    <a:srgbClr val="000000">
                      <a:alpha val="43137"/>
                    </a:srgbClr>
                  </a:outerShdw>
                </a:effectLst>
                <a:latin typeface="Georgia" pitchFamily="18" charset="0"/>
              </a:rPr>
              <a:t> - An abnormal pattern of small blood vessels suggesting a confluence of "tile" or "</a:t>
            </a:r>
            <a:r>
              <a:rPr lang="en-US" sz="2400" dirty="0" err="1" smtClean="0">
                <a:effectLst>
                  <a:outerShdw blurRad="38100" dist="38100" dir="2700000" algn="tl">
                    <a:srgbClr val="000000">
                      <a:alpha val="43137"/>
                    </a:srgbClr>
                  </a:outerShdw>
                </a:effectLst>
                <a:latin typeface="Georgia" pitchFamily="18" charset="0"/>
              </a:rPr>
              <a:t>chickenwire</a:t>
            </a:r>
            <a:r>
              <a:rPr lang="en-US" sz="2400" dirty="0" smtClean="0">
                <a:effectLst>
                  <a:outerShdw blurRad="38100" dist="38100" dir="2700000" algn="tl">
                    <a:srgbClr val="000000">
                      <a:alpha val="43137"/>
                    </a:srgbClr>
                  </a:outerShdw>
                </a:effectLst>
                <a:latin typeface="Georgia" pitchFamily="18" charset="0"/>
              </a:rPr>
              <a:t>" reddish borders.</a:t>
            </a:r>
            <a:endParaRPr lang="en-US" sz="2400" dirty="0">
              <a:effectLst>
                <a:outerShdw blurRad="38100" dist="38100" dir="2700000" algn="tl">
                  <a:srgbClr val="000000">
                    <a:alpha val="43137"/>
                  </a:srgbClr>
                </a:outerShdw>
              </a:effectLst>
              <a:latin typeface="Georgia" pitchFamily="18" charset="0"/>
            </a:endParaRPr>
          </a:p>
        </p:txBody>
      </p:sp>
      <p:pic>
        <p:nvPicPr>
          <p:cNvPr id="92162" name="Picture 2" descr="http://www1.cgmh.org.tw/intr/intr5/c6700/OBGYN/F/Colposcopy/mosaic.jpg"/>
          <p:cNvPicPr>
            <a:picLocks noChangeAspect="1" noChangeArrowheads="1"/>
          </p:cNvPicPr>
          <p:nvPr/>
        </p:nvPicPr>
        <p:blipFill>
          <a:blip r:embed="rId2" cstate="print"/>
          <a:srcRect/>
          <a:stretch>
            <a:fillRect/>
          </a:stretch>
        </p:blipFill>
        <p:spPr bwMode="auto">
          <a:xfrm>
            <a:off x="1806575" y="2195512"/>
            <a:ext cx="1905000" cy="2266951"/>
          </a:xfrm>
          <a:prstGeom prst="rect">
            <a:avLst/>
          </a:prstGeom>
          <a:noFill/>
        </p:spPr>
      </p:pic>
      <p:pic>
        <p:nvPicPr>
          <p:cNvPr id="92164" name="Picture 4" descr="http://www.cervicalhealth.com/Winter2008/vessel/Figure4_large.jpg"/>
          <p:cNvPicPr>
            <a:picLocks noChangeAspect="1" noChangeArrowheads="1"/>
          </p:cNvPicPr>
          <p:nvPr/>
        </p:nvPicPr>
        <p:blipFill>
          <a:blip r:embed="rId3" cstate="print"/>
          <a:srcRect/>
          <a:stretch>
            <a:fillRect/>
          </a:stretch>
        </p:blipFill>
        <p:spPr bwMode="auto">
          <a:xfrm>
            <a:off x="4018964" y="1358900"/>
            <a:ext cx="4921835" cy="47752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5300" y="248840"/>
            <a:ext cx="7086600" cy="2862322"/>
          </a:xfrm>
          <a:prstGeom prst="rect">
            <a:avLst/>
          </a:prstGeom>
        </p:spPr>
        <p:txBody>
          <a:bodyPr wrap="square">
            <a:spAutoFit/>
          </a:bodyPr>
          <a:lstStyle/>
          <a:p>
            <a:pPr algn="ctr"/>
            <a:r>
              <a:rPr lang="en-US" sz="2400" b="1" dirty="0" err="1" smtClean="0">
                <a:effectLst>
                  <a:outerShdw blurRad="38100" dist="38100" dir="2700000" algn="tl">
                    <a:srgbClr val="000000">
                      <a:alpha val="43137"/>
                    </a:srgbClr>
                  </a:outerShdw>
                </a:effectLst>
                <a:latin typeface="Georgia" pitchFamily="18" charset="0"/>
              </a:rPr>
              <a:t>Leukoplakia</a:t>
            </a:r>
            <a:r>
              <a:rPr lang="en-US" sz="2400" b="1" dirty="0" smtClean="0">
                <a:effectLst>
                  <a:outerShdw blurRad="38100" dist="38100" dir="2700000" algn="tl">
                    <a:srgbClr val="000000">
                      <a:alpha val="43137"/>
                    </a:srgbClr>
                  </a:outerShdw>
                </a:effectLst>
                <a:latin typeface="Georgia" pitchFamily="18" charset="0"/>
              </a:rPr>
              <a:t> (hyperkeratosis)</a:t>
            </a:r>
            <a:r>
              <a:rPr lang="en-US" sz="2400" dirty="0" smtClean="0">
                <a:effectLst>
                  <a:outerShdw blurRad="38100" dist="38100" dir="2700000" algn="tl">
                    <a:srgbClr val="000000">
                      <a:alpha val="43137"/>
                    </a:srgbClr>
                  </a:outerShdw>
                </a:effectLst>
                <a:latin typeface="Georgia" pitchFamily="18" charset="0"/>
              </a:rPr>
              <a:t> - Typically an elevated, white plaque seen prior to the application of acetic acid.</a:t>
            </a:r>
          </a:p>
          <a:p>
            <a:pPr algn="ctr"/>
            <a:endParaRPr lang="en-US" sz="2400" dirty="0" smtClean="0">
              <a:effectLst>
                <a:outerShdw blurRad="38100" dist="38100" dir="2700000" algn="tl">
                  <a:srgbClr val="000000">
                    <a:alpha val="43137"/>
                  </a:srgbClr>
                </a:outerShdw>
              </a:effectLst>
              <a:latin typeface="Georgia" pitchFamily="18" charset="0"/>
            </a:endParaRPr>
          </a:p>
          <a:p>
            <a:pPr algn="ctr"/>
            <a:r>
              <a:rPr lang="en-US" sz="2400" b="1" dirty="0" smtClean="0">
                <a:effectLst>
                  <a:outerShdw blurRad="38100" dist="38100" dir="2700000" algn="tl">
                    <a:srgbClr val="000000">
                      <a:alpha val="43137"/>
                    </a:srgbClr>
                  </a:outerShdw>
                </a:effectLst>
                <a:latin typeface="Georgia" pitchFamily="18" charset="0"/>
              </a:rPr>
              <a:t>Abnormal blood vessels</a:t>
            </a:r>
            <a:r>
              <a:rPr lang="en-US" sz="2400" dirty="0" smtClean="0">
                <a:effectLst>
                  <a:outerShdw blurRad="38100" dist="38100" dir="2700000" algn="tl">
                    <a:srgbClr val="000000">
                      <a:alpha val="43137"/>
                    </a:srgbClr>
                  </a:outerShdw>
                </a:effectLst>
                <a:latin typeface="Georgia" pitchFamily="18" charset="0"/>
              </a:rPr>
              <a:t> - Atypical, irregular vessels with abrupt courses and patterns, often appearing as commas, corkscrews, or spaghetti. </a:t>
            </a:r>
          </a:p>
          <a:p>
            <a:pPr algn="ctr"/>
            <a:endParaRPr lang="en-US" dirty="0" smtClean="0">
              <a:effectLst>
                <a:outerShdw blurRad="38100" dist="38100" dir="2700000" algn="tl">
                  <a:srgbClr val="000000">
                    <a:alpha val="43137"/>
                  </a:srgbClr>
                </a:outerShdw>
              </a:effectLst>
              <a:latin typeface="Georgia" pitchFamily="18" charset="0"/>
            </a:endParaRPr>
          </a:p>
          <a:p>
            <a:pPr algn="ctr"/>
            <a:endParaRPr lang="en-US" dirty="0" smtClean="0">
              <a:effectLst>
                <a:outerShdw blurRad="38100" dist="38100" dir="2700000" algn="tl">
                  <a:srgbClr val="000000">
                    <a:alpha val="43137"/>
                  </a:srgbClr>
                </a:outerShdw>
              </a:effectLst>
              <a:latin typeface="Georgia" pitchFamily="18" charset="0"/>
            </a:endParaRPr>
          </a:p>
        </p:txBody>
      </p:sp>
      <p:pic>
        <p:nvPicPr>
          <p:cNvPr id="91138" name="Picture 2" descr="http://mortakis.hpvinfocenter.gr/wp-content/uploads/2013/04/31b.jpg"/>
          <p:cNvPicPr>
            <a:picLocks noChangeAspect="1" noChangeArrowheads="1"/>
          </p:cNvPicPr>
          <p:nvPr/>
        </p:nvPicPr>
        <p:blipFill>
          <a:blip r:embed="rId2" cstate="print"/>
          <a:srcRect t="17606"/>
          <a:stretch>
            <a:fillRect/>
          </a:stretch>
        </p:blipFill>
        <p:spPr bwMode="auto">
          <a:xfrm>
            <a:off x="1879600" y="4216400"/>
            <a:ext cx="6705599" cy="26416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288735"/>
            <a:ext cx="7289800" cy="5853910"/>
          </a:xfrm>
          <a:prstGeom prst="rect">
            <a:avLst/>
          </a:prstGeom>
        </p:spPr>
        <p:txBody>
          <a:bodyPr wrap="square">
            <a:spAutoFit/>
          </a:bodyPr>
          <a:lstStyle/>
          <a:p>
            <a:pPr algn="ctr"/>
            <a:r>
              <a:rPr lang="en-US" b="1" u="sng" dirty="0" smtClean="0">
                <a:solidFill>
                  <a:schemeClr val="accent6"/>
                </a:solidFill>
                <a:effectLst>
                  <a:outerShdw blurRad="38100" dist="38100" dir="2700000" algn="tl">
                    <a:srgbClr val="000000">
                      <a:alpha val="43137"/>
                    </a:srgbClr>
                  </a:outerShdw>
                </a:effectLst>
                <a:latin typeface="Century Schoolbook" pitchFamily="18" charset="0"/>
              </a:rPr>
              <a:t>OTHER COLPOSCOPIC FINDINGS</a:t>
            </a:r>
          </a:p>
          <a:p>
            <a:endParaRPr lang="en-US" b="1" dirty="0" smtClean="0">
              <a:latin typeface="Century Schoolbook" pitchFamily="18" charset="0"/>
            </a:endParaRPr>
          </a:p>
          <a:p>
            <a:r>
              <a:rPr lang="en-US" b="1" dirty="0" smtClean="0">
                <a:latin typeface="Century Schoolbook" pitchFamily="18" charset="0"/>
              </a:rPr>
              <a:t>Vaginocervicitis - </a:t>
            </a:r>
            <a:r>
              <a:rPr lang="en-US" dirty="0" smtClean="0">
                <a:latin typeface="Century Schoolbook" pitchFamily="18" charset="0"/>
              </a:rPr>
              <a:t>Cervicitis may cause abnormal Pap smears and make colposcopic assessment more difficult. Many authorities recommend treatment before biopsy when a STD is strongly suspected.</a:t>
            </a:r>
          </a:p>
          <a:p>
            <a:endParaRPr lang="en-US" b="1" dirty="0" smtClean="0">
              <a:latin typeface="Century Schoolbook" pitchFamily="18" charset="0"/>
            </a:endParaRPr>
          </a:p>
          <a:p>
            <a:r>
              <a:rPr lang="en-US" b="1" dirty="0" smtClean="0">
                <a:latin typeface="Century Schoolbook" pitchFamily="18" charset="0"/>
              </a:rPr>
              <a:t>Traumatic erosion - </a:t>
            </a:r>
            <a:r>
              <a:rPr lang="en-US" dirty="0" smtClean="0">
                <a:latin typeface="Century Schoolbook" pitchFamily="18" charset="0"/>
              </a:rPr>
              <a:t>most commonly caused by speculum insertion and over vigorous Pap smears but can also result from such irritants as tampons, diaphragms, and intercourse.</a:t>
            </a:r>
          </a:p>
          <a:p>
            <a:endParaRPr lang="en-US" b="1" dirty="0" smtClean="0">
              <a:latin typeface="Century Schoolbook" pitchFamily="18" charset="0"/>
            </a:endParaRPr>
          </a:p>
          <a:p>
            <a:r>
              <a:rPr lang="en-US" b="1" dirty="0" smtClean="0">
                <a:latin typeface="Century Schoolbook" pitchFamily="18" charset="0"/>
              </a:rPr>
              <a:t>Atrophic epithelium - </a:t>
            </a:r>
            <a:r>
              <a:rPr lang="en-US" dirty="0" smtClean="0">
                <a:latin typeface="Century Schoolbook" pitchFamily="18" charset="0"/>
              </a:rPr>
              <a:t>Atrophic vaginal or cervical epithelium may also cause abnormal Papanicolaou smears. Colposcopists will often prescribe estrogen for 2 to 4 weeks before a colposcopy in order to "normalize" the epithelium before the examination. This is generally felt to be safe even if dysplasia or cancer is present because the duration of therapy is short and these lesions do not express any more estrogen receptors than a normal cervix. </a:t>
            </a:r>
          </a:p>
          <a:p>
            <a:endParaRPr lang="en-US" b="1" dirty="0" smtClean="0">
              <a:latin typeface="Century Schoolbook" pitchFamily="18" charset="0"/>
            </a:endParaRPr>
          </a:p>
          <a:p>
            <a:r>
              <a:rPr lang="en-US" b="1" dirty="0" err="1" smtClean="0">
                <a:latin typeface="Century Schoolbook" pitchFamily="18" charset="0"/>
              </a:rPr>
              <a:t>Nabothian</a:t>
            </a:r>
            <a:r>
              <a:rPr lang="en-US" b="1" dirty="0" smtClean="0">
                <a:latin typeface="Century Schoolbook" pitchFamily="18" charset="0"/>
              </a:rPr>
              <a:t> cysts - </a:t>
            </a:r>
            <a:r>
              <a:rPr lang="en-US" dirty="0" smtClean="0">
                <a:latin typeface="Century Schoolbook" pitchFamily="18" charset="0"/>
              </a:rPr>
              <a:t>They are areas of mucus producing epithelium that are "roofed over" with squamous epithelium. They do not require any treatment. They provide markers for the transformation zone since they are in squamous areas but are remnants of columnar epithelium. </a:t>
            </a:r>
            <a:endParaRPr lang="en-US" b="1" dirty="0">
              <a:latin typeface="Century Schoolbook" pitchFamily="18"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body" idx="1"/>
          </p:nvPr>
        </p:nvSpPr>
        <p:spPr>
          <a:xfrm>
            <a:off x="1752600" y="241300"/>
            <a:ext cx="6735763" cy="5726113"/>
          </a:xfrm>
        </p:spPr>
        <p:txBody>
          <a:bodyPr/>
          <a:lstStyle/>
          <a:p>
            <a:pPr algn="ctr"/>
            <a:r>
              <a:rPr lang="en-US" sz="3200" dirty="0" smtClean="0">
                <a:solidFill>
                  <a:schemeClr val="tx1">
                    <a:lumMod val="95000"/>
                    <a:lumOff val="5000"/>
                  </a:schemeClr>
                </a:solidFill>
                <a:latin typeface="Broadway" pitchFamily="82" charset="0"/>
              </a:rPr>
              <a:t>BETHESDA SYSTEM </a:t>
            </a:r>
            <a:r>
              <a:rPr lang="en-US" dirty="0" smtClean="0">
                <a:solidFill>
                  <a:schemeClr val="tx1">
                    <a:lumMod val="95000"/>
                    <a:lumOff val="5000"/>
                  </a:schemeClr>
                </a:solidFill>
                <a:latin typeface="Broadway" pitchFamily="82" charset="0"/>
              </a:rPr>
              <a:t> </a:t>
            </a:r>
          </a:p>
          <a:p>
            <a:pPr algn="ctr">
              <a:buNone/>
            </a:pPr>
            <a:r>
              <a:rPr lang="en-US" dirty="0" smtClean="0">
                <a:latin typeface="Bodoni MT" pitchFamily="18" charset="0"/>
              </a:rPr>
              <a:t>classified cytological abnormalities of premalignant lesions into 3 categories for squamous metaplasia –</a:t>
            </a:r>
          </a:p>
          <a:p>
            <a:pPr algn="ctr">
              <a:buNone/>
            </a:pPr>
            <a:r>
              <a:rPr lang="en-US" dirty="0" smtClean="0">
                <a:latin typeface="Bodoni MT" pitchFamily="18" charset="0"/>
              </a:rPr>
              <a:t>    </a:t>
            </a:r>
            <a:r>
              <a:rPr lang="en-US" dirty="0" smtClean="0">
                <a:solidFill>
                  <a:schemeClr val="tx1"/>
                </a:solidFill>
                <a:latin typeface="Bodoni MT" pitchFamily="18" charset="0"/>
              </a:rPr>
              <a:t>a. </a:t>
            </a:r>
            <a:r>
              <a:rPr lang="en-US" b="1" dirty="0" smtClean="0">
                <a:solidFill>
                  <a:schemeClr val="tx1"/>
                </a:solidFill>
                <a:latin typeface="Bodoni MT" pitchFamily="18" charset="0"/>
              </a:rPr>
              <a:t>Atypical Squamous Cells (ASC)</a:t>
            </a:r>
          </a:p>
          <a:p>
            <a:pPr algn="ctr">
              <a:buNone/>
            </a:pPr>
            <a:endParaRPr lang="en-US" dirty="0" smtClean="0">
              <a:solidFill>
                <a:srgbClr val="CC0099"/>
              </a:solidFill>
              <a:latin typeface="Bodoni MT" pitchFamily="18" charset="0"/>
            </a:endParaRPr>
          </a:p>
          <a:p>
            <a:pPr algn="ctr">
              <a:buNone/>
            </a:pPr>
            <a:r>
              <a:rPr lang="en-US" dirty="0" smtClean="0">
                <a:solidFill>
                  <a:srgbClr val="CC0099"/>
                </a:solidFill>
                <a:latin typeface="Bodoni MT" pitchFamily="18" charset="0"/>
              </a:rPr>
              <a:t>  </a:t>
            </a:r>
            <a:r>
              <a:rPr lang="en-US" dirty="0" smtClean="0">
                <a:solidFill>
                  <a:schemeClr val="tx1"/>
                </a:solidFill>
                <a:latin typeface="Bodoni MT" pitchFamily="18" charset="0"/>
              </a:rPr>
              <a:t> </a:t>
            </a:r>
            <a:r>
              <a:rPr lang="en-US" b="1" dirty="0" smtClean="0">
                <a:solidFill>
                  <a:schemeClr val="tx1"/>
                </a:solidFill>
                <a:latin typeface="Bodoni MT" pitchFamily="18" charset="0"/>
              </a:rPr>
              <a:t>b. Low Grade Squamous Intraepithelial Lesion (LSIL)</a:t>
            </a:r>
          </a:p>
          <a:p>
            <a:pPr algn="ctr">
              <a:buNone/>
            </a:pPr>
            <a:endParaRPr lang="en-US" dirty="0" smtClean="0">
              <a:solidFill>
                <a:schemeClr val="tx1"/>
              </a:solidFill>
              <a:latin typeface="Bodoni MT" pitchFamily="18" charset="0"/>
            </a:endParaRPr>
          </a:p>
          <a:p>
            <a:pPr algn="ctr">
              <a:buNone/>
            </a:pPr>
            <a:r>
              <a:rPr lang="en-US" dirty="0" smtClean="0">
                <a:solidFill>
                  <a:schemeClr val="tx1"/>
                </a:solidFill>
                <a:latin typeface="Bodoni MT" pitchFamily="18" charset="0"/>
              </a:rPr>
              <a:t>   </a:t>
            </a:r>
            <a:r>
              <a:rPr lang="en-US" b="1" dirty="0" smtClean="0">
                <a:solidFill>
                  <a:schemeClr val="tx1"/>
                </a:solidFill>
                <a:latin typeface="Bodoni MT" pitchFamily="18" charset="0"/>
              </a:rPr>
              <a:t>c. High Grade Squamous Intraepithelial Lesion (HSIL)</a:t>
            </a:r>
          </a:p>
          <a:p>
            <a:pPr algn="ctr">
              <a:buNone/>
            </a:pPr>
            <a:endParaRPr lang="en-US" dirty="0" smtClean="0">
              <a:solidFill>
                <a:schemeClr val="tx1"/>
              </a:solidFill>
              <a:latin typeface="Broadway" pitchFamily="82" charset="0"/>
            </a:endParaRPr>
          </a:p>
          <a:p>
            <a:pPr algn="ctr">
              <a:buNone/>
            </a:pPr>
            <a:r>
              <a:rPr lang="en-US" dirty="0" smtClean="0">
                <a:solidFill>
                  <a:schemeClr val="tx1"/>
                </a:solidFill>
                <a:latin typeface="Broadway" pitchFamily="82" charset="0"/>
              </a:rPr>
              <a:t>  </a:t>
            </a:r>
            <a:endParaRPr lang="en-US" dirty="0">
              <a:solidFill>
                <a:schemeClr val="tx1"/>
              </a:solidFill>
              <a:latin typeface="Broadway" pitchFamily="82" charset="0"/>
            </a:endParaRPr>
          </a:p>
        </p:txBody>
      </p:sp>
      <p:sp>
        <p:nvSpPr>
          <p:cNvPr id="5" name="Rectangle 4"/>
          <p:cNvSpPr/>
          <p:nvPr/>
        </p:nvSpPr>
        <p:spPr bwMode="auto">
          <a:xfrm>
            <a:off x="2341880" y="5730240"/>
            <a:ext cx="6286500" cy="535531"/>
          </a:xfrm>
          <a:prstGeom prst="rect">
            <a:avLst/>
          </a:prstGeom>
          <a:ln/>
          <a:extLst>
            <a:ext uri="{91240B29-F687-4F45-9708-019B960494DF}">
              <a14:hiddenLine xmlns:a14="http://schemas.microsoft.com/office/drawing/2010/main" xmlns=""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indent="0" algn="ctr" defTabSz="914400" rtl="0" eaLnBrk="1" fontAlgn="base" latinLnBrk="0" hangingPunct="1">
              <a:lnSpc>
                <a:spcPct val="80000"/>
              </a:lnSpc>
              <a:spcBef>
                <a:spcPct val="20000"/>
              </a:spcBef>
              <a:spcAft>
                <a:spcPct val="0"/>
              </a:spcAft>
              <a:buClrTx/>
              <a:buSzTx/>
              <a:buFontTx/>
              <a:buNone/>
              <a:tabLst/>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LSIL includes, CIN 1 and the changes of HPV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Koilocytic</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Atypia)</a:t>
            </a:r>
            <a:endParaRPr kumimoji="0" lang="en-US" sz="18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03200"/>
            <a:ext cx="8305800" cy="788229"/>
          </a:xfrm>
          <a:prstGeom prst="rect">
            <a:avLst/>
          </a:prstGeom>
          <a:noFill/>
        </p:spPr>
        <p:txBody>
          <a:bodyPr wrap="square" rtlCol="0">
            <a:spAutoFit/>
          </a:bodyPr>
          <a:lstStyle/>
          <a:p>
            <a:pPr algn="ctr"/>
            <a:r>
              <a:rPr lang="en-US" sz="5400" dirty="0" smtClean="0">
                <a:ln>
                  <a:solidFill>
                    <a:srgbClr val="002060"/>
                  </a:solidFill>
                </a:ln>
                <a:latin typeface="Elephant" pitchFamily="18" charset="0"/>
              </a:rPr>
              <a:t>CERVICOGRAPHY</a:t>
            </a:r>
            <a:endParaRPr lang="en-US" sz="5400" dirty="0">
              <a:ln>
                <a:solidFill>
                  <a:srgbClr val="002060"/>
                </a:solidFill>
              </a:ln>
              <a:latin typeface="Elephant" pitchFamily="18" charset="0"/>
            </a:endParaRPr>
          </a:p>
        </p:txBody>
      </p:sp>
      <p:sp>
        <p:nvSpPr>
          <p:cNvPr id="3" name="TextBox 2"/>
          <p:cNvSpPr txBox="1"/>
          <p:nvPr/>
        </p:nvSpPr>
        <p:spPr>
          <a:xfrm>
            <a:off x="2019300" y="1574800"/>
            <a:ext cx="6134100" cy="5355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Schoolbook" pitchFamily="18" charset="0"/>
              </a:rPr>
              <a:t>Photographs of the cervix and submitted to an expert for opinion</a:t>
            </a:r>
            <a:endParaRPr lang="en-US" b="1" dirty="0">
              <a:effectLst>
                <a:outerShdw blurRad="38100" dist="38100" dir="2700000" algn="tl">
                  <a:srgbClr val="000000">
                    <a:alpha val="43137"/>
                  </a:srgbClr>
                </a:outerShdw>
              </a:effectLst>
              <a:latin typeface="Century Schoolbook" pitchFamily="18" charset="0"/>
            </a:endParaRPr>
          </a:p>
        </p:txBody>
      </p:sp>
      <p:pic>
        <p:nvPicPr>
          <p:cNvPr id="89090" name="Picture 2" descr="http://origin-ars.els-cdn.com/content/image/1-s2.0-S0895611110000510-gr2.jpg"/>
          <p:cNvPicPr>
            <a:picLocks noChangeAspect="1" noChangeArrowheads="1"/>
          </p:cNvPicPr>
          <p:nvPr/>
        </p:nvPicPr>
        <p:blipFill>
          <a:blip r:embed="rId2" cstate="print"/>
          <a:srcRect t="14555" b="8625"/>
          <a:stretch>
            <a:fillRect/>
          </a:stretch>
        </p:blipFill>
        <p:spPr bwMode="auto">
          <a:xfrm>
            <a:off x="0" y="2082800"/>
            <a:ext cx="9144000" cy="47752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7200" y="343540"/>
            <a:ext cx="7416800" cy="5804666"/>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latin typeface="Bodoni MT Black" pitchFamily="18" charset="0"/>
              </a:rPr>
              <a:t>CERVICAL CONIZATION</a:t>
            </a:r>
            <a:r>
              <a:rPr lang="en-US" sz="2400" dirty="0" smtClean="0"/>
              <a:t> </a:t>
            </a:r>
          </a:p>
          <a:p>
            <a:endParaRPr lang="en-US" sz="2400" dirty="0" smtClean="0"/>
          </a:p>
          <a:p>
            <a:r>
              <a:rPr lang="en-US" sz="2400" dirty="0" smtClean="0">
                <a:latin typeface="Book Antiqua" pitchFamily="18" charset="0"/>
              </a:rPr>
              <a:t>Refers to an excision of a cone-shaped sample of tissue from the cervix. </a:t>
            </a:r>
          </a:p>
          <a:p>
            <a:endParaRPr lang="en-US" sz="2400" dirty="0" smtClean="0">
              <a:latin typeface="Book Antiqua" pitchFamily="18" charset="0"/>
            </a:endParaRPr>
          </a:p>
          <a:p>
            <a:r>
              <a:rPr lang="en-US" sz="2400" dirty="0" err="1" smtClean="0">
                <a:latin typeface="Book Antiqua" pitchFamily="18" charset="0"/>
              </a:rPr>
              <a:t>Conization</a:t>
            </a:r>
            <a:r>
              <a:rPr lang="en-US" sz="2400" dirty="0" smtClean="0">
                <a:latin typeface="Book Antiqua" pitchFamily="18" charset="0"/>
              </a:rPr>
              <a:t> may be used either for </a:t>
            </a:r>
            <a:r>
              <a:rPr lang="en-US" sz="2400" b="1" dirty="0" smtClean="0">
                <a:effectLst>
                  <a:outerShdw blurRad="38100" dist="38100" dir="2700000" algn="tl">
                    <a:srgbClr val="000000">
                      <a:alpha val="43137"/>
                    </a:srgbClr>
                  </a:outerShdw>
                </a:effectLst>
                <a:latin typeface="Book Antiqua" pitchFamily="18" charset="0"/>
              </a:rPr>
              <a:t>diagnostic purposes</a:t>
            </a:r>
            <a:r>
              <a:rPr lang="en-US" sz="2400" dirty="0" smtClean="0">
                <a:latin typeface="Book Antiqua" pitchFamily="18" charset="0"/>
              </a:rPr>
              <a:t> as part of a biopsy, or for </a:t>
            </a:r>
            <a:r>
              <a:rPr lang="en-US" sz="2400" b="1" dirty="0" smtClean="0">
                <a:effectLst>
                  <a:outerShdw blurRad="38100" dist="38100" dir="2700000" algn="tl">
                    <a:srgbClr val="000000">
                      <a:alpha val="43137"/>
                    </a:srgbClr>
                  </a:outerShdw>
                </a:effectLst>
                <a:latin typeface="Book Antiqua" pitchFamily="18" charset="0"/>
              </a:rPr>
              <a:t>therapeutic purposes</a:t>
            </a:r>
            <a:r>
              <a:rPr lang="en-US" sz="2400" dirty="0" smtClean="0">
                <a:latin typeface="Book Antiqua" pitchFamily="18" charset="0"/>
              </a:rPr>
              <a:t> to remove pre-cancerous cells.</a:t>
            </a:r>
          </a:p>
          <a:p>
            <a:endParaRPr lang="en-US" sz="2400" dirty="0" smtClean="0">
              <a:latin typeface="Book Antiqua" pitchFamily="18" charset="0"/>
            </a:endParaRPr>
          </a:p>
          <a:p>
            <a:endParaRPr lang="en-US" sz="2400" dirty="0" smtClean="0">
              <a:latin typeface="Book Antiqua" pitchFamily="18" charset="0"/>
            </a:endParaRPr>
          </a:p>
          <a:p>
            <a:r>
              <a:rPr lang="en-US" sz="2400" dirty="0" smtClean="0">
                <a:latin typeface="Book Antiqua" pitchFamily="18" charset="0"/>
              </a:rPr>
              <a:t>Types include:</a:t>
            </a:r>
          </a:p>
          <a:p>
            <a:r>
              <a:rPr lang="en-US" sz="2400" u="sng" dirty="0" smtClean="0">
                <a:effectLst>
                  <a:outerShdw blurRad="38100" dist="38100" dir="2700000" algn="tl">
                    <a:srgbClr val="000000">
                      <a:alpha val="43137"/>
                    </a:srgbClr>
                  </a:outerShdw>
                </a:effectLst>
                <a:latin typeface="Book Antiqua" pitchFamily="18" charset="0"/>
              </a:rPr>
              <a:t>Cold Knife </a:t>
            </a:r>
            <a:r>
              <a:rPr lang="en-US" sz="2400" u="sng" dirty="0" err="1" smtClean="0">
                <a:effectLst>
                  <a:outerShdw blurRad="38100" dist="38100" dir="2700000" algn="tl">
                    <a:srgbClr val="000000">
                      <a:alpha val="43137"/>
                    </a:srgbClr>
                  </a:outerShdw>
                </a:effectLst>
                <a:latin typeface="Book Antiqua" pitchFamily="18" charset="0"/>
              </a:rPr>
              <a:t>Conization</a:t>
            </a:r>
            <a:r>
              <a:rPr lang="en-US" sz="2400" u="sng" dirty="0" smtClean="0">
                <a:effectLst>
                  <a:outerShdw blurRad="38100" dist="38100" dir="2700000" algn="tl">
                    <a:srgbClr val="000000">
                      <a:alpha val="43137"/>
                    </a:srgbClr>
                  </a:outerShdw>
                </a:effectLst>
                <a:latin typeface="Book Antiqua" pitchFamily="18" charset="0"/>
              </a:rPr>
              <a:t> (CKC)</a:t>
            </a:r>
            <a:r>
              <a:rPr lang="en-US" sz="2400" dirty="0" smtClean="0">
                <a:latin typeface="Book Antiqua" pitchFamily="18" charset="0"/>
              </a:rPr>
              <a:t>. </a:t>
            </a:r>
          </a:p>
          <a:p>
            <a:endParaRPr lang="en-US" sz="2400" dirty="0" smtClean="0">
              <a:latin typeface="Book Antiqua" pitchFamily="18" charset="0"/>
            </a:endParaRPr>
          </a:p>
          <a:p>
            <a:r>
              <a:rPr lang="en-US" sz="2400" u="sng" dirty="0" smtClean="0">
                <a:effectLst>
                  <a:outerShdw blurRad="38100" dist="38100" dir="2700000" algn="tl">
                    <a:srgbClr val="000000">
                      <a:alpha val="43137"/>
                    </a:srgbClr>
                  </a:outerShdw>
                </a:effectLst>
                <a:latin typeface="Book Antiqua" pitchFamily="18" charset="0"/>
              </a:rPr>
              <a:t>Loop Electrical Excision Procedure (LEEP)</a:t>
            </a:r>
            <a:r>
              <a:rPr lang="en-US" sz="2400" dirty="0" smtClean="0">
                <a:latin typeface="Book Antiqua" pitchFamily="18" charset="0"/>
              </a:rPr>
              <a:t>.</a:t>
            </a:r>
          </a:p>
          <a:p>
            <a:endParaRPr lang="en-US" sz="2400" dirty="0" smtClean="0">
              <a:latin typeface="Book Antiqua" pitchFamily="18" charset="0"/>
            </a:endParaRPr>
          </a:p>
          <a:p>
            <a:r>
              <a:rPr lang="en-US" sz="2400" dirty="0" smtClean="0">
                <a:latin typeface="Book Antiqua" pitchFamily="18" charset="0"/>
              </a:rPr>
              <a:t>.</a:t>
            </a:r>
            <a:endParaRPr lang="en-US" sz="2400" dirty="0">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3520" y="467361"/>
            <a:ext cx="7315200" cy="6641818"/>
          </a:xfrm>
          <a:prstGeom prst="rect">
            <a:avLst/>
          </a:prstGeom>
        </p:spPr>
        <p:txBody>
          <a:bodyPr wrap="square">
            <a:spAutoFit/>
          </a:bodyPr>
          <a:lstStyle/>
          <a:p>
            <a:r>
              <a:rPr lang="en-US" sz="2800" b="1" dirty="0" smtClean="0"/>
              <a:t>COLD KNIFE CONIZATION</a:t>
            </a:r>
          </a:p>
          <a:p>
            <a:endParaRPr lang="en-US" sz="2800" b="1" dirty="0" smtClean="0"/>
          </a:p>
          <a:p>
            <a:r>
              <a:rPr lang="en-US" sz="2800" b="1" dirty="0" smtClean="0"/>
              <a:t> S</a:t>
            </a:r>
            <a:r>
              <a:rPr lang="en-US" sz="2800" dirty="0" smtClean="0"/>
              <a:t>urgical procedure to remove the cervical transformation zone including </a:t>
            </a:r>
            <a:r>
              <a:rPr lang="en-US" sz="2800" dirty="0" err="1" smtClean="0"/>
              <a:t>cevical</a:t>
            </a:r>
            <a:r>
              <a:rPr lang="en-US" sz="2800" dirty="0" smtClean="0"/>
              <a:t> lesion</a:t>
            </a:r>
          </a:p>
          <a:p>
            <a:pPr lvl="3"/>
            <a:endParaRPr lang="en-US" sz="2800" dirty="0" smtClean="0"/>
          </a:p>
          <a:p>
            <a:pPr lvl="3">
              <a:buFont typeface="Arial" pitchFamily="34" charset="0"/>
              <a:buChar char="•"/>
            </a:pPr>
            <a:r>
              <a:rPr lang="en-US" sz="2800" dirty="0" smtClean="0"/>
              <a:t>Require G.A or </a:t>
            </a:r>
            <a:r>
              <a:rPr lang="en-US" sz="2800" dirty="0" err="1" smtClean="0"/>
              <a:t>reginal</a:t>
            </a:r>
            <a:r>
              <a:rPr lang="en-US" sz="2800" dirty="0" smtClean="0"/>
              <a:t> </a:t>
            </a:r>
            <a:r>
              <a:rPr lang="en-US" sz="2800" dirty="0" err="1" smtClean="0"/>
              <a:t>anaesthesia</a:t>
            </a:r>
            <a:r>
              <a:rPr lang="en-US" sz="2800" dirty="0" smtClean="0"/>
              <a:t>.</a:t>
            </a:r>
          </a:p>
          <a:p>
            <a:pPr lvl="3"/>
            <a:endParaRPr lang="en-US" sz="2800" dirty="0" smtClean="0"/>
          </a:p>
          <a:p>
            <a:pPr lvl="3">
              <a:buFont typeface="Arial" pitchFamily="34" charset="0"/>
              <a:buChar char="•"/>
            </a:pPr>
            <a:r>
              <a:rPr lang="en-US" sz="2800" dirty="0" err="1" smtClean="0"/>
              <a:t>Prefered</a:t>
            </a:r>
            <a:r>
              <a:rPr lang="en-US" sz="2800" dirty="0" smtClean="0"/>
              <a:t> for high grade CIN extending deep into the </a:t>
            </a:r>
            <a:r>
              <a:rPr lang="en-US" sz="2800" dirty="0" err="1" smtClean="0"/>
              <a:t>endocervical</a:t>
            </a:r>
            <a:r>
              <a:rPr lang="en-US" sz="2800" dirty="0" smtClean="0"/>
              <a:t> canal, for </a:t>
            </a:r>
            <a:r>
              <a:rPr lang="en-US" sz="2800" dirty="0" err="1" smtClean="0"/>
              <a:t>endocervical</a:t>
            </a:r>
            <a:r>
              <a:rPr lang="en-US" sz="2800" dirty="0" smtClean="0"/>
              <a:t> glandular disease.</a:t>
            </a:r>
          </a:p>
          <a:p>
            <a:pPr lvl="3"/>
            <a:endParaRPr lang="en-US" sz="2800" dirty="0" smtClean="0"/>
          </a:p>
          <a:p>
            <a:pPr lvl="3">
              <a:buFont typeface="Arial" pitchFamily="34" charset="0"/>
              <a:buChar char="•"/>
            </a:pPr>
            <a:r>
              <a:rPr lang="en-US" sz="2800" dirty="0" smtClean="0"/>
              <a:t>Patient selection, Ideal for patient older than 35yrs with CIN3 &amp; CIS and patient with risk of invasive cancer.</a:t>
            </a: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812800"/>
            <a:ext cx="6583680" cy="5004447"/>
          </a:xfrm>
          <a:prstGeom prst="rect">
            <a:avLst/>
          </a:prstGeom>
        </p:spPr>
        <p:txBody>
          <a:bodyPr wrap="square">
            <a:spAutoFit/>
          </a:bodyPr>
          <a:lstStyle/>
          <a:p>
            <a:r>
              <a:rPr lang="en-US" sz="3600" b="1" dirty="0" smtClean="0"/>
              <a:t>LEEP</a:t>
            </a:r>
            <a:r>
              <a:rPr lang="en-US" sz="3600" dirty="0" smtClean="0"/>
              <a:t>(</a:t>
            </a:r>
            <a:r>
              <a:rPr lang="en-US" sz="3600" b="1" dirty="0" smtClean="0"/>
              <a:t>L</a:t>
            </a:r>
            <a:r>
              <a:rPr lang="en-US" sz="3600" dirty="0" smtClean="0"/>
              <a:t>oop </a:t>
            </a:r>
            <a:r>
              <a:rPr lang="en-US" sz="3600" b="1" dirty="0" smtClean="0"/>
              <a:t>E</a:t>
            </a:r>
            <a:r>
              <a:rPr lang="en-US" sz="3600" dirty="0" smtClean="0"/>
              <a:t>lectro surgical </a:t>
            </a:r>
            <a:r>
              <a:rPr lang="en-US" sz="3600" b="1" dirty="0" smtClean="0"/>
              <a:t>E</a:t>
            </a:r>
            <a:r>
              <a:rPr lang="en-US" sz="3600" dirty="0" smtClean="0"/>
              <a:t>xcision </a:t>
            </a:r>
            <a:r>
              <a:rPr lang="en-US" sz="3600" b="1" dirty="0" smtClean="0"/>
              <a:t>P</a:t>
            </a:r>
            <a:r>
              <a:rPr lang="en-US" sz="3600" dirty="0" smtClean="0"/>
              <a:t>rocedure)</a:t>
            </a:r>
          </a:p>
          <a:p>
            <a:endParaRPr lang="en-US" sz="3600" dirty="0" smtClean="0"/>
          </a:p>
          <a:p>
            <a:pPr>
              <a:buFont typeface="Arial" pitchFamily="34" charset="0"/>
              <a:buChar char="•"/>
            </a:pPr>
            <a:r>
              <a:rPr lang="en-US" sz="2400" dirty="0" smtClean="0"/>
              <a:t>  Excision Performed by wire loop           </a:t>
            </a:r>
            <a:r>
              <a:rPr lang="en-US" sz="2400" dirty="0" err="1" smtClean="0"/>
              <a:t>cautery</a:t>
            </a:r>
            <a:endParaRPr lang="en-US" sz="2400" dirty="0" smtClean="0"/>
          </a:p>
          <a:p>
            <a:r>
              <a:rPr lang="en-US" sz="2400" dirty="0" smtClean="0"/>
              <a:t>          </a:t>
            </a:r>
          </a:p>
          <a:p>
            <a:r>
              <a:rPr lang="en-US" sz="2400" dirty="0" smtClean="0"/>
              <a:t>Simultaneously cuts and coagulate the tissue. </a:t>
            </a:r>
          </a:p>
          <a:p>
            <a:endParaRPr lang="en-US" sz="2400" dirty="0" smtClean="0"/>
          </a:p>
          <a:p>
            <a:r>
              <a:rPr lang="en-US" sz="2400" dirty="0" smtClean="0"/>
              <a:t>Can be used for high grade cervical lesion including those that extend into </a:t>
            </a:r>
            <a:r>
              <a:rPr lang="en-US" sz="2400" dirty="0" err="1" smtClean="0"/>
              <a:t>endocervical</a:t>
            </a:r>
            <a:r>
              <a:rPr lang="en-US" sz="2400" dirty="0" smtClean="0"/>
              <a:t> canal</a:t>
            </a:r>
          </a:p>
          <a:p>
            <a:endParaRPr lang="en-US" sz="2400" dirty="0" smtClean="0"/>
          </a:p>
          <a:p>
            <a:r>
              <a:rPr lang="en-US" sz="2400" dirty="0" smtClean="0"/>
              <a:t>Under </a:t>
            </a:r>
            <a:r>
              <a:rPr lang="en-US" sz="2400" dirty="0" err="1" smtClean="0"/>
              <a:t>colposcopy</a:t>
            </a:r>
            <a:r>
              <a:rPr lang="en-US" sz="2400" dirty="0" smtClean="0"/>
              <a:t> </a:t>
            </a:r>
            <a:r>
              <a:rPr lang="en-US" sz="2400" dirty="0" err="1" smtClean="0"/>
              <a:t>guidence</a:t>
            </a:r>
            <a:endParaRPr lang="en-US" sz="2400" dirty="0"/>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6300" y="787400"/>
            <a:ext cx="6172200" cy="3342453"/>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Century Schoolbook" pitchFamily="18" charset="0"/>
              </a:rPr>
              <a:t>Side effects – </a:t>
            </a:r>
          </a:p>
          <a:p>
            <a:endParaRPr lang="en-US" sz="2400" dirty="0" smtClean="0">
              <a:effectLst>
                <a:outerShdw blurRad="38100" dist="38100" dir="2700000" algn="tl">
                  <a:srgbClr val="000000">
                    <a:alpha val="43137"/>
                  </a:srgbClr>
                </a:outerShdw>
              </a:effectLst>
              <a:latin typeface="Century Schoolbook" pitchFamily="18" charset="0"/>
            </a:endParaRPr>
          </a:p>
          <a:p>
            <a:pPr marL="342900" indent="-342900">
              <a:buAutoNum type="alphaLcPeriod"/>
            </a:pPr>
            <a:r>
              <a:rPr lang="en-US" sz="2400" dirty="0" smtClean="0">
                <a:effectLst>
                  <a:outerShdw blurRad="38100" dist="38100" dir="2700000" algn="tl">
                    <a:srgbClr val="000000">
                      <a:alpha val="43137"/>
                    </a:srgbClr>
                  </a:outerShdw>
                </a:effectLst>
                <a:latin typeface="Century Schoolbook" pitchFamily="18" charset="0"/>
              </a:rPr>
              <a:t>Cervical </a:t>
            </a:r>
            <a:r>
              <a:rPr lang="en-US" sz="2400" dirty="0" err="1" smtClean="0">
                <a:effectLst>
                  <a:outerShdw blurRad="38100" dist="38100" dir="2700000" algn="tl">
                    <a:srgbClr val="000000">
                      <a:alpha val="43137"/>
                    </a:srgbClr>
                  </a:outerShdw>
                </a:effectLst>
                <a:latin typeface="Century Schoolbook" pitchFamily="18" charset="0"/>
              </a:rPr>
              <a:t>Stenosis</a:t>
            </a:r>
            <a:endParaRPr lang="en-US" sz="2400" dirty="0" smtClean="0">
              <a:effectLst>
                <a:outerShdw blurRad="38100" dist="38100" dir="2700000" algn="tl">
                  <a:srgbClr val="000000">
                    <a:alpha val="43137"/>
                  </a:srgbClr>
                </a:outerShdw>
              </a:effectLst>
              <a:latin typeface="Century Schoolbook" pitchFamily="18" charset="0"/>
            </a:endParaRPr>
          </a:p>
          <a:p>
            <a:pPr marL="342900" indent="-342900">
              <a:buAutoNum type="alphaLcPeriod"/>
            </a:pPr>
            <a:endParaRPr lang="en-US" sz="2400" dirty="0" smtClean="0">
              <a:effectLst>
                <a:outerShdw blurRad="38100" dist="38100" dir="2700000" algn="tl">
                  <a:srgbClr val="000000">
                    <a:alpha val="43137"/>
                  </a:srgbClr>
                </a:outerShdw>
              </a:effectLst>
              <a:latin typeface="Century Schoolbook" pitchFamily="18" charset="0"/>
            </a:endParaRPr>
          </a:p>
          <a:p>
            <a:pPr marL="342900" indent="-342900">
              <a:buAutoNum type="alphaLcPeriod"/>
            </a:pPr>
            <a:r>
              <a:rPr lang="en-US" sz="2400" dirty="0" smtClean="0">
                <a:effectLst>
                  <a:outerShdw blurRad="38100" dist="38100" dir="2700000" algn="tl">
                    <a:srgbClr val="000000">
                      <a:alpha val="43137"/>
                    </a:srgbClr>
                  </a:outerShdw>
                </a:effectLst>
                <a:latin typeface="Century Schoolbook" pitchFamily="18" charset="0"/>
              </a:rPr>
              <a:t>Incompetent Os</a:t>
            </a:r>
          </a:p>
          <a:p>
            <a:pPr marL="342900" indent="-342900">
              <a:buAutoNum type="alphaLcPeriod"/>
            </a:pPr>
            <a:endParaRPr lang="en-US" sz="2400" dirty="0" smtClean="0">
              <a:effectLst>
                <a:outerShdw blurRad="38100" dist="38100" dir="2700000" algn="tl">
                  <a:srgbClr val="000000">
                    <a:alpha val="43137"/>
                  </a:srgbClr>
                </a:outerShdw>
              </a:effectLst>
              <a:latin typeface="Century Schoolbook" pitchFamily="18" charset="0"/>
            </a:endParaRPr>
          </a:p>
          <a:p>
            <a:pPr marL="342900" indent="-342900">
              <a:buAutoNum type="alphaLcPeriod"/>
            </a:pPr>
            <a:r>
              <a:rPr lang="en-US" sz="2400" dirty="0" err="1" smtClean="0">
                <a:effectLst>
                  <a:outerShdw blurRad="38100" dist="38100" dir="2700000" algn="tl">
                    <a:srgbClr val="000000">
                      <a:alpha val="43137"/>
                    </a:srgbClr>
                  </a:outerShdw>
                </a:effectLst>
                <a:latin typeface="Century Schoolbook" pitchFamily="18" charset="0"/>
              </a:rPr>
              <a:t>Hematometra</a:t>
            </a:r>
            <a:endParaRPr lang="en-US" sz="2400" dirty="0" smtClean="0">
              <a:effectLst>
                <a:outerShdw blurRad="38100" dist="38100" dir="2700000" algn="tl">
                  <a:srgbClr val="000000">
                    <a:alpha val="43137"/>
                  </a:srgbClr>
                </a:outerShdw>
              </a:effectLst>
              <a:latin typeface="Century Schoolbook" pitchFamily="18" charset="0"/>
            </a:endParaRPr>
          </a:p>
          <a:p>
            <a:pPr marL="342900" indent="-342900">
              <a:buAutoNum type="alphaLcPeriod"/>
            </a:pPr>
            <a:endParaRPr lang="en-US" sz="2400" dirty="0" smtClean="0">
              <a:effectLst>
                <a:outerShdw blurRad="38100" dist="38100" dir="2700000" algn="tl">
                  <a:srgbClr val="000000">
                    <a:alpha val="43137"/>
                  </a:srgbClr>
                </a:outerShdw>
              </a:effectLst>
              <a:latin typeface="Century Schoolbook" pitchFamily="18" charset="0"/>
            </a:endParaRPr>
          </a:p>
          <a:p>
            <a:pPr marL="342900" indent="-342900">
              <a:buAutoNum type="alphaLcPeriod"/>
            </a:pPr>
            <a:r>
              <a:rPr lang="en-US" sz="2400" dirty="0" smtClean="0">
                <a:effectLst>
                  <a:outerShdw blurRad="38100" dist="38100" dir="2700000" algn="tl">
                    <a:srgbClr val="000000">
                      <a:alpha val="43137"/>
                    </a:srgbClr>
                  </a:outerShdw>
                </a:effectLst>
                <a:latin typeface="Century Schoolbook" pitchFamily="18" charset="0"/>
              </a:rPr>
              <a:t>Adjacent tissue trauma</a:t>
            </a:r>
            <a:endParaRPr lang="en-US" sz="2400" dirty="0">
              <a:effectLst>
                <a:outerShdw blurRad="38100" dist="38100" dir="2700000" algn="tl">
                  <a:srgbClr val="000000">
                    <a:alpha val="43137"/>
                  </a:srgbClr>
                </a:outerShdw>
              </a:effectLst>
              <a:latin typeface="Century Schoolbook" pitchFamily="18" charset="0"/>
            </a:endParaRP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5206" y="180235"/>
            <a:ext cx="7360994" cy="1971309"/>
          </a:xfrm>
          <a:prstGeom prst="rect">
            <a:avLst/>
          </a:prstGeom>
          <a:noFill/>
        </p:spPr>
        <p:txBody>
          <a:bodyPr wrap="square" lIns="91440" tIns="45720" rIns="91440" bIns="45720">
            <a:spAutoFit/>
          </a:bodyPr>
          <a:lstStyle/>
          <a:p>
            <a:pPr algn="ctr"/>
            <a:r>
              <a:rPr lang="en-US" sz="6600" b="1" dirty="0" smtClean="0">
                <a:ln w="1905"/>
                <a:effectLst>
                  <a:outerShdw blurRad="38100" dist="38100" dir="2700000" algn="tl">
                    <a:srgbClr val="000000">
                      <a:alpha val="43137"/>
                    </a:srgbClr>
                  </a:outerShdw>
                </a:effectLst>
                <a:latin typeface="Colonna MT" pitchFamily="82" charset="0"/>
              </a:rPr>
              <a:t>ABLATION OF </a:t>
            </a:r>
          </a:p>
          <a:p>
            <a:pPr algn="ctr"/>
            <a:r>
              <a:rPr lang="en-US" sz="6600" b="1" dirty="0" smtClean="0">
                <a:ln w="1905"/>
                <a:effectLst>
                  <a:outerShdw blurRad="38100" dist="38100" dir="2700000" algn="tl">
                    <a:srgbClr val="000000">
                      <a:alpha val="43137"/>
                    </a:srgbClr>
                  </a:outerShdw>
                </a:effectLst>
                <a:latin typeface="Colonna MT" pitchFamily="82" charset="0"/>
              </a:rPr>
              <a:t>LOCAL LESION</a:t>
            </a:r>
            <a:endParaRPr lang="en-US" sz="6600" b="1" cap="none" spc="0" dirty="0">
              <a:ln w="1905"/>
              <a:effectLst>
                <a:outerShdw blurRad="38100" dist="38100" dir="2700000" algn="tl">
                  <a:srgbClr val="000000">
                    <a:alpha val="43137"/>
                  </a:srgbClr>
                </a:outerShdw>
              </a:effectLst>
              <a:latin typeface="Colonna MT" pitchFamily="82" charset="0"/>
            </a:endParaRPr>
          </a:p>
        </p:txBody>
      </p:sp>
      <p:sp>
        <p:nvSpPr>
          <p:cNvPr id="3" name="TextBox 2"/>
          <p:cNvSpPr txBox="1"/>
          <p:nvPr/>
        </p:nvSpPr>
        <p:spPr>
          <a:xfrm>
            <a:off x="1841500" y="2349500"/>
            <a:ext cx="6921500" cy="3648050"/>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Baskerville Old Face" pitchFamily="18" charset="0"/>
              </a:rPr>
              <a:t>FOLLOWING CRITERIA TO BE FULFILLED</a:t>
            </a:r>
            <a:r>
              <a:rPr lang="en-US" sz="2400" dirty="0" smtClean="0">
                <a:latin typeface="Baskerville Old Face" pitchFamily="18" charset="0"/>
              </a:rPr>
              <a:t> –</a:t>
            </a:r>
          </a:p>
          <a:p>
            <a:pPr algn="ctr"/>
            <a:endParaRPr lang="en-US" sz="2400" dirty="0" smtClean="0">
              <a:latin typeface="Baskerville Old Face" pitchFamily="18" charset="0"/>
            </a:endParaRPr>
          </a:p>
          <a:p>
            <a:pPr algn="ctr">
              <a:buFont typeface="Wingdings" pitchFamily="2" charset="2"/>
              <a:buChar char="Ø"/>
            </a:pPr>
            <a:r>
              <a:rPr lang="en-US" sz="2400" dirty="0" smtClean="0">
                <a:latin typeface="Baskerville Old Face" pitchFamily="18" charset="0"/>
              </a:rPr>
              <a:t> </a:t>
            </a:r>
            <a:r>
              <a:rPr lang="en-US" sz="2400" dirty="0" smtClean="0">
                <a:effectLst>
                  <a:outerShdw blurRad="38100" dist="38100" dir="2700000" algn="tl">
                    <a:srgbClr val="000000">
                      <a:alpha val="43137"/>
                    </a:srgbClr>
                  </a:outerShdw>
                </a:effectLst>
                <a:latin typeface="Baskerville Old Face" pitchFamily="18" charset="0"/>
              </a:rPr>
              <a:t>Entire lesion should be visualized within the TZ.</a:t>
            </a:r>
          </a:p>
          <a:p>
            <a:pPr algn="ctr">
              <a:buFont typeface="Wingdings" pitchFamily="2" charset="2"/>
              <a:buChar char="Ø"/>
            </a:pPr>
            <a:endParaRPr lang="en-US" sz="2400" dirty="0" smtClean="0">
              <a:latin typeface="Baskerville Old Face" pitchFamily="18" charset="0"/>
            </a:endParaRPr>
          </a:p>
          <a:p>
            <a:pPr algn="ctr">
              <a:buFont typeface="Wingdings" pitchFamily="2" charset="2"/>
              <a:buChar char="Ø"/>
            </a:pPr>
            <a:r>
              <a:rPr lang="en-US" sz="2400" dirty="0" smtClean="0">
                <a:latin typeface="Baskerville Old Face" pitchFamily="18" charset="0"/>
              </a:rPr>
              <a:t> </a:t>
            </a:r>
            <a:r>
              <a:rPr lang="en-US" sz="2400" dirty="0" smtClean="0">
                <a:effectLst>
                  <a:outerShdw blurRad="38100" dist="38100" dir="2700000" algn="tl">
                    <a:srgbClr val="000000">
                      <a:alpha val="43137"/>
                    </a:srgbClr>
                  </a:outerShdw>
                </a:effectLst>
                <a:latin typeface="Baskerville Old Face" pitchFamily="18" charset="0"/>
              </a:rPr>
              <a:t>No evidence of </a:t>
            </a:r>
            <a:r>
              <a:rPr lang="en-US" sz="2400" dirty="0" err="1" smtClean="0">
                <a:effectLst>
                  <a:outerShdw blurRad="38100" dist="38100" dir="2700000" algn="tl">
                    <a:srgbClr val="000000">
                      <a:alpha val="43137"/>
                    </a:srgbClr>
                  </a:outerShdw>
                </a:effectLst>
                <a:latin typeface="Baskerville Old Face" pitchFamily="18" charset="0"/>
              </a:rPr>
              <a:t>Microinvasion</a:t>
            </a:r>
            <a:r>
              <a:rPr lang="en-US" sz="2400" dirty="0" smtClean="0">
                <a:effectLst>
                  <a:outerShdw blurRad="38100" dist="38100" dir="2700000" algn="tl">
                    <a:srgbClr val="000000">
                      <a:alpha val="43137"/>
                    </a:srgbClr>
                  </a:outerShdw>
                </a:effectLst>
                <a:latin typeface="Baskerville Old Face" pitchFamily="18" charset="0"/>
              </a:rPr>
              <a:t> or Invasion.</a:t>
            </a:r>
          </a:p>
          <a:p>
            <a:pPr algn="ctr">
              <a:buFont typeface="Wingdings" pitchFamily="2" charset="2"/>
              <a:buChar char="Ø"/>
            </a:pPr>
            <a:endParaRPr lang="en-US" sz="2400" dirty="0" smtClean="0">
              <a:latin typeface="Baskerville Old Face" pitchFamily="18" charset="0"/>
            </a:endParaRPr>
          </a:p>
          <a:p>
            <a:pPr algn="ctr">
              <a:buFont typeface="Wingdings" pitchFamily="2" charset="2"/>
              <a:buChar char="Ø"/>
            </a:pPr>
            <a:r>
              <a:rPr lang="en-US" sz="2400" dirty="0" smtClean="0">
                <a:latin typeface="Baskerville Old Face" pitchFamily="18" charset="0"/>
              </a:rPr>
              <a:t> </a:t>
            </a:r>
            <a:r>
              <a:rPr lang="en-US" sz="2400" dirty="0" smtClean="0">
                <a:effectLst>
                  <a:outerShdw blurRad="38100" dist="38100" dir="2700000" algn="tl">
                    <a:srgbClr val="000000">
                      <a:alpha val="43137"/>
                    </a:srgbClr>
                  </a:outerShdw>
                </a:effectLst>
                <a:latin typeface="Baskerville Old Face" pitchFamily="18" charset="0"/>
              </a:rPr>
              <a:t>No </a:t>
            </a:r>
            <a:r>
              <a:rPr lang="en-US" sz="2400" dirty="0" err="1" smtClean="0">
                <a:effectLst>
                  <a:outerShdw blurRad="38100" dist="38100" dir="2700000" algn="tl">
                    <a:srgbClr val="000000">
                      <a:alpha val="43137"/>
                    </a:srgbClr>
                  </a:outerShdw>
                </a:effectLst>
                <a:latin typeface="Baskerville Old Face" pitchFamily="18" charset="0"/>
              </a:rPr>
              <a:t>endocervical</a:t>
            </a:r>
            <a:r>
              <a:rPr lang="en-US" sz="2400" dirty="0" smtClean="0">
                <a:effectLst>
                  <a:outerShdw blurRad="38100" dist="38100" dir="2700000" algn="tl">
                    <a:srgbClr val="000000">
                      <a:alpha val="43137"/>
                    </a:srgbClr>
                  </a:outerShdw>
                </a:effectLst>
                <a:latin typeface="Baskerville Old Face" pitchFamily="18" charset="0"/>
              </a:rPr>
              <a:t> glandular involvement.</a:t>
            </a:r>
          </a:p>
          <a:p>
            <a:pPr algn="ctr">
              <a:buFont typeface="Wingdings" pitchFamily="2" charset="2"/>
              <a:buChar char="Ø"/>
            </a:pPr>
            <a:endParaRPr lang="en-US" sz="2400" dirty="0" smtClean="0">
              <a:latin typeface="Baskerville Old Face" pitchFamily="18" charset="0"/>
            </a:endParaRPr>
          </a:p>
          <a:p>
            <a:pPr algn="ctr">
              <a:buFont typeface="Wingdings" pitchFamily="2" charset="2"/>
              <a:buChar char="Ø"/>
            </a:pPr>
            <a:r>
              <a:rPr lang="en-US" sz="2400" dirty="0" smtClean="0">
                <a:latin typeface="Baskerville Old Face" pitchFamily="18" charset="0"/>
              </a:rPr>
              <a:t> </a:t>
            </a:r>
            <a:r>
              <a:rPr lang="en-US" sz="2400" dirty="0" smtClean="0">
                <a:effectLst>
                  <a:outerShdw blurRad="38100" dist="38100" dir="2700000" algn="tl">
                    <a:srgbClr val="000000">
                      <a:alpha val="43137"/>
                    </a:srgbClr>
                  </a:outerShdw>
                </a:effectLst>
                <a:latin typeface="Baskerville Old Face" pitchFamily="18" charset="0"/>
              </a:rPr>
              <a:t>No </a:t>
            </a:r>
            <a:r>
              <a:rPr lang="en-US" sz="2400" dirty="0" err="1" smtClean="0">
                <a:effectLst>
                  <a:outerShdw blurRad="38100" dist="38100" dir="2700000" algn="tl">
                    <a:srgbClr val="000000">
                      <a:alpha val="43137"/>
                    </a:srgbClr>
                  </a:outerShdw>
                </a:effectLst>
                <a:latin typeface="Baskerville Old Face" pitchFamily="18" charset="0"/>
              </a:rPr>
              <a:t>discrepency</a:t>
            </a:r>
            <a:r>
              <a:rPr lang="en-US" sz="2400" dirty="0" smtClean="0">
                <a:effectLst>
                  <a:outerShdw blurRad="38100" dist="38100" dir="2700000" algn="tl">
                    <a:srgbClr val="000000">
                      <a:alpha val="43137"/>
                    </a:srgbClr>
                  </a:outerShdw>
                </a:effectLst>
                <a:latin typeface="Baskerville Old Face" pitchFamily="18" charset="0"/>
              </a:rPr>
              <a:t> b/w Biopsy, Cytology &amp; Colposcopy report. </a:t>
            </a:r>
            <a:endParaRPr lang="en-US" sz="2400" dirty="0">
              <a:effectLst>
                <a:outerShdw blurRad="38100" dist="38100" dir="2700000" algn="tl">
                  <a:srgbClr val="000000">
                    <a:alpha val="43137"/>
                  </a:srgbClr>
                </a:outerShdw>
              </a:effectLst>
              <a:latin typeface="Baskerville Old Face" pitchFamily="18" charset="0"/>
            </a:endParaRP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457200"/>
            <a:ext cx="7620000" cy="6851106"/>
          </a:xfrm>
          <a:prstGeom prst="rect">
            <a:avLst/>
          </a:prstGeom>
          <a:noFill/>
        </p:spPr>
        <p:txBody>
          <a:bodyPr wrap="square" rtlCol="0">
            <a:spAutoFit/>
          </a:bodyPr>
          <a:lstStyle/>
          <a:p>
            <a:pPr algn="ctr"/>
            <a:r>
              <a:rPr lang="en-US" sz="5400" b="1" u="sng" dirty="0" smtClean="0">
                <a:effectLst>
                  <a:outerShdw blurRad="38100" dist="38100" dir="2700000" algn="tl">
                    <a:srgbClr val="000000">
                      <a:alpha val="43137"/>
                    </a:srgbClr>
                  </a:outerShdw>
                </a:effectLst>
                <a:latin typeface="Baskerville Old Face" pitchFamily="18" charset="0"/>
              </a:rPr>
              <a:t>CRYOSURGERY</a:t>
            </a:r>
            <a:endParaRPr lang="en-US" b="1" u="sng" dirty="0" smtClean="0">
              <a:effectLst>
                <a:outerShdw blurRad="38100" dist="38100" dir="2700000" algn="tl">
                  <a:srgbClr val="000000">
                    <a:alpha val="43137"/>
                  </a:srgbClr>
                </a:outerShdw>
              </a:effectLst>
              <a:latin typeface="Baskerville Old Face" pitchFamily="18" charset="0"/>
            </a:endParaRPr>
          </a:p>
          <a:p>
            <a:pPr>
              <a:buFont typeface="Wingdings" pitchFamily="2" charset="2"/>
              <a:buChar char="Ø"/>
            </a:pPr>
            <a:r>
              <a:rPr lang="en-US" dirty="0" smtClean="0">
                <a:latin typeface="Baskerville Old Face" pitchFamily="18" charset="0"/>
              </a:rPr>
              <a:t> Principle is crystallization of  intracellular water at temperatures of</a:t>
            </a:r>
          </a:p>
          <a:p>
            <a:r>
              <a:rPr lang="en-US" dirty="0" smtClean="0">
                <a:latin typeface="Baskerville Old Face" pitchFamily="18" charset="0"/>
              </a:rPr>
              <a:t> -90</a:t>
            </a:r>
            <a:r>
              <a:rPr lang="en-US" baseline="30000" dirty="0" smtClean="0">
                <a:latin typeface="Baskerville Old Face" pitchFamily="18" charset="0"/>
              </a:rPr>
              <a:t>o</a:t>
            </a:r>
            <a:r>
              <a:rPr lang="en-US" dirty="0" smtClean="0">
                <a:latin typeface="Baskerville Old Face" pitchFamily="18" charset="0"/>
              </a:rPr>
              <a:t> C.</a:t>
            </a:r>
          </a:p>
          <a:p>
            <a:r>
              <a:rPr lang="en-US" dirty="0" smtClean="0">
                <a:latin typeface="Baskerville Old Face" pitchFamily="18" charset="0"/>
              </a:rPr>
              <a:t> </a:t>
            </a:r>
          </a:p>
          <a:p>
            <a:pPr>
              <a:buFont typeface="Wingdings" pitchFamily="2" charset="2"/>
              <a:buChar char="Ø"/>
            </a:pPr>
            <a:r>
              <a:rPr lang="en-US" dirty="0" smtClean="0">
                <a:latin typeface="Baskerville Old Face" pitchFamily="18" charset="0"/>
              </a:rPr>
              <a:t> Uses Nitrous Oxide or CO</a:t>
            </a:r>
            <a:r>
              <a:rPr lang="en-US" baseline="-25000" dirty="0" smtClean="0">
                <a:latin typeface="Baskerville Old Face" pitchFamily="18" charset="0"/>
              </a:rPr>
              <a:t>2</a:t>
            </a:r>
          </a:p>
          <a:p>
            <a:endParaRPr lang="en-US" dirty="0" smtClean="0">
              <a:latin typeface="Baskerville Old Face" pitchFamily="18" charset="0"/>
            </a:endParaRPr>
          </a:p>
          <a:p>
            <a:pPr>
              <a:buFont typeface="Wingdings" pitchFamily="2" charset="2"/>
              <a:buChar char="Ø"/>
            </a:pPr>
            <a:r>
              <a:rPr lang="en-US" dirty="0" smtClean="0">
                <a:latin typeface="Baskerville Old Face" pitchFamily="18" charset="0"/>
              </a:rPr>
              <a:t> Depth of tissue destruction = 5 mm </a:t>
            </a:r>
          </a:p>
          <a:p>
            <a:endParaRPr lang="en-US" dirty="0" smtClean="0">
              <a:latin typeface="Baskerville Old Face" pitchFamily="18" charset="0"/>
            </a:endParaRPr>
          </a:p>
          <a:p>
            <a:endParaRPr lang="en-US" dirty="0" smtClean="0">
              <a:latin typeface="Baskerville Old Face" pitchFamily="18" charset="0"/>
            </a:endParaRPr>
          </a:p>
          <a:p>
            <a:r>
              <a:rPr lang="en-US" sz="2000" i="1" dirty="0" smtClean="0">
                <a:effectLst>
                  <a:outerShdw blurRad="38100" dist="38100" dir="2700000" algn="tl">
                    <a:srgbClr val="000000">
                      <a:alpha val="43137"/>
                    </a:srgbClr>
                  </a:outerShdw>
                </a:effectLst>
                <a:latin typeface="Baskerville Old Face" pitchFamily="18" charset="0"/>
              </a:rPr>
              <a:t>DOUBLE FREEZE TECHNIQUE </a:t>
            </a:r>
          </a:p>
          <a:p>
            <a:r>
              <a:rPr lang="en-US" sz="2000" i="1" dirty="0" smtClean="0">
                <a:effectLst>
                  <a:outerShdw blurRad="38100" dist="38100" dir="2700000" algn="tl">
                    <a:srgbClr val="000000">
                      <a:alpha val="43137"/>
                    </a:srgbClr>
                  </a:outerShdw>
                </a:effectLst>
                <a:latin typeface="Baskerville Old Face" pitchFamily="18" charset="0"/>
              </a:rPr>
              <a:t>(Freeze-Thaw-Freeze)</a:t>
            </a:r>
          </a:p>
          <a:p>
            <a:endParaRPr lang="en-US" sz="2000" i="1" dirty="0" smtClean="0">
              <a:effectLst>
                <a:outerShdw blurRad="38100" dist="38100" dir="2700000" algn="tl">
                  <a:srgbClr val="000000">
                    <a:alpha val="43137"/>
                  </a:srgbClr>
                </a:outerShdw>
              </a:effectLst>
              <a:latin typeface="Baskerville Old Face" pitchFamily="18" charset="0"/>
            </a:endParaRPr>
          </a:p>
          <a:p>
            <a:endParaRPr lang="en-US" sz="2000" i="1" dirty="0" smtClean="0">
              <a:solidFill>
                <a:srgbClr val="660066"/>
              </a:solidFill>
              <a:effectLst>
                <a:outerShdw blurRad="38100" dist="38100" dir="2700000" algn="tl">
                  <a:srgbClr val="000000">
                    <a:alpha val="43137"/>
                  </a:srgbClr>
                </a:outerShdw>
              </a:effectLst>
              <a:latin typeface="Baskerville Old Face" pitchFamily="18" charset="0"/>
            </a:endParaRPr>
          </a:p>
          <a:p>
            <a:r>
              <a:rPr lang="en-US" sz="2000" dirty="0" smtClean="0">
                <a:effectLst>
                  <a:outerShdw blurRad="38100" dist="38100" dir="2700000" algn="tl">
                    <a:srgbClr val="000000">
                      <a:alpha val="43137"/>
                    </a:srgbClr>
                  </a:outerShdw>
                </a:effectLst>
                <a:latin typeface="Baskerville Old Face" pitchFamily="18" charset="0"/>
              </a:rPr>
              <a:t>INDICATED ; CIN persist for 24 months or CIN2</a:t>
            </a:r>
          </a:p>
          <a:p>
            <a:r>
              <a:rPr lang="en-US" sz="2000" dirty="0" smtClean="0">
                <a:effectLst>
                  <a:outerShdw blurRad="38100" dist="38100" dir="2700000" algn="tl">
                    <a:srgbClr val="000000">
                      <a:alpha val="43137"/>
                    </a:srgbClr>
                  </a:outerShdw>
                </a:effectLst>
                <a:latin typeface="Baskerville Old Face" pitchFamily="18" charset="0"/>
              </a:rPr>
              <a:t>Small lesion</a:t>
            </a:r>
          </a:p>
          <a:p>
            <a:r>
              <a:rPr lang="en-US" sz="2000" dirty="0" err="1" smtClean="0">
                <a:effectLst>
                  <a:outerShdw blurRad="38100" dist="38100" dir="2700000" algn="tl">
                    <a:srgbClr val="000000">
                      <a:alpha val="43137"/>
                    </a:srgbClr>
                  </a:outerShdw>
                </a:effectLst>
                <a:latin typeface="Baskerville Old Face" pitchFamily="18" charset="0"/>
              </a:rPr>
              <a:t>Ectocervical</a:t>
            </a:r>
            <a:r>
              <a:rPr lang="en-US" sz="2000" dirty="0" smtClean="0">
                <a:effectLst>
                  <a:outerShdw blurRad="38100" dist="38100" dir="2700000" algn="tl">
                    <a:srgbClr val="000000">
                      <a:alpha val="43137"/>
                    </a:srgbClr>
                  </a:outerShdw>
                </a:effectLst>
                <a:latin typeface="Baskerville Old Face" pitchFamily="18" charset="0"/>
              </a:rPr>
              <a:t> </a:t>
            </a:r>
            <a:r>
              <a:rPr lang="en-US" sz="2000" dirty="0" err="1" smtClean="0">
                <a:effectLst>
                  <a:outerShdw blurRad="38100" dist="38100" dir="2700000" algn="tl">
                    <a:srgbClr val="000000">
                      <a:alpha val="43137"/>
                    </a:srgbClr>
                  </a:outerShdw>
                </a:effectLst>
                <a:latin typeface="Baskerville Old Face" pitchFamily="18" charset="0"/>
              </a:rPr>
              <a:t>localisation</a:t>
            </a:r>
            <a:r>
              <a:rPr lang="en-US" sz="2000" dirty="0" smtClean="0">
                <a:effectLst>
                  <a:outerShdw blurRad="38100" dist="38100" dir="2700000" algn="tl">
                    <a:srgbClr val="000000">
                      <a:alpha val="43137"/>
                    </a:srgbClr>
                  </a:outerShdw>
                </a:effectLst>
                <a:latin typeface="Baskerville Old Face" pitchFamily="18" charset="0"/>
              </a:rPr>
              <a:t> only</a:t>
            </a:r>
          </a:p>
          <a:p>
            <a:r>
              <a:rPr lang="en-US" sz="2000" dirty="0" smtClean="0">
                <a:effectLst>
                  <a:outerShdw blurRad="38100" dist="38100" dir="2700000" algn="tl">
                    <a:srgbClr val="000000">
                      <a:alpha val="43137"/>
                    </a:srgbClr>
                  </a:outerShdw>
                </a:effectLst>
                <a:latin typeface="Baskerville Old Face" pitchFamily="18" charset="0"/>
              </a:rPr>
              <a:t>Negative for Endo cervical sample</a:t>
            </a:r>
          </a:p>
          <a:p>
            <a:endParaRPr lang="en-US" sz="2000" dirty="0" smtClean="0">
              <a:solidFill>
                <a:srgbClr val="660066"/>
              </a:solidFill>
              <a:effectLst>
                <a:outerShdw blurRad="38100" dist="38100" dir="2700000" algn="tl">
                  <a:srgbClr val="000000">
                    <a:alpha val="43137"/>
                  </a:srgbClr>
                </a:outerShdw>
              </a:effectLst>
              <a:latin typeface="Baskerville Old Face" pitchFamily="18" charset="0"/>
            </a:endParaRPr>
          </a:p>
          <a:p>
            <a:endParaRPr lang="en-US" dirty="0" smtClean="0">
              <a:latin typeface="Baskerville Old Face" pitchFamily="18" charset="0"/>
            </a:endParaRPr>
          </a:p>
          <a:p>
            <a:endParaRPr lang="en-US" dirty="0" smtClean="0">
              <a:latin typeface="Baskerville Old Face" pitchFamily="18" charset="0"/>
            </a:endParaRPr>
          </a:p>
          <a:p>
            <a:endParaRPr lang="en-US" dirty="0" smtClean="0">
              <a:latin typeface="Baskerville Old Face" pitchFamily="18" charset="0"/>
            </a:endParaRPr>
          </a:p>
          <a:p>
            <a:pPr algn="ctr"/>
            <a:endParaRPr lang="en-US" dirty="0">
              <a:latin typeface="Baskerville Old Face" pitchFamily="18" charset="0"/>
            </a:endParaRP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6260" y="389134"/>
            <a:ext cx="6294740" cy="634789"/>
          </a:xfrm>
          <a:prstGeom prst="rect">
            <a:avLst/>
          </a:prstGeom>
        </p:spPr>
        <p:txBody>
          <a:bodyPr wrap="square">
            <a:spAutoFit/>
          </a:bodyPr>
          <a:lstStyle/>
          <a:p>
            <a:pPr algn="ctr"/>
            <a:r>
              <a:rPr lang="en-US" sz="4400" b="1" u="sng" dirty="0" smtClean="0">
                <a:effectLst>
                  <a:outerShdw blurRad="38100" dist="38100" dir="2700000" algn="tl">
                    <a:srgbClr val="000000">
                      <a:alpha val="43137"/>
                    </a:srgbClr>
                  </a:outerShdw>
                </a:effectLst>
                <a:latin typeface="Britannic Bold" pitchFamily="34" charset="0"/>
              </a:rPr>
              <a:t>ELECTRODIATHERMY</a:t>
            </a:r>
          </a:p>
        </p:txBody>
      </p:sp>
      <p:sp>
        <p:nvSpPr>
          <p:cNvPr id="3" name="TextBox 2"/>
          <p:cNvSpPr txBox="1"/>
          <p:nvPr/>
        </p:nvSpPr>
        <p:spPr>
          <a:xfrm>
            <a:off x="1739900" y="1651000"/>
            <a:ext cx="7162800" cy="1872179"/>
          </a:xfrm>
          <a:prstGeom prst="rect">
            <a:avLst/>
          </a:prstGeom>
          <a:noFill/>
        </p:spPr>
        <p:txBody>
          <a:bodyPr wrap="square" rtlCol="0">
            <a:spAutoFit/>
          </a:bodyPr>
          <a:lstStyle/>
          <a:p>
            <a:pPr>
              <a:buFont typeface="Wingdings" pitchFamily="2" charset="2"/>
              <a:buChar char="ü"/>
            </a:pPr>
            <a:r>
              <a:rPr lang="en-US" sz="2400" dirty="0" smtClean="0"/>
              <a:t> </a:t>
            </a:r>
            <a:r>
              <a:rPr lang="en-US" sz="2400" dirty="0" smtClean="0">
                <a:latin typeface="Baskerville Old Face" pitchFamily="18" charset="0"/>
              </a:rPr>
              <a:t>8-10 mm depths destroyed.</a:t>
            </a:r>
          </a:p>
          <a:p>
            <a:pPr>
              <a:buFont typeface="Wingdings" pitchFamily="2" charset="2"/>
              <a:buChar char="ü"/>
            </a:pPr>
            <a:endParaRPr lang="en-US" sz="2400" dirty="0" smtClean="0">
              <a:latin typeface="Baskerville Old Face" pitchFamily="18" charset="0"/>
            </a:endParaRPr>
          </a:p>
          <a:p>
            <a:pPr>
              <a:buFont typeface="Wingdings" pitchFamily="2" charset="2"/>
              <a:buChar char="ü"/>
            </a:pPr>
            <a:r>
              <a:rPr lang="en-US" sz="2400" dirty="0" smtClean="0">
                <a:latin typeface="Baskerville Old Face" pitchFamily="18" charset="0"/>
              </a:rPr>
              <a:t> Using a </a:t>
            </a:r>
            <a:r>
              <a:rPr lang="en-US" sz="2400" dirty="0" err="1" smtClean="0">
                <a:latin typeface="Baskerville Old Face" pitchFamily="18" charset="0"/>
              </a:rPr>
              <a:t>unipolar</a:t>
            </a:r>
            <a:r>
              <a:rPr lang="en-US" sz="2400" dirty="0" smtClean="0">
                <a:latin typeface="Baskerville Old Face" pitchFamily="18" charset="0"/>
              </a:rPr>
              <a:t> electrode.</a:t>
            </a:r>
          </a:p>
          <a:p>
            <a:pPr>
              <a:buFont typeface="Wingdings" pitchFamily="2" charset="2"/>
              <a:buChar char="ü"/>
            </a:pPr>
            <a:endParaRPr lang="en-US" sz="2400" dirty="0" smtClean="0">
              <a:latin typeface="Baskerville Old Face" pitchFamily="18" charset="0"/>
            </a:endParaRPr>
          </a:p>
          <a:p>
            <a:pPr>
              <a:buFont typeface="Wingdings" pitchFamily="2" charset="2"/>
              <a:buChar char="ü"/>
            </a:pPr>
            <a:r>
              <a:rPr lang="en-US" sz="2400" dirty="0" smtClean="0">
                <a:latin typeface="Baskerville Old Face" pitchFamily="18" charset="0"/>
              </a:rPr>
              <a:t> General </a:t>
            </a:r>
            <a:r>
              <a:rPr lang="en-US" sz="2400" dirty="0" err="1" smtClean="0">
                <a:latin typeface="Baskerville Old Face" pitchFamily="18" charset="0"/>
              </a:rPr>
              <a:t>Anaesthesia</a:t>
            </a:r>
            <a:r>
              <a:rPr lang="en-US" sz="2400" dirty="0" smtClean="0">
                <a:latin typeface="Baskerville Old Face" pitchFamily="18" charset="0"/>
              </a:rPr>
              <a:t>.</a:t>
            </a:r>
            <a:endParaRPr lang="en-US" sz="2400" dirty="0"/>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9700" y="389134"/>
            <a:ext cx="7556500" cy="798680"/>
          </a:xfrm>
          <a:prstGeom prst="rect">
            <a:avLst/>
          </a:prstGeom>
        </p:spPr>
        <p:txBody>
          <a:bodyPr wrap="square">
            <a:spAutoFit/>
          </a:bodyPr>
          <a:lstStyle/>
          <a:p>
            <a:pPr algn="ctr"/>
            <a:r>
              <a:rPr lang="en-US" sz="5400" b="1" u="sng" dirty="0" smtClean="0">
                <a:effectLst>
                  <a:outerShdw blurRad="38100" dist="38100" dir="2700000" algn="tl">
                    <a:srgbClr val="000000">
                      <a:alpha val="43137"/>
                    </a:srgbClr>
                  </a:outerShdw>
                </a:effectLst>
                <a:latin typeface="Lucida Calligraphy" pitchFamily="66" charset="0"/>
              </a:rPr>
              <a:t>LASER ABLATION</a:t>
            </a:r>
          </a:p>
        </p:txBody>
      </p:sp>
      <p:sp>
        <p:nvSpPr>
          <p:cNvPr id="3" name="TextBox 2"/>
          <p:cNvSpPr txBox="1"/>
          <p:nvPr/>
        </p:nvSpPr>
        <p:spPr>
          <a:xfrm>
            <a:off x="1739900" y="2273300"/>
            <a:ext cx="6985000" cy="2909386"/>
          </a:xfrm>
          <a:prstGeom prst="rect">
            <a:avLst/>
          </a:prstGeom>
          <a:noFill/>
        </p:spPr>
        <p:txBody>
          <a:bodyPr wrap="square" rtlCol="0">
            <a:spAutoFit/>
          </a:bodyPr>
          <a:lstStyle/>
          <a:p>
            <a:pPr>
              <a:buFont typeface="Wingdings" pitchFamily="2" charset="2"/>
              <a:buChar char="v"/>
            </a:pPr>
            <a:r>
              <a:rPr lang="en-US" sz="2400" dirty="0" smtClean="0">
                <a:latin typeface="Baskerville Old Face" pitchFamily="18" charset="0"/>
              </a:rPr>
              <a:t> Depth = 7 mm</a:t>
            </a:r>
          </a:p>
          <a:p>
            <a:pPr>
              <a:buFont typeface="Wingdings" pitchFamily="2" charset="2"/>
              <a:buChar char="v"/>
            </a:pPr>
            <a:endParaRPr lang="en-US" sz="2400" dirty="0" smtClean="0">
              <a:latin typeface="Baskerville Old Face" pitchFamily="18" charset="0"/>
            </a:endParaRPr>
          </a:p>
          <a:p>
            <a:pPr>
              <a:buFont typeface="Wingdings" pitchFamily="2" charset="2"/>
              <a:buChar char="v"/>
            </a:pPr>
            <a:r>
              <a:rPr lang="en-US" sz="2400" dirty="0" smtClean="0">
                <a:latin typeface="Baskerville Old Face" pitchFamily="18" charset="0"/>
              </a:rPr>
              <a:t> Method of choice when CIN extends onto vaginal </a:t>
            </a:r>
            <a:r>
              <a:rPr lang="en-US" sz="2400" dirty="0" err="1" smtClean="0">
                <a:latin typeface="Baskerville Old Face" pitchFamily="18" charset="0"/>
              </a:rPr>
              <a:t>fornices</a:t>
            </a:r>
            <a:r>
              <a:rPr lang="en-US" sz="2400" dirty="0" smtClean="0">
                <a:latin typeface="Baskerville Old Face" pitchFamily="18" charset="0"/>
              </a:rPr>
              <a:t>.</a:t>
            </a:r>
          </a:p>
          <a:p>
            <a:pPr>
              <a:buFont typeface="Wingdings" pitchFamily="2" charset="2"/>
              <a:buChar char="v"/>
            </a:pPr>
            <a:endParaRPr lang="en-US" sz="2400" dirty="0" smtClean="0">
              <a:latin typeface="Baskerville Old Face" pitchFamily="18" charset="0"/>
            </a:endParaRPr>
          </a:p>
          <a:p>
            <a:pPr>
              <a:buFont typeface="Wingdings" pitchFamily="2" charset="2"/>
              <a:buChar char="v"/>
            </a:pPr>
            <a:r>
              <a:rPr lang="en-US" sz="2400" dirty="0" smtClean="0">
                <a:latin typeface="Baskerville Old Face" pitchFamily="18" charset="0"/>
              </a:rPr>
              <a:t> Done through colposcopic guidance</a:t>
            </a:r>
          </a:p>
          <a:p>
            <a:pPr>
              <a:buFont typeface="Wingdings" pitchFamily="2" charset="2"/>
              <a:buChar char="v"/>
            </a:pPr>
            <a:endParaRPr lang="en-US" sz="2400" dirty="0" smtClean="0">
              <a:latin typeface="Baskerville Old Face" pitchFamily="18" charset="0"/>
            </a:endParaRPr>
          </a:p>
          <a:p>
            <a:pPr>
              <a:buFont typeface="Wingdings" pitchFamily="2" charset="2"/>
              <a:buChar char="v"/>
            </a:pPr>
            <a:r>
              <a:rPr lang="en-US" sz="2400" dirty="0" smtClean="0">
                <a:latin typeface="Baskerville Old Face" pitchFamily="18" charset="0"/>
              </a:rPr>
              <a:t> Destroy epithelium by </a:t>
            </a:r>
            <a:r>
              <a:rPr lang="en-US" sz="2400" dirty="0" err="1" smtClean="0">
                <a:latin typeface="Baskerville Old Face" pitchFamily="18" charset="0"/>
              </a:rPr>
              <a:t>vaporisation</a:t>
            </a:r>
            <a:r>
              <a:rPr lang="en-US" sz="2400" dirty="0" smtClean="0">
                <a:latin typeface="Baskerville Old Face" pitchFamily="18" charset="0"/>
              </a:rPr>
              <a:t>.</a:t>
            </a:r>
            <a:endParaRPr lang="en-US" sz="2400" dirty="0">
              <a:latin typeface="Baskerville Old Face" pitchFamily="18" charset="0"/>
            </a:endParaRPr>
          </a:p>
        </p:txBody>
      </p:sp>
      <p:sp>
        <p:nvSpPr>
          <p:cNvPr id="118786" name="AutoShape 2" descr="data:image/jpeg;base64,/9j/4AAQSkZJRgABAQAAAQABAAD/2wCEAAkGBxASEhQUEBQRDxEVEBAVDxYQEBAQDxAXFBYaFxQUExYaHCggGRomGxcTITEhKSkrLi4uFx8zODMuNygvLiwBCgoKDg0OGRAPGiwfHhwyKzc3NCw3Kyw3Ly02LCwtKywrNywsLCwuMjAsLC0rLywsLCwrLSwsKzc2LCw3Kyw3K//AABEIAT4AngMBIgACEQEDEQH/xAAcAAEAAgMBAQEAAAAAAAAAAAAABQYCBAcDAQj/xABMEAACAQIDAwUKCgcFCQAAAAAAAQIDEQQSIQUGMRMiQVFhByMycYGRobKzwRRCUmJkcnN0krEzNENjgrTRFiWjw/AVJDWDhJOipOH/xAAZAQEAAwEBAAAAAAAAAAAAAAAAAQIDBAX/xAAkEQEAAgIBAwQDAQAAAAAAAAAAAQIRMTIDBDMhQZGxI1HRIv/aAAwDAQACEQMRAD8A7iAAAAAAEDtDfDAUcR8GqVkq+VSnGMZS5JPg6jStHiuPQ03o7gTwMYTTSaaaaTTTumnwaZkAAAAAAAAAAAAAAAAAAAAAADmW+W6kadbF4yE1Tbw6rXks0e9t8tGXUmsjT6H2HTSu78wvhMQ/oWKj54xt+QHluHVcaVShOWapRqRzWvlUakVOLhf4t868aZZzn2xsZLD4tKppCedJvROlOStfrcJum7/IrSfxWdBAAAAAAAAAAAAAAAAAAAAAABDb2wzYapFfGhKP4rL3kyRO8j715YLz1IL3gRO8exuXwlKcVHlaVOnKDkrx0jZqXzWpTjL5s5khujtXl6KTbzwSUs7vNrVJz+cnGcJfOpy6LEpgY96gv3cF/wCKKfXg8DjFKN+SqNuyu+KWaK7XGKa+dSj01GBeAYwmmk0000mmndNPg0ZAAAAAAAAAAAAAAAAAAAAIfeb9Evr0fb0iYIXel96/ipe2pASuFVoR+pH8jQ3i2YsRRlHXOudTa0kmtVlfQ7pNdqi+gkoKyXiRkBW9ztpOcHSnZTheyWiVrZoxXRFZoyivk1ILoZZCn7fw7w2IjXp6QnJZ76RjPWzfUnmmm/k1Jv4qLXha6qRUo8Gunin0p9TTumutAeoAAAAAAAAAAAAAAAAAAEJvW+9L60PaQfuJsg96fAiv3kPWT9wE4AANXaWCjWpypytaS6Vez6GV/dXGShOWHq+FGVtXd3V8r/ijF6/Kg38dFqKtvdg3CUcVC/NtGtl8JxurSXzk1FrtjDouBaQauzMYqtNSVr8JZeF7XuuxpprsaNoAAAAAAAAAAAAAAAAAQe8v7NddWH5S/oThBbxvnUV+/p+pVfuYE6AABhWpRlFxkrxkmpLrT4mYAqGxKssLiJYeo+b+zb+NTb5sv4ZOz7J9UC3kDvbs5zpqrTSdWjeST4TjbnwfY1fyN9Zt7v7QVakndtpLj4TT4OXbo0+2MgJMAAAAAAAAAAAAAAAArW9FZKVNt2y1Yt6N6cnUSenbNFjnKyb6k2U2lD4Tiprk3OXJLPXzKEaTTeSFOF728N9d/QF0AAAAACoqDwWKsk+RqtyppdDfh00vIml1xS+MW4p+9u2sBUi6Pwimq8akVDJLNKE01fVaKUbp264oC3Qmmk4tNNJpp3TT4NMyKpu/tmSUVNJRdXkq6T/Va/VbppVG049Kc10Pm2sAAAAAAAAAAAAAA+SV1Z8HxK3iqE8PX5SNpRlZK8svHSSfRzllT6E4xl8osp516MZxcZapgfaNVTipRd01dGZXsNjfgtRUq2lOV8k/ixaV7yfQrLV9l/lNWBNPVarotwYH0GNSaim5NJJXbfBFV2lvTVUrYeCcV8apGTcvEk1Zf60AnN4Kjjha7jmzchVyZE3PM4tRypa3vY5JsXd+VJxVeipzWnNpuazuOjTt8pp2a4lsxm3MVXy0pU45ZVKLlkTjpCoptJylZXStrx7BtLGrNi1GEnJ8lKh4GWDguN72Wtnpdga+C2biqtW0YThGtTUMVKrTnBRjDhUimtZ20S69eCOjJFPp77Terw9l21cr82Vm5s/exVKkYOk4ZpKN1NSSb0XQukjMJwsoAJQAAAAAAAAAAAAAI/bWzVXptcJrWDVrp9HHT/Vno2jz3alW+DwVeHJ1I3hKN4u2XTSzenVre1iUPiiuPXxA0Nq1WnCKdr55S7YxVrfilB+Qo+3NrSoUeUVpNyioRaglzn0818Fd+Qt22Z6zfyKCy+Oo5X9SBzjugTtGhDW2acm7OyyRUVf8b8xt0aRa9ayracRLX/thV6aNJ/xRX+WZf2ydtcPT8kovh/CiqutF/Gj+JG1gYKc6cE089SnHino5LM/Nc9Ce26URmY+/654vb9ukws2rxjqrvSSasrvp8SOe79bTlyroQ0hGMZT11k3e0X2JJPynR4rwn1RS/E7v0Jec4xtjE8riK0+urJLxR5i9ETg7ekWv6+ze84h+gdwf+HYT7vAnyC3FX934T7rS9VE6ZX5StGgAFUgAAAAAAAAAAAACB2o7qfz68UvFBRTXnjM57tvbbjia6ji5UI0qUVKHwZTjGcsqUs+t3eadrdHTZnTMNKE4awc1ylZaq6uqklKy+tcTwtB8aL/7asTO0Oa1sVUVF8pG8eRjOOKqcpCnOdSzh3uMb/HSta+nA+7Er1J16cc+DqJUc9Tk6c1XeZNxcW4rS0qfp01OhV8BhZrLODcXxUovK/GjVp7HwMZOcIxpzcVFyjFxm0rWi2tbaLTsQylA7cxXI4WrU6o1Z/hWWP5ek4rSVkvFqdW7q1WNPDRhCV1UnThG172i80k/JH0nKzt7WvpMsupPs/SG5K/u/B/dMP6iJshtzF/d+D+5YX2USZOO3KWkaAAVSAAAAAAAAAAAAAI/Yf6OX3jF/wAxUN5sj9hPvc/vWM/mKh6YnHqFSFNxk8/BpXS8fZo9S1+UojTbbPKZ9qVEld8ErsgNlb1YXE1JU6Mm5K71jZSS6YspmF4raYm0R6QqfdpXeMNov1mfspnJjrHdofeMN94n7KRyc9LtvG578n6V3SVsDhF9DwvsoksRu7Stg8MurC4f2cSSPPtuW0AAIAAAAAAAAAAAAABGbE8Cp96xftpM3myM2XK0a3WsTibX4eG2fPhlbW8YPmyy5ZR8JNWT53DVPyPsLW5SiNJCSI7D7Iw9J3pUqdN6+BFR4u74dpnicXUi3am5KztZvXTRcPH5rcWjxjtGV0pUqkbuK6XlzNLXTt8l1e2tq4WzOMKR3aP0OG+3n7ORydnVe7O+9Yb7ep7NnKZPR+I9HtvGwvt+n9hK2GoL6PR9RG8amyFahR+xpeqjbPPnbYABAAAAAAAAAAAAAAIbZf7ZfSq/pafvPeeGptWcVbpXR0f0XmNXZz51f71U9MYv3m25FrbRGnlPDQd+Kvm4SkvCacunrSPL4JFNNSmrNPwtHZt2fZqzYcjzbK5S553Zn3rDfbVPZs5VN6PxM6j3ZH3vDfa1fUOW1OD8TPQ7bxsb7fqjZy71T+zh6qNg8sIrQh9SP5Hqee2AAAAAAAAAAAAAAAAV7AS5+J+9y9nTfvNtyI/By77i19L/AMiizacib7RD0cjByMHIwciqXP8AuxPmYb7Wr6iOX1OD8TOl91+XMw32lX1Uc1ktD0O38bG+36tormr6q/IzPkVovEfTgbAAAAAAAAAAAAAAAAKrQl/vGMX0qPpw1A2XI0Yu2Jxv3mn/ACtA93Itffx9Ih6ORg5GDmYORRKhd1x83DfXq+qjnUVqvGjoHdZlphvrVvyiUHDq84rrnH80d/Q8bK/J+rQAcLUAAAAAAAAAAAAAAABTKkrYvGfb0X/61L+h6ORr4p2xmL+0oP8AwIL3GTkTbfx9EPRyMXI83IxciqVF7q0v1b61b8olH2er1aS66tL1kXTupS/VvHW/KJT9kUpSr0squ1UhLyQak7+RHd0Zx0/ljfk/U4KrsffJVqsKcqEqbm7Jqamk7X10T6C1HE1AAAAAAAAAAAAAAA09obQjSVvCm1zV732AVHaTtjcV/wBO/wDDS9xhnPuLq03OdScu+TtmyK98qtFW4KyNbN1elf8A0TOZTD3czFzPFyfZ53/Q+KTfBN+b+pUUrunS1w3/AD/ygY7ibFqTacY3qVbqF9FGC1cm+hO3oXWSG+WyqlephkoyyRdXlXwcU8vBcW3ZrQ6JuHspU6bqtWc1lpr5NOPV42vMkbTf8cVhXH+suH7R38xNDFOOEjCE6NecFKa5RVHFuEua1onr2+I/TFOV0m9G0rrqKti+5xsipWVeWFhy3K8o3GdWEZSzZrygpZZa9aLWZ4SAAAAAAAAAAAAABznuhbxYWjiqdGdeEZy5ONSObSjmfNnW+TC0k79CTZ0Y/MndH2RjXtHGVHhcTKMq8sk44etKE42ShJTUbNZUlx6AO0YXdKckpOrTs0mnTTqJp8GnpdG3PdWa8GpF+ODj72Se6mElRwWFpTTUqeEw8JJ8U404pryWsSpGE5U6pu3iFw5OXik/ekav+xsVFpunKy+S4y9Cdy9gYMqFKpfSXFejsZaN2sXylHTXJJwv12Sa8yaXkKj3Xd54YGnSUaMauIrcpkbbiqcYJXnKy53OlDm9Ouqse/ce3gji8HPmOFWlWca12nGcpRUs0epW0t2AXwAEoAAAAAAAAAAAAAAAAAAAAAHO+6puBiNpyo1MPVpU50oVYuNbOoyzuLTUop24PoN7uU7pV9m4apDEypyq1Kzl3qUpRUUkoq7Su75nw6UXYAAAAAAAAAAAAAAAAAAAAAAAAAA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8788" name="AutoShape 4" descr="data:image/jpeg;base64,/9j/4AAQSkZJRgABAQAAAQABAAD/2wCEAAkGBxASEhQUEBQRDxEVEBAVDxYQEBAQDxAXFBYaFxQUExYaHCggGRomGxcTITEhKSkrLi4uFx8zODMuNygvLiwBCgoKDg0OGRAPGiwfHhwyKzc3NCw3Kyw3Ly02LCwtKywrNywsLCwuMjAsLC0rLywsLCwrLSwsKzc2LCw3Kyw3K//AABEIAT4AngMBIgACEQEDEQH/xAAcAAEAAgMBAQEAAAAAAAAAAAAABQYCBAcDAQj/xABMEAACAQIDAwUKCgcFCQAAAAAAAQIDEQQSIQUGMRMiQVFhByMycYGRobKzwRRCUmJkcnN0krEzNENjgrTRFiWjw/AVJDWDhJOipOH/xAAZAQEAAwEBAAAAAAAAAAAAAAAAAQIDBAX/xAAkEQEAAgIBAwQDAQAAAAAAAAAAAQIRMTIDBDMhQZGxI1HRIv/aAAwDAQACEQMRAD8A7iAAAAAAEDtDfDAUcR8GqVkq+VSnGMZS5JPg6jStHiuPQ03o7gTwMYTTSaaaaTTTumnwaZkAAAAAAAAAAAAAAAAAAAAAADmW+W6kadbF4yE1Tbw6rXks0e9t8tGXUmsjT6H2HTSu78wvhMQ/oWKj54xt+QHluHVcaVShOWapRqRzWvlUakVOLhf4t868aZZzn2xsZLD4tKppCedJvROlOStfrcJum7/IrSfxWdBAAAAAAAAAAAAAAAAAAAAAABDb2wzYapFfGhKP4rL3kyRO8j715YLz1IL3gRO8exuXwlKcVHlaVOnKDkrx0jZqXzWpTjL5s5khujtXl6KTbzwSUs7vNrVJz+cnGcJfOpy6LEpgY96gv3cF/wCKKfXg8DjFKN+SqNuyu+KWaK7XGKa+dSj01GBeAYwmmk0000mmndNPg0ZAAAAAAAAAAAAAAAAAAAAIfeb9Evr0fb0iYIXel96/ipe2pASuFVoR+pH8jQ3i2YsRRlHXOudTa0kmtVlfQ7pNdqi+gkoKyXiRkBW9ztpOcHSnZTheyWiVrZoxXRFZoyivk1ILoZZCn7fw7w2IjXp6QnJZ76RjPWzfUnmmm/k1Jv4qLXha6qRUo8Gunin0p9TTumutAeoAAAAAAAAAAAAAAAAAAEJvW+9L60PaQfuJsg96fAiv3kPWT9wE4AANXaWCjWpypytaS6Vez6GV/dXGShOWHq+FGVtXd3V8r/ijF6/Kg38dFqKtvdg3CUcVC/NtGtl8JxurSXzk1FrtjDouBaQauzMYqtNSVr8JZeF7XuuxpprsaNoAAAAAAAAAAAAAAAAAQe8v7NddWH5S/oThBbxvnUV+/p+pVfuYE6AABhWpRlFxkrxkmpLrT4mYAqGxKssLiJYeo+b+zb+NTb5sv4ZOz7J9UC3kDvbs5zpqrTSdWjeST4TjbnwfY1fyN9Zt7v7QVakndtpLj4TT4OXbo0+2MgJMAAAAAAAAAAAAAAAArW9FZKVNt2y1Yt6N6cnUSenbNFjnKyb6k2U2lD4Tiprk3OXJLPXzKEaTTeSFOF728N9d/QF0AAAAACoqDwWKsk+RqtyppdDfh00vIml1xS+MW4p+9u2sBUi6Pwimq8akVDJLNKE01fVaKUbp264oC3Qmmk4tNNJpp3TT4NMyKpu/tmSUVNJRdXkq6T/Va/VbppVG049Kc10Pm2sAAAAAAAAAAAAAA+SV1Z8HxK3iqE8PX5SNpRlZK8svHSSfRzllT6E4xl8osp516MZxcZapgfaNVTipRd01dGZXsNjfgtRUq2lOV8k/ixaV7yfQrLV9l/lNWBNPVarotwYH0GNSaim5NJJXbfBFV2lvTVUrYeCcV8apGTcvEk1Zf60AnN4Kjjha7jmzchVyZE3PM4tRypa3vY5JsXd+VJxVeipzWnNpuazuOjTt8pp2a4lsxm3MVXy0pU45ZVKLlkTjpCoptJylZXStrx7BtLGrNi1GEnJ8lKh4GWDguN72Wtnpdga+C2biqtW0YThGtTUMVKrTnBRjDhUimtZ20S69eCOjJFPp77Terw9l21cr82Vm5s/exVKkYOk4ZpKN1NSSb0XQukjMJwsoAJQAAAAAAAAAAAAAI/bWzVXptcJrWDVrp9HHT/Vno2jz3alW+DwVeHJ1I3hKN4u2XTSzenVre1iUPiiuPXxA0Nq1WnCKdr55S7YxVrfilB+Qo+3NrSoUeUVpNyioRaglzn0818Fd+Qt22Z6zfyKCy+Oo5X9SBzjugTtGhDW2acm7OyyRUVf8b8xt0aRa9ayracRLX/thV6aNJ/xRX+WZf2ydtcPT8kovh/CiqutF/Gj+JG1gYKc6cE089SnHino5LM/Nc9Ce26URmY+/654vb9ukws2rxjqrvSSasrvp8SOe79bTlyroQ0hGMZT11k3e0X2JJPynR4rwn1RS/E7v0Jec4xtjE8riK0+urJLxR5i9ETg7ekWv6+ze84h+gdwf+HYT7vAnyC3FX934T7rS9VE6ZX5StGgAFUgAAAAAAAAAAAACB2o7qfz68UvFBRTXnjM57tvbbjia6ji5UI0qUVKHwZTjGcsqUs+t3eadrdHTZnTMNKE4awc1ylZaq6uqklKy+tcTwtB8aL/7asTO0Oa1sVUVF8pG8eRjOOKqcpCnOdSzh3uMb/HSta+nA+7Er1J16cc+DqJUc9Tk6c1XeZNxcW4rS0qfp01OhV8BhZrLODcXxUovK/GjVp7HwMZOcIxpzcVFyjFxm0rWi2tbaLTsQylA7cxXI4WrU6o1Z/hWWP5ek4rSVkvFqdW7q1WNPDRhCV1UnThG172i80k/JH0nKzt7WvpMsupPs/SG5K/u/B/dMP6iJshtzF/d+D+5YX2USZOO3KWkaAAVSAAAAAAAAAAAAAI/Yf6OX3jF/wAxUN5sj9hPvc/vWM/mKh6YnHqFSFNxk8/BpXS8fZo9S1+UojTbbPKZ9qVEld8ErsgNlb1YXE1JU6Mm5K71jZSS6YspmF4raYm0R6QqfdpXeMNov1mfspnJjrHdofeMN94n7KRyc9LtvG578n6V3SVsDhF9DwvsoksRu7Stg8MurC4f2cSSPPtuW0AAIAAAAAAAAAAAAABGbE8Cp96xftpM3myM2XK0a3WsTibX4eG2fPhlbW8YPmyy5ZR8JNWT53DVPyPsLW5SiNJCSI7D7Iw9J3pUqdN6+BFR4u74dpnicXUi3am5KztZvXTRcPH5rcWjxjtGV0pUqkbuK6XlzNLXTt8l1e2tq4WzOMKR3aP0OG+3n7ORydnVe7O+9Yb7ep7NnKZPR+I9HtvGwvt+n9hK2GoL6PR9RG8amyFahR+xpeqjbPPnbYABAAAAAAAAAAAAAAIbZf7ZfSq/pafvPeeGptWcVbpXR0f0XmNXZz51f71U9MYv3m25FrbRGnlPDQd+Kvm4SkvCacunrSPL4JFNNSmrNPwtHZt2fZqzYcjzbK5S553Zn3rDfbVPZs5VN6PxM6j3ZH3vDfa1fUOW1OD8TPQ7bxsb7fqjZy71T+zh6qNg8sIrQh9SP5Hqee2AAAAAAAAAAAAAAAAV7AS5+J+9y9nTfvNtyI/By77i19L/AMiizacib7RD0cjByMHIwciqXP8AuxPmYb7Wr6iOX1OD8TOl91+XMw32lX1Uc1ktD0O38bG+36tormr6q/IzPkVovEfTgbAAAAAAAAAAAAAAAAKrQl/vGMX0qPpw1A2XI0Yu2Jxv3mn/ACtA93Itffx9Ih6ORg5GDmYORRKhd1x83DfXq+qjnUVqvGjoHdZlphvrVvyiUHDq84rrnH80d/Q8bK/J+rQAcLUAAAAAAAAAAAAAAABTKkrYvGfb0X/61L+h6ORr4p2xmL+0oP8AwIL3GTkTbfx9EPRyMXI83IxciqVF7q0v1b61b8olH2er1aS66tL1kXTupS/VvHW/KJT9kUpSr0squ1UhLyQak7+RHd0Zx0/ljfk/U4KrsffJVqsKcqEqbm7Jqamk7X10T6C1HE1AAAAAAAAAAAAAAA09obQjSVvCm1zV732AVHaTtjcV/wBO/wDDS9xhnPuLq03OdScu+TtmyK98qtFW4KyNbN1elf8A0TOZTD3czFzPFyfZ53/Q+KTfBN+b+pUUrunS1w3/AD/ygY7ibFqTacY3qVbqF9FGC1cm+hO3oXWSG+WyqlephkoyyRdXlXwcU8vBcW3ZrQ6JuHspU6bqtWc1lpr5NOPV42vMkbTf8cVhXH+suH7R38xNDFOOEjCE6NecFKa5RVHFuEua1onr2+I/TFOV0m9G0rrqKti+5xsipWVeWFhy3K8o3GdWEZSzZrygpZZa9aLWZ4SAAAAAAAAAAAAABznuhbxYWjiqdGdeEZy5ONSObSjmfNnW+TC0k79CTZ0Y/MndH2RjXtHGVHhcTKMq8sk44etKE42ShJTUbNZUlx6AO0YXdKckpOrTs0mnTTqJp8GnpdG3PdWa8GpF+ODj72Se6mElRwWFpTTUqeEw8JJ8U404pryWsSpGE5U6pu3iFw5OXik/ekav+xsVFpunKy+S4y9Cdy9gYMqFKpfSXFejsZaN2sXylHTXJJwv12Sa8yaXkKj3Xd54YGnSUaMauIrcpkbbiqcYJXnKy53OlDm9Ouqse/ce3gji8HPmOFWlWca12nGcpRUs0epW0t2AXwAEoAAAAAAAAAAAAAAAAAAAAAHO+6puBiNpyo1MPVpU50oVYuNbOoyzuLTUop24PoN7uU7pV9m4apDEypyq1Kzl3qUpRUUkoq7Su75nw6UXYAAAAAAAAAAAAAAAAAAAAAAAAAA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8790" name="AutoShape 6" descr="data:image/jpeg;base64,/9j/4AAQSkZJRgABAQAAAQABAAD/2wCEAAkGBxASEhQUEBQRDxEVEBAVDxYQEBAQDxAXFBYaFxQUExYaHCggGRomGxcTITEhKSkrLi4uFx8zODMuNygvLiwBCgoKDg0OGRAPGiwfHhwyKzc3NCw3Kyw3Ly02LCwtKywrNywsLCwuMjAsLC0rLywsLCwrLSwsKzc2LCw3Kyw3K//AABEIAT4AngMBIgACEQEDEQH/xAAcAAEAAgMBAQEAAAAAAAAAAAAABQYCBAcDAQj/xABMEAACAQIDAwUKCgcFCQAAAAAAAQIDEQQSIQUGMRMiQVFhByMycYGRobKzwRRCUmJkcnN0krEzNENjgrTRFiWjw/AVJDWDhJOipOH/xAAZAQEAAwEBAAAAAAAAAAAAAAAAAQIDBAX/xAAkEQEAAgIBAwQDAQAAAAAAAAAAAQIRMTIDBDMhQZGxI1HRIv/aAAwDAQACEQMRAD8A7iAAAAAAEDtDfDAUcR8GqVkq+VSnGMZS5JPg6jStHiuPQ03o7gTwMYTTSaaaaTTTumnwaZkAAAAAAAAAAAAAAAAAAAAAADmW+W6kadbF4yE1Tbw6rXks0e9t8tGXUmsjT6H2HTSu78wvhMQ/oWKj54xt+QHluHVcaVShOWapRqRzWvlUakVOLhf4t868aZZzn2xsZLD4tKppCedJvROlOStfrcJum7/IrSfxWdBAAAAAAAAAAAAAAAAAAAAAABDb2wzYapFfGhKP4rL3kyRO8j715YLz1IL3gRO8exuXwlKcVHlaVOnKDkrx0jZqXzWpTjL5s5khujtXl6KTbzwSUs7vNrVJz+cnGcJfOpy6LEpgY96gv3cF/wCKKfXg8DjFKN+SqNuyu+KWaK7XGKa+dSj01GBeAYwmmk0000mmndNPg0ZAAAAAAAAAAAAAAAAAAAAIfeb9Evr0fb0iYIXel96/ipe2pASuFVoR+pH8jQ3i2YsRRlHXOudTa0kmtVlfQ7pNdqi+gkoKyXiRkBW9ztpOcHSnZTheyWiVrZoxXRFZoyivk1ILoZZCn7fw7w2IjXp6QnJZ76RjPWzfUnmmm/k1Jv4qLXha6qRUo8Gunin0p9TTumutAeoAAAAAAAAAAAAAAAAAAEJvW+9L60PaQfuJsg96fAiv3kPWT9wE4AANXaWCjWpypytaS6Vez6GV/dXGShOWHq+FGVtXd3V8r/ijF6/Kg38dFqKtvdg3CUcVC/NtGtl8JxurSXzk1FrtjDouBaQauzMYqtNSVr8JZeF7XuuxpprsaNoAAAAAAAAAAAAAAAAAQe8v7NddWH5S/oThBbxvnUV+/p+pVfuYE6AABhWpRlFxkrxkmpLrT4mYAqGxKssLiJYeo+b+zb+NTb5sv4ZOz7J9UC3kDvbs5zpqrTSdWjeST4TjbnwfY1fyN9Zt7v7QVakndtpLj4TT4OXbo0+2MgJMAAAAAAAAAAAAAAAArW9FZKVNt2y1Yt6N6cnUSenbNFjnKyb6k2U2lD4Tiprk3OXJLPXzKEaTTeSFOF728N9d/QF0AAAAACoqDwWKsk+RqtyppdDfh00vIml1xS+MW4p+9u2sBUi6Pwimq8akVDJLNKE01fVaKUbp264oC3Qmmk4tNNJpp3TT4NMyKpu/tmSUVNJRdXkq6T/Va/VbppVG049Kc10Pm2sAAAAAAAAAAAAAA+SV1Z8HxK3iqE8PX5SNpRlZK8svHSSfRzllT6E4xl8osp516MZxcZapgfaNVTipRd01dGZXsNjfgtRUq2lOV8k/ixaV7yfQrLV9l/lNWBNPVarotwYH0GNSaim5NJJXbfBFV2lvTVUrYeCcV8apGTcvEk1Zf60AnN4Kjjha7jmzchVyZE3PM4tRypa3vY5JsXd+VJxVeipzWnNpuazuOjTt8pp2a4lsxm3MVXy0pU45ZVKLlkTjpCoptJylZXStrx7BtLGrNi1GEnJ8lKh4GWDguN72Wtnpdga+C2biqtW0YThGtTUMVKrTnBRjDhUimtZ20S69eCOjJFPp77Terw9l21cr82Vm5s/exVKkYOk4ZpKN1NSSb0XQukjMJwsoAJQAAAAAAAAAAAAAI/bWzVXptcJrWDVrp9HHT/Vno2jz3alW+DwVeHJ1I3hKN4u2XTSzenVre1iUPiiuPXxA0Nq1WnCKdr55S7YxVrfilB+Qo+3NrSoUeUVpNyioRaglzn0818Fd+Qt22Z6zfyKCy+Oo5X9SBzjugTtGhDW2acm7OyyRUVf8b8xt0aRa9ayracRLX/thV6aNJ/xRX+WZf2ydtcPT8kovh/CiqutF/Gj+JG1gYKc6cE089SnHino5LM/Nc9Ce26URmY+/654vb9ukws2rxjqrvSSasrvp8SOe79bTlyroQ0hGMZT11k3e0X2JJPynR4rwn1RS/E7v0Jec4xtjE8riK0+urJLxR5i9ETg7ekWv6+ze84h+gdwf+HYT7vAnyC3FX934T7rS9VE6ZX5StGgAFUgAAAAAAAAAAAACB2o7qfz68UvFBRTXnjM57tvbbjia6ji5UI0qUVKHwZTjGcsqUs+t3eadrdHTZnTMNKE4awc1ylZaq6uqklKy+tcTwtB8aL/7asTO0Oa1sVUVF8pG8eRjOOKqcpCnOdSzh3uMb/HSta+nA+7Er1J16cc+DqJUc9Tk6c1XeZNxcW4rS0qfp01OhV8BhZrLODcXxUovK/GjVp7HwMZOcIxpzcVFyjFxm0rWi2tbaLTsQylA7cxXI4WrU6o1Z/hWWP5ek4rSVkvFqdW7q1WNPDRhCV1UnThG172i80k/JH0nKzt7WvpMsupPs/SG5K/u/B/dMP6iJshtzF/d+D+5YX2USZOO3KWkaAAVSAAAAAAAAAAAAAI/Yf6OX3jF/wAxUN5sj9hPvc/vWM/mKh6YnHqFSFNxk8/BpXS8fZo9S1+UojTbbPKZ9qVEld8ErsgNlb1YXE1JU6Mm5K71jZSS6YspmF4raYm0R6QqfdpXeMNov1mfspnJjrHdofeMN94n7KRyc9LtvG578n6V3SVsDhF9DwvsoksRu7Stg8MurC4f2cSSPPtuW0AAIAAAAAAAAAAAAABGbE8Cp96xftpM3myM2XK0a3WsTibX4eG2fPhlbW8YPmyy5ZR8JNWT53DVPyPsLW5SiNJCSI7D7Iw9J3pUqdN6+BFR4u74dpnicXUi3am5KztZvXTRcPH5rcWjxjtGV0pUqkbuK6XlzNLXTt8l1e2tq4WzOMKR3aP0OG+3n7ORydnVe7O+9Yb7ep7NnKZPR+I9HtvGwvt+n9hK2GoL6PR9RG8amyFahR+xpeqjbPPnbYABAAAAAAAAAAAAAAIbZf7ZfSq/pafvPeeGptWcVbpXR0f0XmNXZz51f71U9MYv3m25FrbRGnlPDQd+Kvm4SkvCacunrSPL4JFNNSmrNPwtHZt2fZqzYcjzbK5S553Zn3rDfbVPZs5VN6PxM6j3ZH3vDfa1fUOW1OD8TPQ7bxsb7fqjZy71T+zh6qNg8sIrQh9SP5Hqee2AAAAAAAAAAAAAAAAV7AS5+J+9y9nTfvNtyI/By77i19L/AMiizacib7RD0cjByMHIwciqXP8AuxPmYb7Wr6iOX1OD8TOl91+XMw32lX1Uc1ktD0O38bG+36tormr6q/IzPkVovEfTgbAAAAAAAAAAAAAAAAKrQl/vGMX0qPpw1A2XI0Yu2Jxv3mn/ACtA93Itffx9Ih6ORg5GDmYORRKhd1x83DfXq+qjnUVqvGjoHdZlphvrVvyiUHDq84rrnH80d/Q8bK/J+rQAcLUAAAAAAAAAAAAAAABTKkrYvGfb0X/61L+h6ORr4p2xmL+0oP8AwIL3GTkTbfx9EPRyMXI83IxciqVF7q0v1b61b8olH2er1aS66tL1kXTupS/VvHW/KJT9kUpSr0squ1UhLyQak7+RHd0Zx0/ljfk/U4KrsffJVqsKcqEqbm7Jqamk7X10T6C1HE1AAAAAAAAAAAAAAA09obQjSVvCm1zV732AVHaTtjcV/wBO/wDDS9xhnPuLq03OdScu+TtmyK98qtFW4KyNbN1elf8A0TOZTD3czFzPFyfZ53/Q+KTfBN+b+pUUrunS1w3/AD/ygY7ibFqTacY3qVbqF9FGC1cm+hO3oXWSG+WyqlephkoyyRdXlXwcU8vBcW3ZrQ6JuHspU6bqtWc1lpr5NOPV42vMkbTf8cVhXH+suH7R38xNDFOOEjCE6NecFKa5RVHFuEua1onr2+I/TFOV0m9G0rrqKti+5xsipWVeWFhy3K8o3GdWEZSzZrygpZZa9aLWZ4SAAAAAAAAAAAAABznuhbxYWjiqdGdeEZy5ONSObSjmfNnW+TC0k79CTZ0Y/MndH2RjXtHGVHhcTKMq8sk44etKE42ShJTUbNZUlx6AO0YXdKckpOrTs0mnTTqJp8GnpdG3PdWa8GpF+ODj72Se6mElRwWFpTTUqeEw8JJ8U404pryWsSpGE5U6pu3iFw5OXik/ekav+xsVFpunKy+S4y9Cdy9gYMqFKpfSXFejsZaN2sXylHTXJJwv12Sa8yaXkKj3Xd54YGnSUaMauIrcpkbbiqcYJXnKy53OlDm9Ouqse/ce3gji8HPmOFWlWca12nGcpRUs0epW0t2AXwAEoAAAAAAAAAAAAAAAAAAAAAHO+6puBiNpyo1MPVpU50oVYuNbOoyzuLTUop24PoN7uU7pV9m4apDEypyq1Kzl3qUpRUUkoq7Su75nw6UXYAAAAAAAAAAAAAAAAAAAAAAAAAA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6611" y="396135"/>
            <a:ext cx="7456657" cy="9048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cap="none" spc="0" dirty="0" smtClean="0">
                <a:ln w="11430"/>
                <a:effectLst>
                  <a:outerShdw blurRad="80000" dist="40000" dir="5040000" algn="tl">
                    <a:srgbClr val="000000">
                      <a:alpha val="30000"/>
                    </a:srgbClr>
                  </a:outerShdw>
                </a:effectLst>
                <a:latin typeface="Times New Roman" pitchFamily="18" charset="0"/>
                <a:cs typeface="Times New Roman" pitchFamily="18" charset="0"/>
              </a:rPr>
              <a:t>HYSTERECTOMY</a:t>
            </a:r>
            <a:endParaRPr lang="en-US" sz="6600" b="1" cap="none" spc="0" dirty="0">
              <a:ln w="11430"/>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TextBox 2"/>
          <p:cNvSpPr txBox="1"/>
          <p:nvPr/>
        </p:nvSpPr>
        <p:spPr>
          <a:xfrm>
            <a:off x="1879600" y="1765300"/>
            <a:ext cx="6731000" cy="5139869"/>
          </a:xfrm>
          <a:prstGeom prst="rect">
            <a:avLst/>
          </a:prstGeom>
          <a:noFill/>
        </p:spPr>
        <p:txBody>
          <a:bodyPr wrap="square" rtlCol="0">
            <a:spAutoFit/>
          </a:bodyPr>
          <a:lstStyle/>
          <a:p>
            <a:pPr algn="ctr">
              <a:buFont typeface="Wingdings" pitchFamily="2" charset="2"/>
              <a:buChar char="ü"/>
            </a:pPr>
            <a:r>
              <a:rPr lang="en-US" sz="2000" dirty="0" smtClean="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latin typeface="Baskerville Old Face" pitchFamily="18" charset="0"/>
              </a:rPr>
              <a:t>CIN lesion </a:t>
            </a:r>
            <a:r>
              <a:rPr lang="en-US" sz="2000" dirty="0" err="1" smtClean="0">
                <a:effectLst>
                  <a:outerShdw blurRad="38100" dist="38100" dir="2700000" algn="tl">
                    <a:srgbClr val="000000">
                      <a:alpha val="43137"/>
                    </a:srgbClr>
                  </a:outerShdw>
                </a:effectLst>
                <a:latin typeface="Baskerville Old Face" pitchFamily="18" charset="0"/>
              </a:rPr>
              <a:t>associted</a:t>
            </a:r>
            <a:r>
              <a:rPr lang="en-US" sz="2000" dirty="0" smtClean="0">
                <a:effectLst>
                  <a:outerShdw blurRad="38100" dist="38100" dir="2700000" algn="tl">
                    <a:srgbClr val="000000">
                      <a:alpha val="43137"/>
                    </a:srgbClr>
                  </a:outerShdw>
                </a:effectLst>
                <a:latin typeface="Baskerville Old Face" pitchFamily="18" charset="0"/>
              </a:rPr>
              <a:t> with other gynaecological problems like </a:t>
            </a:r>
            <a:r>
              <a:rPr lang="en-US" sz="2000" dirty="0" err="1" smtClean="0">
                <a:effectLst>
                  <a:outerShdw blurRad="38100" dist="38100" dir="2700000" algn="tl">
                    <a:srgbClr val="000000">
                      <a:alpha val="43137"/>
                    </a:srgbClr>
                  </a:outerShdw>
                </a:effectLst>
                <a:latin typeface="Baskerville Old Face" pitchFamily="18" charset="0"/>
              </a:rPr>
              <a:t>prolapse</a:t>
            </a:r>
            <a:r>
              <a:rPr lang="en-US" sz="2000" dirty="0" smtClean="0">
                <a:effectLst>
                  <a:outerShdw blurRad="38100" dist="38100" dir="2700000" algn="tl">
                    <a:srgbClr val="000000">
                      <a:alpha val="43137"/>
                    </a:srgbClr>
                  </a:outerShdw>
                </a:effectLst>
                <a:latin typeface="Baskerville Old Face" pitchFamily="18" charset="0"/>
              </a:rPr>
              <a:t>, fibroid, PID, endometriosis.</a:t>
            </a:r>
          </a:p>
          <a:p>
            <a:pPr algn="ctr">
              <a:buFont typeface="Wingdings" pitchFamily="2" charset="2"/>
              <a:buChar char="ü"/>
            </a:pPr>
            <a:endParaRPr lang="en-US" sz="2000" dirty="0" smtClean="0">
              <a:effectLst>
                <a:outerShdw blurRad="38100" dist="38100" dir="2700000" algn="tl">
                  <a:srgbClr val="000000">
                    <a:alpha val="43137"/>
                  </a:srgbClr>
                </a:outerShdw>
              </a:effectLst>
              <a:latin typeface="Baskerville Old Face" pitchFamily="18" charset="0"/>
            </a:endParaRPr>
          </a:p>
          <a:p>
            <a:pPr algn="ctr">
              <a:buFont typeface="Wingdings" pitchFamily="2" charset="2"/>
              <a:buChar char="ü"/>
            </a:pPr>
            <a:r>
              <a:rPr lang="en-US" sz="2000" dirty="0" smtClean="0">
                <a:effectLst>
                  <a:outerShdw blurRad="38100" dist="38100" dir="2700000" algn="tl">
                    <a:srgbClr val="000000">
                      <a:alpha val="43137"/>
                    </a:srgbClr>
                  </a:outerShdw>
                </a:effectLst>
                <a:latin typeface="Baskerville Old Face" pitchFamily="18" charset="0"/>
              </a:rPr>
              <a:t> Extension into vagina.</a:t>
            </a:r>
          </a:p>
          <a:p>
            <a:pPr algn="ctr">
              <a:buFont typeface="Wingdings" pitchFamily="2" charset="2"/>
              <a:buChar char="ü"/>
            </a:pPr>
            <a:endParaRPr lang="en-US" sz="2000" dirty="0" smtClean="0">
              <a:effectLst>
                <a:outerShdw blurRad="38100" dist="38100" dir="2700000" algn="tl">
                  <a:srgbClr val="000000">
                    <a:alpha val="43137"/>
                  </a:srgbClr>
                </a:outerShdw>
              </a:effectLst>
              <a:latin typeface="Baskerville Old Face" pitchFamily="18" charset="0"/>
            </a:endParaRPr>
          </a:p>
          <a:p>
            <a:pPr algn="ctr">
              <a:buFont typeface="Wingdings" pitchFamily="2" charset="2"/>
              <a:buChar char="ü"/>
            </a:pPr>
            <a:r>
              <a:rPr lang="en-US" sz="2000" dirty="0" smtClean="0">
                <a:effectLst>
                  <a:outerShdw blurRad="38100" dist="38100" dir="2700000" algn="tl">
                    <a:srgbClr val="000000">
                      <a:alpha val="43137"/>
                    </a:srgbClr>
                  </a:outerShdw>
                </a:effectLst>
                <a:latin typeface="Baskerville Old Face" pitchFamily="18" charset="0"/>
              </a:rPr>
              <a:t> Persistent </a:t>
            </a:r>
            <a:r>
              <a:rPr lang="en-US" sz="2000" dirty="0" err="1" smtClean="0">
                <a:effectLst>
                  <a:outerShdw blurRad="38100" dist="38100" dir="2700000" algn="tl">
                    <a:srgbClr val="000000">
                      <a:alpha val="43137"/>
                    </a:srgbClr>
                  </a:outerShdw>
                </a:effectLst>
                <a:latin typeface="Baskerville Old Face" pitchFamily="18" charset="0"/>
              </a:rPr>
              <a:t>dyskaryotic</a:t>
            </a:r>
            <a:r>
              <a:rPr lang="en-US" sz="2000" dirty="0" smtClean="0">
                <a:effectLst>
                  <a:outerShdw blurRad="38100" dist="38100" dir="2700000" algn="tl">
                    <a:srgbClr val="000000">
                      <a:alpha val="43137"/>
                    </a:srgbClr>
                  </a:outerShdw>
                </a:effectLst>
                <a:latin typeface="Baskerville Old Face" pitchFamily="18" charset="0"/>
              </a:rPr>
              <a:t> smear even after treatment.</a:t>
            </a:r>
          </a:p>
          <a:p>
            <a:pPr algn="ctr">
              <a:buFont typeface="Wingdings" pitchFamily="2" charset="2"/>
              <a:buChar char="ü"/>
            </a:pPr>
            <a:endParaRPr lang="en-US" sz="2000" dirty="0" smtClean="0">
              <a:effectLst>
                <a:outerShdw blurRad="38100" dist="38100" dir="2700000" algn="tl">
                  <a:srgbClr val="000000">
                    <a:alpha val="43137"/>
                  </a:srgbClr>
                </a:outerShdw>
              </a:effectLst>
              <a:latin typeface="Baskerville Old Face" pitchFamily="18" charset="0"/>
            </a:endParaRPr>
          </a:p>
          <a:p>
            <a:pPr algn="ctr">
              <a:buFont typeface="Wingdings" pitchFamily="2" charset="2"/>
              <a:buChar char="ü"/>
            </a:pPr>
            <a:r>
              <a:rPr lang="en-US" sz="2000" dirty="0" smtClean="0">
                <a:effectLst>
                  <a:outerShdw blurRad="38100" dist="38100" dir="2700000" algn="tl">
                    <a:srgbClr val="000000">
                      <a:alpha val="43137"/>
                    </a:srgbClr>
                  </a:outerShdw>
                </a:effectLst>
                <a:latin typeface="Baskerville Old Face" pitchFamily="18" charset="0"/>
              </a:rPr>
              <a:t> High grade CIN in elderly women.</a:t>
            </a:r>
          </a:p>
          <a:p>
            <a:pPr algn="ctr">
              <a:buFont typeface="Wingdings" pitchFamily="2" charset="2"/>
              <a:buChar char="ü"/>
            </a:pPr>
            <a:endParaRPr lang="en-US" sz="2000" dirty="0" smtClean="0">
              <a:effectLst>
                <a:outerShdw blurRad="38100" dist="38100" dir="2700000" algn="tl">
                  <a:srgbClr val="000000">
                    <a:alpha val="43137"/>
                  </a:srgbClr>
                </a:outerShdw>
              </a:effectLst>
              <a:latin typeface="Baskerville Old Face" pitchFamily="18" charset="0"/>
            </a:endParaRPr>
          </a:p>
          <a:p>
            <a:pPr algn="ctr">
              <a:buFont typeface="Wingdings" pitchFamily="2" charset="2"/>
              <a:buChar char="ü"/>
            </a:pPr>
            <a:r>
              <a:rPr lang="en-US" sz="2000" dirty="0" smtClean="0">
                <a:effectLst>
                  <a:outerShdw blurRad="38100" dist="38100" dir="2700000" algn="tl">
                    <a:srgbClr val="000000">
                      <a:alpha val="43137"/>
                    </a:srgbClr>
                  </a:outerShdw>
                </a:effectLst>
                <a:latin typeface="Baskerville Old Face" pitchFamily="18" charset="0"/>
              </a:rPr>
              <a:t> Patients with CIN 3</a:t>
            </a:r>
          </a:p>
          <a:p>
            <a:pPr algn="ctr">
              <a:buFont typeface="Wingdings" pitchFamily="2" charset="2"/>
              <a:buChar char="ü"/>
            </a:pPr>
            <a:endParaRPr lang="en-US" sz="2000" dirty="0" smtClean="0">
              <a:effectLst>
                <a:outerShdw blurRad="38100" dist="38100" dir="2700000" algn="tl">
                  <a:srgbClr val="000000">
                    <a:alpha val="43137"/>
                  </a:srgbClr>
                </a:outerShdw>
              </a:effectLst>
              <a:latin typeface="Baskerville Old Face" pitchFamily="18" charset="0"/>
            </a:endParaRPr>
          </a:p>
          <a:p>
            <a:pPr algn="ctr">
              <a:buFont typeface="Wingdings" pitchFamily="2" charset="2"/>
              <a:buChar char="ü"/>
            </a:pPr>
            <a:r>
              <a:rPr lang="en-US" sz="2000" dirty="0" smtClean="0">
                <a:effectLst>
                  <a:outerShdw blurRad="38100" dist="38100" dir="2700000" algn="tl">
                    <a:srgbClr val="000000">
                      <a:alpha val="43137"/>
                    </a:srgbClr>
                  </a:outerShdw>
                </a:effectLst>
                <a:latin typeface="Baskerville Old Face" pitchFamily="18" charset="0"/>
              </a:rPr>
              <a:t> Poor follow up compliance.</a:t>
            </a:r>
          </a:p>
          <a:p>
            <a:pPr algn="ctr">
              <a:buFont typeface="Wingdings" pitchFamily="2" charset="2"/>
              <a:buChar char="ü"/>
            </a:pPr>
            <a:endParaRPr lang="en-US" sz="2000" dirty="0" smtClean="0">
              <a:effectLst>
                <a:outerShdw blurRad="38100" dist="38100" dir="2700000" algn="tl">
                  <a:srgbClr val="000000">
                    <a:alpha val="43137"/>
                  </a:srgbClr>
                </a:outerShdw>
              </a:effectLst>
              <a:latin typeface="Baskerville Old Face" pitchFamily="18" charset="0"/>
            </a:endParaRPr>
          </a:p>
          <a:p>
            <a:pPr algn="ctr">
              <a:buFont typeface="Wingdings" pitchFamily="2" charset="2"/>
              <a:buChar char="ü"/>
            </a:pPr>
            <a:r>
              <a:rPr lang="en-US" sz="2000" dirty="0" smtClean="0">
                <a:effectLst>
                  <a:outerShdw blurRad="38100" dist="38100" dir="2700000" algn="tl">
                    <a:srgbClr val="000000">
                      <a:alpha val="43137"/>
                    </a:srgbClr>
                  </a:outerShdw>
                </a:effectLst>
                <a:latin typeface="Baskerville Old Face" pitchFamily="18" charset="0"/>
              </a:rPr>
              <a:t> Cancer Phobia.</a:t>
            </a:r>
          </a:p>
          <a:p>
            <a:pPr algn="ctr">
              <a:buFont typeface="Wingdings" pitchFamily="2" charset="2"/>
              <a:buChar char="ü"/>
            </a:pPr>
            <a:endParaRPr lang="en-US" sz="2000" dirty="0" smtClean="0">
              <a:effectLst>
                <a:outerShdw blurRad="38100" dist="38100" dir="2700000" algn="tl">
                  <a:srgbClr val="000000">
                    <a:alpha val="43137"/>
                  </a:srgbClr>
                </a:outerShdw>
              </a:effectLst>
              <a:latin typeface="Baskerville Old Face" pitchFamily="18" charset="0"/>
            </a:endParaRPr>
          </a:p>
          <a:p>
            <a:pPr algn="ctr"/>
            <a:r>
              <a:rPr lang="en-US" sz="2000" b="1" u="sng" dirty="0" smtClean="0">
                <a:effectLst>
                  <a:outerShdw blurRad="38100" dist="38100" dir="2700000" algn="tl">
                    <a:srgbClr val="000000">
                      <a:alpha val="43137"/>
                    </a:srgbClr>
                  </a:outerShdw>
                </a:effectLst>
                <a:latin typeface="Baskerville Old Face" pitchFamily="18" charset="0"/>
              </a:rPr>
              <a:t>REMOVE VAGINAL CUFF IF LESION EXTENDS TO FORNICES</a:t>
            </a:r>
            <a:endParaRPr lang="en-US" sz="2000" b="1" u="sng" dirty="0">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1955800" y="330200"/>
            <a:ext cx="6667500" cy="62992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9605" y="180235"/>
            <a:ext cx="7315401" cy="208672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effectLst>
                  <a:outerShdw blurRad="50800" dist="39000" dir="5460000" algn="tl">
                    <a:srgbClr val="000000">
                      <a:alpha val="38000"/>
                    </a:srgbClr>
                  </a:outerShdw>
                </a:effectLst>
                <a:latin typeface="Forte" pitchFamily="66" charset="0"/>
              </a:rPr>
              <a:t>MANAGEMENT </a:t>
            </a:r>
          </a:p>
          <a:p>
            <a:pPr algn="ctr"/>
            <a:r>
              <a:rPr lang="en-US" sz="7200" b="1" cap="none" spc="0" dirty="0" smtClean="0">
                <a:ln w="11430"/>
                <a:effectLst>
                  <a:outerShdw blurRad="50800" dist="39000" dir="5460000" algn="tl">
                    <a:srgbClr val="000000">
                      <a:alpha val="38000"/>
                    </a:srgbClr>
                  </a:outerShdw>
                </a:effectLst>
                <a:latin typeface="Forte" pitchFamily="66" charset="0"/>
              </a:rPr>
              <a:t>GUIDELINES</a:t>
            </a:r>
            <a:endParaRPr lang="en-US" sz="7200" b="1" cap="none" spc="0" dirty="0">
              <a:ln w="11430"/>
              <a:effectLst>
                <a:outerShdw blurRad="50800" dist="39000" dir="5460000" algn="tl">
                  <a:srgbClr val="000000">
                    <a:alpha val="38000"/>
                  </a:srgbClr>
                </a:outerShdw>
              </a:effectLst>
              <a:latin typeface="Forte" pitchFamily="66" charset="0"/>
            </a:endParaRPr>
          </a:p>
        </p:txBody>
      </p:sp>
      <p:sp>
        <p:nvSpPr>
          <p:cNvPr id="4" name="TextBox 3"/>
          <p:cNvSpPr txBox="1"/>
          <p:nvPr/>
        </p:nvSpPr>
        <p:spPr>
          <a:xfrm>
            <a:off x="1981200" y="2857500"/>
            <a:ext cx="6794500" cy="2766527"/>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Book Antiqua" pitchFamily="18" charset="0"/>
              </a:rPr>
              <a:t>The </a:t>
            </a:r>
            <a:r>
              <a:rPr lang="en-US" sz="3600" b="1" dirty="0" smtClean="0">
                <a:solidFill>
                  <a:srgbClr val="FF0066"/>
                </a:solidFill>
                <a:effectLst>
                  <a:outerShdw blurRad="38100" dist="38100" dir="2700000" algn="tl">
                    <a:srgbClr val="000000">
                      <a:alpha val="43137"/>
                    </a:srgbClr>
                  </a:outerShdw>
                </a:effectLst>
                <a:latin typeface="Book Antiqua" pitchFamily="18" charset="0"/>
              </a:rPr>
              <a:t>American Society for Colposcopy &amp; Cervical Pathology (ASCCP) Guidelines</a:t>
            </a:r>
            <a:r>
              <a:rPr lang="en-US" sz="3600" b="1" dirty="0" smtClean="0">
                <a:effectLst>
                  <a:outerShdw blurRad="38100" dist="38100" dir="2700000" algn="tl">
                    <a:srgbClr val="000000">
                      <a:alpha val="43137"/>
                    </a:srgbClr>
                  </a:outerShdw>
                </a:effectLst>
                <a:latin typeface="Book Antiqua" pitchFamily="18" charset="0"/>
              </a:rPr>
              <a:t> developed in 2001, revised in April 2013, define the guideline algorithms.</a:t>
            </a:r>
            <a:endParaRPr lang="en-US" sz="3600" b="1" dirty="0">
              <a:effectLst>
                <a:outerShdw blurRad="38100" dist="38100" dir="2700000" algn="tl">
                  <a:srgbClr val="000000">
                    <a:alpha val="43137"/>
                  </a:srgbClr>
                </a:outerShdw>
              </a:effectLst>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87500" y="152402"/>
          <a:ext cx="7556500" cy="6705596"/>
        </p:xfrm>
        <a:graphic>
          <a:graphicData uri="http://schemas.openxmlformats.org/drawingml/2006/table">
            <a:tbl>
              <a:tblPr firstRow="1" bandRow="1">
                <a:tableStyleId>{0E3FDE45-AF77-4B5C-9715-49D594BDF05E}</a:tableStyleId>
              </a:tblPr>
              <a:tblGrid>
                <a:gridCol w="1889125"/>
                <a:gridCol w="1889125"/>
                <a:gridCol w="1889125"/>
                <a:gridCol w="1889125"/>
              </a:tblGrid>
              <a:tr h="1066399">
                <a:tc>
                  <a:txBody>
                    <a:bodyPr/>
                    <a:lstStyle/>
                    <a:p>
                      <a:pPr algn="ctr"/>
                      <a:r>
                        <a:rPr lang="en-US" dirty="0" smtClean="0">
                          <a:latin typeface="Bodoni MT" pitchFamily="18" charset="0"/>
                        </a:rPr>
                        <a:t>DYSPLASIA</a:t>
                      </a:r>
                      <a:endParaRPr lang="en-US" dirty="0">
                        <a:latin typeface="Bodoni MT" pitchFamily="18" charset="0"/>
                      </a:endParaRPr>
                    </a:p>
                  </a:txBody>
                  <a:tcPr anchor="ctr"/>
                </a:tc>
                <a:tc>
                  <a:txBody>
                    <a:bodyPr/>
                    <a:lstStyle/>
                    <a:p>
                      <a:pPr algn="ctr"/>
                      <a:r>
                        <a:rPr lang="en-US" dirty="0" smtClean="0">
                          <a:latin typeface="Bodoni MT" pitchFamily="18" charset="0"/>
                        </a:rPr>
                        <a:t>CIN</a:t>
                      </a:r>
                      <a:endParaRPr lang="en-US" dirty="0">
                        <a:latin typeface="Bodoni MT" pitchFamily="18" charset="0"/>
                      </a:endParaRPr>
                    </a:p>
                  </a:txBody>
                  <a:tcPr anchor="ctr"/>
                </a:tc>
                <a:tc>
                  <a:txBody>
                    <a:bodyPr/>
                    <a:lstStyle/>
                    <a:p>
                      <a:pPr algn="ctr"/>
                      <a:r>
                        <a:rPr lang="en-US" dirty="0" smtClean="0">
                          <a:latin typeface="Bodoni MT" pitchFamily="18" charset="0"/>
                        </a:rPr>
                        <a:t>Limit of Histological</a:t>
                      </a:r>
                      <a:r>
                        <a:rPr lang="en-US" baseline="0" dirty="0" smtClean="0">
                          <a:latin typeface="Bodoni MT" pitchFamily="18" charset="0"/>
                        </a:rPr>
                        <a:t> changes</a:t>
                      </a:r>
                      <a:endParaRPr lang="en-US" dirty="0">
                        <a:latin typeface="Bodoni MT" pitchFamily="18" charset="0"/>
                      </a:endParaRPr>
                    </a:p>
                  </a:txBody>
                  <a:tcPr anchor="ctr"/>
                </a:tc>
                <a:tc>
                  <a:txBody>
                    <a:bodyPr/>
                    <a:lstStyle/>
                    <a:p>
                      <a:pPr algn="ctr"/>
                      <a:r>
                        <a:rPr lang="en-US" dirty="0" smtClean="0">
                          <a:latin typeface="Bodoni MT" pitchFamily="18" charset="0"/>
                        </a:rPr>
                        <a:t>Bethesda</a:t>
                      </a:r>
                      <a:endParaRPr lang="en-US" dirty="0">
                        <a:latin typeface="Bodoni MT" pitchFamily="18" charset="0"/>
                      </a:endParaRPr>
                    </a:p>
                  </a:txBody>
                  <a:tcPr anchor="ctr"/>
                </a:tc>
              </a:tr>
              <a:tr h="1066399">
                <a:tc>
                  <a:txBody>
                    <a:bodyPr/>
                    <a:lstStyle/>
                    <a:p>
                      <a:pPr algn="ctr"/>
                      <a:r>
                        <a:rPr lang="en-US" sz="2000" dirty="0" smtClean="0">
                          <a:solidFill>
                            <a:srgbClr val="006666"/>
                          </a:solidFill>
                          <a:latin typeface="Broadway" pitchFamily="82" charset="0"/>
                        </a:rPr>
                        <a:t>MILD</a:t>
                      </a:r>
                      <a:endParaRPr lang="en-US" sz="2000" dirty="0">
                        <a:solidFill>
                          <a:srgbClr val="006666"/>
                        </a:solidFill>
                        <a:latin typeface="Broadway" pitchFamily="82" charset="0"/>
                      </a:endParaRPr>
                    </a:p>
                  </a:txBody>
                  <a:tcPr anchor="ctr"/>
                </a:tc>
                <a:tc>
                  <a:txBody>
                    <a:bodyPr/>
                    <a:lstStyle/>
                    <a:p>
                      <a:pPr algn="ctr"/>
                      <a:r>
                        <a:rPr lang="en-US" dirty="0" smtClean="0">
                          <a:solidFill>
                            <a:srgbClr val="006666"/>
                          </a:solidFill>
                          <a:latin typeface="Elephant" pitchFamily="18" charset="0"/>
                        </a:rPr>
                        <a:t>CIN</a:t>
                      </a:r>
                      <a:r>
                        <a:rPr lang="en-US" baseline="0" dirty="0" smtClean="0">
                          <a:solidFill>
                            <a:srgbClr val="006666"/>
                          </a:solidFill>
                          <a:latin typeface="Elephant" pitchFamily="18" charset="0"/>
                        </a:rPr>
                        <a:t> 1</a:t>
                      </a:r>
                      <a:endParaRPr lang="en-US" dirty="0">
                        <a:solidFill>
                          <a:srgbClr val="006666"/>
                        </a:solidFill>
                        <a:latin typeface="Elephant" pitchFamily="18" charset="0"/>
                      </a:endParaRPr>
                    </a:p>
                  </a:txBody>
                  <a:tcPr anchor="ctr"/>
                </a:tc>
                <a:tc>
                  <a:txBody>
                    <a:bodyPr/>
                    <a:lstStyle/>
                    <a:p>
                      <a:pPr algn="ctr"/>
                      <a:r>
                        <a:rPr lang="en-US" dirty="0" smtClean="0">
                          <a:solidFill>
                            <a:srgbClr val="006666"/>
                          </a:solidFill>
                        </a:rPr>
                        <a:t>Basal 1/3</a:t>
                      </a:r>
                      <a:r>
                        <a:rPr lang="en-US" baseline="30000" dirty="0" smtClean="0">
                          <a:solidFill>
                            <a:srgbClr val="006666"/>
                          </a:solidFill>
                        </a:rPr>
                        <a:t>rd</a:t>
                      </a:r>
                      <a:r>
                        <a:rPr lang="en-US" baseline="0" dirty="0" smtClean="0">
                          <a:solidFill>
                            <a:srgbClr val="006666"/>
                          </a:solidFill>
                        </a:rPr>
                        <a:t> </a:t>
                      </a:r>
                      <a:r>
                        <a:rPr lang="en-US" dirty="0" smtClean="0">
                          <a:solidFill>
                            <a:srgbClr val="006666"/>
                          </a:solidFill>
                        </a:rPr>
                        <a:t> </a:t>
                      </a:r>
                    </a:p>
                    <a:p>
                      <a:pPr algn="ctr"/>
                      <a:endParaRPr lang="en-US" dirty="0">
                        <a:solidFill>
                          <a:srgbClr val="006666"/>
                        </a:solidFill>
                      </a:endParaRPr>
                    </a:p>
                  </a:txBody>
                  <a:tcPr anchor="ctr"/>
                </a:tc>
                <a:tc>
                  <a:txBody>
                    <a:bodyPr/>
                    <a:lstStyle/>
                    <a:p>
                      <a:pPr algn="ctr"/>
                      <a:r>
                        <a:rPr lang="en-US" b="1" dirty="0" smtClean="0">
                          <a:solidFill>
                            <a:srgbClr val="006666"/>
                          </a:solidFill>
                          <a:latin typeface="Perpetua Titling MT" pitchFamily="18" charset="0"/>
                        </a:rPr>
                        <a:t>LSIL</a:t>
                      </a:r>
                      <a:endParaRPr lang="en-US" b="1" dirty="0">
                        <a:solidFill>
                          <a:srgbClr val="006666"/>
                        </a:solidFill>
                        <a:latin typeface="Perpetua Titling MT" pitchFamily="18" charset="0"/>
                      </a:endParaRPr>
                    </a:p>
                  </a:txBody>
                  <a:tcPr anchor="ctr"/>
                </a:tc>
              </a:tr>
              <a:tr h="1066399">
                <a:tc>
                  <a:txBody>
                    <a:bodyPr/>
                    <a:lstStyle/>
                    <a:p>
                      <a:pPr algn="ctr"/>
                      <a:r>
                        <a:rPr lang="en-US" sz="2000" dirty="0" smtClean="0">
                          <a:solidFill>
                            <a:srgbClr val="002060"/>
                          </a:solidFill>
                          <a:latin typeface="Broadway" pitchFamily="82" charset="0"/>
                        </a:rPr>
                        <a:t>MODERATE</a:t>
                      </a:r>
                      <a:endParaRPr lang="en-US" sz="2000" dirty="0">
                        <a:solidFill>
                          <a:srgbClr val="002060"/>
                        </a:solidFill>
                        <a:latin typeface="Broadway" pitchFamily="82" charset="0"/>
                      </a:endParaRPr>
                    </a:p>
                  </a:txBody>
                  <a:tcPr anchor="ctr"/>
                </a:tc>
                <a:tc>
                  <a:txBody>
                    <a:bodyPr/>
                    <a:lstStyle/>
                    <a:p>
                      <a:pPr algn="ctr"/>
                      <a:r>
                        <a:rPr lang="en-US" dirty="0" smtClean="0">
                          <a:solidFill>
                            <a:srgbClr val="002060"/>
                          </a:solidFill>
                          <a:latin typeface="Elephant" pitchFamily="18" charset="0"/>
                        </a:rPr>
                        <a:t>CIN 2</a:t>
                      </a:r>
                      <a:endParaRPr lang="en-US" dirty="0">
                        <a:solidFill>
                          <a:srgbClr val="002060"/>
                        </a:solidFill>
                        <a:latin typeface="Elephant" pitchFamily="18" charset="0"/>
                      </a:endParaRPr>
                    </a:p>
                  </a:txBody>
                  <a:tcPr anchor="ctr"/>
                </a:tc>
                <a:tc>
                  <a:txBody>
                    <a:bodyPr/>
                    <a:lstStyle/>
                    <a:p>
                      <a:pPr algn="ctr"/>
                      <a:r>
                        <a:rPr lang="en-US" dirty="0" smtClean="0">
                          <a:solidFill>
                            <a:srgbClr val="002060"/>
                          </a:solidFill>
                        </a:rPr>
                        <a:t>Basal</a:t>
                      </a:r>
                      <a:r>
                        <a:rPr lang="en-US" baseline="0" dirty="0" smtClean="0">
                          <a:solidFill>
                            <a:srgbClr val="002060"/>
                          </a:solidFill>
                        </a:rPr>
                        <a:t> ½ to 2/3</a:t>
                      </a:r>
                      <a:r>
                        <a:rPr lang="en-US" baseline="30000" dirty="0" smtClean="0">
                          <a:solidFill>
                            <a:srgbClr val="002060"/>
                          </a:solidFill>
                        </a:rPr>
                        <a:t>rd</a:t>
                      </a:r>
                      <a:endParaRPr lang="en-US" baseline="0" dirty="0" smtClean="0">
                        <a:solidFill>
                          <a:srgbClr val="002060"/>
                        </a:solidFill>
                      </a:endParaRPr>
                    </a:p>
                    <a:p>
                      <a:pPr algn="ctr"/>
                      <a:endParaRPr lang="en-US" dirty="0">
                        <a:solidFill>
                          <a:srgbClr val="002060"/>
                        </a:solidFill>
                      </a:endParaRPr>
                    </a:p>
                  </a:txBody>
                  <a:tcPr anchor="ctr"/>
                </a:tc>
                <a:tc rowSpan="4">
                  <a:txBody>
                    <a:bodyPr/>
                    <a:lstStyle/>
                    <a:p>
                      <a:pPr algn="ctr"/>
                      <a:r>
                        <a:rPr lang="en-US" b="1" dirty="0" smtClean="0">
                          <a:solidFill>
                            <a:srgbClr val="FF0000"/>
                          </a:solidFill>
                          <a:latin typeface="Perpetua Titling MT" pitchFamily="18" charset="0"/>
                        </a:rPr>
                        <a:t>HSIL</a:t>
                      </a:r>
                      <a:endParaRPr lang="en-US" b="1" dirty="0">
                        <a:solidFill>
                          <a:srgbClr val="FF0000"/>
                        </a:solidFill>
                        <a:latin typeface="Perpetua Titling MT" pitchFamily="18" charset="0"/>
                      </a:endParaRPr>
                    </a:p>
                  </a:txBody>
                  <a:tcPr anchor="ctr"/>
                </a:tc>
              </a:tr>
              <a:tr h="1373601">
                <a:tc>
                  <a:txBody>
                    <a:bodyPr/>
                    <a:lstStyle/>
                    <a:p>
                      <a:pPr algn="ctr"/>
                      <a:r>
                        <a:rPr lang="en-US" sz="2000" dirty="0" smtClean="0">
                          <a:solidFill>
                            <a:srgbClr val="CC3399"/>
                          </a:solidFill>
                          <a:latin typeface="Broadway" pitchFamily="82" charset="0"/>
                        </a:rPr>
                        <a:t>SEVERE</a:t>
                      </a:r>
                      <a:endParaRPr lang="en-US" sz="2000" dirty="0">
                        <a:solidFill>
                          <a:srgbClr val="CC3399"/>
                        </a:solidFill>
                        <a:latin typeface="Broadway" pitchFamily="82" charset="0"/>
                      </a:endParaRPr>
                    </a:p>
                  </a:txBody>
                  <a:tcPr anchor="ctr"/>
                </a:tc>
                <a:tc>
                  <a:txBody>
                    <a:bodyPr/>
                    <a:lstStyle/>
                    <a:p>
                      <a:pPr algn="ctr"/>
                      <a:r>
                        <a:rPr lang="en-US" dirty="0" smtClean="0">
                          <a:solidFill>
                            <a:srgbClr val="CC3399"/>
                          </a:solidFill>
                          <a:latin typeface="Elephant" pitchFamily="18" charset="0"/>
                        </a:rPr>
                        <a:t>CIN 3</a:t>
                      </a:r>
                      <a:endParaRPr lang="en-US" dirty="0">
                        <a:solidFill>
                          <a:srgbClr val="CC3399"/>
                        </a:solidFill>
                        <a:latin typeface="Elephant" pitchFamily="18" charset="0"/>
                      </a:endParaRPr>
                    </a:p>
                  </a:txBody>
                  <a:tcPr anchor="ctr"/>
                </a:tc>
                <a:tc>
                  <a:txBody>
                    <a:bodyPr/>
                    <a:lstStyle/>
                    <a:p>
                      <a:pPr algn="ctr"/>
                      <a:r>
                        <a:rPr lang="en-US" dirty="0" smtClean="0">
                          <a:solidFill>
                            <a:srgbClr val="CC3399"/>
                          </a:solidFill>
                        </a:rPr>
                        <a:t>Whole</a:t>
                      </a:r>
                      <a:r>
                        <a:rPr lang="en-US" baseline="0" dirty="0" smtClean="0">
                          <a:solidFill>
                            <a:srgbClr val="CC3399"/>
                          </a:solidFill>
                        </a:rPr>
                        <a:t> thickness except 1 or 2 layers</a:t>
                      </a:r>
                      <a:endParaRPr lang="en-US" dirty="0">
                        <a:solidFill>
                          <a:srgbClr val="CC3399"/>
                        </a:solidFill>
                      </a:endParaRPr>
                    </a:p>
                  </a:txBody>
                  <a:tcPr anchor="ctr"/>
                </a:tc>
                <a:tc vMerge="1">
                  <a:txBody>
                    <a:bodyPr/>
                    <a:lstStyle/>
                    <a:p>
                      <a:pPr algn="ctr"/>
                      <a:endParaRPr lang="en-US" dirty="0"/>
                    </a:p>
                  </a:txBody>
                  <a:tcPr anchor="ctr"/>
                </a:tc>
              </a:tr>
              <a:tr h="1066399">
                <a:tc>
                  <a:txBody>
                    <a:bodyPr/>
                    <a:lstStyle/>
                    <a:p>
                      <a:pPr algn="ctr"/>
                      <a:r>
                        <a:rPr lang="en-US" sz="2000" dirty="0" smtClean="0">
                          <a:solidFill>
                            <a:srgbClr val="00CC99"/>
                          </a:solidFill>
                          <a:latin typeface="Broadway" pitchFamily="82" charset="0"/>
                        </a:rPr>
                        <a:t>CIS </a:t>
                      </a:r>
                      <a:endParaRPr lang="en-US" sz="2000" dirty="0">
                        <a:solidFill>
                          <a:srgbClr val="00CC99"/>
                        </a:solidFill>
                        <a:latin typeface="Broadway" pitchFamily="82" charset="0"/>
                      </a:endParaRPr>
                    </a:p>
                  </a:txBody>
                  <a:tcPr anchor="ctr"/>
                </a:tc>
                <a:tc>
                  <a:txBody>
                    <a:bodyPr/>
                    <a:lstStyle/>
                    <a:p>
                      <a:pPr algn="ctr"/>
                      <a:r>
                        <a:rPr lang="en-US" dirty="0" smtClean="0">
                          <a:solidFill>
                            <a:srgbClr val="00CC99"/>
                          </a:solidFill>
                          <a:latin typeface="Elephant" pitchFamily="18" charset="0"/>
                        </a:rPr>
                        <a:t>CIN 3</a:t>
                      </a:r>
                      <a:endParaRPr lang="en-US" dirty="0">
                        <a:solidFill>
                          <a:srgbClr val="00CC99"/>
                        </a:solidFill>
                        <a:latin typeface="Elephant" pitchFamily="18" charset="0"/>
                      </a:endParaRPr>
                    </a:p>
                  </a:txBody>
                  <a:tcPr anchor="ctr"/>
                </a:tc>
                <a:tc>
                  <a:txBody>
                    <a:bodyPr/>
                    <a:lstStyle/>
                    <a:p>
                      <a:pPr algn="ctr"/>
                      <a:r>
                        <a:rPr lang="en-US" dirty="0" smtClean="0">
                          <a:solidFill>
                            <a:srgbClr val="00CC99"/>
                          </a:solidFill>
                        </a:rPr>
                        <a:t>Whole thickness</a:t>
                      </a:r>
                      <a:endParaRPr lang="en-US" dirty="0">
                        <a:solidFill>
                          <a:srgbClr val="00CC99"/>
                        </a:solidFill>
                      </a:endParaRPr>
                    </a:p>
                  </a:txBody>
                  <a:tcPr anchor="ctr"/>
                </a:tc>
                <a:tc vMerge="1">
                  <a:txBody>
                    <a:bodyPr/>
                    <a:lstStyle/>
                    <a:p>
                      <a:pPr algn="ctr"/>
                      <a:endParaRPr lang="en-US" dirty="0"/>
                    </a:p>
                  </a:txBody>
                  <a:tcPr anchor="ctr"/>
                </a:tc>
              </a:tr>
              <a:tr h="1066399">
                <a:tc gridSpan="3">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vMerge="1">
                  <a:txBody>
                    <a:bodyPr/>
                    <a:lstStyle/>
                    <a:p>
                      <a:pPr algn="ctr"/>
                      <a:endParaRPr lang="en-US" dirty="0"/>
                    </a:p>
                  </a:txBody>
                  <a:tcPr anchor="ctr"/>
                </a:tc>
              </a:tr>
            </a:tbl>
          </a:graphicData>
        </a:graphic>
      </p:graphicFrame>
      <p:sp>
        <p:nvSpPr>
          <p:cNvPr id="4" name="Right Brace 3"/>
          <p:cNvSpPr/>
          <p:nvPr/>
        </p:nvSpPr>
        <p:spPr bwMode="auto">
          <a:xfrm>
            <a:off x="7112000" y="2692400"/>
            <a:ext cx="431800" cy="2819400"/>
          </a:xfrm>
          <a:prstGeom prst="rightBrace">
            <a:avLst/>
          </a:prstGeom>
          <a:ln>
            <a:solidFill>
              <a:srgbClr val="7030A0"/>
            </a:solidFill>
          </a:ln>
          <a:extLst>
            <a:ext uri="{91240B29-F687-4F45-9708-019B960494DF}">
              <a14:hiddenLine xmlns:a14="http://schemas.microsoft.com/office/drawing/2010/main" xmlns=""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aoa.org/content/111/3_suppl_2/S35/F2.larg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2800" y="1727200"/>
            <a:ext cx="5262880" cy="2529923"/>
          </a:xfrm>
          <a:prstGeom prst="rect">
            <a:avLst/>
          </a:prstGeom>
          <a:noFill/>
        </p:spPr>
        <p:txBody>
          <a:bodyPr wrap="square" rtlCol="0">
            <a:spAutoFit/>
          </a:bodyPr>
          <a:lstStyle/>
          <a:p>
            <a:r>
              <a:rPr lang="en-IN" sz="9600" dirty="0" smtClean="0">
                <a:latin typeface="AR BLANCA" pitchFamily="2" charset="0"/>
              </a:rPr>
              <a:t>THANK YOU</a:t>
            </a:r>
            <a:endParaRPr lang="en-IN" sz="9600" dirty="0">
              <a:latin typeface="AR BLANCA" pitchFamily="2"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1678" y="345335"/>
            <a:ext cx="7151321" cy="997132"/>
          </a:xfrm>
          <a:prstGeom prst="rect">
            <a:avLst/>
          </a:prstGeom>
          <a:noFill/>
        </p:spPr>
        <p:txBody>
          <a:bodyPr wrap="square" lIns="91440" tIns="45720" rIns="91440" bIns="45720">
            <a:spAutoFit/>
          </a:bodyPr>
          <a:lstStyle/>
          <a:p>
            <a:pPr algn="ctr"/>
            <a:r>
              <a:rPr lang="en-US" sz="3200" b="1" dirty="0" smtClean="0">
                <a:ln w="1905"/>
                <a:effectLst>
                  <a:innerShdw blurRad="69850" dist="43180" dir="5400000">
                    <a:srgbClr val="000000">
                      <a:alpha val="65000"/>
                    </a:srgbClr>
                  </a:innerShdw>
                </a:effectLst>
                <a:latin typeface="Elephant" pitchFamily="18" charset="0"/>
              </a:rPr>
              <a:t>RISK FACTORS FOR </a:t>
            </a:r>
          </a:p>
          <a:p>
            <a:pPr algn="ctr"/>
            <a:r>
              <a:rPr lang="en-US" sz="3200" b="1" dirty="0" smtClean="0">
                <a:ln w="1905"/>
                <a:effectLst>
                  <a:innerShdw blurRad="69850" dist="43180" dir="5400000">
                    <a:srgbClr val="000000">
                      <a:alpha val="65000"/>
                    </a:srgbClr>
                  </a:innerShdw>
                </a:effectLst>
                <a:latin typeface="Elephant" pitchFamily="18" charset="0"/>
              </a:rPr>
              <a:t>CIN &amp; CERVICAL CANCER</a:t>
            </a:r>
            <a:endParaRPr lang="en-US" sz="3200" b="1" cap="none" spc="0" dirty="0">
              <a:ln w="1905"/>
              <a:effectLst>
                <a:innerShdw blurRad="69850" dist="43180" dir="5400000">
                  <a:srgbClr val="000000">
                    <a:alpha val="65000"/>
                  </a:srgbClr>
                </a:innerShdw>
              </a:effectLst>
              <a:latin typeface="Elephant" pitchFamily="18" charset="0"/>
            </a:endParaRPr>
          </a:p>
        </p:txBody>
      </p:sp>
      <p:sp>
        <p:nvSpPr>
          <p:cNvPr id="6" name="TextBox 5"/>
          <p:cNvSpPr txBox="1"/>
          <p:nvPr/>
        </p:nvSpPr>
        <p:spPr>
          <a:xfrm>
            <a:off x="1765300" y="1558088"/>
            <a:ext cx="6934200" cy="5309723"/>
          </a:xfrm>
          <a:prstGeom prst="rect">
            <a:avLst/>
          </a:prstGeom>
          <a:noFill/>
        </p:spPr>
        <p:txBody>
          <a:bodyPr wrap="square" rtlCol="0">
            <a:spAutoFit/>
          </a:bodyPr>
          <a:lstStyle/>
          <a:p>
            <a:pPr marL="342900" indent="-342900">
              <a:buFont typeface="+mj-lt"/>
              <a:buAutoNum type="arabicParenR"/>
            </a:pPr>
            <a:r>
              <a:rPr lang="en-US" b="1" dirty="0" smtClean="0">
                <a:latin typeface="Bodoni MT" pitchFamily="18" charset="0"/>
              </a:rPr>
              <a:t> INFECTION – HPV (16, 18, 31, 33), HIV, CHLAMYDIA</a:t>
            </a:r>
          </a:p>
          <a:p>
            <a:pPr marL="342900" indent="-342900">
              <a:buFont typeface="+mj-lt"/>
              <a:buAutoNum type="arabicParenR"/>
            </a:pPr>
            <a:endParaRPr lang="en-US" b="1" dirty="0" smtClean="0">
              <a:latin typeface="Bodoni MT" pitchFamily="18" charset="0"/>
            </a:endParaRPr>
          </a:p>
          <a:p>
            <a:pPr marL="342900" indent="-342900">
              <a:buFont typeface="+mj-lt"/>
              <a:buAutoNum type="arabicParenR"/>
            </a:pPr>
            <a:r>
              <a:rPr lang="en-US" b="1" dirty="0" smtClean="0">
                <a:latin typeface="Bodoni MT" pitchFamily="18" charset="0"/>
              </a:rPr>
              <a:t>EARLY FIRST COITUS</a:t>
            </a:r>
          </a:p>
          <a:p>
            <a:pPr marL="342900" indent="-342900">
              <a:buFont typeface="+mj-lt"/>
              <a:buAutoNum type="arabicParenR"/>
            </a:pPr>
            <a:endParaRPr lang="en-US" b="1" dirty="0" smtClean="0">
              <a:latin typeface="Bodoni MT" pitchFamily="18" charset="0"/>
            </a:endParaRPr>
          </a:p>
          <a:p>
            <a:pPr marL="342900" indent="-342900">
              <a:buFont typeface="+mj-lt"/>
              <a:buAutoNum type="arabicParenR"/>
            </a:pPr>
            <a:r>
              <a:rPr lang="en-US" b="1" dirty="0" smtClean="0">
                <a:latin typeface="Bodoni MT" pitchFamily="18" charset="0"/>
              </a:rPr>
              <a:t>STD</a:t>
            </a:r>
          </a:p>
          <a:p>
            <a:pPr marL="342900" indent="-342900">
              <a:buFont typeface="+mj-lt"/>
              <a:buAutoNum type="arabicParenR"/>
            </a:pPr>
            <a:endParaRPr lang="en-US" b="1" dirty="0" smtClean="0">
              <a:latin typeface="Bodoni MT" pitchFamily="18" charset="0"/>
            </a:endParaRPr>
          </a:p>
          <a:p>
            <a:pPr marL="342900" indent="-342900">
              <a:buFont typeface="+mj-lt"/>
              <a:buAutoNum type="arabicParenR"/>
            </a:pPr>
            <a:r>
              <a:rPr lang="en-US" b="1" dirty="0" smtClean="0">
                <a:latin typeface="Bodoni MT" pitchFamily="18" charset="0"/>
              </a:rPr>
              <a:t>EARLY 1</a:t>
            </a:r>
            <a:r>
              <a:rPr lang="en-US" b="1" baseline="30000" dirty="0" smtClean="0">
                <a:latin typeface="Bodoni MT" pitchFamily="18" charset="0"/>
              </a:rPr>
              <a:t>ST</a:t>
            </a:r>
            <a:r>
              <a:rPr lang="en-US" b="1" dirty="0" smtClean="0">
                <a:latin typeface="Bodoni MT" pitchFamily="18" charset="0"/>
              </a:rPr>
              <a:t> PREGNANCY</a:t>
            </a:r>
          </a:p>
          <a:p>
            <a:pPr marL="342900" indent="-342900">
              <a:buFont typeface="+mj-lt"/>
              <a:buAutoNum type="arabicParenR"/>
            </a:pPr>
            <a:endParaRPr lang="en-US" b="1" dirty="0" smtClean="0">
              <a:latin typeface="Bodoni MT" pitchFamily="18" charset="0"/>
            </a:endParaRPr>
          </a:p>
          <a:p>
            <a:pPr marL="342900" indent="-342900">
              <a:buFont typeface="+mj-lt"/>
              <a:buAutoNum type="arabicParenR"/>
            </a:pPr>
            <a:r>
              <a:rPr lang="en-US" b="1" dirty="0" smtClean="0">
                <a:latin typeface="Bodoni MT" pitchFamily="18" charset="0"/>
              </a:rPr>
              <a:t>TOO MANY &amp; TOO FREQUENT BIRTHS</a:t>
            </a:r>
          </a:p>
          <a:p>
            <a:pPr marL="342900" indent="-342900">
              <a:buFont typeface="+mj-lt"/>
              <a:buAutoNum type="arabicParenR"/>
            </a:pPr>
            <a:endParaRPr lang="en-US" b="1" dirty="0" smtClean="0">
              <a:latin typeface="Bodoni MT" pitchFamily="18" charset="0"/>
            </a:endParaRPr>
          </a:p>
          <a:p>
            <a:pPr marL="342900" indent="-342900">
              <a:buFont typeface="+mj-lt"/>
              <a:buAutoNum type="arabicParenR"/>
            </a:pPr>
            <a:r>
              <a:rPr lang="en-US" b="1" dirty="0" smtClean="0">
                <a:latin typeface="Bodoni MT" pitchFamily="18" charset="0"/>
              </a:rPr>
              <a:t>LOW SOCIOECONOMIC STATUS</a:t>
            </a:r>
          </a:p>
          <a:p>
            <a:pPr marL="342900" indent="-342900">
              <a:buFont typeface="+mj-lt"/>
              <a:buAutoNum type="arabicParenR"/>
            </a:pPr>
            <a:endParaRPr lang="en-US" b="1" dirty="0" smtClean="0">
              <a:latin typeface="Bodoni MT" pitchFamily="18" charset="0"/>
            </a:endParaRPr>
          </a:p>
          <a:p>
            <a:pPr marL="342900" indent="-342900">
              <a:buFont typeface="+mj-lt"/>
              <a:buAutoNum type="arabicParenR"/>
            </a:pPr>
            <a:r>
              <a:rPr lang="en-US" b="1" dirty="0" smtClean="0">
                <a:latin typeface="Bodoni MT" pitchFamily="18" charset="0"/>
              </a:rPr>
              <a:t>MULTIPLE PARTNERS</a:t>
            </a:r>
          </a:p>
          <a:p>
            <a:pPr marL="342900" indent="-342900">
              <a:buFont typeface="+mj-lt"/>
              <a:buAutoNum type="arabicParenR"/>
            </a:pPr>
            <a:endParaRPr lang="en-US" b="1" dirty="0" smtClean="0">
              <a:latin typeface="Bodoni MT" pitchFamily="18" charset="0"/>
            </a:endParaRPr>
          </a:p>
          <a:p>
            <a:pPr marL="342900" indent="-342900">
              <a:buFont typeface="+mj-lt"/>
              <a:buAutoNum type="arabicParenR"/>
            </a:pPr>
            <a:r>
              <a:rPr lang="en-US" b="1" dirty="0" smtClean="0">
                <a:latin typeface="Bodoni MT" pitchFamily="18" charset="0"/>
              </a:rPr>
              <a:t>IMMUNOSUPRESSION</a:t>
            </a:r>
          </a:p>
          <a:p>
            <a:pPr marL="342900" indent="-342900">
              <a:buFont typeface="+mj-lt"/>
              <a:buAutoNum type="arabicParenR"/>
            </a:pPr>
            <a:endParaRPr lang="en-US" b="1" dirty="0" smtClean="0">
              <a:latin typeface="Bodoni MT" pitchFamily="18" charset="0"/>
            </a:endParaRPr>
          </a:p>
          <a:p>
            <a:pPr marL="342900" indent="-342900">
              <a:buFont typeface="+mj-lt"/>
              <a:buAutoNum type="arabicParenR"/>
            </a:pPr>
            <a:r>
              <a:rPr lang="en-US" b="1" dirty="0" smtClean="0">
                <a:latin typeface="Bodoni MT" pitchFamily="18" charset="0"/>
              </a:rPr>
              <a:t>OCP USERS</a:t>
            </a:r>
          </a:p>
          <a:p>
            <a:pPr marL="342900" indent="-342900">
              <a:buFont typeface="+mj-lt"/>
              <a:buAutoNum type="arabicParenR"/>
            </a:pPr>
            <a:endParaRPr lang="en-US" b="1" dirty="0" smtClean="0">
              <a:latin typeface="Bodoni MT" pitchFamily="18" charset="0"/>
            </a:endParaRPr>
          </a:p>
          <a:p>
            <a:pPr marL="342900" indent="-342900">
              <a:buFont typeface="+mj-lt"/>
              <a:buAutoNum type="arabicParenR"/>
            </a:pPr>
            <a:r>
              <a:rPr lang="en-US" b="1" dirty="0" smtClean="0">
                <a:latin typeface="Bodoni MT" pitchFamily="18" charset="0"/>
              </a:rPr>
              <a:t>SMOKING</a:t>
            </a:r>
            <a:endParaRPr lang="en-US" b="1" dirty="0">
              <a:latin typeface="Bodoni MT" pitchFamily="18"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ilovemygyn.com/problems/pap/CIN.jpg"/>
          <p:cNvPicPr>
            <a:picLocks noChangeAspect="1" noChangeArrowheads="1"/>
          </p:cNvPicPr>
          <p:nvPr/>
        </p:nvPicPr>
        <p:blipFill>
          <a:blip r:embed="rId2" cstate="print"/>
          <a:srcRect/>
          <a:stretch>
            <a:fillRect/>
          </a:stretch>
        </p:blipFill>
        <p:spPr bwMode="auto">
          <a:xfrm>
            <a:off x="0" y="71120"/>
            <a:ext cx="9144000"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3700" y="2730500"/>
            <a:ext cx="7137400" cy="2344681"/>
          </a:xfrm>
          <a:prstGeom prst="rect">
            <a:avLst/>
          </a:prstGeom>
          <a:noFill/>
        </p:spPr>
        <p:txBody>
          <a:bodyPr wrap="square" rtlCol="0">
            <a:spAutoFit/>
          </a:bodyPr>
          <a:lstStyle/>
          <a:p>
            <a:pPr algn="ctr">
              <a:buFont typeface="Wingdings" pitchFamily="2" charset="2"/>
              <a:buChar char="ü"/>
            </a:pPr>
            <a:r>
              <a:rPr lang="en-US" sz="2800" b="1" dirty="0" smtClean="0">
                <a:effectLst>
                  <a:outerShdw blurRad="38100" dist="38100" dir="2700000" algn="tl">
                    <a:srgbClr val="000000">
                      <a:alpha val="43137"/>
                    </a:srgbClr>
                  </a:outerShdw>
                </a:effectLst>
                <a:latin typeface="Baskerville Old Face" pitchFamily="18" charset="0"/>
              </a:rPr>
              <a:t>CIN is most likely to develop during menarche or after pregnancy, when metaplasia is most active.</a:t>
            </a:r>
          </a:p>
          <a:p>
            <a:pPr algn="ctr"/>
            <a:endParaRPr lang="en-US" sz="2800" b="1" dirty="0" smtClean="0">
              <a:solidFill>
                <a:srgbClr val="FF0066"/>
              </a:solidFill>
              <a:effectLst>
                <a:outerShdw blurRad="38100" dist="38100" dir="2700000" algn="tl">
                  <a:srgbClr val="000000">
                    <a:alpha val="43137"/>
                  </a:srgbClr>
                </a:outerShdw>
              </a:effectLst>
              <a:latin typeface="Baskerville Old Face" pitchFamily="18" charset="0"/>
            </a:endParaRPr>
          </a:p>
          <a:p>
            <a:pPr algn="ctr">
              <a:buFont typeface="Wingdings" pitchFamily="2" charset="2"/>
              <a:buChar char="ü"/>
            </a:pPr>
            <a:r>
              <a:rPr lang="en-US" sz="2800" b="1" dirty="0" smtClean="0">
                <a:effectLst>
                  <a:outerShdw blurRad="38100" dist="38100" dir="2700000" algn="tl">
                    <a:srgbClr val="000000">
                      <a:alpha val="43137"/>
                    </a:srgbClr>
                  </a:outerShdw>
                </a:effectLst>
                <a:latin typeface="Baskerville Old Face" pitchFamily="18" charset="0"/>
              </a:rPr>
              <a:t>After menopause, little chances of metaplasia remain, from de novo HPV.</a:t>
            </a:r>
            <a:endParaRPr lang="en-US" sz="2800" b="1" dirty="0">
              <a:effectLst>
                <a:outerShdw blurRad="38100" dist="38100" dir="2700000" algn="tl">
                  <a:srgbClr val="000000">
                    <a:alpha val="43137"/>
                  </a:srgbClr>
                </a:outerShdw>
              </a:effectLst>
              <a:latin typeface="Baskerville Old Face" pitchFamily="18" charset="0"/>
            </a:endParaRPr>
          </a:p>
        </p:txBody>
      </p:sp>
      <p:sp>
        <p:nvSpPr>
          <p:cNvPr id="4" name="Rectangle 3"/>
          <p:cNvSpPr/>
          <p:nvPr/>
        </p:nvSpPr>
        <p:spPr>
          <a:xfrm>
            <a:off x="1213164" y="294535"/>
            <a:ext cx="7702236" cy="1097801"/>
          </a:xfrm>
          <a:prstGeom prst="rect">
            <a:avLst/>
          </a:prstGeom>
          <a:noFill/>
        </p:spPr>
        <p:txBody>
          <a:bodyPr wrap="square" lIns="91440" tIns="45720" rIns="91440" bIns="45720">
            <a:spAutoFit/>
          </a:bodyPr>
          <a:lstStyle/>
          <a:p>
            <a:pPr algn="ctr"/>
            <a:r>
              <a:rPr lang="en-US" sz="3600" b="1" cap="all" spc="0" dirty="0" smtClean="0">
                <a:ln w="9000" cmpd="sng">
                  <a:solidFill>
                    <a:srgbClr val="7030A0"/>
                  </a:solidFill>
                  <a:prstDash val="solid"/>
                </a:ln>
                <a:blipFill>
                  <a:blip r:embed="rId2"/>
                  <a:tile tx="0" ty="0" sx="100000" sy="100000" flip="none" algn="tl"/>
                </a:blipFill>
                <a:effectLst>
                  <a:reflection blurRad="12700" stA="28000" endPos="45000" dist="1000" dir="5400000" sy="-100000" algn="bl" rotWithShape="0"/>
                </a:effectLst>
                <a:latin typeface="Bodoni MT Black" pitchFamily="18" charset="0"/>
              </a:rPr>
              <a:t>WHEN IS A FEMALE MOST</a:t>
            </a:r>
          </a:p>
          <a:p>
            <a:pPr algn="ctr"/>
            <a:r>
              <a:rPr lang="en-US" sz="3600" b="1" cap="all" dirty="0" smtClean="0">
                <a:ln w="9000" cmpd="sng">
                  <a:solidFill>
                    <a:srgbClr val="7030A0"/>
                  </a:solidFill>
                  <a:prstDash val="solid"/>
                </a:ln>
                <a:blipFill>
                  <a:blip r:embed="rId2"/>
                  <a:tile tx="0" ty="0" sx="100000" sy="100000" flip="none" algn="tl"/>
                </a:blipFill>
                <a:effectLst>
                  <a:reflection blurRad="12700" stA="28000" endPos="45000" dist="1000" dir="5400000" sy="-100000" algn="bl" rotWithShape="0"/>
                </a:effectLst>
                <a:latin typeface="Bodoni MT Black" pitchFamily="18" charset="0"/>
              </a:rPr>
              <a:t>LIKELY TO DEVELOP CIN ?</a:t>
            </a:r>
            <a:endParaRPr lang="en-US" sz="3600" b="1" cap="all" spc="0" dirty="0">
              <a:ln w="9000" cmpd="sng">
                <a:solidFill>
                  <a:srgbClr val="7030A0"/>
                </a:solidFill>
                <a:prstDash val="solid"/>
              </a:ln>
              <a:blipFill>
                <a:blip r:embed="rId2"/>
                <a:tile tx="0" ty="0" sx="100000" sy="100000" flip="none" algn="tl"/>
              </a:blipFill>
              <a:effectLst>
                <a:reflection blurRad="12700" stA="28000" endPos="45000" dist="1000" dir="5400000" sy="-100000" algn="bl" rotWithShape="0"/>
              </a:effectLst>
              <a:latin typeface="Bodoni MT Black"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S102809934">
  <a:themeElements>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44_Classroom Expectations_Copyedited">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xmlns=""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xmlns=""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44_Classroom Expectations_Copyedi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44_Classroom Expectations_Copyedi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44_Classroom Expectations_Copyedi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44_Classroom Expectations_Copyedi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44_Classroom Expectations_Copyedi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44_Classroom Expectations_Copyedit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44_Classroom Expectations_Copyedi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44_Classroom Expectations_Copyedi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44_Classroom Expectations_Copyedi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44_Classroom Expectations_Copyedi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44_Classroom Expectations_Copyedi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844_Classroom Expectations_Copyedited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68A5906-F268-4F87-9765-7B21AABD07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TS102809934</Template>
  <TotalTime>1938</TotalTime>
  <Words>1275</Words>
  <Application>Microsoft Office PowerPoint</Application>
  <PresentationFormat>On-screen Show (4:3)</PresentationFormat>
  <Paragraphs>367</Paragraphs>
  <Slides>60</Slides>
  <Notes>3</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TS102809934</vt:lpstr>
      <vt:lpstr>CERVICAL INTRAEPITHELIAL NEOPLASIA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Cervical Intraepithelial Neoplasia</dc:title>
  <dc:creator>RIDHI</dc:creator>
  <cp:lastModifiedBy>Admin</cp:lastModifiedBy>
  <cp:revision>254</cp:revision>
  <dcterms:created xsi:type="dcterms:W3CDTF">2013-10-11T10:55:49Z</dcterms:created>
  <dcterms:modified xsi:type="dcterms:W3CDTF">2019-10-03T11:58:39Z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TC011589511033</vt:lpwstr>
  </property>
</Properties>
</file>