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43"/>
  </p:notesMasterIdLst>
  <p:sldIdLst>
    <p:sldId id="256" r:id="rId2"/>
    <p:sldId id="320" r:id="rId3"/>
    <p:sldId id="257" r:id="rId4"/>
    <p:sldId id="321" r:id="rId5"/>
    <p:sldId id="322" r:id="rId6"/>
    <p:sldId id="323" r:id="rId7"/>
    <p:sldId id="258" r:id="rId8"/>
    <p:sldId id="259" r:id="rId9"/>
    <p:sldId id="260" r:id="rId10"/>
    <p:sldId id="261" r:id="rId11"/>
    <p:sldId id="262" r:id="rId12"/>
    <p:sldId id="263" r:id="rId13"/>
    <p:sldId id="324" r:id="rId14"/>
    <p:sldId id="326" r:id="rId15"/>
    <p:sldId id="264" r:id="rId16"/>
    <p:sldId id="341" r:id="rId17"/>
    <p:sldId id="265" r:id="rId18"/>
    <p:sldId id="325" r:id="rId19"/>
    <p:sldId id="266" r:id="rId20"/>
    <p:sldId id="268" r:id="rId21"/>
    <p:sldId id="269" r:id="rId22"/>
    <p:sldId id="270" r:id="rId23"/>
    <p:sldId id="271" r:id="rId24"/>
    <p:sldId id="272" r:id="rId25"/>
    <p:sldId id="327" r:id="rId26"/>
    <p:sldId id="353" r:id="rId27"/>
    <p:sldId id="273" r:id="rId28"/>
    <p:sldId id="274" r:id="rId29"/>
    <p:sldId id="276" r:id="rId30"/>
    <p:sldId id="277" r:id="rId31"/>
    <p:sldId id="342" r:id="rId32"/>
    <p:sldId id="344" r:id="rId33"/>
    <p:sldId id="345" r:id="rId34"/>
    <p:sldId id="343" r:id="rId35"/>
    <p:sldId id="346" r:id="rId36"/>
    <p:sldId id="348" r:id="rId37"/>
    <p:sldId id="347" r:id="rId38"/>
    <p:sldId id="349" r:id="rId39"/>
    <p:sldId id="350" r:id="rId40"/>
    <p:sldId id="352" r:id="rId41"/>
    <p:sldId id="351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451E0-F681-415E-A127-0E6310A1EBBF}" type="datetimeFigureOut">
              <a:rPr lang="en-US" smtClean="0"/>
              <a:pPr/>
              <a:t>18-Aug-17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950D7-86BB-49AA-90ED-0CE526244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6950D7-86BB-49AA-90ED-0CE5262443D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93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6950D7-86BB-49AA-90ED-0CE5262443D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785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6950D7-86BB-49AA-90ED-0CE5262443D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099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8F45-BCFA-468F-BDA0-FC02E2872F8C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3AD5C-D78B-4A4C-BD4C-14F92A70CFB6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59ADB-B9F1-42DF-A68D-9A02932F572C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7AD2-4CEB-4CC8-89C1-0304D9033994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4964-8320-4A1D-9123-699A3F4E1852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5DAA-7064-45DF-8592-C0B36819187B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0202-23FA-4E81-8650-EAA23FB1C944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6C7C8-5B4B-4EC1-8892-D08140A04484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F4986-57C6-4F86-BDE6-7B553F55BE0C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4514-D604-493D-B752-5BB40C255EFD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B469A-80A6-4F45-A925-4A6F1351A66D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 Shashwat Jani. 9909944160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9403C-38AA-421F-8358-BC01CE360F23}" type="datetime1">
              <a:rPr lang="en-US" smtClean="0"/>
              <a:pPr/>
              <a:t>18-Aug-17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 Shashwat Jani. 9909944160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d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172200"/>
          </a:xfrm>
        </p:spPr>
        <p:txBody>
          <a:bodyPr>
            <a:normAutofit/>
          </a:bodyPr>
          <a:lstStyle/>
          <a:p>
            <a:br>
              <a:rPr lang="en-US" dirty="0">
                <a:latin typeface="Copperplate Gothic Bold" pitchFamily="34" charset="0"/>
              </a:rPr>
            </a:br>
            <a:br>
              <a:rPr lang="en-US" dirty="0">
                <a:latin typeface="Copperplate Gothic Bold" pitchFamily="34" charset="0"/>
              </a:rPr>
            </a:br>
            <a:r>
              <a:rPr lang="en-US" sz="6000" u="sng" dirty="0">
                <a:solidFill>
                  <a:srgbClr val="FFFF00"/>
                </a:solidFill>
                <a:latin typeface="Copperplate Gothic Bold" pitchFamily="34" charset="0"/>
              </a:rPr>
              <a:t>Combined Oral </a:t>
            </a:r>
            <a:br>
              <a:rPr lang="en-US" sz="6000" u="sng" dirty="0">
                <a:solidFill>
                  <a:srgbClr val="FFFF00"/>
                </a:solidFill>
                <a:latin typeface="Copperplate Gothic Bold" pitchFamily="34" charset="0"/>
              </a:rPr>
            </a:br>
            <a:br>
              <a:rPr lang="en-US" sz="6000" u="sng" dirty="0">
                <a:solidFill>
                  <a:srgbClr val="FFFF00"/>
                </a:solidFill>
                <a:latin typeface="Copperplate Gothic Bold" pitchFamily="34" charset="0"/>
              </a:rPr>
            </a:br>
            <a:r>
              <a:rPr lang="en-US" sz="6000" u="sng" dirty="0">
                <a:solidFill>
                  <a:srgbClr val="FFFF00"/>
                </a:solidFill>
                <a:latin typeface="Copperplate Gothic Bold" pitchFamily="34" charset="0"/>
              </a:rPr>
              <a:t>Contraceptives </a:t>
            </a:r>
            <a:br>
              <a:rPr lang="en-US" dirty="0">
                <a:latin typeface="Copperplate Gothic Bold" pitchFamily="34" charset="0"/>
              </a:rPr>
            </a:br>
            <a:br>
              <a:rPr lang="en-US" dirty="0">
                <a:latin typeface="Copperplate Gothic Bold" pitchFamily="34" charset="0"/>
              </a:rPr>
            </a:br>
            <a:endParaRPr lang="en-US" dirty="0">
              <a:latin typeface="Copperplate Gothic Bold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11277600" cy="6705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000" i="1" u="sng" dirty="0"/>
              <a:t> </a:t>
            </a:r>
            <a:r>
              <a:rPr lang="en-US" sz="4000" i="1" u="sng" dirty="0" err="1"/>
              <a:t>Triphasic</a:t>
            </a:r>
            <a:r>
              <a:rPr lang="en-US" sz="4000" i="1" u="sng" dirty="0"/>
              <a:t> </a:t>
            </a:r>
            <a:r>
              <a:rPr lang="en-US" sz="4000" dirty="0"/>
              <a:t> 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66FFFF"/>
                </a:solidFill>
              </a:rPr>
              <a:t> </a:t>
            </a:r>
            <a:r>
              <a:rPr lang="en-US" sz="4400" dirty="0" err="1">
                <a:solidFill>
                  <a:srgbClr val="66FFFF"/>
                </a:solidFill>
              </a:rPr>
              <a:t>Triquilar</a:t>
            </a:r>
            <a:r>
              <a:rPr lang="en-US" sz="4400" dirty="0"/>
              <a:t> </a:t>
            </a:r>
            <a:r>
              <a:rPr lang="en-US" sz="2800" dirty="0"/>
              <a:t>–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                            - 0.03 EE +0.5mg l-</a:t>
            </a:r>
            <a:r>
              <a:rPr lang="en-US" sz="2800" dirty="0" err="1"/>
              <a:t>norgestrel</a:t>
            </a:r>
            <a:r>
              <a:rPr lang="en-US" sz="2800" dirty="0"/>
              <a:t>       (1 - 6)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                            - 0.03 EE +0.75mg l-</a:t>
            </a:r>
            <a:r>
              <a:rPr lang="en-US" sz="2800" dirty="0" err="1"/>
              <a:t>norgestrel</a:t>
            </a:r>
            <a:r>
              <a:rPr lang="en-US" sz="2800" dirty="0"/>
              <a:t>     (7-11)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                            - 0.03 EE +0.125mg l-</a:t>
            </a:r>
            <a:r>
              <a:rPr lang="en-US" sz="2800" dirty="0" err="1"/>
              <a:t>norgestrel</a:t>
            </a:r>
            <a:r>
              <a:rPr lang="en-US" sz="2800" dirty="0"/>
              <a:t>  (12 - 21)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 Total monthly intake – 0.68mg EE +1.92mg progesterone</a:t>
            </a:r>
          </a:p>
          <a:p>
            <a:pPr marL="0" indent="0">
              <a:lnSpc>
                <a:spcPct val="80000"/>
              </a:lnSpc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Adv.       - </a:t>
            </a:r>
            <a:r>
              <a:rPr lang="en-US" sz="2800" dirty="0">
                <a:solidFill>
                  <a:srgbClr val="66FFFF"/>
                </a:solidFill>
              </a:rPr>
              <a:t>high efficacy rates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solidFill>
                  <a:srgbClr val="66FFFF"/>
                </a:solidFill>
              </a:rPr>
              <a:t>                   - few side effects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solidFill>
                  <a:srgbClr val="66FFFF"/>
                </a:solidFill>
              </a:rPr>
              <a:t>                   - less break through bleeding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solidFill>
                  <a:srgbClr val="66FFFF"/>
                </a:solidFill>
              </a:rPr>
              <a:t>                   - does not affect </a:t>
            </a:r>
            <a:r>
              <a:rPr lang="en-US" sz="2800" dirty="0" err="1">
                <a:solidFill>
                  <a:srgbClr val="66FFFF"/>
                </a:solidFill>
              </a:rPr>
              <a:t>s.cholesterol</a:t>
            </a:r>
            <a:r>
              <a:rPr lang="en-US" sz="2800" dirty="0">
                <a:solidFill>
                  <a:srgbClr val="66FFFF"/>
                </a:solidFill>
              </a:rPr>
              <a:t> &amp; LIPIDS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 err="1"/>
              <a:t>Disadv</a:t>
            </a:r>
            <a:r>
              <a:rPr lang="en-US" sz="2800" dirty="0"/>
              <a:t>. – high pregnancy rates if errors in pill intake 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u="sng" dirty="0">
                <a:solidFill>
                  <a:srgbClr val="FFFF00"/>
                </a:solidFill>
              </a:rPr>
              <a:t>Mechanism of action: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b="1" u="sng" dirty="0">
                <a:solidFill>
                  <a:srgbClr val="92D050"/>
                </a:solidFill>
              </a:rPr>
              <a:t>1 ) Inhibition of Ovulation :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/>
              <a:t> both hormones act on </a:t>
            </a:r>
            <a:r>
              <a:rPr lang="en-US" sz="4000" dirty="0" err="1"/>
              <a:t>Hypothalamo</a:t>
            </a:r>
            <a:r>
              <a:rPr lang="en-US" sz="4000" dirty="0"/>
              <a:t> pituitary axis , suppress release of FSH &amp; LH from Ant. Pituitary.</a:t>
            </a:r>
          </a:p>
          <a:p>
            <a:pPr>
              <a:buNone/>
            </a:pPr>
            <a:r>
              <a:rPr lang="en-US" sz="4000" dirty="0"/>
              <a:t>    E – inhibits FSH. </a:t>
            </a:r>
          </a:p>
          <a:p>
            <a:pPr>
              <a:buNone/>
            </a:pPr>
            <a:r>
              <a:rPr lang="en-US" sz="4000" dirty="0"/>
              <a:t>    P – inhibits </a:t>
            </a:r>
            <a:r>
              <a:rPr lang="en-US" sz="4000" dirty="0" err="1"/>
              <a:t>preovulatory</a:t>
            </a:r>
            <a:r>
              <a:rPr lang="en-US" sz="4000" dirty="0"/>
              <a:t> LH Surge , less effect       on FSH.</a:t>
            </a:r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81001"/>
            <a:ext cx="105918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u="sng" dirty="0">
                <a:solidFill>
                  <a:srgbClr val="92D050"/>
                </a:solidFill>
              </a:rPr>
              <a:t>2 ) Endometrial Hyperplasia :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 </a:t>
            </a:r>
            <a:r>
              <a:rPr lang="en-US" sz="3600" dirty="0" err="1"/>
              <a:t>stromal</a:t>
            </a:r>
            <a:r>
              <a:rPr lang="en-US" sz="3600" dirty="0"/>
              <a:t> </a:t>
            </a:r>
            <a:r>
              <a:rPr lang="en-US" sz="3600" dirty="0" err="1"/>
              <a:t>oedema</a:t>
            </a:r>
            <a:r>
              <a:rPr lang="en-US" sz="3600" dirty="0"/>
              <a:t> , </a:t>
            </a:r>
            <a:r>
              <a:rPr lang="en-US" sz="3600" dirty="0" err="1"/>
              <a:t>decidual</a:t>
            </a:r>
            <a:r>
              <a:rPr lang="en-US" sz="3600" dirty="0"/>
              <a:t> reaction &amp; regression of glands making </a:t>
            </a:r>
            <a:r>
              <a:rPr lang="en-US" sz="3600" dirty="0" err="1"/>
              <a:t>endometrium</a:t>
            </a:r>
            <a:r>
              <a:rPr lang="en-US" sz="3600" dirty="0"/>
              <a:t> </a:t>
            </a:r>
            <a:r>
              <a:rPr lang="en-US" sz="3600" dirty="0" err="1"/>
              <a:t>nonreceptive</a:t>
            </a:r>
            <a:r>
              <a:rPr lang="en-US" sz="3600" dirty="0"/>
              <a:t> to embryo.</a:t>
            </a:r>
          </a:p>
          <a:p>
            <a:pPr>
              <a:buNone/>
            </a:pPr>
            <a:r>
              <a:rPr lang="en-US" sz="3600" b="1" u="sng" dirty="0">
                <a:solidFill>
                  <a:srgbClr val="92D050"/>
                </a:solidFill>
              </a:rPr>
              <a:t>3 ) Cervical mucus :</a:t>
            </a:r>
          </a:p>
          <a:p>
            <a:pPr>
              <a:buNone/>
            </a:pPr>
            <a:r>
              <a:rPr lang="en-US" sz="3600" dirty="0"/>
              <a:t>   -  thick , viscid , scanty .</a:t>
            </a:r>
          </a:p>
          <a:p>
            <a:pPr>
              <a:buNone/>
            </a:pPr>
            <a:r>
              <a:rPr lang="en-US" sz="3600" dirty="0"/>
              <a:t>   - impaired sperm transport &amp; penetration.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b="1" u="sng" dirty="0">
                <a:solidFill>
                  <a:srgbClr val="92D050"/>
                </a:solidFill>
              </a:rPr>
              <a:t>4 ) </a:t>
            </a:r>
            <a:r>
              <a:rPr lang="en-US" sz="3600" dirty="0">
                <a:solidFill>
                  <a:srgbClr val="92D050"/>
                </a:solidFill>
              </a:rPr>
              <a:t>May affect </a:t>
            </a:r>
            <a:r>
              <a:rPr lang="en-US" sz="3600" b="1" u="sng" dirty="0">
                <a:solidFill>
                  <a:srgbClr val="92D050"/>
                </a:solidFill>
              </a:rPr>
              <a:t>tubal motility </a:t>
            </a:r>
            <a:r>
              <a:rPr lang="en-US" sz="3600" dirty="0">
                <a:solidFill>
                  <a:srgbClr val="92D050"/>
                </a:solidFill>
              </a:rPr>
              <a:t>&amp; alter tubal transport.</a:t>
            </a: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Selection of the patient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/>
              <a:t> Detail history ( headache , migraine , etc…)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Thorough general examination </a:t>
            </a:r>
          </a:p>
          <a:p>
            <a:pPr>
              <a:buNone/>
            </a:pPr>
            <a:r>
              <a:rPr lang="en-US" sz="3600" dirty="0"/>
              <a:t>         (  Breast , blood pressure… 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3600" dirty="0"/>
              <a:t>Pelvic examination to exclude cervical pathology.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3600" dirty="0"/>
              <a:t>Cervical cytology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3600" dirty="0"/>
              <a:t>Rule out any other contraindications.</a:t>
            </a:r>
          </a:p>
          <a:p>
            <a:pPr>
              <a:buNone/>
            </a:pPr>
            <a:endParaRPr lang="en-US" sz="3600" dirty="0"/>
          </a:p>
          <a:p>
            <a:pPr>
              <a:buFont typeface="Wingdings" pitchFamily="2" charset="2"/>
              <a:buChar char="Ø"/>
            </a:pPr>
            <a:endParaRPr lang="en-US" sz="3600" dirty="0"/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20762"/>
          </a:xfrm>
        </p:spPr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Checklist for Prescribing COC…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1"/>
            <a:ext cx="11201400" cy="5410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cs typeface="Tahoma" pitchFamily="34" charset="0"/>
              </a:rPr>
              <a:t>Last menstrual period, rule out pregnancy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cs typeface="Tahoma" pitchFamily="34" charset="0"/>
              </a:rPr>
              <a:t>Less than 6 months postpartum &amp; lactating?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cs typeface="Tahoma" pitchFamily="34" charset="0"/>
              </a:rPr>
              <a:t>Age, Cigarette smoking, h/o migraine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cs typeface="Tahoma" pitchFamily="34" charset="0"/>
              </a:rPr>
              <a:t>Known case of diabetes or hypertension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cs typeface="Tahoma" pitchFamily="34" charset="0"/>
              </a:rPr>
              <a:t>History of stroke, MI or thrombosis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cs typeface="Tahoma" pitchFamily="34" charset="0"/>
              </a:rPr>
              <a:t>h/o jaundice/ liver disease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cs typeface="Tahoma" pitchFamily="34" charset="0"/>
              </a:rPr>
              <a:t>h/o breast/ genital tract malignancies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cs typeface="Tahoma" pitchFamily="34" charset="0"/>
              </a:rPr>
              <a:t>h/o drug intake: </a:t>
            </a:r>
            <a:r>
              <a:rPr lang="en-US" dirty="0" err="1">
                <a:cs typeface="Tahoma" pitchFamily="34" charset="0"/>
              </a:rPr>
              <a:t>Antitubercular</a:t>
            </a:r>
            <a:r>
              <a:rPr lang="en-US" dirty="0">
                <a:cs typeface="Tahoma" pitchFamily="34" charset="0"/>
              </a:rPr>
              <a:t>, antiepileptic</a:t>
            </a:r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0"/>
            <a:ext cx="8229600" cy="715962"/>
          </a:xfrm>
        </p:spPr>
        <p:txBody>
          <a:bodyPr>
            <a:noAutofit/>
          </a:bodyPr>
          <a:lstStyle/>
          <a:p>
            <a:r>
              <a:rPr lang="en-US" sz="5400" u="sng" dirty="0">
                <a:solidFill>
                  <a:srgbClr val="FFFF00"/>
                </a:solidFill>
                <a:latin typeface="+mn-lt"/>
              </a:rPr>
              <a:t>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15962"/>
            <a:ext cx="115824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u="sng" dirty="0">
                <a:solidFill>
                  <a:srgbClr val="FFFF00"/>
                </a:solidFill>
              </a:rPr>
              <a:t>New User :</a:t>
            </a:r>
          </a:p>
          <a:p>
            <a:pPr>
              <a:buNone/>
            </a:pPr>
            <a:r>
              <a:rPr lang="en-US" dirty="0"/>
              <a:t>    - 1</a:t>
            </a:r>
            <a:r>
              <a:rPr lang="en-US" baseline="30000" dirty="0"/>
              <a:t>st</a:t>
            </a:r>
            <a:r>
              <a:rPr lang="en-US" dirty="0"/>
              <a:t> day of Cycle .</a:t>
            </a:r>
          </a:p>
          <a:p>
            <a:pPr>
              <a:buNone/>
            </a:pPr>
            <a:r>
              <a:rPr lang="en-US" dirty="0"/>
              <a:t>   - Daily 1 tab. Preferably at night for consecutive 21 days.</a:t>
            </a:r>
          </a:p>
          <a:p>
            <a:pPr>
              <a:buNone/>
            </a:pPr>
            <a:r>
              <a:rPr lang="en-US" dirty="0"/>
              <a:t>   - Continued for 21 days and then 7 days break ( with iron tablets) .</a:t>
            </a:r>
          </a:p>
          <a:p>
            <a:pPr>
              <a:buNone/>
            </a:pPr>
            <a:r>
              <a:rPr lang="en-US" dirty="0"/>
              <a:t>   - Next pack of Pill should be started on 8</a:t>
            </a:r>
            <a:r>
              <a:rPr lang="en-US" baseline="30000" dirty="0"/>
              <a:t>th</a:t>
            </a:r>
            <a:r>
              <a:rPr lang="en-US" dirty="0"/>
              <a:t>  day , </a:t>
            </a:r>
            <a:r>
              <a:rPr lang="en-US" i="1" dirty="0">
                <a:solidFill>
                  <a:srgbClr val="FFFF00"/>
                </a:solidFill>
              </a:rPr>
              <a:t>IRRESPECTIVE OF BLEEDING </a:t>
            </a:r>
            <a:r>
              <a:rPr lang="en-US" dirty="0"/>
              <a:t>( same day of the week , pill finished ).</a:t>
            </a:r>
          </a:p>
          <a:p>
            <a:pPr>
              <a:buNone/>
            </a:pPr>
            <a:r>
              <a:rPr lang="en-US" dirty="0"/>
              <a:t>   - Simple Regimen of </a:t>
            </a:r>
            <a:r>
              <a:rPr lang="en-US" u="sng" dirty="0">
                <a:solidFill>
                  <a:srgbClr val="FFFF00"/>
                </a:solidFill>
              </a:rPr>
              <a:t>“ 3 WEEKS ON &amp; 1 WEEK OFF “</a:t>
            </a:r>
            <a:endParaRPr lang="en-US" dirty="0"/>
          </a:p>
          <a:p>
            <a:pPr>
              <a:buNone/>
            </a:pPr>
            <a:r>
              <a:rPr lang="en-US" dirty="0"/>
              <a:t>   - No break between packs.</a:t>
            </a:r>
          </a:p>
          <a:p>
            <a:pPr>
              <a:buFont typeface="Wingdings" pitchFamily="2" charset="2"/>
              <a:buChar char="Ø"/>
            </a:pPr>
            <a:r>
              <a:rPr lang="en-US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u="sng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Can start pill up to 5 days of bleeding with extra precaution with condom for next 7 days.</a:t>
            </a:r>
          </a:p>
        </p:txBody>
      </p:sp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11277600" cy="632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400" u="sng" dirty="0">
                <a:solidFill>
                  <a:srgbClr val="FFFF00"/>
                </a:solidFill>
              </a:rPr>
              <a:t>Missed Tablets 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400" dirty="0"/>
              <a:t>  1 missed – Take 2 tablets next day 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400" dirty="0"/>
              <a:t>  2 or 3 missed – Take 2 tablets on two consecutive  days and  </a:t>
            </a:r>
          </a:p>
          <a:p>
            <a:pPr marL="0" indent="0">
              <a:buNone/>
            </a:pPr>
            <a:r>
              <a:rPr lang="en-US" sz="4400" dirty="0"/>
              <a:t>      continue the rest of the pack.</a:t>
            </a:r>
          </a:p>
          <a:p>
            <a:pPr>
              <a:buNone/>
            </a:pPr>
            <a:r>
              <a:rPr lang="en-US" sz="4400" dirty="0"/>
              <a:t>                                      +</a:t>
            </a:r>
            <a:br>
              <a:rPr lang="en-US" sz="4400" dirty="0"/>
            </a:br>
            <a:r>
              <a:rPr lang="en-US" sz="4400" dirty="0"/>
              <a:t>  Another Contraceptive for 1 week.</a:t>
            </a:r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10539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66FFFF"/>
                </a:solidFill>
              </a:rPr>
              <a:t>Lactating Women</a:t>
            </a:r>
            <a:r>
              <a:rPr lang="en-US" sz="3600" dirty="0"/>
              <a:t> –  Progestogen only pills /</a:t>
            </a:r>
          </a:p>
          <a:p>
            <a:pPr>
              <a:buFontTx/>
              <a:buNone/>
            </a:pPr>
            <a:r>
              <a:rPr lang="en-US" sz="3600" dirty="0"/>
              <a:t>                                        Combined pills after 6 months</a:t>
            </a:r>
          </a:p>
          <a:p>
            <a:r>
              <a:rPr lang="en-US" sz="3600" dirty="0">
                <a:solidFill>
                  <a:srgbClr val="66FFFF"/>
                </a:solidFill>
              </a:rPr>
              <a:t>Non Lactating Women</a:t>
            </a:r>
            <a:r>
              <a:rPr lang="en-US" sz="3600" dirty="0"/>
              <a:t> – Combined oral pills after 3 to 6  </a:t>
            </a:r>
          </a:p>
          <a:p>
            <a:pPr marL="0" indent="0">
              <a:buNone/>
            </a:pPr>
            <a:r>
              <a:rPr lang="en-US" sz="3600" dirty="0"/>
              <a:t>                                                weeks or after menstruation </a:t>
            </a:r>
          </a:p>
          <a:p>
            <a:r>
              <a:rPr lang="en-US" sz="3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Amenorrhea</a:t>
            </a:r>
            <a:r>
              <a:rPr lang="en-US" sz="3600" dirty="0"/>
              <a:t> : At any time after excluding pregnancy + barrier method for 7 days.</a:t>
            </a:r>
          </a:p>
          <a:p>
            <a:endParaRPr lang="en-US" sz="3600" dirty="0"/>
          </a:p>
        </p:txBody>
      </p:sp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Follow up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dirty="0"/>
              <a:t> Examined after 3 months , then after </a:t>
            </a:r>
          </a:p>
          <a:p>
            <a:pPr>
              <a:buNone/>
            </a:pPr>
            <a:r>
              <a:rPr lang="en-US" sz="4400" dirty="0"/>
              <a:t>     6 months and then yearly .</a:t>
            </a:r>
          </a:p>
          <a:p>
            <a:pPr>
              <a:buFont typeface="Wingdings" pitchFamily="2" charset="2"/>
              <a:buChar char="Ø"/>
            </a:pPr>
            <a:r>
              <a:rPr lang="en-US" sz="4400" dirty="0"/>
              <a:t> Ask for any symptoms.</a:t>
            </a:r>
          </a:p>
          <a:p>
            <a:pPr>
              <a:buFont typeface="Wingdings" pitchFamily="2" charset="2"/>
              <a:buChar char="Ø"/>
            </a:pPr>
            <a:r>
              <a:rPr lang="en-US" sz="4400" dirty="0"/>
              <a:t> Examination for breast , pelvis, BP &amp; weight &amp; cervical cytology.</a:t>
            </a:r>
          </a:p>
          <a:p>
            <a:pPr>
              <a:buFont typeface="Wingdings" pitchFamily="2" charset="2"/>
              <a:buChar char="Ø"/>
            </a:pPr>
            <a:endParaRPr lang="en-US" sz="4400" dirty="0"/>
          </a:p>
        </p:txBody>
      </p:sp>
    </p:spTree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>
                <a:solidFill>
                  <a:srgbClr val="FFFF00"/>
                </a:solidFill>
              </a:rPr>
              <a:t>Effectiveness…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dirty="0">
                <a:solidFill>
                  <a:srgbClr val="66FFFF"/>
                </a:solidFill>
              </a:rPr>
              <a:t>Failure rate : 0.1%</a:t>
            </a:r>
            <a:r>
              <a:rPr lang="en-US" sz="6000" dirty="0"/>
              <a:t>                                                              Failure rate are mainly due to missed pills.</a:t>
            </a: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11201400" cy="588327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Clinical trials of COC were described by John Charles Rock &amp; Goodwin </a:t>
            </a:r>
            <a:r>
              <a:rPr lang="en-US" sz="4000" dirty="0" err="1"/>
              <a:t>Pincus</a:t>
            </a:r>
            <a:r>
              <a:rPr lang="en-US" sz="4000" dirty="0"/>
              <a:t> with approval of marketing in USA in 1960.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/>
              <a:t>Within 5 years it was used by 30 millions women all over the world.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/>
              <a:t>At the moment , COC is used by over </a:t>
            </a:r>
          </a:p>
          <a:p>
            <a:pPr>
              <a:buNone/>
            </a:pPr>
            <a:r>
              <a:rPr lang="en-US" sz="4000" dirty="0"/>
              <a:t>     100 million women worldwide.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How long can be continued …???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529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400" dirty="0"/>
              <a:t>In properly selected patient without any risk factor , benefits are more , and so can be continued up to age of 50 with careful monitoring. Offers dual advantage of Contraception and HRT.</a:t>
            </a:r>
          </a:p>
          <a:p>
            <a:pPr>
              <a:buFont typeface="Wingdings" pitchFamily="2" charset="2"/>
              <a:buChar char="Ø"/>
            </a:pPr>
            <a:r>
              <a:rPr lang="en-US" sz="4400" dirty="0"/>
              <a:t>For spacing of birth : 3 – 5 years.</a:t>
            </a:r>
          </a:p>
        </p:txBody>
      </p:sp>
    </p:spTree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>
                <a:solidFill>
                  <a:srgbClr val="FFFF00"/>
                </a:solidFill>
              </a:rPr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5299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66FFFF"/>
                </a:solidFill>
              </a:rPr>
              <a:t>Prevention of pregnancy</a:t>
            </a:r>
            <a:r>
              <a:rPr lang="en-US" sz="4000" dirty="0"/>
              <a:t>                                                      India - MMR  1per 57  i.e. 400 in 1,00,000                          2/5</a:t>
            </a:r>
            <a:r>
              <a:rPr lang="en-US" sz="4000" baseline="30000" dirty="0"/>
              <a:t>th</a:t>
            </a:r>
            <a:r>
              <a:rPr lang="en-US" sz="4000" dirty="0"/>
              <a:t> of these deaths can be prevented by use of OCs                                                   </a:t>
            </a:r>
          </a:p>
          <a:p>
            <a:r>
              <a:rPr lang="en-US" sz="4000" dirty="0">
                <a:solidFill>
                  <a:srgbClr val="66FFFF"/>
                </a:solidFill>
              </a:rPr>
              <a:t>Cyclical </a:t>
            </a:r>
            <a:r>
              <a:rPr lang="en-US" sz="4000" dirty="0" err="1">
                <a:solidFill>
                  <a:srgbClr val="66FFFF"/>
                </a:solidFill>
              </a:rPr>
              <a:t>Stabilisation</a:t>
            </a:r>
            <a:r>
              <a:rPr lang="en-US" sz="4000" dirty="0"/>
              <a:t> </a:t>
            </a:r>
            <a:r>
              <a:rPr lang="en-US" sz="40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-  </a:t>
            </a:r>
            <a:r>
              <a:rPr lang="en-US" sz="4000" dirty="0"/>
              <a:t>Great social advantage.                                Withdrawal  bleeding is predictable &amp; postponed safely by taking more low dose pills </a:t>
            </a:r>
            <a:r>
              <a:rPr lang="en-US" sz="4000" dirty="0" err="1"/>
              <a:t>contineously</a:t>
            </a:r>
            <a:r>
              <a:rPr lang="en-US" sz="4000" dirty="0"/>
              <a:t> .    </a:t>
            </a:r>
          </a:p>
        </p:txBody>
      </p:sp>
    </p:spTree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326"/>
            <a:ext cx="11658600" cy="682567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u="sng" dirty="0">
                <a:solidFill>
                  <a:srgbClr val="66FFFF"/>
                </a:solidFill>
              </a:rPr>
              <a:t>Cure of Menstrual Disorders</a:t>
            </a:r>
            <a:r>
              <a:rPr lang="en-US" u="sng" dirty="0"/>
              <a:t>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dirty="0"/>
              <a:t> </a:t>
            </a:r>
          </a:p>
          <a:p>
            <a:pPr marL="514350" indent="-514350">
              <a:lnSpc>
                <a:spcPct val="80000"/>
              </a:lnSpc>
              <a:buFont typeface="+mj-lt"/>
              <a:buAutoNum type="alphaLcParenR"/>
            </a:pPr>
            <a:r>
              <a:rPr lang="en-US" dirty="0" err="1"/>
              <a:t>Dysmenorrhoea</a:t>
            </a:r>
            <a:r>
              <a:rPr lang="en-US" dirty="0"/>
              <a:t> &amp; Ovulation pain  By inhibiting  ovulation &amp;  production of PG.</a:t>
            </a:r>
          </a:p>
          <a:p>
            <a:pPr>
              <a:lnSpc>
                <a:spcPct val="80000"/>
              </a:lnSpc>
              <a:buNone/>
            </a:pPr>
            <a:r>
              <a:rPr lang="en-US" dirty="0"/>
              <a:t>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dirty="0"/>
              <a:t>b) Menorrhagia &amp; </a:t>
            </a:r>
            <a:r>
              <a:rPr lang="en-US" dirty="0" err="1"/>
              <a:t>Metrorrhagia</a:t>
            </a:r>
            <a:r>
              <a:rPr lang="en-US" dirty="0"/>
              <a:t> - </a:t>
            </a:r>
            <a:r>
              <a:rPr lang="en-US" dirty="0" err="1"/>
              <a:t>Norgestrel</a:t>
            </a:r>
            <a:r>
              <a:rPr lang="en-US" dirty="0"/>
              <a:t> High dose oral pills more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dirty="0"/>
              <a:t>     useful.                </a:t>
            </a:r>
          </a:p>
          <a:p>
            <a:pPr>
              <a:lnSpc>
                <a:spcPct val="80000"/>
              </a:lnSpc>
            </a:pPr>
            <a:r>
              <a:rPr lang="en-US" u="sng" dirty="0">
                <a:solidFill>
                  <a:srgbClr val="66FFFF"/>
                </a:solidFill>
              </a:rPr>
              <a:t>Protection against Cancer</a:t>
            </a:r>
          </a:p>
          <a:p>
            <a:pPr>
              <a:lnSpc>
                <a:spcPct val="80000"/>
              </a:lnSpc>
              <a:buNone/>
            </a:pPr>
            <a:endParaRPr lang="en-US" u="sng" dirty="0">
              <a:solidFill>
                <a:srgbClr val="66FF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a) Endometrial cancer- Reduction by 50 % 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                                         effect persists for 15 yrs.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b) Ovarian Cancer – Reduction by 40 %                                                                                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                                   effect persists for 10 yrs.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c) </a:t>
            </a:r>
            <a:r>
              <a:rPr lang="en-US" dirty="0" err="1"/>
              <a:t>Choriocarcinoma</a:t>
            </a:r>
            <a:r>
              <a:rPr lang="en-US" dirty="0"/>
              <a:t> – Indirect prevention by preventing pregnancy.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10972800" cy="624839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66FFFF"/>
                </a:solidFill>
              </a:rPr>
              <a:t>Protection against benign tumors</a:t>
            </a:r>
            <a:r>
              <a:rPr lang="en-US" sz="4000" dirty="0"/>
              <a:t> </a:t>
            </a:r>
          </a:p>
          <a:p>
            <a:pPr>
              <a:buFontTx/>
              <a:buNone/>
            </a:pPr>
            <a:r>
              <a:rPr lang="en-US" sz="4000" dirty="0"/>
              <a:t>	1) Fibrocystic and </a:t>
            </a:r>
            <a:r>
              <a:rPr lang="en-US" sz="4000" dirty="0" err="1"/>
              <a:t>Fibroadenomatous</a:t>
            </a:r>
            <a:r>
              <a:rPr lang="en-US" sz="4000" dirty="0"/>
              <a:t> disease </a:t>
            </a:r>
          </a:p>
          <a:p>
            <a:pPr>
              <a:buFontTx/>
              <a:buNone/>
            </a:pPr>
            <a:r>
              <a:rPr lang="en-US" sz="4000" dirty="0"/>
              <a:t>	2) </a:t>
            </a:r>
            <a:r>
              <a:rPr lang="en-US" sz="4000" dirty="0" err="1"/>
              <a:t>Ovarion</a:t>
            </a:r>
            <a:r>
              <a:rPr lang="en-US" sz="4000" dirty="0"/>
              <a:t> Functional Cysts</a:t>
            </a:r>
          </a:p>
          <a:p>
            <a:pPr>
              <a:buFontTx/>
              <a:buNone/>
            </a:pPr>
            <a:r>
              <a:rPr lang="en-US" sz="4000" dirty="0"/>
              <a:t>	     1) Follicular Cyst – 50 %</a:t>
            </a:r>
          </a:p>
          <a:p>
            <a:pPr>
              <a:buFontTx/>
              <a:buNone/>
            </a:pPr>
            <a:r>
              <a:rPr lang="en-US" sz="4000" dirty="0"/>
              <a:t>	     2) Corpus </a:t>
            </a:r>
            <a:r>
              <a:rPr lang="en-US" sz="4000" dirty="0" err="1"/>
              <a:t>Luteum</a:t>
            </a:r>
            <a:r>
              <a:rPr lang="en-US" sz="4000" dirty="0"/>
              <a:t> Cyst – 80 %</a:t>
            </a:r>
          </a:p>
          <a:p>
            <a:pPr>
              <a:buFontTx/>
              <a:buNone/>
            </a:pPr>
            <a:r>
              <a:rPr lang="en-US" sz="4000" dirty="0"/>
              <a:t>   3) Fibroid Uterus  - Reduction by 30%</a:t>
            </a:r>
          </a:p>
          <a:p>
            <a:pPr>
              <a:buFontTx/>
              <a:buNone/>
            </a:pPr>
            <a:r>
              <a:rPr lang="en-US" sz="4000" dirty="0"/>
              <a:t>          Low Dose OC’s reduce fibroid ( WHO 1996)</a:t>
            </a:r>
          </a:p>
          <a:p>
            <a:endParaRPr lang="en-US" sz="4000" dirty="0"/>
          </a:p>
        </p:txBody>
      </p:sp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10972800" cy="609600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rgbClr val="66FFFF"/>
                </a:solidFill>
              </a:rPr>
              <a:t>Protection against diseases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    1) Ectopic Pregnancy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    2) PID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    3) </a:t>
            </a:r>
            <a:r>
              <a:rPr lang="en-US" sz="3600" dirty="0" err="1"/>
              <a:t>Anaemia</a:t>
            </a:r>
            <a:r>
              <a:rPr lang="en-US" sz="3600" dirty="0"/>
              <a:t> and Malnutrition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    4) Endometriosis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    5) Acne and </a:t>
            </a:r>
            <a:r>
              <a:rPr lang="en-US" sz="3600" dirty="0" err="1"/>
              <a:t>Hirsutism</a:t>
            </a:r>
            <a:endParaRPr lang="en-US" sz="3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    6) DUB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    7) Osteoporosis</a:t>
            </a:r>
          </a:p>
          <a:p>
            <a:pPr>
              <a:lnSpc>
                <a:spcPct val="80000"/>
              </a:lnSpc>
            </a:pPr>
            <a:r>
              <a:rPr lang="en-US" sz="3600" dirty="0">
                <a:solidFill>
                  <a:srgbClr val="66FFFF"/>
                </a:solidFill>
              </a:rPr>
              <a:t>Simplicity and Attractiveness</a:t>
            </a:r>
            <a:r>
              <a:rPr lang="en-US" sz="3600" dirty="0"/>
              <a:t>  </a:t>
            </a:r>
          </a:p>
          <a:p>
            <a:pPr>
              <a:lnSpc>
                <a:spcPct val="80000"/>
              </a:lnSpc>
            </a:pPr>
            <a:r>
              <a:rPr lang="en-US" sz="3600" dirty="0">
                <a:solidFill>
                  <a:srgbClr val="66FFFF"/>
                </a:solidFill>
              </a:rPr>
              <a:t>No Affection on Future fertility</a:t>
            </a:r>
            <a:r>
              <a:rPr lang="en-US" sz="3600" dirty="0"/>
              <a:t>  ( 3 months )</a:t>
            </a:r>
          </a:p>
          <a:p>
            <a:endParaRPr lang="en-US" sz="3600" dirty="0"/>
          </a:p>
        </p:txBody>
      </p:sp>
    </p:spTree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Emergency Contraception…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11277600" cy="502919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Monotype Corsiva" pitchFamily="66" charset="0"/>
              </a:rPr>
              <a:t> </a:t>
            </a:r>
            <a:r>
              <a:rPr lang="en-US" dirty="0"/>
              <a:t>1) </a:t>
            </a:r>
            <a:r>
              <a:rPr lang="en-US" dirty="0" err="1">
                <a:solidFill>
                  <a:srgbClr val="FF99FF"/>
                </a:solidFill>
              </a:rPr>
              <a:t>Yuzpe</a:t>
            </a:r>
            <a:r>
              <a:rPr lang="en-US" dirty="0">
                <a:solidFill>
                  <a:srgbClr val="FF99FF"/>
                </a:solidFill>
              </a:rPr>
              <a:t> regimen</a:t>
            </a:r>
            <a:r>
              <a:rPr lang="en-US" dirty="0"/>
              <a:t> –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                0.1mg EE + 1 mg dl-</a:t>
            </a:r>
            <a:r>
              <a:rPr lang="en-US" dirty="0" err="1"/>
              <a:t>Norgestrel</a:t>
            </a:r>
            <a:endParaRPr lang="en-US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                1</a:t>
            </a:r>
            <a:r>
              <a:rPr lang="en-US" baseline="30000" dirty="0"/>
              <a:t>st</a:t>
            </a:r>
            <a:r>
              <a:rPr lang="en-US" dirty="0"/>
              <a:t> dose Within 72 Hrs of Contact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                Repeated after 12 Hrs.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2) </a:t>
            </a:r>
            <a:r>
              <a:rPr lang="en-US" dirty="0" err="1">
                <a:solidFill>
                  <a:srgbClr val="FF99FF"/>
                </a:solidFill>
              </a:rPr>
              <a:t>Ovral</a:t>
            </a:r>
            <a:r>
              <a:rPr lang="en-US" dirty="0">
                <a:solidFill>
                  <a:srgbClr val="FF99FF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                1</a:t>
            </a:r>
            <a:r>
              <a:rPr lang="en-US" baseline="30000" dirty="0"/>
              <a:t>st</a:t>
            </a:r>
            <a:r>
              <a:rPr lang="en-US" dirty="0"/>
              <a:t> dose 2 tablets within 72 hrs.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                2</a:t>
            </a:r>
            <a:r>
              <a:rPr lang="en-US" baseline="30000" dirty="0"/>
              <a:t>nd</a:t>
            </a:r>
            <a:r>
              <a:rPr lang="en-US" dirty="0"/>
              <a:t> dose 2 tablets after 12 hrs.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3) </a:t>
            </a:r>
            <a:r>
              <a:rPr lang="en-US" dirty="0" err="1">
                <a:solidFill>
                  <a:srgbClr val="FF99FF"/>
                </a:solidFill>
              </a:rPr>
              <a:t>Overal</a:t>
            </a:r>
            <a:r>
              <a:rPr lang="en-US" dirty="0">
                <a:solidFill>
                  <a:srgbClr val="FF99FF"/>
                </a:solidFill>
              </a:rPr>
              <a:t> – L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               1</a:t>
            </a:r>
            <a:r>
              <a:rPr lang="en-US" baseline="30000" dirty="0"/>
              <a:t>ST</a:t>
            </a:r>
            <a:r>
              <a:rPr lang="en-US" dirty="0"/>
              <a:t> dose 4 tablets within 72 hrs.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                2</a:t>
            </a:r>
            <a:r>
              <a:rPr lang="en-US" baseline="30000" dirty="0"/>
              <a:t>nd</a:t>
            </a:r>
            <a:r>
              <a:rPr lang="en-US" dirty="0"/>
              <a:t> dose 4 tablets after 12 hrs.</a:t>
            </a:r>
          </a:p>
        </p:txBody>
      </p:sp>
    </p:spTree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8F1B-21A1-4056-AA1C-D913D7558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Emergency Contraception…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149F0-A70D-4699-A233-E47D53AEA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dirty="0"/>
          </a:p>
          <a:p>
            <a:r>
              <a:rPr lang="en-US" sz="4400" dirty="0"/>
              <a:t>Plan B : Single dose of 1.5mg of LNG taken 72 hours of </a:t>
            </a:r>
            <a:r>
              <a:rPr lang="en-US" sz="4400" dirty="0" err="1"/>
              <a:t>intercourse,defined</a:t>
            </a:r>
            <a:r>
              <a:rPr lang="en-US" sz="4400" dirty="0"/>
              <a:t> by WHO as the best regimen(Effective even </a:t>
            </a:r>
            <a:r>
              <a:rPr lang="en-US" sz="4400" dirty="0" err="1"/>
              <a:t>upto</a:t>
            </a:r>
            <a:r>
              <a:rPr lang="en-US" sz="4400" dirty="0"/>
              <a:t> 5 days after inter course)</a:t>
            </a:r>
          </a:p>
        </p:txBody>
      </p:sp>
    </p:spTree>
    <p:extLst>
      <p:ext uri="{BB962C8B-B14F-4D97-AF65-F5344CB8AC3E}">
        <p14:creationId xmlns:p14="http://schemas.microsoft.com/office/powerpoint/2010/main" val="3613738249"/>
      </p:ext>
    </p:extLst>
  </p:cSld>
  <p:clrMapOvr>
    <a:masterClrMapping/>
  </p:clrMapOvr>
  <p:transition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38200"/>
          </a:xfrm>
        </p:spPr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Minor Side Effects…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1"/>
            <a:ext cx="10972800" cy="58674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dirty="0"/>
              <a:t>Nausea, Vomiting and Lack of appetite 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/>
              <a:t>Break through bleeding 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/>
              <a:t>Menorrhagia  and irregular bleeding 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 err="1"/>
              <a:t>Oligomenorrhoea</a:t>
            </a:r>
            <a:r>
              <a:rPr lang="en-US" dirty="0"/>
              <a:t> and </a:t>
            </a:r>
            <a:r>
              <a:rPr lang="en-US" dirty="0" err="1"/>
              <a:t>Amenorrhoea</a:t>
            </a:r>
            <a:endParaRPr lang="en-US" dirty="0"/>
          </a:p>
          <a:p>
            <a:pPr marL="609600" indent="-609600">
              <a:lnSpc>
                <a:spcPct val="90000"/>
              </a:lnSpc>
            </a:pPr>
            <a:r>
              <a:rPr lang="en-US" dirty="0"/>
              <a:t>Breast changes – Heaviness and Tenderness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/>
              <a:t>Vaginal Discharge – </a:t>
            </a:r>
            <a:r>
              <a:rPr lang="en-US" dirty="0" err="1"/>
              <a:t>Cx</a:t>
            </a:r>
            <a:r>
              <a:rPr lang="en-US" dirty="0"/>
              <a:t> erosion, dysplasia causes leucorrhoea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/>
              <a:t>Headache and Migraine 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/>
              <a:t>Wt. Gain 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/>
              <a:t>Psychosexual Trouble – Depression, Loss of Libido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/>
              <a:t>Others - Leg Cramps, Dimness of Vision</a:t>
            </a:r>
          </a:p>
        </p:txBody>
      </p:sp>
    </p:spTree>
  </p:cSld>
  <p:clrMapOvr>
    <a:masterClrMapping/>
  </p:clrMapOvr>
  <p:transition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Major Side Effects…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11049000" cy="5410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dirty="0">
                <a:solidFill>
                  <a:srgbClr val="66FFFF"/>
                </a:solidFill>
              </a:rPr>
              <a:t>Cardiovascular Diseases</a:t>
            </a:r>
            <a:r>
              <a:rPr lang="en-US" dirty="0"/>
              <a:t> 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dirty="0"/>
              <a:t>        1) MI – Increased Risk in heavy smokers 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dirty="0"/>
              <a:t>        2) </a:t>
            </a:r>
            <a:r>
              <a:rPr lang="en-US" dirty="0" err="1"/>
              <a:t>Ischaemic</a:t>
            </a:r>
            <a:r>
              <a:rPr lang="en-US" dirty="0"/>
              <a:t> Stroke  - 1.5 times more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dirty="0"/>
              <a:t>        3) </a:t>
            </a:r>
            <a:r>
              <a:rPr lang="en-US" dirty="0" err="1"/>
              <a:t>Haemorrhagic</a:t>
            </a:r>
            <a:r>
              <a:rPr lang="en-US" dirty="0"/>
              <a:t> Stroke – double risk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dirty="0"/>
              <a:t>        4) Venous </a:t>
            </a:r>
            <a:r>
              <a:rPr lang="en-US" dirty="0" err="1"/>
              <a:t>Thromboembolism</a:t>
            </a:r>
            <a:r>
              <a:rPr lang="en-US" dirty="0"/>
              <a:t> – Risk increases     with age,  recent surgery and </a:t>
            </a:r>
            <a:r>
              <a:rPr lang="en-US" dirty="0" err="1"/>
              <a:t>thrombophilia</a:t>
            </a:r>
            <a:r>
              <a:rPr lang="en-US" dirty="0"/>
              <a:t> 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>
                <a:solidFill>
                  <a:srgbClr val="66FFFF"/>
                </a:solidFill>
              </a:rPr>
              <a:t>Hypertension</a:t>
            </a:r>
            <a:r>
              <a:rPr lang="en-US" dirty="0"/>
              <a:t>  - In women more than 35 Yrs.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 err="1">
                <a:solidFill>
                  <a:srgbClr val="66FFFF"/>
                </a:solidFill>
              </a:rPr>
              <a:t>Carcinogenecity</a:t>
            </a:r>
            <a:r>
              <a:rPr lang="en-US" dirty="0">
                <a:solidFill>
                  <a:srgbClr val="66FFFF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dirty="0"/>
              <a:t>        1) Breast Cancer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en-US" dirty="0"/>
              <a:t>        2) Cervical Cancer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FFFF99"/>
                </a:solidFill>
                <a:latin typeface="+mn-lt"/>
              </a:rPr>
              <a:t>Absolute Contraindications…</a:t>
            </a:r>
            <a:br>
              <a:rPr lang="en-US" dirty="0">
                <a:solidFill>
                  <a:srgbClr val="FFFF99"/>
                </a:solidFill>
                <a:latin typeface="+mn-lt"/>
              </a:rPr>
            </a:br>
            <a:r>
              <a:rPr lang="en-US" u="sng" dirty="0">
                <a:solidFill>
                  <a:srgbClr val="66FFFF"/>
                </a:solidFill>
                <a:latin typeface="+mn-lt"/>
              </a:rPr>
              <a:t>(WHO Category IV)</a:t>
            </a:r>
            <a:endParaRPr lang="en-US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2919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/>
              <a:t>Migraine, with focal Neurological Symptoms 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Pregnancy and breast feeding ( 6 Months)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Severe Hypertension 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Complicated </a:t>
            </a:r>
            <a:r>
              <a:rPr lang="en-US" sz="3600" dirty="0" err="1"/>
              <a:t>valvular</a:t>
            </a:r>
            <a:r>
              <a:rPr lang="en-US" sz="3600" dirty="0"/>
              <a:t> heart disease 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D.M. with vascular complications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Active hepatitis, liver tumors 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Major Surgery </a:t>
            </a:r>
          </a:p>
          <a:p>
            <a:pPr>
              <a:lnSpc>
                <a:spcPct val="90000"/>
              </a:lnSpc>
            </a:pPr>
            <a:r>
              <a:rPr lang="en-US" sz="3600" dirty="0"/>
              <a:t>Prolonged Immobilization .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909" y="0"/>
            <a:ext cx="10972800" cy="1143000"/>
          </a:xfrm>
        </p:spPr>
        <p:txBody>
          <a:bodyPr>
            <a:normAutofit/>
          </a:bodyPr>
          <a:lstStyle/>
          <a:p>
            <a:r>
              <a:rPr lang="en-US" u="sng" dirty="0">
                <a:solidFill>
                  <a:srgbClr val="FFFF00"/>
                </a:solidFill>
              </a:rPr>
              <a:t>Combined Oral Contraceptives </a:t>
            </a:r>
            <a:r>
              <a:rPr lang="en-US" i="1" u="sng" dirty="0">
                <a:solidFill>
                  <a:srgbClr val="FFFF00"/>
                </a:solidFill>
              </a:rPr>
              <a:t>( COC )</a:t>
            </a:r>
            <a:r>
              <a:rPr lang="en-US" i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112014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000" dirty="0"/>
              <a:t> Commonly known as the  “ </a:t>
            </a:r>
            <a:r>
              <a:rPr lang="en-US" sz="4000" i="1" u="sng" dirty="0"/>
              <a:t>Pill</a:t>
            </a:r>
            <a:r>
              <a:rPr lang="en-US" sz="4000" dirty="0"/>
              <a:t> “ 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/>
              <a:t>Widely Accepted &amp; Most Effective Reversible method of Fertility Control.</a:t>
            </a:r>
          </a:p>
          <a:p>
            <a:pPr>
              <a:buFont typeface="Wingdings" pitchFamily="2" charset="2"/>
              <a:buChar char="Ø"/>
            </a:pPr>
            <a:r>
              <a:rPr lang="en-US" sz="4000" dirty="0"/>
              <a:t> In 1951,  India was the 1</a:t>
            </a:r>
            <a:r>
              <a:rPr lang="en-US" sz="4000" baseline="30000" dirty="0"/>
              <a:t>st</a:t>
            </a:r>
            <a:r>
              <a:rPr lang="en-US" sz="4000" dirty="0"/>
              <a:t> country in world to introduce COC in National programme of Family Planning.</a:t>
            </a:r>
          </a:p>
        </p:txBody>
      </p:sp>
    </p:spTree>
  </p:cSld>
  <p:clrMapOvr>
    <a:masterClrMapping/>
  </p:clrMapOvr>
  <p:transition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808038"/>
          </a:xfrm>
        </p:spPr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Indications of Withdrawal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10972800" cy="5791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/>
              <a:t> Severe migraine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Visual or speech disturbances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Sudden chest pain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Unexplained fainting attack or acute vertigo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Severe leg cramps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Excessive weight gain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Severe depression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Prior to surgery ( </a:t>
            </a:r>
            <a:r>
              <a:rPr lang="en-US" sz="3600" dirty="0" err="1"/>
              <a:t>Atleast</a:t>
            </a:r>
            <a:r>
              <a:rPr lang="en-US" sz="3600" dirty="0"/>
              <a:t> 6 weeks )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Patient wants pregnancy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381000"/>
            <a:ext cx="11963400" cy="632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>
                <a:solidFill>
                  <a:srgbClr val="92D050"/>
                </a:solidFill>
                <a:latin typeface="Copperplate Gothic Bold" panose="020E0705020206020404" pitchFamily="34" charset="0"/>
              </a:rPr>
              <a:t>          PROGESTERONE </a:t>
            </a:r>
          </a:p>
          <a:p>
            <a:pPr marL="0" indent="0">
              <a:buNone/>
            </a:pPr>
            <a:r>
              <a:rPr lang="en-US" sz="6600" dirty="0">
                <a:solidFill>
                  <a:srgbClr val="92D050"/>
                </a:solidFill>
                <a:latin typeface="Copperplate Gothic Bold" panose="020E0705020206020404" pitchFamily="34" charset="0"/>
              </a:rPr>
              <a:t>                    ONLY </a:t>
            </a:r>
          </a:p>
          <a:p>
            <a:pPr marL="0" indent="0">
              <a:buNone/>
            </a:pPr>
            <a:r>
              <a:rPr lang="en-US" sz="6600" dirty="0">
                <a:solidFill>
                  <a:srgbClr val="92D050"/>
                </a:solidFill>
                <a:latin typeface="Copperplate Gothic Bold" panose="020E0705020206020404" pitchFamily="34" charset="0"/>
              </a:rPr>
              <a:t>                PILL (POP)</a:t>
            </a:r>
          </a:p>
          <a:p>
            <a:pPr marL="0" indent="0">
              <a:buNone/>
            </a:pPr>
            <a:r>
              <a:rPr lang="en-US" sz="6600" dirty="0">
                <a:solidFill>
                  <a:srgbClr val="92D050"/>
                </a:solidFill>
                <a:latin typeface="Copperplate Gothic Bold" panose="020E0705020206020404" pitchFamily="34" charset="0"/>
              </a:rPr>
              <a:t>                       (OR)</a:t>
            </a:r>
          </a:p>
          <a:p>
            <a:pPr marL="0" indent="0">
              <a:buNone/>
            </a:pPr>
            <a:r>
              <a:rPr lang="en-US" sz="6600" dirty="0">
                <a:solidFill>
                  <a:srgbClr val="92D050"/>
                </a:solidFill>
                <a:latin typeface="Copperplate Gothic Bold" panose="020E0705020206020404" pitchFamily="34" charset="0"/>
              </a:rPr>
              <a:t>               MINIPILLS</a:t>
            </a:r>
          </a:p>
        </p:txBody>
      </p:sp>
    </p:spTree>
    <p:extLst>
      <p:ext uri="{BB962C8B-B14F-4D97-AF65-F5344CB8AC3E}">
        <p14:creationId xmlns:p14="http://schemas.microsoft.com/office/powerpoint/2010/main" val="1344231096"/>
      </p:ext>
    </p:extLst>
  </p:cSld>
  <p:clrMapOvr>
    <a:masterClrMapping/>
  </p:clrMapOvr>
  <p:transition>
    <p:wipe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POP/MINI PILLS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11734800" cy="4876799"/>
          </a:xfrm>
        </p:spPr>
        <p:txBody>
          <a:bodyPr>
            <a:normAutofit/>
          </a:bodyPr>
          <a:lstStyle/>
          <a:p>
            <a:r>
              <a:rPr lang="en-US" sz="4000" b="1" dirty="0"/>
              <a:t>Natural progesterone-</a:t>
            </a:r>
            <a:r>
              <a:rPr lang="en-US" sz="4000" dirty="0"/>
              <a:t> destroyed by digestive system when consumed orally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4000" dirty="0">
                <a:latin typeface="Copperplate Gothic Bold" panose="020E0705020206020404" pitchFamily="34" charset="0"/>
              </a:rPr>
              <a:t>     </a:t>
            </a:r>
            <a:r>
              <a:rPr lang="en-US" sz="4000" b="1" i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opperplate Gothic Bold" panose="020E0705020206020404" pitchFamily="34" charset="0"/>
                <a:sym typeface="Wingdings" pitchFamily="2" charset="2"/>
              </a:rPr>
              <a:t>ALL oral contraceptives contains </a:t>
            </a:r>
          </a:p>
          <a:p>
            <a:pPr marL="0" indent="0">
              <a:buNone/>
            </a:pPr>
            <a:r>
              <a:rPr lang="en-US" sz="4000" b="1" i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opperplate Gothic Bold" panose="020E0705020206020404" pitchFamily="34" charset="0"/>
                <a:sym typeface="Wingdings" pitchFamily="2" charset="2"/>
              </a:rPr>
              <a:t>  progestin, synthetic form  of   </a:t>
            </a:r>
          </a:p>
          <a:p>
            <a:pPr marL="0" indent="0">
              <a:buNone/>
            </a:pPr>
            <a:r>
              <a:rPr lang="en-US" sz="4000" b="1" i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opperplate Gothic Bold" panose="020E0705020206020404" pitchFamily="34" charset="0"/>
                <a:sym typeface="Wingdings" pitchFamily="2" charset="2"/>
              </a:rPr>
              <a:t>progesterone</a:t>
            </a:r>
            <a:endParaRPr lang="en-US" sz="4000" b="1" i="1" dirty="0">
              <a:solidFill>
                <a:schemeClr val="accent3">
                  <a:lumMod val="40000"/>
                  <a:lumOff val="60000"/>
                </a:schemeClr>
              </a:solidFill>
              <a:latin typeface="Copperplate Gothic Bold" panose="020E07050202060204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accent3">
                  <a:lumMod val="40000"/>
                  <a:lumOff val="60000"/>
                </a:schemeClr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539800"/>
      </p:ext>
    </p:extLst>
  </p:cSld>
  <p:clrMapOvr>
    <a:masterClrMapping/>
  </p:clrMapOvr>
  <p:transition>
    <p:wipe dir="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066800" y="457200"/>
            <a:ext cx="1446243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440125"/>
      </p:ext>
    </p:extLst>
  </p:cSld>
  <p:clrMapOvr>
    <a:masterClrMapping/>
  </p:clrMapOvr>
  <p:transition>
    <p:wipe dir="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Composition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29199"/>
          </a:xfrm>
        </p:spPr>
        <p:txBody>
          <a:bodyPr>
            <a:normAutofit/>
          </a:bodyPr>
          <a:lstStyle/>
          <a:p>
            <a:r>
              <a:rPr lang="en-US" sz="4000" dirty="0"/>
              <a:t>The low-dose POP (</a:t>
            </a:r>
            <a:r>
              <a:rPr lang="en-US" sz="4000" dirty="0" err="1"/>
              <a:t>norethisterone</a:t>
            </a:r>
            <a:r>
              <a:rPr lang="en-US" sz="4000" dirty="0"/>
              <a:t> 350 mcg, </a:t>
            </a:r>
            <a:r>
              <a:rPr lang="en-US" sz="4000" dirty="0" err="1"/>
              <a:t>norgestrel</a:t>
            </a:r>
            <a:r>
              <a:rPr lang="en-US" sz="4000" dirty="0"/>
              <a:t> 75 mcg or LNG 30 mcg) have been introduced to avoid the side effects of </a:t>
            </a:r>
            <a:r>
              <a:rPr lang="en-US" sz="4000" dirty="0" err="1"/>
              <a:t>oestrogen</a:t>
            </a:r>
            <a:r>
              <a:rPr lang="en-US" sz="4000" dirty="0"/>
              <a:t> in the combined pills.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/>
              <a:t>The tablet is taken daily without a break. </a:t>
            </a:r>
          </a:p>
        </p:txBody>
      </p:sp>
    </p:spTree>
    <p:extLst>
      <p:ext uri="{BB962C8B-B14F-4D97-AF65-F5344CB8AC3E}">
        <p14:creationId xmlns:p14="http://schemas.microsoft.com/office/powerpoint/2010/main" val="929392714"/>
      </p:ext>
    </p:extLst>
  </p:cSld>
  <p:clrMapOvr>
    <a:masterClrMapping/>
  </p:clrMapOvr>
  <p:transition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/>
              <a:t>The pill should be started within 5–7 days of the menstruation and taken at the same time within 3 hours on either side of the fixed time each day </a:t>
            </a:r>
          </a:p>
          <a:p>
            <a:r>
              <a:rPr lang="en-US" sz="4400" dirty="0"/>
              <a:t>If this regime is not observed any day, the woman continues with POP but observes extra precaution for 48 hours.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907356"/>
      </p:ext>
    </p:extLst>
  </p:cSld>
  <p:clrMapOvr>
    <a:masterClrMapping/>
  </p:clrMapOvr>
  <p:transition>
    <p:wipe dir="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i="1" dirty="0" err="1">
                <a:solidFill>
                  <a:srgbClr val="92D050"/>
                </a:solidFill>
              </a:rPr>
              <a:t>Cerazette</a:t>
            </a:r>
            <a:endParaRPr lang="en-US" sz="6000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i="1" dirty="0"/>
              <a:t>  </a:t>
            </a:r>
          </a:p>
          <a:p>
            <a:pPr marL="0" indent="0">
              <a:buNone/>
            </a:pPr>
            <a:r>
              <a:rPr lang="en-US" sz="4800" i="1" dirty="0"/>
              <a:t>    </a:t>
            </a:r>
            <a:r>
              <a:rPr lang="en-US" sz="4800" i="1" dirty="0" err="1"/>
              <a:t>Cerazette</a:t>
            </a:r>
            <a:r>
              <a:rPr lang="en-US" sz="4800" i="1" dirty="0"/>
              <a:t> </a:t>
            </a:r>
            <a:r>
              <a:rPr lang="en-US" sz="4800" dirty="0"/>
              <a:t>contains 75 mcg </a:t>
            </a:r>
            <a:r>
              <a:rPr lang="en-US" sz="4800" dirty="0" err="1">
                <a:solidFill>
                  <a:srgbClr val="FFC000"/>
                </a:solidFill>
              </a:rPr>
              <a:t>desogestrel</a:t>
            </a:r>
            <a:r>
              <a:rPr lang="en-US" sz="4800" dirty="0">
                <a:solidFill>
                  <a:srgbClr val="FFC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7935158"/>
      </p:ext>
    </p:extLst>
  </p:cSld>
  <p:clrMapOvr>
    <a:masterClrMapping/>
  </p:clrMapOvr>
  <p:transition>
    <p:wipe dir="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MODE OF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1"/>
            <a:ext cx="11353800" cy="4876799"/>
          </a:xfrm>
        </p:spPr>
        <p:txBody>
          <a:bodyPr>
            <a:noAutofit/>
          </a:bodyPr>
          <a:lstStyle/>
          <a:p>
            <a:r>
              <a:rPr lang="en-US" sz="4000" dirty="0" err="1"/>
              <a:t>Cerazette</a:t>
            </a:r>
            <a:r>
              <a:rPr lang="en-US" sz="4000" dirty="0"/>
              <a:t> suppresses ovulation in 97–100%, whereas other progesterone only pills suppress ovulation in only 40%. </a:t>
            </a:r>
          </a:p>
          <a:p>
            <a:r>
              <a:rPr lang="en-US" sz="4000" dirty="0"/>
              <a:t>It forms a thick plug of mucus in the cervical canal and acts as a barrier to sperms. </a:t>
            </a:r>
          </a:p>
          <a:p>
            <a:r>
              <a:rPr lang="en-US" sz="4000" dirty="0"/>
              <a:t>It increases tubal peristalsis and fertilized egg reaches the uterine cavity too early for implantation </a:t>
            </a:r>
          </a:p>
        </p:txBody>
      </p:sp>
    </p:spTree>
    <p:extLst>
      <p:ext uri="{BB962C8B-B14F-4D97-AF65-F5344CB8AC3E}">
        <p14:creationId xmlns:p14="http://schemas.microsoft.com/office/powerpoint/2010/main" val="2304837354"/>
      </p:ext>
    </p:extLst>
  </p:cSld>
  <p:clrMapOvr>
    <a:masterClrMapping/>
  </p:clrMapOvr>
  <p:transition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38200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advantages over other POPs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11811000" cy="5943600"/>
          </a:xfrm>
        </p:spPr>
        <p:txBody>
          <a:bodyPr>
            <a:noAutofit/>
          </a:bodyPr>
          <a:lstStyle/>
          <a:p>
            <a:r>
              <a:rPr lang="en-US" sz="4000" dirty="0"/>
              <a:t>Stringent time compliance not necessary, as it suppresses ovulation in 97%, through pituitary hormone suppression. </a:t>
            </a:r>
          </a:p>
          <a:p>
            <a:r>
              <a:rPr lang="en-US" sz="4000" dirty="0"/>
              <a:t>No androgenic effects like acne. </a:t>
            </a:r>
          </a:p>
          <a:p>
            <a:r>
              <a:rPr lang="en-US" sz="4000" dirty="0"/>
              <a:t>No ectopic pregnancy, no effect on carbohydrate or lipid metabolism. </a:t>
            </a:r>
          </a:p>
          <a:p>
            <a:r>
              <a:rPr lang="en-US" sz="4000" dirty="0"/>
              <a:t>Failure rate only 0.21 per 100 woman years. It acts through metabolite </a:t>
            </a:r>
            <a:r>
              <a:rPr lang="en-US" sz="4000" dirty="0" err="1"/>
              <a:t>etonogestrel</a:t>
            </a:r>
            <a:r>
              <a:rPr lang="en-US" sz="4000" dirty="0"/>
              <a:t> which binds to progesterone receptors</a:t>
            </a:r>
          </a:p>
        </p:txBody>
      </p:sp>
    </p:spTree>
    <p:extLst>
      <p:ext uri="{BB962C8B-B14F-4D97-AF65-F5344CB8AC3E}">
        <p14:creationId xmlns:p14="http://schemas.microsoft.com/office/powerpoint/2010/main" val="185900305"/>
      </p:ext>
    </p:extLst>
  </p:cSld>
  <p:clrMapOvr>
    <a:masterClrMapping/>
  </p:clrMapOvr>
  <p:transition>
    <p:wipe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Deep venous thrombosis </a:t>
            </a:r>
          </a:p>
          <a:p>
            <a:r>
              <a:rPr lang="en-US" sz="4800" dirty="0"/>
              <a:t>Pulmonary embolism</a:t>
            </a:r>
          </a:p>
          <a:p>
            <a:r>
              <a:rPr lang="en-US" sz="4800" dirty="0"/>
              <a:t>Breast cancer</a:t>
            </a:r>
          </a:p>
          <a:p>
            <a:r>
              <a:rPr lang="en-US" sz="4800" dirty="0"/>
              <a:t>Liver disease</a:t>
            </a:r>
          </a:p>
        </p:txBody>
      </p:sp>
    </p:spTree>
    <p:extLst>
      <p:ext uri="{BB962C8B-B14F-4D97-AF65-F5344CB8AC3E}">
        <p14:creationId xmlns:p14="http://schemas.microsoft.com/office/powerpoint/2010/main" val="3781035045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FF00"/>
                </a:solidFill>
              </a:rPr>
              <a:t>COC : Estrogen + Progestogen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4000" dirty="0"/>
              <a:t> </a:t>
            </a:r>
            <a:r>
              <a:rPr lang="en-US" sz="4000" u="sng" dirty="0">
                <a:solidFill>
                  <a:srgbClr val="FFFF00"/>
                </a:solidFill>
              </a:rPr>
              <a:t>Estrogen :</a:t>
            </a:r>
            <a:r>
              <a:rPr lang="en-US" sz="4000" u="sng" dirty="0"/>
              <a:t> </a:t>
            </a:r>
          </a:p>
          <a:p>
            <a:pPr>
              <a:buNone/>
            </a:pPr>
            <a:r>
              <a:rPr lang="en-US" sz="4000" dirty="0"/>
              <a:t>      2 types :   - Ethinyl Estradiol ( EE )</a:t>
            </a:r>
          </a:p>
          <a:p>
            <a:pPr>
              <a:buNone/>
            </a:pPr>
            <a:r>
              <a:rPr lang="en-US" sz="4000" dirty="0"/>
              <a:t>                         - </a:t>
            </a:r>
            <a:r>
              <a:rPr lang="en-US" sz="4000" dirty="0" err="1"/>
              <a:t>Mestranol</a:t>
            </a:r>
            <a:r>
              <a:rPr lang="en-US" sz="4000" dirty="0"/>
              <a:t> ( Not used 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LACTATING WOMEN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No major side effects  and </a:t>
            </a:r>
            <a:r>
              <a:rPr lang="en-US" sz="4800" i="1" dirty="0"/>
              <a:t>it is well suited for lactating women</a:t>
            </a:r>
            <a:r>
              <a:rPr lang="en-US" sz="4800" dirty="0"/>
              <a:t>; some progestogens, in fact, increase milk secretion.</a:t>
            </a:r>
          </a:p>
        </p:txBody>
      </p:sp>
    </p:spTree>
    <p:extLst>
      <p:ext uri="{BB962C8B-B14F-4D97-AF65-F5344CB8AC3E}">
        <p14:creationId xmlns:p14="http://schemas.microsoft.com/office/powerpoint/2010/main" val="4060976441"/>
      </p:ext>
    </p:extLst>
  </p:cSld>
  <p:clrMapOvr>
    <a:masterClrMapping/>
  </p:clrMapOvr>
  <p:transition>
    <p:wipe dir="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92D050"/>
                </a:solidFill>
              </a:rPr>
              <a:t>SIDE EFFECTS OF POP PILLS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weight gain</a:t>
            </a:r>
          </a:p>
          <a:p>
            <a:r>
              <a:rPr lang="en-US" sz="4800" dirty="0"/>
              <a:t>irregular menstrual bleeding</a:t>
            </a:r>
          </a:p>
          <a:p>
            <a:r>
              <a:rPr lang="en-US" sz="4800" dirty="0"/>
              <a:t>depression</a:t>
            </a:r>
          </a:p>
          <a:p>
            <a:r>
              <a:rPr lang="en-US" sz="4800" dirty="0"/>
              <a:t>breast cancer</a:t>
            </a:r>
          </a:p>
          <a:p>
            <a:r>
              <a:rPr lang="en-US" sz="4800" dirty="0"/>
              <a:t>thromboembolism</a:t>
            </a:r>
          </a:p>
        </p:txBody>
      </p:sp>
    </p:spTree>
    <p:extLst>
      <p:ext uri="{BB962C8B-B14F-4D97-AF65-F5344CB8AC3E}">
        <p14:creationId xmlns:p14="http://schemas.microsoft.com/office/powerpoint/2010/main" val="762460654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solidFill>
                  <a:srgbClr val="FFFF00"/>
                </a:solidFill>
              </a:rPr>
              <a:t>PROGESTOGENS : </a:t>
            </a:r>
            <a:r>
              <a:rPr lang="en-US" sz="4000" u="sng" dirty="0">
                <a:solidFill>
                  <a:srgbClr val="FFFF00"/>
                </a:solidFill>
              </a:rPr>
              <a:t>( 4 Groups 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7638"/>
            <a:ext cx="11506200" cy="528796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u="sng" dirty="0"/>
              <a:t>1 ) Norethisterone Group </a:t>
            </a:r>
            <a:r>
              <a:rPr lang="en-US" dirty="0"/>
              <a:t>: </a:t>
            </a:r>
            <a:r>
              <a:rPr lang="en-US" dirty="0">
                <a:solidFill>
                  <a:schemeClr val="bg1"/>
                </a:solidFill>
              </a:rPr>
              <a:t>( 1</a:t>
            </a:r>
            <a:r>
              <a:rPr lang="en-US" baseline="30000" dirty="0">
                <a:solidFill>
                  <a:schemeClr val="bg1"/>
                </a:solidFill>
              </a:rPr>
              <a:t>st</a:t>
            </a:r>
            <a:r>
              <a:rPr lang="en-US" dirty="0">
                <a:solidFill>
                  <a:schemeClr val="bg1"/>
                </a:solidFill>
              </a:rPr>
              <a:t> generation Pills )</a:t>
            </a:r>
          </a:p>
          <a:p>
            <a:pPr>
              <a:buNone/>
            </a:pPr>
            <a:r>
              <a:rPr lang="en-US" i="1" dirty="0">
                <a:solidFill>
                  <a:srgbClr val="92D050"/>
                </a:solidFill>
              </a:rPr>
              <a:t>Moderate Androgenic property  …. </a:t>
            </a:r>
          </a:p>
          <a:p>
            <a:pPr>
              <a:buNone/>
            </a:pPr>
            <a:r>
              <a:rPr lang="en-US" dirty="0"/>
              <a:t>    Norethisterone, </a:t>
            </a:r>
          </a:p>
          <a:p>
            <a:pPr>
              <a:buNone/>
            </a:pPr>
            <a:r>
              <a:rPr lang="en-US" dirty="0"/>
              <a:t>    Norethisterone Acetate ,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Ethiynoidal</a:t>
            </a:r>
            <a:r>
              <a:rPr lang="en-US" dirty="0"/>
              <a:t> </a:t>
            </a:r>
            <a:r>
              <a:rPr lang="en-US" dirty="0" err="1"/>
              <a:t>diacetate</a:t>
            </a:r>
            <a:r>
              <a:rPr lang="en-US" dirty="0"/>
              <a:t> ,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Lynestrenol</a:t>
            </a:r>
            <a:endParaRPr lang="en-US" dirty="0"/>
          </a:p>
          <a:p>
            <a:pPr>
              <a:buNone/>
            </a:pPr>
            <a:r>
              <a:rPr lang="en-US" sz="3600" b="1" u="sng" dirty="0"/>
              <a:t>2 ) </a:t>
            </a:r>
            <a:r>
              <a:rPr lang="en-US" sz="3600" b="1" u="sng" dirty="0" err="1"/>
              <a:t>Norgestrel</a:t>
            </a:r>
            <a:r>
              <a:rPr lang="en-US" sz="3600" b="1" u="sng" dirty="0"/>
              <a:t> </a:t>
            </a:r>
            <a:r>
              <a:rPr lang="en-US" b="1" dirty="0"/>
              <a:t>: </a:t>
            </a:r>
            <a:r>
              <a:rPr lang="en-US" dirty="0">
                <a:solidFill>
                  <a:schemeClr val="bg1"/>
                </a:solidFill>
              </a:rPr>
              <a:t>( 2</a:t>
            </a:r>
            <a:r>
              <a:rPr lang="en-US" baseline="30000" dirty="0">
                <a:solidFill>
                  <a:schemeClr val="bg1"/>
                </a:solidFill>
              </a:rPr>
              <a:t>nd</a:t>
            </a:r>
            <a:r>
              <a:rPr lang="en-US" dirty="0">
                <a:solidFill>
                  <a:schemeClr val="bg1"/>
                </a:solidFill>
              </a:rPr>
              <a:t> generation pills )</a:t>
            </a:r>
          </a:p>
          <a:p>
            <a:pPr>
              <a:buNone/>
            </a:pPr>
            <a:r>
              <a:rPr lang="en-US" dirty="0">
                <a:solidFill>
                  <a:srgbClr val="92D050"/>
                </a:solidFill>
              </a:rPr>
              <a:t>Strong </a:t>
            </a:r>
            <a:r>
              <a:rPr lang="en-US" dirty="0" err="1">
                <a:solidFill>
                  <a:srgbClr val="92D050"/>
                </a:solidFill>
              </a:rPr>
              <a:t>Progestogenic</a:t>
            </a:r>
            <a:r>
              <a:rPr lang="en-US" dirty="0">
                <a:solidFill>
                  <a:srgbClr val="92D050"/>
                </a:solidFill>
              </a:rPr>
              <a:t> &amp; Androgenic  property….</a:t>
            </a:r>
          </a:p>
          <a:p>
            <a:pPr>
              <a:buNone/>
            </a:pPr>
            <a:r>
              <a:rPr lang="en-US" dirty="0"/>
              <a:t>    </a:t>
            </a: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111252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u="sng" dirty="0"/>
              <a:t>3 ) 19 – nor testosterone derivatives :</a:t>
            </a:r>
            <a:endParaRPr lang="en-US" b="1" u="sng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 ( 3</a:t>
            </a:r>
            <a:r>
              <a:rPr lang="en-US" baseline="30000" dirty="0">
                <a:solidFill>
                  <a:schemeClr val="bg1"/>
                </a:solidFill>
              </a:rPr>
              <a:t>rd</a:t>
            </a:r>
            <a:r>
              <a:rPr lang="en-US" dirty="0">
                <a:solidFill>
                  <a:schemeClr val="bg1"/>
                </a:solidFill>
              </a:rPr>
              <a:t> generation pills )</a:t>
            </a:r>
          </a:p>
          <a:p>
            <a:pPr>
              <a:buNone/>
            </a:pPr>
            <a:r>
              <a:rPr lang="en-US" dirty="0">
                <a:solidFill>
                  <a:srgbClr val="92D050"/>
                </a:solidFill>
              </a:rPr>
              <a:t>Anti ovulatory function by suppressing </a:t>
            </a:r>
            <a:r>
              <a:rPr lang="en-US" dirty="0" err="1">
                <a:solidFill>
                  <a:srgbClr val="92D050"/>
                </a:solidFill>
              </a:rPr>
              <a:t>Gonadotropin</a:t>
            </a:r>
            <a:r>
              <a:rPr lang="en-US" dirty="0">
                <a:solidFill>
                  <a:srgbClr val="92D050"/>
                </a:solidFill>
              </a:rPr>
              <a:t>…</a:t>
            </a:r>
          </a:p>
          <a:p>
            <a:pPr>
              <a:buNone/>
            </a:pPr>
            <a:r>
              <a:rPr lang="en-US" dirty="0"/>
              <a:t>     </a:t>
            </a:r>
            <a:r>
              <a:rPr lang="en-US" dirty="0" err="1"/>
              <a:t>Desogestrel</a:t>
            </a:r>
            <a:r>
              <a:rPr lang="en-US" dirty="0"/>
              <a:t>, </a:t>
            </a:r>
          </a:p>
          <a:p>
            <a:pPr>
              <a:buNone/>
            </a:pPr>
            <a:r>
              <a:rPr lang="en-US" dirty="0"/>
              <a:t>     </a:t>
            </a:r>
            <a:r>
              <a:rPr lang="en-US" dirty="0" err="1"/>
              <a:t>Gestodene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    </a:t>
            </a:r>
            <a:r>
              <a:rPr lang="en-US" dirty="0" err="1"/>
              <a:t>Norgestimate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u="sng" dirty="0"/>
              <a:t>4 ) </a:t>
            </a:r>
            <a:r>
              <a:rPr lang="en-US" b="1" u="sng" dirty="0" err="1"/>
              <a:t>Spironolactone</a:t>
            </a:r>
            <a:r>
              <a:rPr lang="en-US" b="1" u="sng" dirty="0"/>
              <a:t> analogue 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 err="1">
                <a:solidFill>
                  <a:srgbClr val="92D050"/>
                </a:solidFill>
              </a:rPr>
              <a:t>Antiandrogenic</a:t>
            </a:r>
            <a:r>
              <a:rPr lang="en-US" dirty="0">
                <a:solidFill>
                  <a:srgbClr val="92D050"/>
                </a:solidFill>
              </a:rPr>
              <a:t> &amp; Anti </a:t>
            </a:r>
            <a:r>
              <a:rPr lang="en-US" dirty="0" err="1">
                <a:solidFill>
                  <a:srgbClr val="92D050"/>
                </a:solidFill>
              </a:rPr>
              <a:t>mineralocorticoid</a:t>
            </a:r>
            <a:r>
              <a:rPr lang="en-US" dirty="0">
                <a:solidFill>
                  <a:srgbClr val="92D050"/>
                </a:solidFill>
              </a:rPr>
              <a:t> …</a:t>
            </a:r>
          </a:p>
          <a:p>
            <a:pPr>
              <a:buNone/>
            </a:pPr>
            <a:r>
              <a:rPr lang="en-US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Drosperinone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( DRSP )</a:t>
            </a:r>
          </a:p>
          <a:p>
            <a:pPr>
              <a:buNone/>
            </a:pPr>
            <a:r>
              <a:rPr lang="en-US" dirty="0"/>
              <a:t>    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447800"/>
            <a:ext cx="8229600" cy="2438400"/>
          </a:xfrm>
        </p:spPr>
        <p:txBody>
          <a:bodyPr>
            <a:normAutofit/>
          </a:bodyPr>
          <a:lstStyle/>
          <a:p>
            <a:r>
              <a:rPr lang="en-US" sz="8800" u="sng" dirty="0">
                <a:solidFill>
                  <a:srgbClr val="FFFF00"/>
                </a:solidFill>
              </a:rPr>
              <a:t>Types of COC</a:t>
            </a:r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0"/>
            <a:ext cx="8229600" cy="11430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u="sng" dirty="0">
                <a:solidFill>
                  <a:srgbClr val="FFFF00"/>
                </a:solidFill>
              </a:rPr>
              <a:t>1) Monophasic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11277600" cy="533399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3800" dirty="0"/>
              <a:t> Contains Estrogen &amp; Progesterone in </a:t>
            </a:r>
            <a:r>
              <a:rPr lang="en-US" sz="3800" i="1" dirty="0"/>
              <a:t>same amount in Each pill .</a:t>
            </a:r>
          </a:p>
          <a:p>
            <a:pPr>
              <a:buFont typeface="Wingdings" pitchFamily="2" charset="2"/>
              <a:buChar char="Ø"/>
            </a:pPr>
            <a:r>
              <a:rPr lang="en-US" u="sng" dirty="0"/>
              <a:t> Divided in 2 subgroups 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  - Low dose pills : EE 30 – 35 </a:t>
            </a:r>
            <a:r>
              <a:rPr lang="en-US" dirty="0" err="1"/>
              <a:t>microgm</a:t>
            </a:r>
            <a:endParaRPr lang="en-US" dirty="0"/>
          </a:p>
          <a:p>
            <a:pPr>
              <a:buNone/>
            </a:pPr>
            <a:r>
              <a:rPr lang="en-US" dirty="0"/>
              <a:t>   - Very low dose pills : EE 15 – 25 </a:t>
            </a:r>
            <a:r>
              <a:rPr lang="en-US" dirty="0" err="1"/>
              <a:t>microgm</a:t>
            </a:r>
            <a:r>
              <a:rPr lang="en-US" dirty="0"/>
              <a:t>.</a:t>
            </a:r>
          </a:p>
          <a:p>
            <a:pPr fontAlgn="base">
              <a:buNone/>
            </a:pPr>
            <a:r>
              <a:rPr lang="en-US" sz="3800" u="sng" dirty="0"/>
              <a:t>Mala - N</a:t>
            </a:r>
          </a:p>
          <a:p>
            <a:pPr fontAlgn="base"/>
            <a:r>
              <a:rPr lang="en-US" dirty="0"/>
              <a:t>dl – NGL 0.15 mg</a:t>
            </a:r>
          </a:p>
          <a:p>
            <a:pPr fontAlgn="base"/>
            <a:r>
              <a:rPr lang="en-US" dirty="0"/>
              <a:t>EE 0.03 mg</a:t>
            </a:r>
          </a:p>
          <a:p>
            <a:pPr fontAlgn="base">
              <a:buNone/>
            </a:pPr>
            <a:r>
              <a:rPr lang="en-US" sz="4100" u="sng" dirty="0"/>
              <a:t>Mala - D</a:t>
            </a:r>
          </a:p>
          <a:p>
            <a:pPr fontAlgn="base"/>
            <a:r>
              <a:rPr lang="en-US" dirty="0"/>
              <a:t>l – NGL 0.15 mg</a:t>
            </a:r>
          </a:p>
          <a:p>
            <a:pPr fontAlgn="base"/>
            <a:r>
              <a:rPr lang="en-US" dirty="0"/>
              <a:t>EE 0.03 mg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solidFill>
                  <a:srgbClr val="FFFF00"/>
                </a:solidFill>
              </a:rPr>
              <a:t>2 ) Multiphasic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 Contains low or variable amounts of E and P in 2 ( biphasic ) or 3 ( </a:t>
            </a:r>
            <a:r>
              <a:rPr lang="en-US" dirty="0" err="1"/>
              <a:t>triphasic</a:t>
            </a:r>
            <a:r>
              <a:rPr lang="en-US" dirty="0"/>
              <a:t> ) phases of cycles.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i="1" u="sng" dirty="0"/>
              <a:t>Biphasic</a:t>
            </a:r>
            <a:r>
              <a:rPr lang="en-US" dirty="0"/>
              <a:t> : constant E </a:t>
            </a:r>
            <a:r>
              <a:rPr lang="en-US" dirty="0" err="1"/>
              <a:t>E</a:t>
            </a:r>
            <a:r>
              <a:rPr lang="en-US" dirty="0"/>
              <a:t> – 35 micro gram</a:t>
            </a:r>
          </a:p>
          <a:p>
            <a:pPr>
              <a:buNone/>
            </a:pPr>
            <a:r>
              <a:rPr lang="en-US" dirty="0"/>
              <a:t>  progestogens : low in first 10 days</a:t>
            </a:r>
          </a:p>
          <a:p>
            <a:pPr>
              <a:buNone/>
            </a:pPr>
            <a:r>
              <a:rPr lang="en-US" dirty="0"/>
              <a:t>                            higher in next 11 days .</a:t>
            </a:r>
          </a:p>
          <a:p>
            <a:pPr>
              <a:buNone/>
            </a:pPr>
            <a:r>
              <a:rPr lang="en-US" dirty="0"/>
              <a:t>NOT POPULAR – MORE FAILURE RATE .</a:t>
            </a:r>
          </a:p>
          <a:p>
            <a:pPr>
              <a:buNone/>
            </a:pPr>
            <a:r>
              <a:rPr lang="en-US" dirty="0"/>
              <a:t>NOT AVAILABLE IN INDIA.</a:t>
            </a: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/>
              <a:t>                     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</TotalTime>
  <Words>1746</Words>
  <Application>Microsoft Office PowerPoint</Application>
  <PresentationFormat>Widescreen</PresentationFormat>
  <Paragraphs>258</Paragraphs>
  <Slides>41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Calibri</vt:lpstr>
      <vt:lpstr>Copperplate Gothic Bold</vt:lpstr>
      <vt:lpstr>Monotype Corsiva</vt:lpstr>
      <vt:lpstr>Tahoma</vt:lpstr>
      <vt:lpstr>Wingdings</vt:lpstr>
      <vt:lpstr>Office Theme</vt:lpstr>
      <vt:lpstr>  Combined Oral   Contraceptives   </vt:lpstr>
      <vt:lpstr>PowerPoint Presentation</vt:lpstr>
      <vt:lpstr>Combined Oral Contraceptives ( COC ) </vt:lpstr>
      <vt:lpstr>COC : Estrogen + Progestogen</vt:lpstr>
      <vt:lpstr>PROGESTOGENS : ( 4 Groups )</vt:lpstr>
      <vt:lpstr>PowerPoint Presentation</vt:lpstr>
      <vt:lpstr>Types of COC</vt:lpstr>
      <vt:lpstr> 1) Monophasic</vt:lpstr>
      <vt:lpstr>2 ) Multiphasic </vt:lpstr>
      <vt:lpstr>PowerPoint Presentation</vt:lpstr>
      <vt:lpstr>Mechanism of action:</vt:lpstr>
      <vt:lpstr>PowerPoint Presentation</vt:lpstr>
      <vt:lpstr>Selection of the patient</vt:lpstr>
      <vt:lpstr>Checklist for Prescribing COC…</vt:lpstr>
      <vt:lpstr>Administration</vt:lpstr>
      <vt:lpstr>PowerPoint Presentation</vt:lpstr>
      <vt:lpstr>PowerPoint Presentation</vt:lpstr>
      <vt:lpstr>Follow up …</vt:lpstr>
      <vt:lpstr>Effectiveness…</vt:lpstr>
      <vt:lpstr>How long can be continued …???</vt:lpstr>
      <vt:lpstr>Advantages</vt:lpstr>
      <vt:lpstr>PowerPoint Presentation</vt:lpstr>
      <vt:lpstr>PowerPoint Presentation</vt:lpstr>
      <vt:lpstr>PowerPoint Presentation</vt:lpstr>
      <vt:lpstr>Emergency Contraception…</vt:lpstr>
      <vt:lpstr>Emergency Contraception…</vt:lpstr>
      <vt:lpstr>Minor Side Effects…</vt:lpstr>
      <vt:lpstr>Major Side Effects…</vt:lpstr>
      <vt:lpstr>Absolute Contraindications… (WHO Category IV)</vt:lpstr>
      <vt:lpstr>Indications of Withdrawal :</vt:lpstr>
      <vt:lpstr>PowerPoint Presentation</vt:lpstr>
      <vt:lpstr>POP/MINI PILLS</vt:lpstr>
      <vt:lpstr>PowerPoint Presentation</vt:lpstr>
      <vt:lpstr>Composition </vt:lpstr>
      <vt:lpstr>PowerPoint Presentation</vt:lpstr>
      <vt:lpstr>Cerazette</vt:lpstr>
      <vt:lpstr>MODE OF ACTION</vt:lpstr>
      <vt:lpstr>advantages over other POPs</vt:lpstr>
      <vt:lpstr>COMPLICATIONS</vt:lpstr>
      <vt:lpstr>LACTATING WOMEN</vt:lpstr>
      <vt:lpstr>SIDE EFFECTS OF POP PILLS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Combined Oral Contraceptives   </dc:title>
  <dc:creator>admin</dc:creator>
  <cp:lastModifiedBy>swadhin mishra</cp:lastModifiedBy>
  <cp:revision>120</cp:revision>
  <dcterms:created xsi:type="dcterms:W3CDTF">2006-08-16T00:00:00Z</dcterms:created>
  <dcterms:modified xsi:type="dcterms:W3CDTF">2017-08-18T06:19:57Z</dcterms:modified>
</cp:coreProperties>
</file>