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28" d="100"/>
          <a:sy n="28" d="100"/>
        </p:scale>
        <p:origin x="-468" y="-78"/>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b="1">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0200" y="635000"/>
            <a:ext cx="9779000" cy="59182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762000"/>
            <a:ext cx="5334000" cy="82423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762000"/>
            <a:ext cx="5334000" cy="40005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898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762000"/>
            <a:ext cx="5334000" cy="3898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762884"/>
            <a:ext cx="5334000" cy="8229601"/>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ONDUCT OF NORMAL LABOUR"/>
          <p:cNvSpPr txBox="1">
            <a:spLocks noGrp="1"/>
          </p:cNvSpPr>
          <p:nvPr>
            <p:ph type="ctrTitle"/>
          </p:nvPr>
        </p:nvSpPr>
        <p:spPr>
          <a:prstGeom prst="rect">
            <a:avLst/>
          </a:prstGeom>
        </p:spPr>
        <p:txBody>
          <a:bodyPr/>
          <a:lstStyle/>
          <a:p>
            <a:r>
              <a:t>CONDUCT OF NORMAL LABOUR</a:t>
            </a:r>
          </a:p>
        </p:txBody>
      </p:sp>
      <p:sp>
        <p:nvSpPr>
          <p:cNvPr id="4" name="Text Placeholder 3"/>
          <p:cNvSpPr>
            <a:spLocks noGrp="1"/>
          </p:cNvSpPr>
          <p:nvPr>
            <p:ph type="body" sz="quarter" idx="1"/>
          </p:nvPr>
        </p:nvSpPr>
        <p:spPr/>
        <p:txBody>
          <a:bodyPr/>
          <a:lstStyle/>
          <a:p>
            <a:endParaRPr lang="en-IN"/>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le"/>
          <p:cNvSpPr txBox="1">
            <a:spLocks noGrp="1"/>
          </p:cNvSpPr>
          <p:nvPr>
            <p:ph type="title"/>
          </p:nvPr>
        </p:nvSpPr>
        <p:spPr>
          <a:prstGeom prst="rect">
            <a:avLst/>
          </a:prstGeom>
        </p:spPr>
        <p:txBody>
          <a:bodyPr/>
          <a:lstStyle/>
          <a:p>
            <a:endParaRPr/>
          </a:p>
        </p:txBody>
      </p:sp>
      <p:sp>
        <p:nvSpPr>
          <p:cNvPr id="147" name="RELIEF OF PAIN…"/>
          <p:cNvSpPr txBox="1">
            <a:spLocks noGrp="1"/>
          </p:cNvSpPr>
          <p:nvPr>
            <p:ph type="body" idx="1"/>
          </p:nvPr>
        </p:nvSpPr>
        <p:spPr>
          <a:prstGeom prst="rect">
            <a:avLst/>
          </a:prstGeom>
        </p:spPr>
        <p:txBody>
          <a:bodyPr anchor="t"/>
          <a:lstStyle/>
          <a:p>
            <a:pPr>
              <a:defRPr b="1">
                <a:latin typeface="Helvetica"/>
                <a:ea typeface="Helvetica"/>
                <a:cs typeface="Helvetica"/>
                <a:sym typeface="Helvetica"/>
              </a:defRPr>
            </a:pPr>
            <a:r>
              <a:t>RELIEF OF PAIN</a:t>
            </a:r>
          </a:p>
          <a:p>
            <a:r>
              <a:t>              Commonly used is pethidine 50-100mg in active phase of labor. can be repeated after 4 hrs</a:t>
            </a:r>
          </a:p>
          <a:p>
            <a:r>
              <a:t>               Pethidine crosses the placenta so should not be given if delivery is anticipated within 2 hrs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ASSESSMENT OF PROGRESS OF LABOUR"/>
          <p:cNvSpPr txBox="1">
            <a:spLocks noGrp="1"/>
          </p:cNvSpPr>
          <p:nvPr>
            <p:ph type="title"/>
          </p:nvPr>
        </p:nvSpPr>
        <p:spPr>
          <a:prstGeom prst="rect">
            <a:avLst/>
          </a:prstGeom>
        </p:spPr>
        <p:txBody>
          <a:bodyPr>
            <a:normAutofit fontScale="90000"/>
          </a:bodyPr>
          <a:lstStyle>
            <a:lvl1pPr defTabSz="484886">
              <a:defRPr sz="6640"/>
            </a:lvl1pPr>
          </a:lstStyle>
          <a:p>
            <a:r>
              <a:t>ASSESSMENT OF PROGRESS OF LABOUR </a:t>
            </a:r>
          </a:p>
        </p:txBody>
      </p:sp>
      <p:sp>
        <p:nvSpPr>
          <p:cNvPr id="150" name="PARTOGRAM…"/>
          <p:cNvSpPr txBox="1">
            <a:spLocks noGrp="1"/>
          </p:cNvSpPr>
          <p:nvPr>
            <p:ph type="body" idx="1"/>
          </p:nvPr>
        </p:nvSpPr>
        <p:spPr>
          <a:prstGeom prst="rect">
            <a:avLst/>
          </a:prstGeom>
        </p:spPr>
        <p:txBody>
          <a:bodyPr anchor="t"/>
          <a:lstStyle/>
          <a:p>
            <a:pPr>
              <a:defRPr b="1">
                <a:latin typeface="Helvetica"/>
                <a:ea typeface="Helvetica"/>
                <a:cs typeface="Helvetica"/>
                <a:sym typeface="Helvetica"/>
              </a:defRPr>
            </a:pPr>
            <a:r>
              <a:t>PARTOGRAM</a:t>
            </a:r>
          </a:p>
          <a:p>
            <a:r>
              <a:t>           PR-Recorded every 30 min</a:t>
            </a:r>
          </a:p>
          <a:p>
            <a:r>
              <a:t>           BP-Recorded every 1hr-arrow</a:t>
            </a:r>
          </a:p>
          <a:p>
            <a:r>
              <a:t>           TEMP-Recorded every 2 hrs</a:t>
            </a:r>
          </a:p>
          <a:p>
            <a:r>
              <a:t>           U/O-volume,protein,acetone</a:t>
            </a:r>
          </a:p>
          <a:p>
            <a:r>
              <a:t>           Any drug given is recorded in partograph</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ARTOGRAM"/>
          <p:cNvSpPr txBox="1">
            <a:spLocks noGrp="1"/>
          </p:cNvSpPr>
          <p:nvPr>
            <p:ph type="title"/>
          </p:nvPr>
        </p:nvSpPr>
        <p:spPr>
          <a:prstGeom prst="rect">
            <a:avLst/>
          </a:prstGeom>
        </p:spPr>
        <p:txBody>
          <a:bodyPr/>
          <a:lstStyle/>
          <a:p>
            <a:r>
              <a:t>PARTOGRAM</a:t>
            </a:r>
          </a:p>
        </p:txBody>
      </p:sp>
      <p:sp>
        <p:nvSpPr>
          <p:cNvPr id="153" name="ABDOMINAL PALPATION…"/>
          <p:cNvSpPr txBox="1">
            <a:spLocks noGrp="1"/>
          </p:cNvSpPr>
          <p:nvPr>
            <p:ph type="body" idx="1"/>
          </p:nvPr>
        </p:nvSpPr>
        <p:spPr>
          <a:prstGeom prst="rect">
            <a:avLst/>
          </a:prstGeom>
        </p:spPr>
        <p:txBody>
          <a:bodyPr anchor="t"/>
          <a:lstStyle/>
          <a:p>
            <a:pPr marL="388620" indent="-388620" defTabSz="496570">
              <a:spcBef>
                <a:spcPts val="3500"/>
              </a:spcBef>
              <a:defRPr sz="3230" b="1">
                <a:latin typeface="Helvetica"/>
                <a:ea typeface="Helvetica"/>
                <a:cs typeface="Helvetica"/>
                <a:sym typeface="Helvetica"/>
              </a:defRPr>
            </a:pPr>
            <a:r>
              <a:t>ABDOMINAL PALPATION</a:t>
            </a:r>
          </a:p>
          <a:p>
            <a:pPr marL="388620" indent="-388620" defTabSz="496570">
              <a:spcBef>
                <a:spcPts val="3500"/>
              </a:spcBef>
              <a:defRPr sz="3230"/>
            </a:pPr>
            <a:r>
              <a:t>Uterine contraction-regarding the frequency, intensity and duration is assessed</a:t>
            </a:r>
          </a:p>
          <a:p>
            <a:pPr marL="388620" indent="-388620" defTabSz="496570">
              <a:spcBef>
                <a:spcPts val="3500"/>
              </a:spcBef>
              <a:defRPr sz="3230"/>
            </a:pPr>
            <a:r>
              <a:t>Number of contraction in 10 minutes and duration of each contraction in seconds are recorded in partograph</a:t>
            </a:r>
          </a:p>
          <a:p>
            <a:pPr marL="388620" indent="-388620" defTabSz="496570">
              <a:spcBef>
                <a:spcPts val="3500"/>
              </a:spcBef>
              <a:defRPr sz="3230"/>
            </a:pPr>
            <a:r>
              <a:t>                   &lt;20sec         mild</a:t>
            </a:r>
          </a:p>
          <a:p>
            <a:pPr marL="388620" indent="-388620" defTabSz="496570">
              <a:spcBef>
                <a:spcPts val="3500"/>
              </a:spcBef>
              <a:defRPr sz="3230"/>
            </a:pPr>
            <a:r>
              <a:t>                   20-40sec      moderate</a:t>
            </a:r>
          </a:p>
          <a:p>
            <a:pPr marL="388620" indent="-388620" defTabSz="496570">
              <a:spcBef>
                <a:spcPts val="3500"/>
              </a:spcBef>
              <a:defRPr sz="3230"/>
            </a:pPr>
            <a:r>
              <a:t>                   &gt;40sec          strong</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ARTOGRAM"/>
          <p:cNvSpPr txBox="1">
            <a:spLocks noGrp="1"/>
          </p:cNvSpPr>
          <p:nvPr>
            <p:ph type="title"/>
          </p:nvPr>
        </p:nvSpPr>
        <p:spPr>
          <a:prstGeom prst="rect">
            <a:avLst/>
          </a:prstGeom>
        </p:spPr>
        <p:txBody>
          <a:bodyPr/>
          <a:lstStyle/>
          <a:p>
            <a:r>
              <a:t>PARTOGRAM</a:t>
            </a:r>
          </a:p>
        </p:txBody>
      </p:sp>
      <p:sp>
        <p:nvSpPr>
          <p:cNvPr id="156" name="PELVIC GRIP…"/>
          <p:cNvSpPr txBox="1">
            <a:spLocks noGrp="1"/>
          </p:cNvSpPr>
          <p:nvPr>
            <p:ph type="body" idx="1"/>
          </p:nvPr>
        </p:nvSpPr>
        <p:spPr>
          <a:prstGeom prst="rect">
            <a:avLst/>
          </a:prstGeom>
        </p:spPr>
        <p:txBody>
          <a:bodyPr anchor="t"/>
          <a:lstStyle/>
          <a:p>
            <a:pPr>
              <a:defRPr b="1">
                <a:latin typeface="Helvetica"/>
                <a:ea typeface="Helvetica"/>
                <a:cs typeface="Helvetica"/>
                <a:sym typeface="Helvetica"/>
              </a:defRPr>
            </a:pPr>
            <a:r>
              <a:t>PELVIC GRIP</a:t>
            </a:r>
          </a:p>
          <a:p>
            <a:r>
              <a:t>        There is gradual disappearance of poles of head(sinciput and occiput)</a:t>
            </a:r>
          </a:p>
          <a:p>
            <a:r>
              <a:t>        Abdominal palpation-for descent of fetal head in term of fifths felt above the brim is used</a:t>
            </a:r>
          </a:p>
          <a:p>
            <a:r>
              <a:t>        FHR location is shifted downward and medially</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ARTOGRAM"/>
          <p:cNvSpPr txBox="1">
            <a:spLocks noGrp="1"/>
          </p:cNvSpPr>
          <p:nvPr>
            <p:ph type="title"/>
          </p:nvPr>
        </p:nvSpPr>
        <p:spPr>
          <a:prstGeom prst="rect">
            <a:avLst/>
          </a:prstGeom>
        </p:spPr>
        <p:txBody>
          <a:bodyPr/>
          <a:lstStyle/>
          <a:p>
            <a:r>
              <a:t>PARTOGRAM</a:t>
            </a:r>
          </a:p>
        </p:txBody>
      </p:sp>
      <p:sp>
        <p:nvSpPr>
          <p:cNvPr id="159" name="ASSESS THE FETAL WELL BEING…"/>
          <p:cNvSpPr txBox="1">
            <a:spLocks noGrp="1"/>
          </p:cNvSpPr>
          <p:nvPr>
            <p:ph type="body" idx="1"/>
          </p:nvPr>
        </p:nvSpPr>
        <p:spPr>
          <a:prstGeom prst="rect">
            <a:avLst/>
          </a:prstGeom>
        </p:spPr>
        <p:txBody>
          <a:bodyPr anchor="t"/>
          <a:lstStyle/>
          <a:p>
            <a:pPr marL="388620" indent="-388620" defTabSz="496570">
              <a:spcBef>
                <a:spcPts val="3500"/>
              </a:spcBef>
              <a:defRPr sz="3230" b="1">
                <a:latin typeface="Helvetica"/>
                <a:ea typeface="Helvetica"/>
                <a:cs typeface="Helvetica"/>
                <a:sym typeface="Helvetica"/>
              </a:defRPr>
            </a:pPr>
            <a:r>
              <a:t>ASSESS THE FETAL WELL BEING</a:t>
            </a:r>
          </a:p>
          <a:p>
            <a:pPr marL="388620" indent="-388620" defTabSz="496570">
              <a:spcBef>
                <a:spcPts val="3500"/>
              </a:spcBef>
              <a:defRPr sz="3230"/>
            </a:pPr>
            <a:r>
              <a:t>FHR- Rhythm and intensity is noted</a:t>
            </a:r>
          </a:p>
          <a:p>
            <a:pPr marL="388620" indent="-388620" defTabSz="496570">
              <a:spcBef>
                <a:spcPts val="3500"/>
              </a:spcBef>
              <a:defRPr sz="3230"/>
            </a:pPr>
            <a:r>
              <a:t>                 every 1/2 hr in 1st stage</a:t>
            </a:r>
          </a:p>
          <a:p>
            <a:pPr marL="388620" indent="-388620" defTabSz="496570">
              <a:spcBef>
                <a:spcPts val="3500"/>
              </a:spcBef>
              <a:defRPr sz="3230"/>
            </a:pPr>
            <a:r>
              <a:t>                 every 15minutes in 2nd stage</a:t>
            </a:r>
          </a:p>
          <a:p>
            <a:pPr marL="388620" indent="-388620" defTabSz="496570">
              <a:spcBef>
                <a:spcPts val="3500"/>
              </a:spcBef>
              <a:defRPr sz="3230"/>
            </a:pPr>
            <a:r>
              <a:t>FHR should be monitor in between the contractions for one full minute</a:t>
            </a:r>
          </a:p>
          <a:p>
            <a:pPr marL="388620" indent="-388620" defTabSz="496570">
              <a:spcBef>
                <a:spcPts val="3500"/>
              </a:spcBef>
              <a:defRPr sz="3230"/>
            </a:pPr>
            <a:r>
              <a:t>In case of obesity and polyhydraminios- doppler ultra sonic cardiography&amp;uterine contraction by tocography</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VAGINAL EXAMINATION"/>
          <p:cNvSpPr txBox="1">
            <a:spLocks noGrp="1"/>
          </p:cNvSpPr>
          <p:nvPr>
            <p:ph type="title"/>
          </p:nvPr>
        </p:nvSpPr>
        <p:spPr>
          <a:prstGeom prst="rect">
            <a:avLst/>
          </a:prstGeom>
        </p:spPr>
        <p:txBody>
          <a:bodyPr/>
          <a:lstStyle>
            <a:lvl1pPr defTabSz="566674">
              <a:defRPr sz="7760"/>
            </a:lvl1pPr>
          </a:lstStyle>
          <a:p>
            <a:r>
              <a:t>VAGINAL EXAMINATION</a:t>
            </a:r>
          </a:p>
        </p:txBody>
      </p:sp>
      <p:sp>
        <p:nvSpPr>
          <p:cNvPr id="162" name="Dilatation of cervix in centimeters…"/>
          <p:cNvSpPr txBox="1">
            <a:spLocks noGrp="1"/>
          </p:cNvSpPr>
          <p:nvPr>
            <p:ph type="body" idx="1"/>
          </p:nvPr>
        </p:nvSpPr>
        <p:spPr>
          <a:prstGeom prst="rect">
            <a:avLst/>
          </a:prstGeom>
        </p:spPr>
        <p:txBody>
          <a:bodyPr anchor="t"/>
          <a:lstStyle/>
          <a:p>
            <a:pPr marL="406908" indent="-406908" defTabSz="519937">
              <a:spcBef>
                <a:spcPts val="3700"/>
              </a:spcBef>
              <a:defRPr sz="3382"/>
            </a:pPr>
            <a:r>
              <a:t>Dilatation of cervix in centimeters</a:t>
            </a:r>
          </a:p>
          <a:p>
            <a:pPr marL="406908" indent="-406908" defTabSz="519937">
              <a:spcBef>
                <a:spcPts val="3700"/>
              </a:spcBef>
              <a:defRPr sz="3382"/>
            </a:pPr>
            <a:r>
              <a:t>Note the position of head and degree of flexion</a:t>
            </a:r>
          </a:p>
          <a:p>
            <a:pPr marL="406908" indent="-406908" defTabSz="519937">
              <a:spcBef>
                <a:spcPts val="3700"/>
              </a:spcBef>
              <a:defRPr sz="3382"/>
            </a:pPr>
            <a:r>
              <a:t>Note the station of head in relation to the ischial spines</a:t>
            </a:r>
          </a:p>
          <a:p>
            <a:pPr marL="406908" indent="-406908" defTabSz="519937">
              <a:spcBef>
                <a:spcPts val="3700"/>
              </a:spcBef>
              <a:defRPr sz="3382"/>
            </a:pPr>
            <a:r>
              <a:t>Membranes are ruptured or intact(if ruptured see the color of the liquor )</a:t>
            </a:r>
          </a:p>
          <a:p>
            <a:pPr marL="406908" indent="-406908" defTabSz="519937">
              <a:spcBef>
                <a:spcPts val="3700"/>
              </a:spcBef>
              <a:defRPr sz="3382"/>
            </a:pPr>
            <a:r>
              <a:t>Degree of moulding of head</a:t>
            </a:r>
          </a:p>
          <a:p>
            <a:pPr marL="406908" indent="-406908" defTabSz="519937">
              <a:spcBef>
                <a:spcPts val="3700"/>
              </a:spcBef>
              <a:defRPr sz="3382"/>
            </a:pPr>
            <a:r>
              <a:t>Caput formation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extLst/>
          </a:blip>
          <a:srcRect b="6647"/>
          <a:stretch>
            <a:fillRect/>
          </a:stretch>
        </p:blipFill>
        <p:spPr>
          <a:xfrm>
            <a:off x="3478500" y="329814"/>
            <a:ext cx="6301850" cy="9093894"/>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EVIDENCE OF FETAL DISTRESS"/>
          <p:cNvSpPr txBox="1">
            <a:spLocks noGrp="1"/>
          </p:cNvSpPr>
          <p:nvPr>
            <p:ph type="title"/>
          </p:nvPr>
        </p:nvSpPr>
        <p:spPr>
          <a:prstGeom prst="rect">
            <a:avLst/>
          </a:prstGeom>
        </p:spPr>
        <p:txBody>
          <a:bodyPr/>
          <a:lstStyle>
            <a:lvl1pPr defTabSz="484886">
              <a:defRPr sz="6640"/>
            </a:lvl1pPr>
          </a:lstStyle>
          <a:p>
            <a:r>
              <a:t>EVIDENCE OF FETAL DISTRESS</a:t>
            </a:r>
          </a:p>
        </p:txBody>
      </p:sp>
      <p:sp>
        <p:nvSpPr>
          <p:cNvPr id="167" name="METHODS OF FETAL MONITORING…"/>
          <p:cNvSpPr txBox="1">
            <a:spLocks noGrp="1"/>
          </p:cNvSpPr>
          <p:nvPr>
            <p:ph type="body" idx="1"/>
          </p:nvPr>
        </p:nvSpPr>
        <p:spPr>
          <a:prstGeom prst="rect">
            <a:avLst/>
          </a:prstGeom>
        </p:spPr>
        <p:txBody>
          <a:bodyPr anchor="t"/>
          <a:lstStyle/>
          <a:p>
            <a:r>
              <a:t>METHODS OF FETAL MONITORING </a:t>
            </a:r>
          </a:p>
          <a:p>
            <a:r>
              <a:t> Clinical method</a:t>
            </a:r>
          </a:p>
          <a:p>
            <a:r>
              <a:t>          FHR&lt;110/MIN and &gt;160/min-is fetal distress</a:t>
            </a:r>
          </a:p>
          <a:p>
            <a:r>
              <a:t>Biophysical profile</a:t>
            </a:r>
          </a:p>
          <a:p>
            <a:r>
              <a:t>Biochemical method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MANAGEMENT OF SECOND STAGE"/>
          <p:cNvSpPr txBox="1">
            <a:spLocks noGrp="1"/>
          </p:cNvSpPr>
          <p:nvPr>
            <p:ph type="title"/>
          </p:nvPr>
        </p:nvSpPr>
        <p:spPr>
          <a:prstGeom prst="rect">
            <a:avLst/>
          </a:prstGeom>
        </p:spPr>
        <p:txBody>
          <a:bodyPr/>
          <a:lstStyle>
            <a:lvl1pPr defTabSz="484886">
              <a:defRPr sz="6640"/>
            </a:lvl1pPr>
          </a:lstStyle>
          <a:p>
            <a:r>
              <a:t>MANAGEMENT OF SECOND STAGE</a:t>
            </a:r>
          </a:p>
        </p:txBody>
      </p:sp>
      <p:sp>
        <p:nvSpPr>
          <p:cNvPr id="170" name="Transition from first to second stage is evidenced by the following features…"/>
          <p:cNvSpPr txBox="1">
            <a:spLocks noGrp="1"/>
          </p:cNvSpPr>
          <p:nvPr>
            <p:ph type="body" idx="1"/>
          </p:nvPr>
        </p:nvSpPr>
        <p:spPr>
          <a:prstGeom prst="rect">
            <a:avLst/>
          </a:prstGeom>
        </p:spPr>
        <p:txBody>
          <a:bodyPr anchor="t"/>
          <a:lstStyle/>
          <a:p>
            <a:pPr marL="434340" indent="-434340" defTabSz="554990">
              <a:spcBef>
                <a:spcPts val="3900"/>
              </a:spcBef>
              <a:defRPr sz="3609"/>
            </a:pPr>
            <a:r>
              <a:t>Transition from first to second stage is evidenced by the following features </a:t>
            </a:r>
          </a:p>
          <a:p>
            <a:pPr marL="434340" indent="-434340" defTabSz="554990">
              <a:spcBef>
                <a:spcPts val="3900"/>
              </a:spcBef>
              <a:defRPr sz="3609"/>
            </a:pPr>
            <a:r>
              <a:t>     Increased intensity of uterine contractions</a:t>
            </a:r>
          </a:p>
          <a:p>
            <a:pPr marL="434340" indent="-434340" defTabSz="554990">
              <a:spcBef>
                <a:spcPts val="3900"/>
              </a:spcBef>
              <a:defRPr sz="3609"/>
            </a:pPr>
            <a:r>
              <a:t>     Bearing down efforts</a:t>
            </a:r>
          </a:p>
          <a:p>
            <a:pPr marL="434340" indent="-434340" defTabSz="554990">
              <a:spcBef>
                <a:spcPts val="3900"/>
              </a:spcBef>
              <a:defRPr sz="3609"/>
            </a:pPr>
            <a:r>
              <a:t>     Urge to push/defaecate with the descent of the presenting part</a:t>
            </a:r>
          </a:p>
          <a:p>
            <a:pPr marL="434340" indent="-434340" defTabSz="554990">
              <a:spcBef>
                <a:spcPts val="3900"/>
              </a:spcBef>
              <a:defRPr sz="3609"/>
            </a:pPr>
            <a:r>
              <a:t>     Complete dilatation of cervix on p/v examination</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2 STAGE OF LABOUR"/>
          <p:cNvSpPr txBox="1">
            <a:spLocks noGrp="1"/>
          </p:cNvSpPr>
          <p:nvPr>
            <p:ph type="title"/>
          </p:nvPr>
        </p:nvSpPr>
        <p:spPr>
          <a:prstGeom prst="rect">
            <a:avLst/>
          </a:prstGeom>
        </p:spPr>
        <p:txBody>
          <a:bodyPr/>
          <a:lstStyle/>
          <a:p>
            <a:r>
              <a:t>2 STAGE OF LABOUR</a:t>
            </a:r>
          </a:p>
        </p:txBody>
      </p:sp>
      <p:sp>
        <p:nvSpPr>
          <p:cNvPr id="173" name="AIM…"/>
          <p:cNvSpPr txBox="1">
            <a:spLocks noGrp="1"/>
          </p:cNvSpPr>
          <p:nvPr>
            <p:ph type="body" idx="1"/>
          </p:nvPr>
        </p:nvSpPr>
        <p:spPr>
          <a:prstGeom prst="rect">
            <a:avLst/>
          </a:prstGeom>
        </p:spPr>
        <p:txBody>
          <a:bodyPr anchor="t"/>
          <a:lstStyle/>
          <a:p>
            <a:pPr marL="333756" indent="-333756" defTabSz="426466">
              <a:spcBef>
                <a:spcPts val="3000"/>
              </a:spcBef>
              <a:defRPr sz="2774" b="1">
                <a:latin typeface="Helvetica"/>
                <a:ea typeface="Helvetica"/>
                <a:cs typeface="Helvetica"/>
                <a:sym typeface="Helvetica"/>
              </a:defRPr>
            </a:pPr>
            <a:r>
              <a:t>AIM</a:t>
            </a:r>
          </a:p>
          <a:p>
            <a:pPr marL="333756" indent="-333756" defTabSz="426466">
              <a:spcBef>
                <a:spcPts val="3000"/>
              </a:spcBef>
              <a:defRPr sz="2774"/>
            </a:pPr>
            <a:r>
              <a:t>         To assist in natural expulsion of fetus slowly and steadily</a:t>
            </a:r>
          </a:p>
          <a:p>
            <a:pPr marL="333756" indent="-333756" defTabSz="426466">
              <a:spcBef>
                <a:spcPts val="3000"/>
              </a:spcBef>
              <a:defRPr sz="2774"/>
            </a:pPr>
            <a:r>
              <a:t>         To prevent perineal injuries</a:t>
            </a:r>
          </a:p>
          <a:p>
            <a:pPr marL="333756" indent="-333756" defTabSz="426466">
              <a:spcBef>
                <a:spcPts val="3000"/>
              </a:spcBef>
              <a:defRPr sz="2774" b="1">
                <a:latin typeface="Helvetica"/>
                <a:ea typeface="Helvetica"/>
                <a:cs typeface="Helvetica"/>
                <a:sym typeface="Helvetica"/>
              </a:defRPr>
            </a:pPr>
            <a:r>
              <a:t>GENERAL MEASURES</a:t>
            </a:r>
          </a:p>
          <a:p>
            <a:pPr marL="333756" indent="-333756" defTabSz="426466">
              <a:spcBef>
                <a:spcPts val="3000"/>
              </a:spcBef>
              <a:defRPr sz="2774"/>
            </a:pPr>
            <a:r>
              <a:t>         Pt should be in bed</a:t>
            </a:r>
          </a:p>
          <a:p>
            <a:pPr marL="333756" indent="-333756" defTabSz="426466">
              <a:spcBef>
                <a:spcPts val="3000"/>
              </a:spcBef>
              <a:defRPr sz="2774"/>
            </a:pPr>
            <a:r>
              <a:t>         FHR-is recorded at every 5 min</a:t>
            </a:r>
          </a:p>
          <a:p>
            <a:pPr marL="333756" indent="-333756" defTabSz="426466">
              <a:spcBef>
                <a:spcPts val="3000"/>
              </a:spcBef>
              <a:defRPr sz="2774"/>
            </a:pPr>
            <a:r>
              <a:t>         Inhalation analgesia in the form of N2O+O2</a:t>
            </a:r>
          </a:p>
          <a:p>
            <a:pPr marL="333756" indent="-333756" defTabSz="426466">
              <a:spcBef>
                <a:spcPts val="3000"/>
              </a:spcBef>
              <a:defRPr sz="2774"/>
            </a:pPr>
            <a:r>
              <a:t>         P/V done at the beginning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LABOUR"/>
          <p:cNvSpPr txBox="1">
            <a:spLocks noGrp="1"/>
          </p:cNvSpPr>
          <p:nvPr>
            <p:ph type="title"/>
          </p:nvPr>
        </p:nvSpPr>
        <p:spPr>
          <a:prstGeom prst="rect">
            <a:avLst/>
          </a:prstGeom>
        </p:spPr>
        <p:txBody>
          <a:bodyPr/>
          <a:lstStyle/>
          <a:p>
            <a:r>
              <a:t>LABOUR</a:t>
            </a:r>
          </a:p>
        </p:txBody>
      </p:sp>
      <p:sp>
        <p:nvSpPr>
          <p:cNvPr id="123" name="Series of events that takes place in the genital organs in an effort to expel the viable products of conception(fetus,placenta,and the membranes) out of the womb through the vagina into the outer world is called labour…"/>
          <p:cNvSpPr txBox="1">
            <a:spLocks noGrp="1"/>
          </p:cNvSpPr>
          <p:nvPr>
            <p:ph type="body" idx="1"/>
          </p:nvPr>
        </p:nvSpPr>
        <p:spPr>
          <a:prstGeom prst="rect">
            <a:avLst/>
          </a:prstGeom>
        </p:spPr>
        <p:txBody>
          <a:bodyPr anchor="t"/>
          <a:lstStyle/>
          <a:p>
            <a:r>
              <a:t>Series of events that takes place in the genital organs in an effort to expel the viable products of conception(fetus,placenta,and the membranes) out of the womb through the vagina into the outer world is called labour</a:t>
            </a:r>
          </a:p>
          <a:p>
            <a:r>
              <a:t>Is characterized by the presence of regular uterine contractions with effacement and dilatation of cervix and fetal descent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2 STAGE OF LABOUR"/>
          <p:cNvSpPr txBox="1">
            <a:spLocks noGrp="1"/>
          </p:cNvSpPr>
          <p:nvPr>
            <p:ph type="title"/>
          </p:nvPr>
        </p:nvSpPr>
        <p:spPr>
          <a:prstGeom prst="rect">
            <a:avLst/>
          </a:prstGeom>
        </p:spPr>
        <p:txBody>
          <a:bodyPr/>
          <a:lstStyle/>
          <a:p>
            <a:r>
              <a:t>2 STAGE OF LABOUR</a:t>
            </a:r>
          </a:p>
        </p:txBody>
      </p:sp>
      <p:sp>
        <p:nvSpPr>
          <p:cNvPr id="176" name="PREPARING FOR DELIVERY…"/>
          <p:cNvSpPr txBox="1">
            <a:spLocks noGrp="1"/>
          </p:cNvSpPr>
          <p:nvPr>
            <p:ph type="body" idx="1"/>
          </p:nvPr>
        </p:nvSpPr>
        <p:spPr>
          <a:prstGeom prst="rect">
            <a:avLst/>
          </a:prstGeom>
        </p:spPr>
        <p:txBody>
          <a:bodyPr anchor="t"/>
          <a:lstStyle/>
          <a:p>
            <a:pPr marL="356615" indent="-356615" defTabSz="455675">
              <a:spcBef>
                <a:spcPts val="3200"/>
              </a:spcBef>
              <a:defRPr sz="2964" b="1">
                <a:latin typeface="Helvetica"/>
                <a:ea typeface="Helvetica"/>
                <a:cs typeface="Helvetica"/>
                <a:sym typeface="Helvetica"/>
              </a:defRPr>
            </a:pPr>
            <a:r>
              <a:t>PREPARING FOR DELIVERY</a:t>
            </a:r>
          </a:p>
          <a:p>
            <a:pPr marL="356615" indent="-356615" defTabSz="455675">
              <a:spcBef>
                <a:spcPts val="3200"/>
              </a:spcBef>
              <a:defRPr sz="2964"/>
            </a:pPr>
            <a:r>
              <a:t>Dorsal position with 15 degree left lateral tilt is preferred to avoid aortocaval compression to facilitate pushing effort</a:t>
            </a:r>
          </a:p>
          <a:p>
            <a:pPr marL="356615" indent="-356615" defTabSz="455675">
              <a:spcBef>
                <a:spcPts val="3200"/>
              </a:spcBef>
              <a:defRPr sz="2964"/>
            </a:pPr>
            <a:r>
              <a:t>3C should be remembered</a:t>
            </a:r>
          </a:p>
          <a:p>
            <a:pPr marL="356615" indent="-356615" defTabSz="455675">
              <a:spcBef>
                <a:spcPts val="3200"/>
              </a:spcBef>
              <a:defRPr sz="2964"/>
            </a:pPr>
            <a:r>
              <a:t>                clean hands</a:t>
            </a:r>
          </a:p>
          <a:p>
            <a:pPr marL="356615" indent="-356615" defTabSz="455675">
              <a:spcBef>
                <a:spcPts val="3200"/>
              </a:spcBef>
              <a:defRPr sz="2964"/>
            </a:pPr>
            <a:r>
              <a:t>                clean surface</a:t>
            </a:r>
          </a:p>
          <a:p>
            <a:pPr marL="356615" indent="-356615" defTabSz="455675">
              <a:spcBef>
                <a:spcPts val="3200"/>
              </a:spcBef>
              <a:defRPr sz="2964"/>
            </a:pPr>
            <a:r>
              <a:t>                clean cutting and ligation of cord</a:t>
            </a:r>
          </a:p>
          <a:p>
            <a:pPr marL="356615" indent="-356615" defTabSz="455675">
              <a:spcBef>
                <a:spcPts val="3200"/>
              </a:spcBef>
              <a:defRPr sz="2964"/>
            </a:pPr>
            <a:r>
              <a:t>If bladder is full-cathetrise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2 STAGE OF LABOUR"/>
          <p:cNvSpPr txBox="1">
            <a:spLocks noGrp="1"/>
          </p:cNvSpPr>
          <p:nvPr>
            <p:ph type="title"/>
          </p:nvPr>
        </p:nvSpPr>
        <p:spPr>
          <a:prstGeom prst="rect">
            <a:avLst/>
          </a:prstGeom>
        </p:spPr>
        <p:txBody>
          <a:bodyPr/>
          <a:lstStyle/>
          <a:p>
            <a:r>
              <a:t>2 STAGE OF LABOUR</a:t>
            </a:r>
          </a:p>
        </p:txBody>
      </p:sp>
      <p:sp>
        <p:nvSpPr>
          <p:cNvPr id="179" name="Next comes the…"/>
          <p:cNvSpPr txBox="1">
            <a:spLocks noGrp="1"/>
          </p:cNvSpPr>
          <p:nvPr>
            <p:ph type="body" idx="1"/>
          </p:nvPr>
        </p:nvSpPr>
        <p:spPr>
          <a:prstGeom prst="rect">
            <a:avLst/>
          </a:prstGeom>
        </p:spPr>
        <p:txBody>
          <a:bodyPr anchor="t"/>
          <a:lstStyle/>
          <a:p>
            <a:r>
              <a:t>Next comes the</a:t>
            </a:r>
          </a:p>
          <a:p>
            <a:r>
              <a:t>         Delivery of head</a:t>
            </a:r>
          </a:p>
          <a:p>
            <a:r>
              <a:t>         Delivery of shoulder </a:t>
            </a:r>
          </a:p>
          <a:p>
            <a:r>
              <a:t>         Delivery of trunk</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DELIVERY OF HEAD"/>
          <p:cNvSpPr txBox="1">
            <a:spLocks noGrp="1"/>
          </p:cNvSpPr>
          <p:nvPr>
            <p:ph type="title"/>
          </p:nvPr>
        </p:nvSpPr>
        <p:spPr>
          <a:prstGeom prst="rect">
            <a:avLst/>
          </a:prstGeom>
        </p:spPr>
        <p:txBody>
          <a:bodyPr/>
          <a:lstStyle/>
          <a:p>
            <a:r>
              <a:t>DELIVERY OF HEAD</a:t>
            </a:r>
          </a:p>
        </p:txBody>
      </p:sp>
      <p:sp>
        <p:nvSpPr>
          <p:cNvPr id="182" name="Pt is encouraged for bearing down efforts during uterine contraction…"/>
          <p:cNvSpPr txBox="1">
            <a:spLocks noGrp="1"/>
          </p:cNvSpPr>
          <p:nvPr>
            <p:ph type="body" idx="1"/>
          </p:nvPr>
        </p:nvSpPr>
        <p:spPr>
          <a:prstGeom prst="rect">
            <a:avLst/>
          </a:prstGeom>
        </p:spPr>
        <p:txBody>
          <a:bodyPr anchor="t"/>
          <a:lstStyle/>
          <a:p>
            <a:pPr marL="388620" indent="-388620" defTabSz="496570">
              <a:spcBef>
                <a:spcPts val="3500"/>
              </a:spcBef>
              <a:defRPr sz="3230"/>
            </a:pPr>
            <a:r>
              <a:t>Pt is encouraged for bearing down efforts during uterine contraction</a:t>
            </a:r>
          </a:p>
          <a:p>
            <a:pPr marL="388620" indent="-388620" defTabSz="496570">
              <a:spcBef>
                <a:spcPts val="3500"/>
              </a:spcBef>
              <a:defRPr sz="3230"/>
            </a:pPr>
            <a:r>
              <a:t>It facilitates the descent of head</a:t>
            </a:r>
          </a:p>
          <a:p>
            <a:pPr marL="388620" indent="-388620" defTabSz="496570">
              <a:spcBef>
                <a:spcPts val="3500"/>
              </a:spcBef>
              <a:defRPr sz="3230"/>
            </a:pPr>
            <a:r>
              <a:t>When the scalp is visible for about5cm in diameter,flexion of the head is maintained during contraction</a:t>
            </a:r>
          </a:p>
          <a:p>
            <a:pPr marL="388620" indent="-388620" defTabSz="496570">
              <a:spcBef>
                <a:spcPts val="3500"/>
              </a:spcBef>
              <a:defRPr sz="3230"/>
            </a:pPr>
            <a:r>
              <a:t>At this stage,the max diameter of the head(biparietal diameter)streches the vulval outlet without any recession of head even after the contraction is over is called crowing of the head</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DELIVERY OF HEAD"/>
          <p:cNvSpPr txBox="1">
            <a:spLocks noGrp="1"/>
          </p:cNvSpPr>
          <p:nvPr>
            <p:ph type="title"/>
          </p:nvPr>
        </p:nvSpPr>
        <p:spPr>
          <a:prstGeom prst="rect">
            <a:avLst/>
          </a:prstGeom>
        </p:spPr>
        <p:txBody>
          <a:bodyPr/>
          <a:lstStyle/>
          <a:p>
            <a:r>
              <a:t>DELIVERY OF HEAD</a:t>
            </a:r>
          </a:p>
        </p:txBody>
      </p:sp>
      <p:sp>
        <p:nvSpPr>
          <p:cNvPr id="185" name="When perineum is fully stretched -it threatens to tear…"/>
          <p:cNvSpPr txBox="1">
            <a:spLocks noGrp="1"/>
          </p:cNvSpPr>
          <p:nvPr>
            <p:ph type="body" idx="1"/>
          </p:nvPr>
        </p:nvSpPr>
        <p:spPr>
          <a:prstGeom prst="rect">
            <a:avLst/>
          </a:prstGeom>
        </p:spPr>
        <p:txBody>
          <a:bodyPr anchor="t"/>
          <a:lstStyle/>
          <a:p>
            <a:r>
              <a:t>When perineum is fully stretched -it threatens to tear</a:t>
            </a:r>
          </a:p>
          <a:p>
            <a:r>
              <a:t>Episiotomy is done-after infiltration with 10ml of 1%lignocaine</a:t>
            </a:r>
          </a:p>
          <a:p>
            <a:r>
              <a:t>Episiotomy should be done selectively and not as a routine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EPISIOTOMY"/>
          <p:cNvSpPr txBox="1">
            <a:spLocks noGrp="1"/>
          </p:cNvSpPr>
          <p:nvPr>
            <p:ph type="title"/>
          </p:nvPr>
        </p:nvSpPr>
        <p:spPr>
          <a:prstGeom prst="rect">
            <a:avLst/>
          </a:prstGeom>
        </p:spPr>
        <p:txBody>
          <a:bodyPr/>
          <a:lstStyle/>
          <a:p>
            <a:r>
              <a:t>EPISIOTOMY</a:t>
            </a:r>
          </a:p>
        </p:txBody>
      </p:sp>
      <p:pic>
        <p:nvPicPr>
          <p:cNvPr id="188" name="Image" descr="Image"/>
          <p:cNvPicPr>
            <a:picLocks noChangeAspect="1"/>
          </p:cNvPicPr>
          <p:nvPr/>
        </p:nvPicPr>
        <p:blipFill>
          <a:blip r:embed="rId2">
            <a:extLst/>
          </a:blip>
          <a:stretch>
            <a:fillRect/>
          </a:stretch>
        </p:blipFill>
        <p:spPr>
          <a:xfrm>
            <a:off x="1993304" y="2596525"/>
            <a:ext cx="9018107" cy="6887246"/>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DELIVERY OF HEAD"/>
          <p:cNvSpPr txBox="1">
            <a:spLocks noGrp="1"/>
          </p:cNvSpPr>
          <p:nvPr>
            <p:ph type="title"/>
          </p:nvPr>
        </p:nvSpPr>
        <p:spPr>
          <a:prstGeom prst="rect">
            <a:avLst/>
          </a:prstGeom>
        </p:spPr>
        <p:txBody>
          <a:bodyPr/>
          <a:lstStyle/>
          <a:p>
            <a:r>
              <a:t>DELIVERY OF HEAD</a:t>
            </a:r>
          </a:p>
        </p:txBody>
      </p:sp>
      <p:sp>
        <p:nvSpPr>
          <p:cNvPr id="191" name="Delivery of the head is allowed with proper perineal support…"/>
          <p:cNvSpPr txBox="1">
            <a:spLocks noGrp="1"/>
          </p:cNvSpPr>
          <p:nvPr>
            <p:ph type="body" idx="1"/>
          </p:nvPr>
        </p:nvSpPr>
        <p:spPr>
          <a:prstGeom prst="rect">
            <a:avLst/>
          </a:prstGeom>
        </p:spPr>
        <p:txBody>
          <a:bodyPr anchor="t"/>
          <a:lstStyle/>
          <a:p>
            <a:pPr marL="443484" indent="-443484" defTabSz="566674">
              <a:spcBef>
                <a:spcPts val="4000"/>
              </a:spcBef>
              <a:defRPr sz="3686"/>
            </a:pPr>
            <a:r>
              <a:t>Delivery of the head is allowed with proper perineal support</a:t>
            </a:r>
          </a:p>
          <a:p>
            <a:pPr marL="443484" indent="-443484" defTabSz="566674">
              <a:spcBef>
                <a:spcPts val="4000"/>
              </a:spcBef>
              <a:defRPr sz="3686"/>
            </a:pPr>
            <a:r>
              <a:t>Neck is then palpated to exclude the presence of any loop of cord</a:t>
            </a:r>
          </a:p>
          <a:p>
            <a:pPr marL="443484" indent="-443484" defTabSz="566674">
              <a:spcBef>
                <a:spcPts val="4000"/>
              </a:spcBef>
              <a:defRPr sz="3686"/>
            </a:pPr>
            <a:r>
              <a:t>If loose enough, it is slipped over head or over the shoulders as the baby is being born</a:t>
            </a:r>
          </a:p>
          <a:p>
            <a:pPr marL="443484" indent="-443484" defTabSz="566674">
              <a:spcBef>
                <a:spcPts val="4000"/>
              </a:spcBef>
              <a:defRPr sz="3686"/>
            </a:pPr>
            <a:r>
              <a:t>If cord is tight-cut in between 2  kochers forceps placed 1 inch apart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DELIVERY OF HEAD"/>
          <p:cNvSpPr txBox="1">
            <a:spLocks noGrp="1"/>
          </p:cNvSpPr>
          <p:nvPr>
            <p:ph type="title"/>
          </p:nvPr>
        </p:nvSpPr>
        <p:spPr>
          <a:prstGeom prst="rect">
            <a:avLst/>
          </a:prstGeom>
        </p:spPr>
        <p:txBody>
          <a:bodyPr/>
          <a:lstStyle/>
          <a:p>
            <a:r>
              <a:t>DELIVERY OF HEAD</a:t>
            </a:r>
          </a:p>
        </p:txBody>
      </p:sp>
      <p:pic>
        <p:nvPicPr>
          <p:cNvPr id="194" name="Image" descr="Image"/>
          <p:cNvPicPr>
            <a:picLocks noChangeAspect="1"/>
          </p:cNvPicPr>
          <p:nvPr/>
        </p:nvPicPr>
        <p:blipFill>
          <a:blip r:embed="rId2">
            <a:extLst/>
          </a:blip>
          <a:stretch>
            <a:fillRect/>
          </a:stretch>
        </p:blipFill>
        <p:spPr>
          <a:xfrm>
            <a:off x="4152900" y="4019550"/>
            <a:ext cx="4953000" cy="3683000"/>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REVENTION OF PERINEAL LACERATION"/>
          <p:cNvSpPr txBox="1">
            <a:spLocks noGrp="1"/>
          </p:cNvSpPr>
          <p:nvPr>
            <p:ph type="title"/>
          </p:nvPr>
        </p:nvSpPr>
        <p:spPr>
          <a:prstGeom prst="rect">
            <a:avLst/>
          </a:prstGeom>
        </p:spPr>
        <p:txBody>
          <a:bodyPr/>
          <a:lstStyle/>
          <a:p>
            <a:pPr lvl="1" indent="189737" defTabSz="484886">
              <a:defRPr sz="6640"/>
            </a:pPr>
            <a:r>
              <a:t>PREVENTION OF PERINEAL LACERATION</a:t>
            </a:r>
          </a:p>
        </p:txBody>
      </p:sp>
      <p:sp>
        <p:nvSpPr>
          <p:cNvPr id="197" name="Spontaneous forcible delivery of head to be avoided-ask the pt not to bear down during contractions…"/>
          <p:cNvSpPr txBox="1">
            <a:spLocks noGrp="1"/>
          </p:cNvSpPr>
          <p:nvPr>
            <p:ph type="body" idx="1"/>
          </p:nvPr>
        </p:nvSpPr>
        <p:spPr>
          <a:prstGeom prst="rect">
            <a:avLst/>
          </a:prstGeom>
        </p:spPr>
        <p:txBody>
          <a:bodyPr anchor="t"/>
          <a:lstStyle/>
          <a:p>
            <a:r>
              <a:t>Spontaneous forcible delivery of head to be avoided-ask the pt not to bear down during contractions</a:t>
            </a:r>
          </a:p>
          <a:p>
            <a:r>
              <a:t>Deliver the head in between contractions</a:t>
            </a:r>
          </a:p>
          <a:p>
            <a:r>
              <a:t>To perform timely episiotomy </a:t>
            </a:r>
          </a:p>
          <a:p>
            <a:r>
              <a:t>To take care during delivery of the shoulders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DELIVERY OF THE SHOULDERS"/>
          <p:cNvSpPr txBox="1">
            <a:spLocks noGrp="1"/>
          </p:cNvSpPr>
          <p:nvPr>
            <p:ph type="title"/>
          </p:nvPr>
        </p:nvSpPr>
        <p:spPr>
          <a:prstGeom prst="rect">
            <a:avLst/>
          </a:prstGeom>
        </p:spPr>
        <p:txBody>
          <a:bodyPr/>
          <a:lstStyle>
            <a:lvl1pPr defTabSz="484886">
              <a:defRPr sz="6640"/>
            </a:lvl1pPr>
          </a:lstStyle>
          <a:p>
            <a:r>
              <a:t>DELIVERY OF THE SHOULDERS</a:t>
            </a:r>
          </a:p>
        </p:txBody>
      </p:sp>
      <p:sp>
        <p:nvSpPr>
          <p:cNvPr id="200" name="Wait for the uterine contraction to come and for movements of restitution and external rotation of head to occur…"/>
          <p:cNvSpPr txBox="1">
            <a:spLocks noGrp="1"/>
          </p:cNvSpPr>
          <p:nvPr>
            <p:ph type="body" idx="1"/>
          </p:nvPr>
        </p:nvSpPr>
        <p:spPr>
          <a:prstGeom prst="rect">
            <a:avLst/>
          </a:prstGeom>
        </p:spPr>
        <p:txBody>
          <a:bodyPr anchor="t"/>
          <a:lstStyle/>
          <a:p>
            <a:pPr lvl="1"/>
            <a:r>
              <a:t>Wait for the uterine contraction to come and for movements of restitution and external rotation of head to occur</a:t>
            </a:r>
          </a:p>
          <a:p>
            <a:pPr lvl="1"/>
            <a:r>
              <a:t>With gentle traction on the head, delivery of the shoulders and trunk is performed.</a:t>
            </a:r>
          </a:p>
          <a:p>
            <a:pPr lvl="1"/>
            <a:r>
              <a:t>After delivery of anterior shoulder inj.oxytocin 10units IM to be given</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DELIVERY OF ANTERIOR SHOULDER"/>
          <p:cNvSpPr txBox="1">
            <a:spLocks noGrp="1"/>
          </p:cNvSpPr>
          <p:nvPr>
            <p:ph type="title"/>
          </p:nvPr>
        </p:nvSpPr>
        <p:spPr>
          <a:prstGeom prst="rect">
            <a:avLst/>
          </a:prstGeom>
        </p:spPr>
        <p:txBody>
          <a:bodyPr/>
          <a:lstStyle>
            <a:lvl1pPr defTabSz="484886">
              <a:defRPr sz="6640"/>
            </a:lvl1pPr>
          </a:lstStyle>
          <a:p>
            <a:r>
              <a:t>DELIVERY OF ANTERIOR SHOULDER</a:t>
            </a:r>
          </a:p>
        </p:txBody>
      </p:sp>
      <p:pic>
        <p:nvPicPr>
          <p:cNvPr id="203" name="Image" descr="Image"/>
          <p:cNvPicPr>
            <a:picLocks noChangeAspect="1"/>
          </p:cNvPicPr>
          <p:nvPr/>
        </p:nvPicPr>
        <p:blipFill>
          <a:blip r:embed="rId2">
            <a:extLst/>
          </a:blip>
          <a:stretch>
            <a:fillRect/>
          </a:stretch>
        </p:blipFill>
        <p:spPr>
          <a:xfrm>
            <a:off x="3600450" y="3130550"/>
            <a:ext cx="6057900" cy="54610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RITERIA FOR LABOUR"/>
          <p:cNvSpPr txBox="1">
            <a:spLocks noGrp="1"/>
          </p:cNvSpPr>
          <p:nvPr>
            <p:ph type="title"/>
          </p:nvPr>
        </p:nvSpPr>
        <p:spPr>
          <a:prstGeom prst="rect">
            <a:avLst/>
          </a:prstGeom>
        </p:spPr>
        <p:txBody>
          <a:bodyPr>
            <a:normAutofit fontScale="90000"/>
          </a:bodyPr>
          <a:lstStyle>
            <a:lvl1pPr defTabSz="566674">
              <a:defRPr sz="7760"/>
            </a:lvl1pPr>
          </a:lstStyle>
          <a:p>
            <a:r>
              <a:t>CRITERIA FOR LABOUR</a:t>
            </a:r>
          </a:p>
        </p:txBody>
      </p:sp>
      <p:sp>
        <p:nvSpPr>
          <p:cNvPr id="126" name="Spontaneous in onset and at term…"/>
          <p:cNvSpPr txBox="1">
            <a:spLocks noGrp="1"/>
          </p:cNvSpPr>
          <p:nvPr>
            <p:ph type="body" idx="1"/>
          </p:nvPr>
        </p:nvSpPr>
        <p:spPr>
          <a:prstGeom prst="rect">
            <a:avLst/>
          </a:prstGeom>
        </p:spPr>
        <p:txBody>
          <a:bodyPr anchor="t"/>
          <a:lstStyle/>
          <a:p>
            <a:r>
              <a:t>Spontaneous in onset and at term</a:t>
            </a:r>
          </a:p>
          <a:p>
            <a:r>
              <a:t>Vertex presentation</a:t>
            </a:r>
          </a:p>
          <a:p>
            <a:r>
              <a:t>Without undue prolongation</a:t>
            </a:r>
          </a:p>
          <a:p>
            <a:r>
              <a:t>Natural termination with minimal aids</a:t>
            </a:r>
          </a:p>
          <a:p>
            <a:r>
              <a:t>Without any complication affecting the health of the mother or the fetus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IMMEDIATE CARE OF THE NEWBORN"/>
          <p:cNvSpPr txBox="1">
            <a:spLocks noGrp="1"/>
          </p:cNvSpPr>
          <p:nvPr>
            <p:ph type="title"/>
          </p:nvPr>
        </p:nvSpPr>
        <p:spPr>
          <a:prstGeom prst="rect">
            <a:avLst/>
          </a:prstGeom>
        </p:spPr>
        <p:txBody>
          <a:bodyPr/>
          <a:lstStyle>
            <a:lvl1pPr defTabSz="484886">
              <a:defRPr sz="6640"/>
            </a:lvl1pPr>
          </a:lstStyle>
          <a:p>
            <a:r>
              <a:t>IMMEDIATE CARE OF THE NEWBORN</a:t>
            </a:r>
          </a:p>
        </p:txBody>
      </p:sp>
      <p:sp>
        <p:nvSpPr>
          <p:cNvPr id="206" name="Baby is placed on a tray covered with clean dry linen…"/>
          <p:cNvSpPr txBox="1">
            <a:spLocks noGrp="1"/>
          </p:cNvSpPr>
          <p:nvPr>
            <p:ph type="body" idx="1"/>
          </p:nvPr>
        </p:nvSpPr>
        <p:spPr>
          <a:prstGeom prst="rect">
            <a:avLst/>
          </a:prstGeom>
        </p:spPr>
        <p:txBody>
          <a:bodyPr anchor="t"/>
          <a:lstStyle/>
          <a:p>
            <a:r>
              <a:t>Baby is placed on a tray covered with clean dry linen</a:t>
            </a:r>
          </a:p>
          <a:p>
            <a:r>
              <a:t>Tray is kept in-between the legs of the mother at a lower level than the uterus to facilitate gravitation of blood from placenta to infant</a:t>
            </a:r>
          </a:p>
          <a:p>
            <a:r>
              <a:t>Air passage should be cleared</a:t>
            </a:r>
          </a:p>
          <a:p>
            <a:r>
              <a:t>Apgar rating at 1 and 5 min is recorded</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IMMEDIATE CARE OF THE NEWBORN"/>
          <p:cNvSpPr txBox="1">
            <a:spLocks noGrp="1"/>
          </p:cNvSpPr>
          <p:nvPr>
            <p:ph type="title"/>
          </p:nvPr>
        </p:nvSpPr>
        <p:spPr>
          <a:prstGeom prst="rect">
            <a:avLst/>
          </a:prstGeom>
        </p:spPr>
        <p:txBody>
          <a:bodyPr/>
          <a:lstStyle>
            <a:lvl1pPr defTabSz="484886">
              <a:defRPr sz="6640"/>
            </a:lvl1pPr>
          </a:lstStyle>
          <a:p>
            <a:r>
              <a:t>IMMEDIATE CARE OF THE NEWBORN</a:t>
            </a:r>
          </a:p>
        </p:txBody>
      </p:sp>
      <p:sp>
        <p:nvSpPr>
          <p:cNvPr id="209" name="CLAMPING AND LIGATURE OF CORD…"/>
          <p:cNvSpPr txBox="1">
            <a:spLocks noGrp="1"/>
          </p:cNvSpPr>
          <p:nvPr>
            <p:ph type="body" idx="1"/>
          </p:nvPr>
        </p:nvSpPr>
        <p:spPr>
          <a:prstGeom prst="rect">
            <a:avLst/>
          </a:prstGeom>
        </p:spPr>
        <p:txBody>
          <a:bodyPr anchor="t"/>
          <a:lstStyle/>
          <a:p>
            <a:pPr marL="443484" indent="-443484" defTabSz="566674">
              <a:spcBef>
                <a:spcPts val="4000"/>
              </a:spcBef>
              <a:defRPr sz="3686" b="1">
                <a:latin typeface="Helvetica"/>
                <a:ea typeface="Helvetica"/>
                <a:cs typeface="Helvetica"/>
                <a:sym typeface="Helvetica"/>
              </a:defRPr>
            </a:pPr>
            <a:r>
              <a:t>CLAMPING AND LIGATURE OF CORD</a:t>
            </a:r>
          </a:p>
          <a:p>
            <a:pPr marL="443484" indent="-443484" defTabSz="566674">
              <a:spcBef>
                <a:spcPts val="4000"/>
              </a:spcBef>
              <a:defRPr sz="3686"/>
            </a:pPr>
            <a:r>
              <a:t>        Cord is clamped by two kochers forceps proximal are being placed 2.5cm away from the navel</a:t>
            </a:r>
          </a:p>
          <a:p>
            <a:pPr marL="443484" indent="-443484" defTabSz="566674">
              <a:spcBef>
                <a:spcPts val="4000"/>
              </a:spcBef>
              <a:defRPr sz="3686"/>
            </a:pPr>
            <a:r>
              <a:t>        Cord is divided with scissor to prevent cord sepsis</a:t>
            </a:r>
          </a:p>
          <a:p>
            <a:pPr marL="443484" indent="-443484" defTabSz="566674">
              <a:spcBef>
                <a:spcPts val="4000"/>
              </a:spcBef>
              <a:defRPr sz="3686"/>
            </a:pPr>
            <a:r>
              <a:t>        Abnormality in the cord to be noted(single umbilical artery)</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ORD"/>
          <p:cNvSpPr txBox="1">
            <a:spLocks noGrp="1"/>
          </p:cNvSpPr>
          <p:nvPr>
            <p:ph type="title"/>
          </p:nvPr>
        </p:nvSpPr>
        <p:spPr>
          <a:prstGeom prst="rect">
            <a:avLst/>
          </a:prstGeom>
        </p:spPr>
        <p:txBody>
          <a:bodyPr/>
          <a:lstStyle/>
          <a:p>
            <a:r>
              <a:t>CORD</a:t>
            </a:r>
          </a:p>
        </p:txBody>
      </p:sp>
      <p:sp>
        <p:nvSpPr>
          <p:cNvPr id="212" name="DELAYED CLAMPING…"/>
          <p:cNvSpPr txBox="1">
            <a:spLocks noGrp="1"/>
          </p:cNvSpPr>
          <p:nvPr>
            <p:ph type="body" idx="1"/>
          </p:nvPr>
        </p:nvSpPr>
        <p:spPr>
          <a:prstGeom prst="rect">
            <a:avLst/>
          </a:prstGeom>
        </p:spPr>
        <p:txBody>
          <a:bodyPr anchor="t"/>
          <a:lstStyle/>
          <a:p>
            <a:pPr marL="388620" indent="-388620" defTabSz="496570">
              <a:spcBef>
                <a:spcPts val="3500"/>
              </a:spcBef>
              <a:defRPr sz="3230" b="1">
                <a:latin typeface="Helvetica"/>
                <a:ea typeface="Helvetica"/>
                <a:cs typeface="Helvetica"/>
                <a:sym typeface="Helvetica"/>
              </a:defRPr>
            </a:pPr>
            <a:r>
              <a:t>DELAYED CLAMPING</a:t>
            </a:r>
          </a:p>
          <a:p>
            <a:pPr marL="388620" indent="-388620" defTabSz="496570">
              <a:spcBef>
                <a:spcPts val="3500"/>
              </a:spcBef>
              <a:defRPr sz="3230"/>
            </a:pPr>
            <a:r>
              <a:t>  For 2-3 min or till cessation of cord pulsation facilitates the transfer of 80-100ml of blood from placenta to baby</a:t>
            </a:r>
          </a:p>
          <a:p>
            <a:pPr marL="388620" indent="-388620" defTabSz="496570">
              <a:spcBef>
                <a:spcPts val="3500"/>
              </a:spcBef>
              <a:defRPr sz="3230" b="1">
                <a:latin typeface="Helvetica"/>
                <a:ea typeface="Helvetica"/>
                <a:cs typeface="Helvetica"/>
                <a:sym typeface="Helvetica"/>
              </a:defRPr>
            </a:pPr>
            <a:r>
              <a:t>EARLY CLAMPING</a:t>
            </a:r>
          </a:p>
          <a:p>
            <a:pPr marL="388620" indent="-388620" defTabSz="496570">
              <a:spcBef>
                <a:spcPts val="3500"/>
              </a:spcBef>
              <a:defRPr sz="3230"/>
            </a:pPr>
            <a:r>
              <a:t>Is done in Rh incompatibility</a:t>
            </a:r>
          </a:p>
          <a:p>
            <a:pPr marL="388620" indent="-388620" defTabSz="496570">
              <a:spcBef>
                <a:spcPts val="3500"/>
              </a:spcBef>
              <a:defRPr sz="3230"/>
            </a:pPr>
            <a:r>
              <a:t>Baby born to diabetic mother</a:t>
            </a:r>
          </a:p>
          <a:p>
            <a:pPr marL="388620" indent="-388620" defTabSz="496570">
              <a:spcBef>
                <a:spcPts val="3500"/>
              </a:spcBef>
              <a:defRPr sz="3230"/>
            </a:pPr>
            <a:r>
              <a:t>Baby is wrapped in a dry warm towel and identification tape is tied both on the wrist of baby and mother</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MANAGEMENT OF 3 STAGE"/>
          <p:cNvSpPr txBox="1">
            <a:spLocks noGrp="1"/>
          </p:cNvSpPr>
          <p:nvPr>
            <p:ph type="title"/>
          </p:nvPr>
        </p:nvSpPr>
        <p:spPr>
          <a:prstGeom prst="rect">
            <a:avLst/>
          </a:prstGeom>
        </p:spPr>
        <p:txBody>
          <a:bodyPr/>
          <a:lstStyle>
            <a:lvl1pPr defTabSz="490727">
              <a:defRPr sz="6719"/>
            </a:lvl1pPr>
          </a:lstStyle>
          <a:p>
            <a:r>
              <a:t>MANAGEMENT OF 3 STAGE</a:t>
            </a:r>
          </a:p>
        </p:txBody>
      </p:sp>
      <p:sp>
        <p:nvSpPr>
          <p:cNvPr id="215" name="IS THE MOST CRUCIAL STAGE…"/>
          <p:cNvSpPr txBox="1">
            <a:spLocks noGrp="1"/>
          </p:cNvSpPr>
          <p:nvPr>
            <p:ph type="body" idx="1"/>
          </p:nvPr>
        </p:nvSpPr>
        <p:spPr>
          <a:prstGeom prst="rect">
            <a:avLst/>
          </a:prstGeom>
        </p:spPr>
        <p:txBody>
          <a:bodyPr anchor="t"/>
          <a:lstStyle/>
          <a:p>
            <a:pPr>
              <a:defRPr b="1">
                <a:latin typeface="Helvetica"/>
                <a:ea typeface="Helvetica"/>
                <a:cs typeface="Helvetica"/>
                <a:sym typeface="Helvetica"/>
              </a:defRPr>
            </a:pPr>
            <a:r>
              <a:t>IS THE MOST CRUCIAL STAGE</a:t>
            </a:r>
          </a:p>
          <a:p>
            <a:r>
              <a:t>Includes the delivery of placenta</a:t>
            </a:r>
          </a:p>
          <a:p>
            <a:pPr>
              <a:defRPr b="1">
                <a:latin typeface="Helvetica"/>
                <a:ea typeface="Helvetica"/>
                <a:cs typeface="Helvetica"/>
                <a:sym typeface="Helvetica"/>
              </a:defRPr>
            </a:pPr>
            <a:r>
              <a:t>Steps of management</a:t>
            </a:r>
          </a:p>
          <a:p>
            <a:r>
              <a:t>         Expectant management</a:t>
            </a:r>
          </a:p>
          <a:p>
            <a:r>
              <a:t>         Active management</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HIRD STAGE"/>
          <p:cNvSpPr txBox="1">
            <a:spLocks noGrp="1"/>
          </p:cNvSpPr>
          <p:nvPr>
            <p:ph type="title"/>
          </p:nvPr>
        </p:nvSpPr>
        <p:spPr>
          <a:prstGeom prst="rect">
            <a:avLst/>
          </a:prstGeom>
        </p:spPr>
        <p:txBody>
          <a:bodyPr/>
          <a:lstStyle/>
          <a:p>
            <a:r>
              <a:t>THIRD STAGE</a:t>
            </a:r>
          </a:p>
        </p:txBody>
      </p:sp>
      <p:sp>
        <p:nvSpPr>
          <p:cNvPr id="218" name="Expectant management…"/>
          <p:cNvSpPr txBox="1">
            <a:spLocks noGrp="1"/>
          </p:cNvSpPr>
          <p:nvPr>
            <p:ph type="body" idx="1"/>
          </p:nvPr>
        </p:nvSpPr>
        <p:spPr>
          <a:prstGeom prst="rect">
            <a:avLst/>
          </a:prstGeom>
        </p:spPr>
        <p:txBody>
          <a:bodyPr anchor="t"/>
          <a:lstStyle/>
          <a:p>
            <a:pPr marL="388620" indent="-388620" defTabSz="496570">
              <a:spcBef>
                <a:spcPts val="3500"/>
              </a:spcBef>
              <a:defRPr sz="3230" b="1">
                <a:latin typeface="Helvetica"/>
                <a:ea typeface="Helvetica"/>
                <a:cs typeface="Helvetica"/>
                <a:sym typeface="Helvetica"/>
              </a:defRPr>
            </a:pPr>
            <a:r>
              <a:t>Expectant management</a:t>
            </a:r>
          </a:p>
          <a:p>
            <a:pPr marL="388620" indent="-388620" defTabSz="496570">
              <a:spcBef>
                <a:spcPts val="3500"/>
              </a:spcBef>
              <a:defRPr sz="3230"/>
            </a:pPr>
            <a:r>
              <a:t>The placenta separation and its descent into the vagina are allowed to occur spontaneously</a:t>
            </a:r>
          </a:p>
          <a:p>
            <a:pPr marL="388620" indent="-388620" defTabSz="496570">
              <a:spcBef>
                <a:spcPts val="3500"/>
              </a:spcBef>
              <a:defRPr sz="3230"/>
            </a:pPr>
            <a:r>
              <a:t>Placenta is separated within minutes following the birth of the baby</a:t>
            </a:r>
          </a:p>
          <a:p>
            <a:pPr marL="388620" indent="-388620" defTabSz="496570">
              <a:spcBef>
                <a:spcPts val="3500"/>
              </a:spcBef>
              <a:defRPr sz="3230"/>
            </a:pPr>
            <a:r>
              <a:t>Watchful expectancy extended upto 15-20 min</a:t>
            </a:r>
          </a:p>
          <a:p>
            <a:pPr marL="388620" indent="-388620" defTabSz="496570">
              <a:spcBef>
                <a:spcPts val="3500"/>
              </a:spcBef>
              <a:defRPr sz="3230"/>
            </a:pPr>
            <a:r>
              <a:t>As soon as the placenta passes through the introitus,it is grasped by hands and twisted round and round with gentle traction so that the membranes are stripped intact</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DELIVERY OF PLACENTA"/>
          <p:cNvSpPr txBox="1">
            <a:spLocks noGrp="1"/>
          </p:cNvSpPr>
          <p:nvPr>
            <p:ph type="title"/>
          </p:nvPr>
        </p:nvSpPr>
        <p:spPr>
          <a:prstGeom prst="rect">
            <a:avLst/>
          </a:prstGeom>
        </p:spPr>
        <p:txBody>
          <a:bodyPr/>
          <a:lstStyle>
            <a:lvl1pPr defTabSz="543305">
              <a:defRPr sz="7440"/>
            </a:lvl1pPr>
          </a:lstStyle>
          <a:p>
            <a:r>
              <a:t>DELIVERY OF PLACENTA</a:t>
            </a:r>
          </a:p>
        </p:txBody>
      </p:sp>
      <p:pic>
        <p:nvPicPr>
          <p:cNvPr id="221" name="Image" descr="Image"/>
          <p:cNvPicPr>
            <a:picLocks noChangeAspect="1"/>
          </p:cNvPicPr>
          <p:nvPr/>
        </p:nvPicPr>
        <p:blipFill>
          <a:blip r:embed="rId2">
            <a:extLst/>
          </a:blip>
          <a:stretch>
            <a:fillRect/>
          </a:stretch>
        </p:blipFill>
        <p:spPr>
          <a:xfrm>
            <a:off x="3005531" y="2615091"/>
            <a:ext cx="6993738" cy="6963330"/>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ASSISTED EXPULSION"/>
          <p:cNvSpPr txBox="1">
            <a:spLocks noGrp="1"/>
          </p:cNvSpPr>
          <p:nvPr>
            <p:ph type="title"/>
          </p:nvPr>
        </p:nvSpPr>
        <p:spPr>
          <a:prstGeom prst="rect">
            <a:avLst/>
          </a:prstGeom>
        </p:spPr>
        <p:txBody>
          <a:bodyPr/>
          <a:lstStyle/>
          <a:p>
            <a:r>
              <a:t>ASSISTED EXPULSION</a:t>
            </a:r>
          </a:p>
        </p:txBody>
      </p:sp>
      <p:sp>
        <p:nvSpPr>
          <p:cNvPr id="224" name="CONTROLLED CORD TRACTION(MODIFIED BRANDT-ANDREWS METHOD)…"/>
          <p:cNvSpPr txBox="1">
            <a:spLocks noGrp="1"/>
          </p:cNvSpPr>
          <p:nvPr>
            <p:ph type="body" idx="1"/>
          </p:nvPr>
        </p:nvSpPr>
        <p:spPr>
          <a:prstGeom prst="rect">
            <a:avLst/>
          </a:prstGeom>
        </p:spPr>
        <p:txBody>
          <a:bodyPr anchor="t"/>
          <a:lstStyle/>
          <a:p>
            <a:pPr marL="443484" indent="-443484" defTabSz="566674">
              <a:spcBef>
                <a:spcPts val="4000"/>
              </a:spcBef>
              <a:defRPr sz="3686" b="1">
                <a:latin typeface="Helvetica"/>
                <a:ea typeface="Helvetica"/>
                <a:cs typeface="Helvetica"/>
                <a:sym typeface="Helvetica"/>
              </a:defRPr>
            </a:pPr>
            <a:r>
              <a:t>CONTROLLED CORD TRACTION(MODIFIED BRANDT-ANDREWS METHOD)</a:t>
            </a:r>
          </a:p>
          <a:p>
            <a:pPr marL="443484" indent="-443484" defTabSz="566674">
              <a:spcBef>
                <a:spcPts val="4000"/>
              </a:spcBef>
              <a:defRPr sz="3686"/>
            </a:pPr>
            <a:r>
              <a:t>         Palmar surface of left hand placed at the junction of upper and lower segment.body is pushed upwards and backwards,towards the umbilicus and with right hand steady traction is given</a:t>
            </a:r>
          </a:p>
          <a:p>
            <a:pPr marL="443484" indent="-443484" defTabSz="566674">
              <a:spcBef>
                <a:spcPts val="4000"/>
              </a:spcBef>
              <a:defRPr sz="3686"/>
            </a:pPr>
            <a:r>
              <a:t>         Procedure is done only when the uterus is hard and contracted</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ONTROLLED CORD TRACTION"/>
          <p:cNvSpPr txBox="1">
            <a:spLocks noGrp="1"/>
          </p:cNvSpPr>
          <p:nvPr>
            <p:ph type="title"/>
          </p:nvPr>
        </p:nvSpPr>
        <p:spPr>
          <a:prstGeom prst="rect">
            <a:avLst/>
          </a:prstGeom>
        </p:spPr>
        <p:txBody>
          <a:bodyPr/>
          <a:lstStyle>
            <a:lvl1pPr defTabSz="484886">
              <a:defRPr sz="6640"/>
            </a:lvl1pPr>
          </a:lstStyle>
          <a:p>
            <a:r>
              <a:t>CONTROLLED CORD TRACTION</a:t>
            </a:r>
          </a:p>
        </p:txBody>
      </p:sp>
      <p:pic>
        <p:nvPicPr>
          <p:cNvPr id="227" name="Image" descr="Image"/>
          <p:cNvPicPr>
            <a:picLocks noChangeAspect="1"/>
          </p:cNvPicPr>
          <p:nvPr/>
        </p:nvPicPr>
        <p:blipFill>
          <a:blip r:embed="rId2">
            <a:extLst/>
          </a:blip>
          <a:stretch>
            <a:fillRect/>
          </a:stretch>
        </p:blipFill>
        <p:spPr>
          <a:xfrm>
            <a:off x="2476819" y="3930650"/>
            <a:ext cx="8051162" cy="4459565"/>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DELIVERY OF PLACENTA"/>
          <p:cNvSpPr txBox="1">
            <a:spLocks noGrp="1"/>
          </p:cNvSpPr>
          <p:nvPr>
            <p:ph type="title"/>
          </p:nvPr>
        </p:nvSpPr>
        <p:spPr>
          <a:prstGeom prst="rect">
            <a:avLst/>
          </a:prstGeom>
        </p:spPr>
        <p:txBody>
          <a:bodyPr/>
          <a:lstStyle>
            <a:lvl1pPr defTabSz="543305">
              <a:defRPr sz="7440"/>
            </a:lvl1pPr>
          </a:lstStyle>
          <a:p>
            <a:r>
              <a:t>DELIVERY OF PLACENTA</a:t>
            </a:r>
          </a:p>
        </p:txBody>
      </p:sp>
      <p:sp>
        <p:nvSpPr>
          <p:cNvPr id="230" name="FUNDUS PRESSURE…"/>
          <p:cNvSpPr txBox="1">
            <a:spLocks noGrp="1"/>
          </p:cNvSpPr>
          <p:nvPr>
            <p:ph type="body" idx="1"/>
          </p:nvPr>
        </p:nvSpPr>
        <p:spPr>
          <a:prstGeom prst="rect">
            <a:avLst/>
          </a:prstGeom>
        </p:spPr>
        <p:txBody>
          <a:bodyPr anchor="t"/>
          <a:lstStyle/>
          <a:p>
            <a:pPr>
              <a:defRPr b="1">
                <a:latin typeface="Helvetica"/>
                <a:ea typeface="Helvetica"/>
                <a:cs typeface="Helvetica"/>
                <a:sym typeface="Helvetica"/>
              </a:defRPr>
            </a:pPr>
            <a:r>
              <a:t>FUNDUS PRESSURE</a:t>
            </a:r>
          </a:p>
          <a:p>
            <a:r>
              <a:t>Fundus is pushed downward and backward after placing forefingers behind the fundus and thumb infront and pressure is given only when the uterus becomes hard</a:t>
            </a:r>
          </a:p>
          <a:p>
            <a:r>
              <a:t>If the baby is premature this method is preferable as tensile strength of cord is much reduced</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EXAMINATION OF PLACENTAL CORD AND MEMBRANES"/>
          <p:cNvSpPr txBox="1">
            <a:spLocks noGrp="1"/>
          </p:cNvSpPr>
          <p:nvPr>
            <p:ph type="title"/>
          </p:nvPr>
        </p:nvSpPr>
        <p:spPr>
          <a:prstGeom prst="rect">
            <a:avLst/>
          </a:prstGeom>
        </p:spPr>
        <p:txBody>
          <a:bodyPr/>
          <a:lstStyle>
            <a:lvl1pPr defTabSz="443991">
              <a:defRPr sz="6080"/>
            </a:lvl1pPr>
          </a:lstStyle>
          <a:p>
            <a:r>
              <a:t>EXAMINATION OF PLACENTAL CORD AND MEMBRANES</a:t>
            </a:r>
          </a:p>
        </p:txBody>
      </p:sp>
      <p:sp>
        <p:nvSpPr>
          <p:cNvPr id="233" name="Maternal surface is inspected for its completeness and anomalies…"/>
          <p:cNvSpPr txBox="1">
            <a:spLocks noGrp="1"/>
          </p:cNvSpPr>
          <p:nvPr>
            <p:ph type="body" idx="1"/>
          </p:nvPr>
        </p:nvSpPr>
        <p:spPr>
          <a:prstGeom prst="rect">
            <a:avLst/>
          </a:prstGeom>
        </p:spPr>
        <p:txBody>
          <a:bodyPr anchor="t"/>
          <a:lstStyle/>
          <a:p>
            <a:r>
              <a:t>Maternal surface is inspected for its completeness and anomalies</a:t>
            </a:r>
          </a:p>
          <a:p>
            <a:r>
              <a:t>Vulva,vagina and perineum is inspected for injuries and to be repaired</a:t>
            </a:r>
          </a:p>
          <a:p>
            <a:r>
              <a:t>The episiotomy wound is now sutured</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ONDUCT OF NORMAL LABOUR"/>
          <p:cNvSpPr txBox="1">
            <a:spLocks noGrp="1"/>
          </p:cNvSpPr>
          <p:nvPr>
            <p:ph type="title"/>
          </p:nvPr>
        </p:nvSpPr>
        <p:spPr>
          <a:prstGeom prst="rect">
            <a:avLst/>
          </a:prstGeom>
        </p:spPr>
        <p:txBody>
          <a:bodyPr>
            <a:normAutofit fontScale="90000"/>
          </a:bodyPr>
          <a:lstStyle>
            <a:lvl1pPr defTabSz="484886">
              <a:defRPr sz="6640"/>
            </a:lvl1pPr>
          </a:lstStyle>
          <a:p>
            <a:r>
              <a:t>CONDUCT OF NORMAL LABOUR</a:t>
            </a:r>
          </a:p>
        </p:txBody>
      </p:sp>
      <p:sp>
        <p:nvSpPr>
          <p:cNvPr id="129" name="Labor events have got great psychological, emotional,and social impact to the women and her family…"/>
          <p:cNvSpPr txBox="1">
            <a:spLocks noGrp="1"/>
          </p:cNvSpPr>
          <p:nvPr>
            <p:ph type="body" idx="1"/>
          </p:nvPr>
        </p:nvSpPr>
        <p:spPr>
          <a:prstGeom prst="rect">
            <a:avLst/>
          </a:prstGeom>
        </p:spPr>
        <p:txBody>
          <a:bodyPr anchor="t"/>
          <a:lstStyle/>
          <a:p>
            <a:r>
              <a:t>Labor events have got great psychological, emotional,and social impact to the women and her family</a:t>
            </a:r>
          </a:p>
          <a:p>
            <a:r>
              <a:t>Management of normal labor aims at maximal observation with minimal active intervention</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ACTIVE MANAGEMENT OF 3 STAGE OF LABOUR"/>
          <p:cNvSpPr txBox="1">
            <a:spLocks noGrp="1"/>
          </p:cNvSpPr>
          <p:nvPr>
            <p:ph type="title"/>
          </p:nvPr>
        </p:nvSpPr>
        <p:spPr>
          <a:prstGeom prst="rect">
            <a:avLst/>
          </a:prstGeom>
        </p:spPr>
        <p:txBody>
          <a:bodyPr/>
          <a:lstStyle>
            <a:lvl1pPr defTabSz="484886">
              <a:defRPr sz="6640"/>
            </a:lvl1pPr>
          </a:lstStyle>
          <a:p>
            <a:r>
              <a:t>ACTIVE MANAGEMENT OF 3 STAGE OF LABOUR</a:t>
            </a:r>
          </a:p>
        </p:txBody>
      </p:sp>
      <p:sp>
        <p:nvSpPr>
          <p:cNvPr id="236" name="INJ.Oxytocin 10 units im/methergin 0.2mg I.M given 1min of delivery of baby…"/>
          <p:cNvSpPr txBox="1">
            <a:spLocks noGrp="1"/>
          </p:cNvSpPr>
          <p:nvPr>
            <p:ph type="body" idx="1"/>
          </p:nvPr>
        </p:nvSpPr>
        <p:spPr>
          <a:xfrm>
            <a:off x="952500" y="2603500"/>
            <a:ext cx="11099800" cy="6286500"/>
          </a:xfrm>
          <a:prstGeom prst="rect">
            <a:avLst/>
          </a:prstGeom>
        </p:spPr>
        <p:txBody>
          <a:bodyPr anchor="t"/>
          <a:lstStyle/>
          <a:p>
            <a:pPr marL="448055" indent="-448055" defTabSz="572516">
              <a:spcBef>
                <a:spcPts val="4100"/>
              </a:spcBef>
              <a:defRPr sz="3724"/>
            </a:pPr>
            <a:r>
              <a:t>INJ.Oxytocin 10 units im/methergin 0.2mg I.M given 1min of delivery of baby</a:t>
            </a:r>
          </a:p>
          <a:p>
            <a:pPr marL="448055" indent="-448055" defTabSz="572516">
              <a:spcBef>
                <a:spcPts val="4100"/>
              </a:spcBef>
              <a:defRPr sz="3724"/>
            </a:pPr>
            <a:r>
              <a:t>Controlled cord traction of placenta</a:t>
            </a:r>
          </a:p>
          <a:p>
            <a:pPr marL="448055" indent="-448055" defTabSz="572516">
              <a:spcBef>
                <a:spcPts val="4100"/>
              </a:spcBef>
              <a:defRPr sz="3724"/>
            </a:pPr>
            <a:r>
              <a:t>Uterine massage</a:t>
            </a:r>
          </a:p>
          <a:p>
            <a:pPr marL="448055" indent="-448055" defTabSz="572516">
              <a:spcBef>
                <a:spcPts val="4100"/>
              </a:spcBef>
              <a:defRPr sz="3724" b="1">
                <a:latin typeface="Helvetica"/>
                <a:ea typeface="Helvetica"/>
                <a:cs typeface="Helvetica"/>
                <a:sym typeface="Helvetica"/>
              </a:defRPr>
            </a:pPr>
            <a:r>
              <a:t>ONLY DISADVANTAGE</a:t>
            </a:r>
          </a:p>
          <a:p>
            <a:pPr marL="448055" indent="-448055" defTabSz="572516">
              <a:spcBef>
                <a:spcPts val="4100"/>
              </a:spcBef>
              <a:defRPr sz="3724"/>
            </a:pPr>
            <a:r>
              <a:t>Increased incidence of manual removal of placenta</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ACTIVE MANAGEMENT OF  3 STAGE OF LABOUR"/>
          <p:cNvSpPr txBox="1">
            <a:spLocks noGrp="1"/>
          </p:cNvSpPr>
          <p:nvPr>
            <p:ph type="title"/>
          </p:nvPr>
        </p:nvSpPr>
        <p:spPr>
          <a:prstGeom prst="rect">
            <a:avLst/>
          </a:prstGeom>
        </p:spPr>
        <p:txBody>
          <a:bodyPr/>
          <a:lstStyle>
            <a:lvl1pPr defTabSz="484886">
              <a:defRPr sz="6640"/>
            </a:lvl1pPr>
          </a:lstStyle>
          <a:p>
            <a:r>
              <a:t>ACTIVE MANAGEMENT OF  3 STAGE OF LABOUR</a:t>
            </a:r>
          </a:p>
        </p:txBody>
      </p:sp>
      <p:sp>
        <p:nvSpPr>
          <p:cNvPr id="239" name="To prevent PPH must be followed in patients…"/>
          <p:cNvSpPr txBox="1">
            <a:spLocks noGrp="1"/>
          </p:cNvSpPr>
          <p:nvPr>
            <p:ph type="body" idx="1"/>
          </p:nvPr>
        </p:nvSpPr>
        <p:spPr>
          <a:prstGeom prst="rect">
            <a:avLst/>
          </a:prstGeom>
        </p:spPr>
        <p:txBody>
          <a:bodyPr anchor="t"/>
          <a:lstStyle/>
          <a:p>
            <a:r>
              <a:t>To prevent PPH must be followed in patients</a:t>
            </a:r>
          </a:p>
          <a:p>
            <a:r>
              <a:t>           With anaemia</a:t>
            </a:r>
          </a:p>
          <a:p>
            <a:r>
              <a:t>           Grand multipara</a:t>
            </a:r>
          </a:p>
          <a:p>
            <a:r>
              <a:t>           Polyhydraminos</a:t>
            </a:r>
          </a:p>
          <a:p>
            <a:r>
              <a:t>          Twins</a:t>
            </a:r>
          </a:p>
          <a:p>
            <a:r>
              <a:t>          Previous history of PPH</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FOURTH STAGE OF LABOUR"/>
          <p:cNvSpPr txBox="1">
            <a:spLocks noGrp="1"/>
          </p:cNvSpPr>
          <p:nvPr>
            <p:ph type="title"/>
          </p:nvPr>
        </p:nvSpPr>
        <p:spPr>
          <a:prstGeom prst="rect">
            <a:avLst/>
          </a:prstGeom>
        </p:spPr>
        <p:txBody>
          <a:bodyPr/>
          <a:lstStyle>
            <a:lvl1pPr defTabSz="484886">
              <a:defRPr sz="6640"/>
            </a:lvl1pPr>
          </a:lstStyle>
          <a:p>
            <a:r>
              <a:t>FOURTH STAGE OF LABOUR</a:t>
            </a:r>
          </a:p>
        </p:txBody>
      </p:sp>
      <p:sp>
        <p:nvSpPr>
          <p:cNvPr id="242" name="PR,BP,Tone of uterus and any abnormal vaginal bleeding are to be watched for 1 hr after delivery…"/>
          <p:cNvSpPr txBox="1">
            <a:spLocks noGrp="1"/>
          </p:cNvSpPr>
          <p:nvPr>
            <p:ph type="body" idx="1"/>
          </p:nvPr>
        </p:nvSpPr>
        <p:spPr>
          <a:prstGeom prst="rect">
            <a:avLst/>
          </a:prstGeom>
        </p:spPr>
        <p:txBody>
          <a:bodyPr anchor="t"/>
          <a:lstStyle/>
          <a:p>
            <a:r>
              <a:t>PR,BP,Tone of uterus and any abnormal vaginal bleeding are to be watched for 1 hr after delivery</a:t>
            </a:r>
          </a:p>
          <a:p>
            <a:r>
              <a:t>when vitals are stable,uterus is well contracted,and no abnormal vaginal bleeding the patient is shifted to ward</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HANK YOU"/>
          <p:cNvSpPr txBox="1">
            <a:spLocks noGrp="1"/>
          </p:cNvSpPr>
          <p:nvPr>
            <p:ph type="body" idx="14"/>
          </p:nvPr>
        </p:nvSpPr>
        <p:spPr>
          <a:xfrm>
            <a:off x="1270000" y="3867150"/>
            <a:ext cx="10464800" cy="1485901"/>
          </a:xfrm>
          <a:prstGeom prst="rect">
            <a:avLst/>
          </a:prstGeom>
        </p:spPr>
        <p:txBody>
          <a:bodyPr/>
          <a:lstStyle>
            <a:lvl1pPr>
              <a:defRPr sz="9100"/>
            </a:lvl1pPr>
          </a:lstStyle>
          <a:p>
            <a:r>
              <a:t>THANK YOU</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p:cNvSpPr txBox="1">
            <a:spLocks noGrp="1"/>
          </p:cNvSpPr>
          <p:nvPr>
            <p:ph type="title"/>
          </p:nvPr>
        </p:nvSpPr>
        <p:spPr>
          <a:prstGeom prst="rect">
            <a:avLst/>
          </a:prstGeom>
        </p:spPr>
        <p:txBody>
          <a:bodyPr/>
          <a:lstStyle/>
          <a:p>
            <a:endParaRPr/>
          </a:p>
        </p:txBody>
      </p:sp>
      <p:sp>
        <p:nvSpPr>
          <p:cNvPr id="247" name="Body"/>
          <p:cNvSpPr txBox="1">
            <a:spLocks noGrp="1"/>
          </p:cNvSpPr>
          <p:nvPr>
            <p:ph type="body" idx="1"/>
          </p:nvPr>
        </p:nvSpPr>
        <p:spPr>
          <a:prstGeom prst="rect">
            <a:avLst/>
          </a:prstGeom>
        </p:spPr>
        <p:txBody>
          <a:bodyPr/>
          <a:lstStyle/>
          <a:p>
            <a:endParaRPr/>
          </a:p>
        </p:txBody>
      </p:sp>
      <p:pic>
        <p:nvPicPr>
          <p:cNvPr id="248" name="Image" descr="Image"/>
          <p:cNvPicPr>
            <a:picLocks noChangeAspect="1"/>
          </p:cNvPicPr>
          <p:nvPr/>
        </p:nvPicPr>
        <p:blipFill>
          <a:blip r:embed="rId2">
            <a:extLst/>
          </a:blip>
          <a:stretch>
            <a:fillRect/>
          </a:stretch>
        </p:blipFill>
        <p:spPr>
          <a:xfrm>
            <a:off x="3454400" y="2686050"/>
            <a:ext cx="6350000" cy="635000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REREQUIST"/>
          <p:cNvSpPr txBox="1">
            <a:spLocks noGrp="1"/>
          </p:cNvSpPr>
          <p:nvPr>
            <p:ph type="title"/>
          </p:nvPr>
        </p:nvSpPr>
        <p:spPr>
          <a:prstGeom prst="rect">
            <a:avLst/>
          </a:prstGeom>
        </p:spPr>
        <p:txBody>
          <a:bodyPr/>
          <a:lstStyle/>
          <a:p>
            <a:r>
              <a:t>PREREQUIST</a:t>
            </a:r>
          </a:p>
        </p:txBody>
      </p:sp>
      <p:sp>
        <p:nvSpPr>
          <p:cNvPr id="132" name="Aseptic precaution to be taken during vaginal examination and during conduct of labor…"/>
          <p:cNvSpPr txBox="1">
            <a:spLocks noGrp="1"/>
          </p:cNvSpPr>
          <p:nvPr>
            <p:ph type="body" idx="1"/>
          </p:nvPr>
        </p:nvSpPr>
        <p:spPr>
          <a:prstGeom prst="rect">
            <a:avLst/>
          </a:prstGeom>
        </p:spPr>
        <p:txBody>
          <a:bodyPr anchor="t"/>
          <a:lstStyle/>
          <a:p>
            <a:pPr marL="420623" indent="-420623" defTabSz="537463">
              <a:spcBef>
                <a:spcPts val="3800"/>
              </a:spcBef>
              <a:defRPr sz="3496"/>
            </a:pPr>
            <a:r>
              <a:t>Aseptic precaution to be taken during vaginal examination and during conduct of labor</a:t>
            </a:r>
          </a:p>
          <a:p>
            <a:pPr marL="420623" indent="-420623" defTabSz="537463">
              <a:spcBef>
                <a:spcPts val="3800"/>
              </a:spcBef>
              <a:defRPr sz="3496"/>
            </a:pPr>
            <a:r>
              <a:t>Parts prepared,vulva&amp;perineum is washed liberally with soap and water and then with 10%dettol solution</a:t>
            </a:r>
          </a:p>
          <a:p>
            <a:pPr marL="420623" indent="-420623" defTabSz="537463">
              <a:spcBef>
                <a:spcPts val="3800"/>
              </a:spcBef>
              <a:defRPr sz="3496"/>
            </a:pPr>
            <a:r>
              <a:t>Women should take a shower, wear laundered gown &amp;stay mobile</a:t>
            </a:r>
          </a:p>
          <a:p>
            <a:pPr marL="420623" indent="-420623" defTabSz="537463">
              <a:spcBef>
                <a:spcPts val="3800"/>
              </a:spcBef>
              <a:defRPr sz="3496"/>
            </a:pPr>
            <a:r>
              <a:t>Through out labor she is given continued encouragement and emotional support.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VAGINAL EXAMINATION IN LABOUR"/>
          <p:cNvSpPr txBox="1">
            <a:spLocks noGrp="1"/>
          </p:cNvSpPr>
          <p:nvPr>
            <p:ph type="title"/>
          </p:nvPr>
        </p:nvSpPr>
        <p:spPr>
          <a:prstGeom prst="rect">
            <a:avLst/>
          </a:prstGeom>
        </p:spPr>
        <p:txBody>
          <a:bodyPr>
            <a:normAutofit fontScale="90000"/>
          </a:bodyPr>
          <a:lstStyle>
            <a:lvl1pPr defTabSz="484886">
              <a:defRPr sz="6640"/>
            </a:lvl1pPr>
          </a:lstStyle>
          <a:p>
            <a:r>
              <a:t>VAGINAL EXAMINATION IN LABOUR</a:t>
            </a:r>
          </a:p>
        </p:txBody>
      </p:sp>
      <p:sp>
        <p:nvSpPr>
          <p:cNvPr id="135" name="First vaginal examination should be done by a senior doctor to be more reliable and informative…"/>
          <p:cNvSpPr txBox="1">
            <a:spLocks noGrp="1"/>
          </p:cNvSpPr>
          <p:nvPr>
            <p:ph type="body" idx="1"/>
          </p:nvPr>
        </p:nvSpPr>
        <p:spPr>
          <a:prstGeom prst="rect">
            <a:avLst/>
          </a:prstGeom>
        </p:spPr>
        <p:txBody>
          <a:bodyPr anchor="t"/>
          <a:lstStyle/>
          <a:p>
            <a:pPr marL="374904" indent="-374904" defTabSz="479044">
              <a:spcBef>
                <a:spcPts val="3400"/>
              </a:spcBef>
              <a:defRPr sz="3116"/>
            </a:pPr>
            <a:r>
              <a:t>First vaginal examination should be done by a senior doctor to be more reliable and informative</a:t>
            </a:r>
          </a:p>
          <a:p>
            <a:pPr marL="374904" indent="-374904" defTabSz="479044">
              <a:spcBef>
                <a:spcPts val="3400"/>
              </a:spcBef>
              <a:defRPr sz="3116"/>
            </a:pPr>
            <a:r>
              <a:t>Done with the patient lying in supine position</a:t>
            </a:r>
          </a:p>
          <a:p>
            <a:pPr marL="374904" indent="-374904" defTabSz="479044">
              <a:spcBef>
                <a:spcPts val="3400"/>
              </a:spcBef>
              <a:defRPr sz="3116"/>
            </a:pPr>
            <a:r>
              <a:t>Gloved middle and index finger of right hand smeared liberally with antiseptic cream like cetavlon are introduced into the vagina after separating the labia by the two fingers of left hand</a:t>
            </a:r>
          </a:p>
          <a:p>
            <a:pPr marL="374904" indent="-374904" defTabSz="479044">
              <a:spcBef>
                <a:spcPts val="3400"/>
              </a:spcBef>
              <a:defRPr sz="3116"/>
            </a:pPr>
            <a:r>
              <a:t>Complete examination is done before fingers are withdrawn</a:t>
            </a:r>
          </a:p>
          <a:p>
            <a:pPr marL="374904" indent="-374904" defTabSz="479044">
              <a:spcBef>
                <a:spcPts val="3400"/>
              </a:spcBef>
              <a:defRPr sz="3116"/>
            </a:pPr>
            <a:r>
              <a:t>p/v examination should be restricted to a minimum</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ROGRESS OF LABOUR"/>
          <p:cNvSpPr txBox="1">
            <a:spLocks noGrp="1"/>
          </p:cNvSpPr>
          <p:nvPr>
            <p:ph type="title"/>
          </p:nvPr>
        </p:nvSpPr>
        <p:spPr>
          <a:prstGeom prst="rect">
            <a:avLst/>
          </a:prstGeom>
        </p:spPr>
        <p:txBody>
          <a:bodyPr>
            <a:normAutofit fontScale="90000"/>
          </a:bodyPr>
          <a:lstStyle>
            <a:lvl1pPr defTabSz="554990">
              <a:defRPr sz="7600"/>
            </a:lvl1pPr>
          </a:lstStyle>
          <a:p>
            <a:r>
              <a:t>PROGRESS OF LABOUR</a:t>
            </a:r>
          </a:p>
        </p:txBody>
      </p:sp>
      <p:sp>
        <p:nvSpPr>
          <p:cNvPr id="138" name="Judged periodically by noting the dilatation of cervix and descent of the head in relation to the spine…"/>
          <p:cNvSpPr txBox="1">
            <a:spLocks noGrp="1"/>
          </p:cNvSpPr>
          <p:nvPr>
            <p:ph type="body" idx="1"/>
          </p:nvPr>
        </p:nvSpPr>
        <p:spPr>
          <a:prstGeom prst="rect">
            <a:avLst/>
          </a:prstGeom>
        </p:spPr>
        <p:txBody>
          <a:bodyPr anchor="t"/>
          <a:lstStyle/>
          <a:p>
            <a:pPr marL="443484" indent="-443484" defTabSz="566674">
              <a:spcBef>
                <a:spcPts val="4000"/>
              </a:spcBef>
              <a:defRPr sz="3686"/>
            </a:pPr>
            <a:r>
              <a:t>Judged periodically by noting the dilatation of cervix and descent of the head in relation to the spine</a:t>
            </a:r>
          </a:p>
          <a:p>
            <a:pPr marL="443484" indent="-443484" defTabSz="566674">
              <a:spcBef>
                <a:spcPts val="4000"/>
              </a:spcBef>
              <a:defRPr sz="3686"/>
            </a:pPr>
            <a:r>
              <a:t>when rupture of membranes occur, exclude cord prolapse especially when the head is not engaged</a:t>
            </a:r>
          </a:p>
          <a:p>
            <a:pPr marL="443484" indent="-443484" defTabSz="566674">
              <a:spcBef>
                <a:spcPts val="4000"/>
              </a:spcBef>
              <a:defRPr sz="3686"/>
            </a:pPr>
            <a:r>
              <a:t>When there is full dilatation of cervix,occurs with bearing down efforts the beginning of second stage of labor starts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MANAGEMENT OF FIRST STAGE"/>
          <p:cNvSpPr txBox="1">
            <a:spLocks noGrp="1"/>
          </p:cNvSpPr>
          <p:nvPr>
            <p:ph type="title"/>
          </p:nvPr>
        </p:nvSpPr>
        <p:spPr>
          <a:prstGeom prst="rect">
            <a:avLst/>
          </a:prstGeom>
        </p:spPr>
        <p:txBody>
          <a:bodyPr>
            <a:normAutofit fontScale="90000"/>
          </a:bodyPr>
          <a:lstStyle>
            <a:lvl1pPr defTabSz="484886">
              <a:defRPr sz="6640"/>
            </a:lvl1pPr>
          </a:lstStyle>
          <a:p>
            <a:r>
              <a:t>MANAGEMENT OF FIRST STAGE</a:t>
            </a:r>
          </a:p>
        </p:txBody>
      </p:sp>
      <p:sp>
        <p:nvSpPr>
          <p:cNvPr id="141" name="GENERAL…"/>
          <p:cNvSpPr txBox="1">
            <a:spLocks noGrp="1"/>
          </p:cNvSpPr>
          <p:nvPr>
            <p:ph type="body" idx="1"/>
          </p:nvPr>
        </p:nvSpPr>
        <p:spPr>
          <a:prstGeom prst="rect">
            <a:avLst/>
          </a:prstGeom>
        </p:spPr>
        <p:txBody>
          <a:bodyPr anchor="t"/>
          <a:lstStyle/>
          <a:p>
            <a:pPr marL="288036" indent="-288036" defTabSz="368045">
              <a:spcBef>
                <a:spcPts val="2600"/>
              </a:spcBef>
              <a:defRPr sz="2394" b="1">
                <a:latin typeface="Helvetica"/>
                <a:ea typeface="Helvetica"/>
                <a:cs typeface="Helvetica"/>
                <a:sym typeface="Helvetica"/>
              </a:defRPr>
            </a:pPr>
            <a:r>
              <a:t>GENERAL</a:t>
            </a:r>
          </a:p>
          <a:p>
            <a:pPr marL="288036" indent="-288036" defTabSz="368045">
              <a:spcBef>
                <a:spcPts val="2600"/>
              </a:spcBef>
              <a:defRPr sz="2394"/>
            </a:pPr>
            <a:r>
              <a:t>                Bowel enema with soap and water</a:t>
            </a:r>
          </a:p>
          <a:p>
            <a:pPr marL="288036" indent="-288036" defTabSz="368045">
              <a:spcBef>
                <a:spcPts val="2600"/>
              </a:spcBef>
              <a:defRPr sz="2394" b="1">
                <a:latin typeface="Helvetica"/>
                <a:ea typeface="Helvetica"/>
                <a:cs typeface="Helvetica"/>
                <a:sym typeface="Helvetica"/>
              </a:defRPr>
            </a:pPr>
            <a:r>
              <a:t>REST AND AMBULATION</a:t>
            </a:r>
          </a:p>
          <a:p>
            <a:pPr marL="288036" indent="-288036" defTabSz="368045">
              <a:spcBef>
                <a:spcPts val="2600"/>
              </a:spcBef>
              <a:defRPr sz="2394"/>
            </a:pPr>
            <a:r>
              <a:t>                </a:t>
            </a:r>
            <a:r>
              <a:rPr sz="756"/>
              <a:t> </a:t>
            </a:r>
            <a:r>
              <a:t>Pt need not be confined to bed..while in bed avoid dorsal supine position to avoid aortocaval compression</a:t>
            </a:r>
          </a:p>
          <a:p>
            <a:pPr marL="288036" indent="-288036" defTabSz="368045">
              <a:spcBef>
                <a:spcPts val="2600"/>
              </a:spcBef>
              <a:defRPr sz="2394"/>
            </a:pPr>
            <a:r>
              <a:t>                 If membranes are intact allow ambulation it prevent aortocaval compression and encourages descent of head</a:t>
            </a:r>
          </a:p>
          <a:p>
            <a:pPr marL="288036" indent="-288036" defTabSz="368045">
              <a:spcBef>
                <a:spcPts val="2600"/>
              </a:spcBef>
              <a:defRPr sz="2394"/>
            </a:pPr>
            <a:r>
              <a:t>                 Sothat it reduces the duration of labor,need of analgesia and improve maternal comfort</a:t>
            </a:r>
          </a:p>
          <a:p>
            <a:pPr marL="288036" indent="-288036" defTabSz="368045">
              <a:spcBef>
                <a:spcPts val="2600"/>
              </a:spcBef>
              <a:defRPr sz="2394"/>
            </a:pPr>
            <a:r>
              <a:t>                  But if the labor is monitored electronically or if under epidural analgesia,pt should be in bed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p:cNvSpPr txBox="1">
            <a:spLocks noGrp="1"/>
          </p:cNvSpPr>
          <p:nvPr>
            <p:ph type="title"/>
          </p:nvPr>
        </p:nvSpPr>
        <p:spPr>
          <a:prstGeom prst="rect">
            <a:avLst/>
          </a:prstGeom>
        </p:spPr>
        <p:txBody>
          <a:bodyPr/>
          <a:lstStyle/>
          <a:p>
            <a:endParaRPr/>
          </a:p>
        </p:txBody>
      </p:sp>
      <p:sp>
        <p:nvSpPr>
          <p:cNvPr id="144" name="DIET…"/>
          <p:cNvSpPr txBox="1">
            <a:spLocks noGrp="1"/>
          </p:cNvSpPr>
          <p:nvPr>
            <p:ph type="body" idx="1"/>
          </p:nvPr>
        </p:nvSpPr>
        <p:spPr>
          <a:prstGeom prst="rect">
            <a:avLst/>
          </a:prstGeom>
        </p:spPr>
        <p:txBody>
          <a:bodyPr anchor="t"/>
          <a:lstStyle/>
          <a:p>
            <a:pPr>
              <a:defRPr b="1">
                <a:latin typeface="Helvetica"/>
                <a:ea typeface="Helvetica"/>
                <a:cs typeface="Helvetica"/>
                <a:sym typeface="Helvetica"/>
              </a:defRPr>
            </a:pPr>
            <a:r>
              <a:t>DIET</a:t>
            </a:r>
          </a:p>
          <a:p>
            <a:r>
              <a:t>        Clear fluids</a:t>
            </a:r>
          </a:p>
          <a:p>
            <a:pPr>
              <a:defRPr b="1">
                <a:latin typeface="Helvetica"/>
                <a:ea typeface="Helvetica"/>
                <a:cs typeface="Helvetica"/>
                <a:sym typeface="Helvetica"/>
              </a:defRPr>
            </a:pPr>
            <a:r>
              <a:t>BLADDER CARE</a:t>
            </a:r>
          </a:p>
          <a:p>
            <a:r>
              <a:t>         Encourage to pass urine by herself</a:t>
            </a:r>
          </a:p>
          <a:p>
            <a:r>
              <a:t>         If in last trimester catheterization can be done with strict aseptic precautions</a:t>
            </a:r>
          </a:p>
        </p:txBody>
      </p:sp>
    </p:spTree>
  </p:cSld>
  <p:clrMapOvr>
    <a:masterClrMapping/>
  </p:clrMapOvr>
  <p:transition spd="med"/>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1577</Words>
  <PresentationFormat>Custom</PresentationFormat>
  <Paragraphs>197</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Gradient</vt:lpstr>
      <vt:lpstr>CONDUCT OF NORMAL LABOUR</vt:lpstr>
      <vt:lpstr>LABOUR</vt:lpstr>
      <vt:lpstr>CRITERIA FOR LABOUR</vt:lpstr>
      <vt:lpstr>CONDUCT OF NORMAL LABOUR</vt:lpstr>
      <vt:lpstr>PREREQUIST</vt:lpstr>
      <vt:lpstr>VAGINAL EXAMINATION IN LABOUR</vt:lpstr>
      <vt:lpstr>PROGRESS OF LABOUR</vt:lpstr>
      <vt:lpstr>MANAGEMENT OF FIRST STAGE</vt:lpstr>
      <vt:lpstr>Slide 9</vt:lpstr>
      <vt:lpstr>Slide 10</vt:lpstr>
      <vt:lpstr>ASSESSMENT OF PROGRESS OF LABOUR </vt:lpstr>
      <vt:lpstr>PARTOGRAM</vt:lpstr>
      <vt:lpstr>PARTOGRAM</vt:lpstr>
      <vt:lpstr>PARTOGRAM</vt:lpstr>
      <vt:lpstr>VAGINAL EXAMINATION</vt:lpstr>
      <vt:lpstr>Slide 16</vt:lpstr>
      <vt:lpstr>EVIDENCE OF FETAL DISTRESS</vt:lpstr>
      <vt:lpstr>MANAGEMENT OF SECOND STAGE</vt:lpstr>
      <vt:lpstr>2 STAGE OF LABOUR</vt:lpstr>
      <vt:lpstr>2 STAGE OF LABOUR</vt:lpstr>
      <vt:lpstr>2 STAGE OF LABOUR</vt:lpstr>
      <vt:lpstr>DELIVERY OF HEAD</vt:lpstr>
      <vt:lpstr>DELIVERY OF HEAD</vt:lpstr>
      <vt:lpstr>EPISIOTOMY</vt:lpstr>
      <vt:lpstr>DELIVERY OF HEAD</vt:lpstr>
      <vt:lpstr>DELIVERY OF HEAD</vt:lpstr>
      <vt:lpstr>PREVENTION OF PERINEAL LACERATION</vt:lpstr>
      <vt:lpstr>DELIVERY OF THE SHOULDERS</vt:lpstr>
      <vt:lpstr>DELIVERY OF ANTERIOR SHOULDER</vt:lpstr>
      <vt:lpstr>IMMEDIATE CARE OF THE NEWBORN</vt:lpstr>
      <vt:lpstr>IMMEDIATE CARE OF THE NEWBORN</vt:lpstr>
      <vt:lpstr>CORD</vt:lpstr>
      <vt:lpstr>MANAGEMENT OF 3 STAGE</vt:lpstr>
      <vt:lpstr>THIRD STAGE</vt:lpstr>
      <vt:lpstr>DELIVERY OF PLACENTA</vt:lpstr>
      <vt:lpstr>ASSISTED EXPULSION</vt:lpstr>
      <vt:lpstr>CONTROLLED CORD TRACTION</vt:lpstr>
      <vt:lpstr>DELIVERY OF PLACENTA</vt:lpstr>
      <vt:lpstr>EXAMINATION OF PLACENTAL CORD AND MEMBRANES</vt:lpstr>
      <vt:lpstr>ACTIVE MANAGEMENT OF 3 STAGE OF LABOUR</vt:lpstr>
      <vt:lpstr>ACTIVE MANAGEMENT OF  3 STAGE OF LABOUR</vt:lpstr>
      <vt:lpstr>FOURTH STAGE OF LABOUR</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 OF NORMAL LABOUR</dc:title>
  <cp:lastModifiedBy>Admin</cp:lastModifiedBy>
  <cp:revision>1</cp:revision>
  <dcterms:modified xsi:type="dcterms:W3CDTF">2019-10-03T05:28:07Z</dcterms:modified>
</cp:coreProperties>
</file>