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6" r:id="rId8"/>
    <p:sldId id="287" r:id="rId9"/>
    <p:sldId id="288" r:id="rId10"/>
    <p:sldId id="290" r:id="rId11"/>
    <p:sldId id="262" r:id="rId12"/>
    <p:sldId id="263" r:id="rId13"/>
    <p:sldId id="264" r:id="rId14"/>
    <p:sldId id="289" r:id="rId15"/>
    <p:sldId id="291" r:id="rId16"/>
    <p:sldId id="268" r:id="rId17"/>
    <p:sldId id="265" r:id="rId18"/>
    <p:sldId id="267" r:id="rId19"/>
    <p:sldId id="266" r:id="rId20"/>
    <p:sldId id="269" r:id="rId21"/>
    <p:sldId id="270" r:id="rId22"/>
    <p:sldId id="271" r:id="rId23"/>
    <p:sldId id="272" r:id="rId24"/>
    <p:sldId id="274" r:id="rId25"/>
    <p:sldId id="292" r:id="rId26"/>
    <p:sldId id="275" r:id="rId27"/>
    <p:sldId id="277" r:id="rId28"/>
    <p:sldId id="273" r:id="rId29"/>
    <p:sldId id="285" r:id="rId30"/>
    <p:sldId id="282" r:id="rId31"/>
    <p:sldId id="283" r:id="rId32"/>
    <p:sldId id="278" r:id="rId33"/>
    <p:sldId id="279" r:id="rId34"/>
    <p:sldId id="281" r:id="rId35"/>
    <p:sldId id="280" r:id="rId36"/>
    <p:sldId id="293" r:id="rId37"/>
    <p:sldId id="294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emedicine.com/med/images/252558-258768-3582tn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470025"/>
          </a:xfrm>
        </p:spPr>
        <p:txBody>
          <a:bodyPr/>
          <a:lstStyle/>
          <a:p>
            <a:r>
              <a:rPr lang="en-IN" dirty="0" smtClean="0"/>
              <a:t>Ectopic pregnancy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6" descr="Click to see larger picture">
            <a:hlinkClick r:id=""/>
          </p:cNvPr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676400" y="2514600"/>
            <a:ext cx="5638800" cy="3902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/>
          </a:bodyPr>
          <a:lstStyle/>
          <a:p>
            <a:pPr algn="l"/>
            <a:r>
              <a:rPr lang="en-IN" dirty="0" smtClean="0"/>
              <a:t>Fate</a:t>
            </a:r>
            <a:r>
              <a:rPr lang="en-IN" dirty="0" smtClean="0"/>
              <a:t> </a:t>
            </a:r>
            <a:r>
              <a:rPr lang="en-IN" dirty="0" smtClean="0"/>
              <a:t>of tubal </a:t>
            </a:r>
            <a:r>
              <a:rPr lang="en-IN" dirty="0" err="1" smtClean="0"/>
              <a:t>preganacy</a:t>
            </a:r>
            <a:r>
              <a:rPr lang="en-IN" dirty="0" smtClean="0"/>
              <a:t>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 smtClean="0"/>
          </a:p>
          <a:p>
            <a:r>
              <a:rPr lang="en-IN" dirty="0" smtClean="0"/>
              <a:t>Tubal abortion</a:t>
            </a:r>
          </a:p>
          <a:p>
            <a:r>
              <a:rPr lang="en-IN" dirty="0" smtClean="0"/>
              <a:t>Tubal rupture</a:t>
            </a:r>
          </a:p>
          <a:p>
            <a:r>
              <a:rPr lang="en-IN" dirty="0" smtClean="0"/>
              <a:t>Tubal perforation</a:t>
            </a:r>
          </a:p>
          <a:p>
            <a:r>
              <a:rPr lang="en-IN" dirty="0" smtClean="0"/>
              <a:t>Continuation of pregnancy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dirty="0" smtClean="0"/>
              <a:t>Clinical Features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4102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IN" sz="3600" b="1" dirty="0" smtClean="0"/>
              <a:t>SYMPTOMS</a:t>
            </a:r>
          </a:p>
          <a:p>
            <a:r>
              <a:rPr lang="en-GB" sz="2800" dirty="0" smtClean="0">
                <a:latin typeface="Arial" charset="0"/>
              </a:rPr>
              <a:t>Ectopic </a:t>
            </a:r>
            <a:r>
              <a:rPr lang="ro-RO" sz="2800" dirty="0" smtClean="0">
                <a:latin typeface="Arial" charset="0"/>
              </a:rPr>
              <a:t>p</a:t>
            </a:r>
            <a:r>
              <a:rPr lang="en-GB" sz="2800" dirty="0" err="1" smtClean="0">
                <a:latin typeface="Arial" charset="0"/>
              </a:rPr>
              <a:t>regnancy</a:t>
            </a:r>
            <a:r>
              <a:rPr lang="en-GB" sz="2800" dirty="0" smtClean="0">
                <a:latin typeface="Arial" charset="0"/>
              </a:rPr>
              <a:t> remains</a:t>
            </a:r>
            <a:r>
              <a:rPr lang="ro-RO" sz="2800" dirty="0" smtClean="0">
                <a:latin typeface="Arial" charset="0"/>
              </a:rPr>
              <a:t> almost </a:t>
            </a:r>
            <a:r>
              <a:rPr lang="en-GB" sz="2800" dirty="0" smtClean="0">
                <a:latin typeface="Arial" charset="0"/>
              </a:rPr>
              <a:t> </a:t>
            </a:r>
            <a:r>
              <a:rPr lang="en-GB" sz="2800" dirty="0" err="1" smtClean="0">
                <a:latin typeface="Arial" charset="0"/>
              </a:rPr>
              <a:t>asympto</a:t>
            </a:r>
            <a:r>
              <a:rPr lang="ro-RO" sz="2800" dirty="0" smtClean="0">
                <a:latin typeface="Arial" charset="0"/>
              </a:rPr>
              <a:t>ma</a:t>
            </a:r>
            <a:r>
              <a:rPr lang="en-GB" sz="2800" dirty="0" smtClean="0">
                <a:latin typeface="Arial" charset="0"/>
              </a:rPr>
              <a:t>tic until it ruptures</a:t>
            </a:r>
            <a:r>
              <a:rPr lang="ro-RO" sz="2800" dirty="0" smtClean="0">
                <a:latin typeface="Arial" charset="0"/>
              </a:rPr>
              <a:t>.</a:t>
            </a:r>
          </a:p>
          <a:p>
            <a:r>
              <a:rPr lang="en-IN" b="1" u="sng" dirty="0" smtClean="0"/>
              <a:t>Classical triad: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Amenorrhoea – 6-8wks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Abdominal pain – lower abdomen, acute, colicky. Shoulder tip pain (25%)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Vaginal bleeding – slight/ continuous</a:t>
            </a:r>
          </a:p>
          <a:p>
            <a:pPr marL="514350" indent="-514350"/>
            <a:endParaRPr lang="en-IN" dirty="0" smtClean="0"/>
          </a:p>
          <a:p>
            <a:pPr marL="514350" indent="-514350"/>
            <a:r>
              <a:rPr lang="en-IN" dirty="0" err="1" smtClean="0"/>
              <a:t>Syncopal</a:t>
            </a:r>
            <a:r>
              <a:rPr lang="en-IN" dirty="0" smtClean="0"/>
              <a:t> attack, vomiting</a:t>
            </a:r>
          </a:p>
          <a:p>
            <a:pPr marL="514350" indent="-514350"/>
            <a:endParaRPr lang="en-IN" dirty="0" smtClean="0"/>
          </a:p>
          <a:p>
            <a:pPr marL="514350" indent="-514350"/>
            <a:endParaRPr lang="en-IN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Clinical Features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IN" b="1" dirty="0" smtClean="0"/>
              <a:t>SIGNS</a:t>
            </a:r>
          </a:p>
          <a:p>
            <a:pPr>
              <a:buNone/>
            </a:pPr>
            <a:r>
              <a:rPr lang="en-IN" b="1" u="sng" dirty="0" smtClean="0"/>
              <a:t>GPE: </a:t>
            </a:r>
          </a:p>
          <a:p>
            <a:r>
              <a:rPr lang="en-IN" dirty="0" smtClean="0"/>
              <a:t>Blanched look</a:t>
            </a:r>
          </a:p>
          <a:p>
            <a:r>
              <a:rPr lang="en-IN" dirty="0" smtClean="0"/>
              <a:t>Pallor</a:t>
            </a:r>
          </a:p>
          <a:p>
            <a:r>
              <a:rPr lang="en-IN" dirty="0" smtClean="0"/>
              <a:t>Features of shock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943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b="1" u="sng" dirty="0" smtClean="0"/>
              <a:t>P/A:</a:t>
            </a:r>
          </a:p>
          <a:p>
            <a:r>
              <a:rPr lang="en-IN" dirty="0" smtClean="0"/>
              <a:t>Tense </a:t>
            </a:r>
          </a:p>
          <a:p>
            <a:r>
              <a:rPr lang="en-IN" dirty="0" smtClean="0"/>
              <a:t>Tender</a:t>
            </a:r>
          </a:p>
          <a:p>
            <a:r>
              <a:rPr lang="en-IN" dirty="0" smtClean="0"/>
              <a:t>Uterus is usually not palpable</a:t>
            </a:r>
          </a:p>
          <a:p>
            <a:r>
              <a:rPr lang="en-IN" dirty="0" smtClean="0"/>
              <a:t>Shifting dullness +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b="1" u="sng" dirty="0" smtClean="0"/>
              <a:t>P/V:</a:t>
            </a:r>
          </a:p>
          <a:p>
            <a:r>
              <a:rPr lang="en-IN" dirty="0" smtClean="0"/>
              <a:t>Vaginal mucosa - blanched white</a:t>
            </a:r>
          </a:p>
          <a:p>
            <a:r>
              <a:rPr lang="en-IN" dirty="0" smtClean="0"/>
              <a:t>Uterus – normal size/ slightly bulky, uterus floats as if in water.</a:t>
            </a:r>
          </a:p>
          <a:p>
            <a:r>
              <a:rPr lang="en-IN" dirty="0" smtClean="0"/>
              <a:t>Cervical motion tenderness +</a:t>
            </a:r>
          </a:p>
          <a:p>
            <a:r>
              <a:rPr lang="en-IN" dirty="0" err="1" smtClean="0"/>
              <a:t>Forniceal</a:t>
            </a:r>
            <a:r>
              <a:rPr lang="en-IN" dirty="0" smtClean="0"/>
              <a:t> tenderness +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 smtClean="0"/>
              <a:t>Symptoms:</a:t>
            </a:r>
            <a:endParaRPr lang="en-US" b="1" dirty="0"/>
          </a:p>
          <a:p>
            <a:r>
              <a:rPr lang="en-US" dirty="0"/>
              <a:t>Usual presentation is with delayed periods and uneasiness in the flanks.</a:t>
            </a:r>
          </a:p>
          <a:p>
            <a:pPr>
              <a:buFont typeface="Wingdings" pitchFamily="2" charset="2"/>
              <a:buNone/>
            </a:pPr>
            <a:r>
              <a:rPr lang="en-US" b="1" dirty="0"/>
              <a:t>Signs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P/A</a:t>
            </a:r>
            <a:r>
              <a:rPr lang="en-US" b="1" dirty="0"/>
              <a:t>: </a:t>
            </a:r>
            <a:r>
              <a:rPr lang="en-US" dirty="0"/>
              <a:t>uterus will be smaller than the period of </a:t>
            </a:r>
            <a:r>
              <a:rPr lang="en-US" dirty="0" err="1"/>
              <a:t>amenorrhoea</a:t>
            </a:r>
            <a:endParaRPr lang="en-US" dirty="0"/>
          </a:p>
          <a:p>
            <a:r>
              <a:rPr lang="en-US" b="1" dirty="0"/>
              <a:t>P/V: </a:t>
            </a:r>
            <a:r>
              <a:rPr lang="en-US" dirty="0" err="1"/>
              <a:t>pulsatile</a:t>
            </a:r>
            <a:r>
              <a:rPr lang="en-US" dirty="0"/>
              <a:t>, small, well circumscribed tender mass in one fornix separate from the uterus is felt</a:t>
            </a:r>
            <a:endParaRPr lang="en-US" b="1" dirty="0"/>
          </a:p>
          <a:p>
            <a:endParaRPr lang="en-US" sz="4400" b="1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700" b="1" u="sng"/>
              <a:t>Unruptured Ectopic:</a:t>
            </a:r>
            <a:r>
              <a:rPr lang="en-US" b="1" u="sng"/>
              <a:t> 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/>
              <a:t>Symptoms: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M</a:t>
            </a:r>
            <a:r>
              <a:rPr lang="en-US" dirty="0" smtClean="0"/>
              <a:t>ultiple </a:t>
            </a:r>
            <a:r>
              <a:rPr lang="en-US" dirty="0"/>
              <a:t>attacks of self limiting abdominal pain with features of bladder </a:t>
            </a:r>
            <a:r>
              <a:rPr lang="en-US" dirty="0" smtClean="0"/>
              <a:t>irritation.</a:t>
            </a:r>
          </a:p>
          <a:p>
            <a:pPr>
              <a:lnSpc>
                <a:spcPct val="80000"/>
              </a:lnSpc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/>
              <a:t>Signs:</a:t>
            </a:r>
          </a:p>
          <a:p>
            <a:pPr>
              <a:lnSpc>
                <a:spcPct val="80000"/>
              </a:lnSpc>
            </a:pPr>
            <a:r>
              <a:rPr lang="en-US" b="1" dirty="0" smtClean="0"/>
              <a:t>GPE: </a:t>
            </a:r>
            <a:r>
              <a:rPr lang="en-US" dirty="0" smtClean="0"/>
              <a:t>pallor</a:t>
            </a:r>
            <a:r>
              <a:rPr lang="en-US" dirty="0"/>
              <a:t>, high resting </a:t>
            </a:r>
            <a:r>
              <a:rPr lang="en-US" dirty="0" smtClean="0"/>
              <a:t>pulse, elevated </a:t>
            </a:r>
            <a:r>
              <a:rPr lang="en-US" dirty="0"/>
              <a:t>temperature</a:t>
            </a:r>
            <a:r>
              <a:rPr lang="en-US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n-US" b="1" dirty="0" smtClean="0"/>
              <a:t>P/A: </a:t>
            </a:r>
            <a:r>
              <a:rPr lang="en-US" dirty="0"/>
              <a:t>irregular tender </a:t>
            </a:r>
            <a:r>
              <a:rPr lang="en-US" dirty="0" smtClean="0"/>
              <a:t>mass </a:t>
            </a:r>
            <a:r>
              <a:rPr lang="en-US" dirty="0"/>
              <a:t>with Cullen’s </a:t>
            </a:r>
            <a:r>
              <a:rPr lang="en-US" dirty="0" smtClean="0"/>
              <a:t>sign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b="1" dirty="0" smtClean="0"/>
              <a:t>P/V: </a:t>
            </a:r>
            <a:r>
              <a:rPr lang="en-US" dirty="0"/>
              <a:t>reveals ill defined boggy tender mass in </a:t>
            </a:r>
            <a:r>
              <a:rPr lang="en-US" dirty="0" err="1"/>
              <a:t>postero</a:t>
            </a:r>
            <a:r>
              <a:rPr lang="en-US" dirty="0"/>
              <a:t>- lateral fornix and tenderness on movement of </a:t>
            </a:r>
            <a:r>
              <a:rPr lang="en-US" dirty="0" smtClean="0"/>
              <a:t>cervix</a:t>
            </a:r>
            <a:endParaRPr lang="en-US" dirty="0"/>
          </a:p>
        </p:txBody>
      </p:sp>
      <p:sp>
        <p:nvSpPr>
          <p:cNvPr id="28058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700" b="1" u="sng"/>
              <a:t>Chronic Ectopic</a:t>
            </a:r>
            <a:r>
              <a:rPr lang="en-US" sz="3400" b="1"/>
              <a:t> </a:t>
            </a:r>
            <a:r>
              <a:rPr lang="en-US" sz="3400"/>
              <a:t/>
            </a:r>
            <a:br>
              <a:rPr lang="en-US" sz="3400"/>
            </a:br>
            <a:endParaRPr lang="en-US" sz="3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Differential diagnosis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 smtClean="0">
                <a:cs typeface="Times New Roman" pitchFamily="18" charset="0"/>
              </a:rPr>
              <a:t>Appendiciti</a:t>
            </a:r>
            <a:r>
              <a:rPr lang="en-US" dirty="0" smtClean="0">
                <a:cs typeface="Times New Roman" pitchFamily="18" charset="0"/>
              </a:rPr>
              <a:t>s</a:t>
            </a:r>
          </a:p>
          <a:p>
            <a:r>
              <a:rPr lang="en-IN" dirty="0" smtClean="0">
                <a:cs typeface="Times New Roman" pitchFamily="18" charset="0"/>
              </a:rPr>
              <a:t>S</a:t>
            </a:r>
            <a:r>
              <a:rPr lang="ro-RO" dirty="0" smtClean="0">
                <a:cs typeface="Times New Roman" pitchFamily="18" charset="0"/>
              </a:rPr>
              <a:t>alpingitis</a:t>
            </a:r>
            <a:endParaRPr lang="en-US" dirty="0" smtClean="0">
              <a:cs typeface="Times New Roman" pitchFamily="18" charset="0"/>
            </a:endParaRPr>
          </a:p>
          <a:p>
            <a:r>
              <a:rPr lang="en-IN" dirty="0" smtClean="0">
                <a:cs typeface="Times New Roman" pitchFamily="18" charset="0"/>
              </a:rPr>
              <a:t>R</a:t>
            </a:r>
            <a:r>
              <a:rPr lang="ro-RO" dirty="0" smtClean="0">
                <a:cs typeface="Times New Roman" pitchFamily="18" charset="0"/>
              </a:rPr>
              <a:t>uptured corpus luteum cyst</a:t>
            </a:r>
            <a:r>
              <a:rPr lang="en-IN" dirty="0" smtClean="0">
                <a:cs typeface="Times New Roman" pitchFamily="18" charset="0"/>
              </a:rPr>
              <a:t>, Chocolate cyst of ovary</a:t>
            </a:r>
            <a:endParaRPr lang="en-US" dirty="0" smtClean="0">
              <a:cs typeface="Times New Roman" pitchFamily="18" charset="0"/>
            </a:endParaRPr>
          </a:p>
          <a:p>
            <a:r>
              <a:rPr lang="ro-RO" dirty="0" smtClean="0">
                <a:cs typeface="Times New Roman" pitchFamily="18" charset="0"/>
              </a:rPr>
              <a:t>Spontaneous abortion or threatened abortion</a:t>
            </a:r>
            <a:endParaRPr lang="en-US" dirty="0" smtClean="0">
              <a:cs typeface="Times New Roman" pitchFamily="18" charset="0"/>
            </a:endParaRPr>
          </a:p>
          <a:p>
            <a:r>
              <a:rPr lang="ro-RO" dirty="0" smtClean="0">
                <a:cs typeface="Times New Roman" pitchFamily="18" charset="0"/>
              </a:rPr>
              <a:t>Ovarian torsion</a:t>
            </a:r>
            <a:endParaRPr lang="en-US" dirty="0" smtClean="0">
              <a:cs typeface="Times New Roman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Diagnosis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u="sng" dirty="0" smtClean="0"/>
              <a:t>Investigations for diagnosing tubal ectopic:</a:t>
            </a:r>
            <a:endParaRPr lang="en-IN" dirty="0" smtClean="0"/>
          </a:p>
          <a:p>
            <a:r>
              <a:rPr lang="en-US" dirty="0" smtClean="0"/>
              <a:t>Serial measurements of B</a:t>
            </a:r>
            <a:r>
              <a:rPr lang="fa-IR" dirty="0" smtClean="0"/>
              <a:t>-</a:t>
            </a:r>
            <a:r>
              <a:rPr lang="en-US" dirty="0" err="1" smtClean="0"/>
              <a:t>Hcg</a:t>
            </a:r>
            <a:endParaRPr lang="en-US" dirty="0" smtClean="0"/>
          </a:p>
          <a:p>
            <a:r>
              <a:rPr lang="en-US" dirty="0" smtClean="0"/>
              <a:t>Sr. Progesterone &lt;5ng/ml</a:t>
            </a:r>
          </a:p>
          <a:p>
            <a:r>
              <a:rPr lang="en-US" dirty="0" err="1" smtClean="0"/>
              <a:t>Ultrasonography</a:t>
            </a:r>
            <a:r>
              <a:rPr lang="en-US" dirty="0" smtClean="0"/>
              <a:t> – TVS</a:t>
            </a:r>
          </a:p>
          <a:p>
            <a:r>
              <a:rPr lang="en-GB" dirty="0" smtClean="0"/>
              <a:t>Uterine curettage</a:t>
            </a:r>
          </a:p>
          <a:p>
            <a:r>
              <a:rPr lang="en-GB" dirty="0" err="1" smtClean="0"/>
              <a:t>Culdocentesis</a:t>
            </a:r>
            <a:endParaRPr lang="en-US" dirty="0" smtClean="0"/>
          </a:p>
          <a:p>
            <a:r>
              <a:rPr lang="en-GB" dirty="0" smtClean="0"/>
              <a:t>Laparoscopy</a:t>
            </a:r>
          </a:p>
          <a:p>
            <a:r>
              <a:rPr lang="en-GB" dirty="0" err="1" smtClean="0"/>
              <a:t>Laparotomy</a:t>
            </a:r>
            <a:endParaRPr lang="en-GB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582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u="sng" dirty="0" smtClean="0"/>
              <a:t>TVS:</a:t>
            </a:r>
          </a:p>
          <a:p>
            <a:r>
              <a:rPr lang="en-IN" dirty="0" smtClean="0"/>
              <a:t>Absence of intrauterine pregnancy with a +UPT</a:t>
            </a:r>
          </a:p>
          <a:p>
            <a:r>
              <a:rPr lang="en-GB" dirty="0" smtClean="0"/>
              <a:t>Demonstration of the gestational sac with or without an alive embryo outside the uterus.</a:t>
            </a:r>
          </a:p>
          <a:p>
            <a:r>
              <a:rPr lang="en-IN" dirty="0" err="1" smtClean="0"/>
              <a:t>Adnexal</a:t>
            </a:r>
            <a:r>
              <a:rPr lang="en-IN" dirty="0" smtClean="0"/>
              <a:t> mass easily </a:t>
            </a:r>
            <a:r>
              <a:rPr lang="en-IN" dirty="0" err="1" smtClean="0"/>
              <a:t>seperated</a:t>
            </a:r>
            <a:r>
              <a:rPr lang="en-IN" dirty="0" smtClean="0"/>
              <a:t> from the ovary</a:t>
            </a:r>
          </a:p>
          <a:p>
            <a:r>
              <a:rPr lang="en-IN" dirty="0" smtClean="0"/>
              <a:t>Fluid (</a:t>
            </a:r>
            <a:r>
              <a:rPr lang="en-IN" dirty="0" err="1" smtClean="0"/>
              <a:t>echogenic</a:t>
            </a:r>
            <a:r>
              <a:rPr lang="en-IN" dirty="0" smtClean="0"/>
              <a:t>) in the POD</a:t>
            </a:r>
          </a:p>
          <a:p>
            <a:r>
              <a:rPr lang="en-IN" u="sng" dirty="0" err="1" smtClean="0"/>
              <a:t>Color</a:t>
            </a:r>
            <a:r>
              <a:rPr lang="en-IN" u="sng" dirty="0" smtClean="0"/>
              <a:t> Doppler</a:t>
            </a:r>
            <a:r>
              <a:rPr lang="en-IN" dirty="0" smtClean="0"/>
              <a:t>: identify the placental shape – </a:t>
            </a:r>
            <a:r>
              <a:rPr lang="en-IN" sz="3600" b="1" dirty="0" smtClean="0"/>
              <a:t>ring-of-fire</a:t>
            </a:r>
            <a:r>
              <a:rPr lang="en-IN" dirty="0" smtClean="0"/>
              <a:t> pattern, enhanced blood flow pattern outside the uterine cavity.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/>
          </a:bodyPr>
          <a:lstStyle/>
          <a:p>
            <a:r>
              <a:rPr lang="en-GB" dirty="0" smtClean="0"/>
              <a:t>Uterine curettage:</a:t>
            </a:r>
          </a:p>
          <a:p>
            <a:pPr>
              <a:buNone/>
            </a:pPr>
            <a:r>
              <a:rPr lang="en-GB" dirty="0" smtClean="0"/>
              <a:t>    Identification of </a:t>
            </a:r>
            <a:r>
              <a:rPr lang="en-GB" dirty="0" err="1" smtClean="0"/>
              <a:t>decidua</a:t>
            </a:r>
            <a:r>
              <a:rPr lang="en-GB" dirty="0" smtClean="0"/>
              <a:t> without chorionic </a:t>
            </a:r>
            <a:r>
              <a:rPr lang="en-GB" dirty="0" err="1" smtClean="0"/>
              <a:t>villi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err="1" smtClean="0"/>
              <a:t>Culdocentesis</a:t>
            </a:r>
            <a:r>
              <a:rPr lang="en-GB" dirty="0" smtClean="0"/>
              <a:t>:</a:t>
            </a:r>
          </a:p>
          <a:p>
            <a:pPr>
              <a:buNone/>
            </a:pPr>
            <a:r>
              <a:rPr lang="en-GB" dirty="0" smtClean="0"/>
              <a:t>    Using 18G lumbar puncture needle, with a </a:t>
            </a:r>
            <a:r>
              <a:rPr lang="en-GB" dirty="0" err="1" smtClean="0"/>
              <a:t>fittes</a:t>
            </a:r>
            <a:r>
              <a:rPr lang="en-GB" dirty="0" smtClean="0"/>
              <a:t> syringe, </a:t>
            </a:r>
            <a:r>
              <a:rPr lang="en-GB" dirty="0" err="1" smtClean="0"/>
              <a:t>post.fornix</a:t>
            </a:r>
            <a:r>
              <a:rPr lang="en-GB" dirty="0" smtClean="0"/>
              <a:t> is punctured to gain the access to POD. Aspiration of blood (non clotting) signifies ruptured ectopic pregnancy</a:t>
            </a:r>
            <a:endParaRPr lang="en-US" dirty="0" smtClean="0"/>
          </a:p>
          <a:p>
            <a:endParaRPr lang="en-I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1524000"/>
            <a:ext cx="4114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err="1" smtClean="0"/>
              <a:t>Defnition</a:t>
            </a:r>
            <a:r>
              <a:rPr lang="en-IN" dirty="0" smtClean="0"/>
              <a:t>: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648200" cy="4525963"/>
          </a:xfrm>
        </p:spPr>
        <p:txBody>
          <a:bodyPr>
            <a:normAutofit fontScale="92500" lnSpcReduction="20000"/>
          </a:bodyPr>
          <a:lstStyle/>
          <a:p>
            <a:endParaRPr lang="en-US" sz="3600" dirty="0" smtClean="0"/>
          </a:p>
          <a:p>
            <a:r>
              <a:rPr lang="en-US" sz="3600" dirty="0" smtClean="0"/>
              <a:t>Implantation &amp; development of a fertilized ovum outside the normal endometrial cavity</a:t>
            </a:r>
          </a:p>
          <a:p>
            <a:endParaRPr lang="en-US" sz="3600" dirty="0" smtClean="0"/>
          </a:p>
          <a:p>
            <a:r>
              <a:rPr lang="en-US" sz="3600" dirty="0" smtClean="0"/>
              <a:t>Leading cause of maternal morbidity &amp; mortality.</a:t>
            </a:r>
          </a:p>
          <a:p>
            <a:endParaRPr lang="en-US" sz="3600" dirty="0" smtClean="0"/>
          </a:p>
          <a:p>
            <a:endParaRPr lang="en-IN" dirty="0"/>
          </a:p>
        </p:txBody>
      </p:sp>
      <p:pic>
        <p:nvPicPr>
          <p:cNvPr id="4" name="Picture 7" descr="http://discovermagazine.com/2007/apr/vital-signs-a-near-fatal-pregnancy/tubal_pregnancy-6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029200" y="1676400"/>
            <a:ext cx="3856037" cy="4114800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IN" dirty="0" smtClean="0"/>
              <a:t>Treatment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IN" b="1" dirty="0" smtClean="0"/>
              <a:t>Ruptured tubal ectopic</a:t>
            </a:r>
          </a:p>
          <a:p>
            <a:r>
              <a:rPr lang="en-IN" dirty="0" smtClean="0"/>
              <a:t>Resuscitation (anti-shock treatment)</a:t>
            </a:r>
          </a:p>
          <a:p>
            <a:pPr>
              <a:buNone/>
            </a:pPr>
            <a:r>
              <a:rPr lang="en-IN" u="sng" dirty="0" err="1" smtClean="0"/>
              <a:t>Laparotomy</a:t>
            </a:r>
            <a:r>
              <a:rPr lang="en-IN" u="sng" dirty="0" smtClean="0"/>
              <a:t>:</a:t>
            </a:r>
          </a:p>
          <a:p>
            <a:pPr>
              <a:buNone/>
            </a:pPr>
            <a:r>
              <a:rPr lang="en-IN" u="sng" dirty="0" smtClean="0"/>
              <a:t>Indications:</a:t>
            </a:r>
          </a:p>
          <a:p>
            <a:r>
              <a:rPr lang="en-IN" dirty="0" err="1" smtClean="0"/>
              <a:t>Hemodynamically</a:t>
            </a:r>
            <a:r>
              <a:rPr lang="en-IN" dirty="0" smtClean="0"/>
              <a:t> unstable, </a:t>
            </a:r>
          </a:p>
          <a:p>
            <a:r>
              <a:rPr lang="en-IN" dirty="0" smtClean="0"/>
              <a:t>E/o rupture</a:t>
            </a:r>
          </a:p>
          <a:p>
            <a:r>
              <a:rPr lang="en-IN" dirty="0" err="1" smtClean="0"/>
              <a:t>salpingectomy</a:t>
            </a:r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  <p:pic>
        <p:nvPicPr>
          <p:cNvPr id="4" name="Picture 6" descr="ectopic"/>
          <p:cNvPicPr>
            <a:picLocks noChangeAspect="1" noChangeArrowheads="1"/>
          </p:cNvPicPr>
          <p:nvPr/>
        </p:nvPicPr>
        <p:blipFill>
          <a:blip r:embed="rId2"/>
          <a:srcRect b="12000"/>
          <a:stretch>
            <a:fillRect/>
          </a:stretch>
        </p:blipFill>
        <p:spPr bwMode="auto">
          <a:xfrm>
            <a:off x="4267200" y="3886200"/>
            <a:ext cx="4724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>
              <a:buNone/>
            </a:pPr>
            <a:r>
              <a:rPr lang="en-IN" b="1" dirty="0" err="1" smtClean="0"/>
              <a:t>Unruptured</a:t>
            </a:r>
            <a:r>
              <a:rPr lang="en-IN" b="1" dirty="0" smtClean="0"/>
              <a:t> tubal ectopic</a:t>
            </a:r>
          </a:p>
          <a:p>
            <a:r>
              <a:rPr lang="en-IN" dirty="0" smtClean="0"/>
              <a:t>Expectant</a:t>
            </a:r>
          </a:p>
          <a:p>
            <a:r>
              <a:rPr lang="en-IN" dirty="0" smtClean="0"/>
              <a:t>Conservative</a:t>
            </a:r>
          </a:p>
          <a:p>
            <a:pPr>
              <a:buNone/>
            </a:pPr>
            <a:r>
              <a:rPr lang="en-IN" dirty="0" smtClean="0"/>
              <a:t>Medical</a:t>
            </a:r>
          </a:p>
          <a:p>
            <a:pPr>
              <a:buNone/>
            </a:pPr>
            <a:r>
              <a:rPr lang="en-IN" dirty="0" smtClean="0"/>
              <a:t>Surgical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u="sng" dirty="0" smtClean="0"/>
              <a:t>Expectant management:</a:t>
            </a:r>
          </a:p>
          <a:p>
            <a:r>
              <a:rPr lang="en-IN" dirty="0" smtClean="0"/>
              <a:t>Only observation is done hoping spontaneous resolution.</a:t>
            </a:r>
          </a:p>
          <a:p>
            <a:pPr>
              <a:buNone/>
            </a:pPr>
            <a:r>
              <a:rPr lang="en-IN" u="sng" dirty="0" smtClean="0"/>
              <a:t>Indications:</a:t>
            </a:r>
          </a:p>
          <a:p>
            <a:r>
              <a:rPr lang="en-IN" dirty="0" smtClean="0"/>
              <a:t>Sr.</a:t>
            </a:r>
            <a:r>
              <a:rPr lang="el-GR" dirty="0" smtClean="0"/>
              <a:t>β</a:t>
            </a:r>
            <a:r>
              <a:rPr lang="en-IN" dirty="0" smtClean="0"/>
              <a:t>.</a:t>
            </a:r>
            <a:r>
              <a:rPr lang="en-IN" dirty="0" err="1" smtClean="0"/>
              <a:t>hCG</a:t>
            </a:r>
            <a:r>
              <a:rPr lang="en-IN" dirty="0" smtClean="0"/>
              <a:t> &lt;1000IU/L &amp; subsequent levels are falling</a:t>
            </a:r>
          </a:p>
          <a:p>
            <a:r>
              <a:rPr lang="en-IN" dirty="0" smtClean="0"/>
              <a:t>Gestational sac &lt;4cm</a:t>
            </a:r>
          </a:p>
          <a:p>
            <a:r>
              <a:rPr lang="en-IN" dirty="0" smtClean="0"/>
              <a:t>No </a:t>
            </a:r>
            <a:r>
              <a:rPr lang="en-IN" dirty="0" err="1" smtClean="0"/>
              <a:t>Fetal</a:t>
            </a:r>
            <a:r>
              <a:rPr lang="en-IN" dirty="0" smtClean="0"/>
              <a:t> cardiac activity on TVS</a:t>
            </a:r>
          </a:p>
          <a:p>
            <a:r>
              <a:rPr lang="en-IN" dirty="0" smtClean="0"/>
              <a:t>No e/o bleeding or rupture in TVS</a:t>
            </a:r>
            <a:endParaRPr lang="en-IN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r>
              <a:rPr lang="en-IN" u="sng" dirty="0" smtClean="0"/>
              <a:t>Conservative medical:</a:t>
            </a:r>
          </a:p>
          <a:p>
            <a:pPr>
              <a:buNone/>
            </a:pPr>
            <a:r>
              <a:rPr lang="en-IN" u="sng" dirty="0" smtClean="0"/>
              <a:t>Advantages:</a:t>
            </a:r>
          </a:p>
          <a:p>
            <a:r>
              <a:rPr lang="en-IN" dirty="0" smtClean="0"/>
              <a:t>Reduction in operative morbidity</a:t>
            </a:r>
          </a:p>
          <a:p>
            <a:r>
              <a:rPr lang="en-IN" dirty="0" smtClean="0"/>
              <a:t>Reduction in hospital stay</a:t>
            </a:r>
          </a:p>
          <a:p>
            <a:r>
              <a:rPr lang="en-IN" dirty="0" smtClean="0"/>
              <a:t>Less risk of recurrence</a:t>
            </a:r>
          </a:p>
          <a:p>
            <a:r>
              <a:rPr lang="en-IN" dirty="0" smtClean="0"/>
              <a:t>Improved chance of subsequent intrauterine pregnancy</a:t>
            </a:r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IN" dirty="0" smtClean="0"/>
              <a:t>Pt must be </a:t>
            </a:r>
            <a:r>
              <a:rPr lang="en-IN" dirty="0" err="1" smtClean="0"/>
              <a:t>hemodynamically</a:t>
            </a:r>
            <a:r>
              <a:rPr lang="en-IN" dirty="0" smtClean="0"/>
              <a:t> stable</a:t>
            </a:r>
          </a:p>
          <a:p>
            <a:r>
              <a:rPr lang="en-IN" dirty="0" smtClean="0"/>
              <a:t>Sr.</a:t>
            </a:r>
            <a:r>
              <a:rPr lang="el-GR" dirty="0" smtClean="0"/>
              <a:t>β</a:t>
            </a:r>
            <a:r>
              <a:rPr lang="en-IN" dirty="0" smtClean="0"/>
              <a:t>.</a:t>
            </a:r>
            <a:r>
              <a:rPr lang="en-IN" dirty="0" err="1" smtClean="0"/>
              <a:t>hCG</a:t>
            </a:r>
            <a:r>
              <a:rPr lang="en-IN" dirty="0" smtClean="0"/>
              <a:t> &lt;3000IU/L </a:t>
            </a:r>
          </a:p>
          <a:p>
            <a:r>
              <a:rPr lang="en-IN" dirty="0" smtClean="0"/>
              <a:t>Tubal diameter &lt;4cm</a:t>
            </a:r>
          </a:p>
          <a:p>
            <a:r>
              <a:rPr lang="en-IN" dirty="0" smtClean="0"/>
              <a:t>No </a:t>
            </a:r>
            <a:r>
              <a:rPr lang="en-IN" dirty="0" err="1" smtClean="0"/>
              <a:t>Fetal</a:t>
            </a:r>
            <a:r>
              <a:rPr lang="en-IN" dirty="0" smtClean="0"/>
              <a:t> cardiac activity</a:t>
            </a:r>
          </a:p>
          <a:p>
            <a:r>
              <a:rPr lang="en-IN" dirty="0" smtClean="0"/>
              <a:t>No e/o intra abdominal </a:t>
            </a:r>
            <a:r>
              <a:rPr lang="en-IN" dirty="0" err="1" smtClean="0"/>
              <a:t>hemorrhage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Drugs commonly used are: </a:t>
            </a:r>
            <a:r>
              <a:rPr lang="en-IN" dirty="0" err="1" smtClean="0"/>
              <a:t>Methotrexate</a:t>
            </a:r>
            <a:r>
              <a:rPr lang="en-IN" dirty="0" smtClean="0"/>
              <a:t>, KCL, prostaglandins (PGF2</a:t>
            </a:r>
            <a:r>
              <a:rPr lang="el-GR" dirty="0" smtClean="0"/>
              <a:t>α</a:t>
            </a:r>
            <a:r>
              <a:rPr lang="en-IN" dirty="0" smtClean="0"/>
              <a:t>), </a:t>
            </a:r>
            <a:r>
              <a:rPr lang="en-IN" dirty="0" err="1" smtClean="0"/>
              <a:t>actinomycin</a:t>
            </a:r>
            <a:r>
              <a:rPr lang="en-IN" dirty="0" smtClean="0"/>
              <a:t>, </a:t>
            </a:r>
            <a:r>
              <a:rPr lang="en-IN" dirty="0" err="1" smtClean="0"/>
              <a:t>hyperosmolar</a:t>
            </a:r>
            <a:r>
              <a:rPr lang="en-IN" dirty="0" smtClean="0"/>
              <a:t> glucose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local- </a:t>
            </a:r>
            <a:r>
              <a:rPr lang="en-US" dirty="0" err="1" smtClean="0"/>
              <a:t>Methotrexate</a:t>
            </a:r>
            <a:r>
              <a:rPr lang="en-US" dirty="0" smtClean="0"/>
              <a:t>, </a:t>
            </a:r>
            <a:r>
              <a:rPr lang="en-US" dirty="0" err="1" smtClean="0"/>
              <a:t>KCl</a:t>
            </a:r>
            <a:r>
              <a:rPr lang="en-US" dirty="0" smtClean="0"/>
              <a:t>, PGF2</a:t>
            </a:r>
            <a:r>
              <a:rPr lang="en-US" dirty="0" smtClean="0">
                <a:sym typeface="Symbol" pitchFamily="18" charset="2"/>
              </a:rPr>
              <a:t></a:t>
            </a:r>
            <a:r>
              <a:rPr lang="en-US" dirty="0" smtClean="0"/>
              <a:t>, hyper </a:t>
            </a:r>
            <a:r>
              <a:rPr lang="en-US" dirty="0" err="1" smtClean="0"/>
              <a:t>osmolar</a:t>
            </a:r>
            <a:r>
              <a:rPr lang="en-US" dirty="0" smtClean="0"/>
              <a:t> glucose can given directly into the tubal gestation with the help of </a:t>
            </a:r>
            <a:r>
              <a:rPr lang="en-US" dirty="0" smtClean="0"/>
              <a:t>laparoscope </a:t>
            </a:r>
            <a:r>
              <a:rPr lang="en-US" dirty="0" smtClean="0"/>
              <a:t>or </a:t>
            </a:r>
            <a:r>
              <a:rPr lang="en-US" dirty="0" smtClean="0"/>
              <a:t>ultrasound guidance.</a:t>
            </a: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IN" u="sng" dirty="0" err="1" smtClean="0"/>
              <a:t>Methotrexate</a:t>
            </a:r>
            <a:r>
              <a:rPr lang="en-IN" u="sng" dirty="0" smtClean="0"/>
              <a:t>(MTX) single dose:</a:t>
            </a:r>
          </a:p>
          <a:p>
            <a:r>
              <a:rPr lang="en-IN" dirty="0" smtClean="0"/>
              <a:t>50mg/m2 </a:t>
            </a:r>
            <a:r>
              <a:rPr lang="en-IN" dirty="0" err="1" smtClean="0"/>
              <a:t>im</a:t>
            </a:r>
            <a:endParaRPr lang="en-IN" dirty="0" smtClean="0"/>
          </a:p>
          <a:p>
            <a:r>
              <a:rPr lang="en-IN" dirty="0" smtClean="0"/>
              <a:t>Monitor </a:t>
            </a:r>
            <a:r>
              <a:rPr lang="el-GR" dirty="0" smtClean="0"/>
              <a:t>β</a:t>
            </a:r>
            <a:r>
              <a:rPr lang="en-IN" dirty="0" smtClean="0"/>
              <a:t>.</a:t>
            </a:r>
            <a:r>
              <a:rPr lang="en-IN" dirty="0" err="1" smtClean="0"/>
              <a:t>hCG</a:t>
            </a:r>
            <a:r>
              <a:rPr lang="en-IN" dirty="0" smtClean="0"/>
              <a:t> on D4 &amp;D7</a:t>
            </a:r>
          </a:p>
          <a:p>
            <a:r>
              <a:rPr lang="en-IN" dirty="0" smtClean="0"/>
              <a:t>When the decline &gt;15% pt is followed up weekly until </a:t>
            </a:r>
            <a:r>
              <a:rPr lang="en-IN" dirty="0" err="1" smtClean="0"/>
              <a:t>hCG</a:t>
            </a:r>
            <a:r>
              <a:rPr lang="en-IN" dirty="0" smtClean="0"/>
              <a:t>&lt;10mIU/ml</a:t>
            </a:r>
          </a:p>
          <a:p>
            <a:r>
              <a:rPr lang="en-IN" dirty="0" smtClean="0"/>
              <a:t>If decline is &lt;15% - MTX 2</a:t>
            </a:r>
            <a:r>
              <a:rPr lang="en-IN" baseline="30000" dirty="0" smtClean="0"/>
              <a:t>nd</a:t>
            </a:r>
            <a:r>
              <a:rPr lang="en-IN" dirty="0" smtClean="0"/>
              <a:t> dose is given on D7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buNone/>
            </a:pPr>
            <a:r>
              <a:rPr lang="en-IN" u="sng" dirty="0" smtClean="0"/>
              <a:t>MTX variable dose:</a:t>
            </a:r>
          </a:p>
          <a:p>
            <a:r>
              <a:rPr lang="en-IN" dirty="0" smtClean="0"/>
              <a:t>MTX-1mg/kg </a:t>
            </a:r>
            <a:r>
              <a:rPr lang="en-IN" dirty="0" err="1" smtClean="0"/>
              <a:t>im</a:t>
            </a:r>
            <a:r>
              <a:rPr lang="en-IN" dirty="0" smtClean="0"/>
              <a:t> on D1,3,5,7</a:t>
            </a:r>
          </a:p>
          <a:p>
            <a:r>
              <a:rPr lang="en-IN" dirty="0" smtClean="0"/>
              <a:t>Leucovorin-0.1mg/kg </a:t>
            </a:r>
            <a:r>
              <a:rPr lang="en-IN" dirty="0" err="1" smtClean="0"/>
              <a:t>im</a:t>
            </a:r>
            <a:r>
              <a:rPr lang="en-IN" dirty="0" smtClean="0"/>
              <a:t> on D2,4,6,8</a:t>
            </a:r>
          </a:p>
          <a:p>
            <a:r>
              <a:rPr lang="en-IN" dirty="0" smtClean="0"/>
              <a:t>Monitor </a:t>
            </a:r>
            <a:r>
              <a:rPr lang="el-GR" dirty="0" smtClean="0"/>
              <a:t>β</a:t>
            </a:r>
            <a:r>
              <a:rPr lang="en-IN" dirty="0" smtClean="0"/>
              <a:t>.</a:t>
            </a:r>
            <a:r>
              <a:rPr lang="en-IN" dirty="0" err="1" smtClean="0"/>
              <a:t>hCG</a:t>
            </a:r>
            <a:r>
              <a:rPr lang="en-IN" dirty="0" smtClean="0"/>
              <a:t> weekly until &lt;5mIU/ml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None/>
            </a:pPr>
            <a:r>
              <a:rPr lang="en-IN" u="sng" dirty="0" smtClean="0"/>
              <a:t>Conservative surgery:</a:t>
            </a:r>
          </a:p>
          <a:p>
            <a:r>
              <a:rPr lang="en-IN" dirty="0" smtClean="0"/>
              <a:t>Linear </a:t>
            </a:r>
            <a:r>
              <a:rPr lang="en-IN" dirty="0" err="1" smtClean="0"/>
              <a:t>salpingostomy</a:t>
            </a:r>
            <a:endParaRPr lang="en-IN" dirty="0" smtClean="0"/>
          </a:p>
          <a:p>
            <a:r>
              <a:rPr lang="en-IN" dirty="0" smtClean="0"/>
              <a:t>Linear </a:t>
            </a:r>
            <a:r>
              <a:rPr lang="en-IN" dirty="0" err="1" smtClean="0"/>
              <a:t>salpingotomy</a:t>
            </a:r>
            <a:endParaRPr lang="en-IN" dirty="0" smtClean="0"/>
          </a:p>
          <a:p>
            <a:r>
              <a:rPr lang="en-IN" dirty="0" smtClean="0"/>
              <a:t>Segmental resection</a:t>
            </a:r>
          </a:p>
          <a:p>
            <a:r>
              <a:rPr lang="en-IN" dirty="0" err="1" smtClean="0"/>
              <a:t>Fimbrial</a:t>
            </a:r>
            <a:r>
              <a:rPr lang="en-IN" dirty="0" smtClean="0"/>
              <a:t> expression (</a:t>
            </a:r>
            <a:r>
              <a:rPr lang="en-IN" dirty="0" err="1" smtClean="0"/>
              <a:t>fimbrial</a:t>
            </a:r>
            <a:r>
              <a:rPr lang="en-IN" dirty="0" smtClean="0"/>
              <a:t> pregnancy)</a:t>
            </a:r>
          </a:p>
          <a:p>
            <a:endParaRPr lang="en-IN" dirty="0" smtClean="0"/>
          </a:p>
          <a:p>
            <a:r>
              <a:rPr lang="en-IN" dirty="0" err="1" smtClean="0"/>
              <a:t>Salpingectomy</a:t>
            </a:r>
            <a:r>
              <a:rPr lang="en-IN" dirty="0" smtClean="0"/>
              <a:t> </a:t>
            </a:r>
            <a:endParaRPr lang="en-IN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0"/>
            <a:ext cx="50577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Sites of implantation</a:t>
            </a:r>
            <a:endParaRPr lang="en-IN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4478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Abdominal pregnancy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u="sng" dirty="0" smtClean="0"/>
              <a:t>Primary:</a:t>
            </a:r>
            <a:r>
              <a:rPr lang="en-IN" dirty="0" smtClean="0"/>
              <a:t> primary implantation of the fertilised ovum on the </a:t>
            </a:r>
            <a:r>
              <a:rPr lang="en-IN" dirty="0" err="1" smtClean="0"/>
              <a:t>pritoneum</a:t>
            </a:r>
            <a:endParaRPr lang="en-IN" dirty="0" smtClean="0"/>
          </a:p>
          <a:p>
            <a:r>
              <a:rPr lang="en-IN" dirty="0" smtClean="0"/>
              <a:t>So rare, that its </a:t>
            </a:r>
            <a:r>
              <a:rPr lang="en-IN" dirty="0" err="1" smtClean="0"/>
              <a:t>existance</a:t>
            </a:r>
            <a:r>
              <a:rPr lang="en-IN" dirty="0" smtClean="0"/>
              <a:t> is questionable.</a:t>
            </a:r>
          </a:p>
          <a:p>
            <a:endParaRPr lang="en-IN" dirty="0" smtClean="0"/>
          </a:p>
          <a:p>
            <a:r>
              <a:rPr lang="en-IN" b="1" u="sng" dirty="0" smtClean="0"/>
              <a:t>Secondary:</a:t>
            </a:r>
            <a:r>
              <a:rPr lang="en-IN" b="1" dirty="0" smtClean="0"/>
              <a:t> </a:t>
            </a:r>
            <a:r>
              <a:rPr lang="en-IN" dirty="0" smtClean="0"/>
              <a:t>always secondary, primary sites being the tube, ovary, uterus</a:t>
            </a:r>
            <a:endParaRPr lang="en-IN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IN" b="1" dirty="0" err="1" smtClean="0"/>
              <a:t>Studdiford</a:t>
            </a:r>
            <a:r>
              <a:rPr lang="en-IN" b="1" dirty="0" smtClean="0"/>
              <a:t> criteria </a:t>
            </a:r>
            <a:r>
              <a:rPr lang="en-IN" dirty="0" smtClean="0"/>
              <a:t>for primary abdominal pregnancy:</a:t>
            </a:r>
          </a:p>
          <a:p>
            <a:r>
              <a:rPr lang="en-IN" dirty="0" smtClean="0"/>
              <a:t>Both tubes &amp; ovaries are normal without e/o recent injury</a:t>
            </a:r>
          </a:p>
          <a:p>
            <a:r>
              <a:rPr lang="en-IN" dirty="0" smtClean="0"/>
              <a:t>Absence of </a:t>
            </a:r>
            <a:r>
              <a:rPr lang="en-IN" dirty="0" err="1" smtClean="0"/>
              <a:t>uteroperitoneal</a:t>
            </a:r>
            <a:r>
              <a:rPr lang="en-IN" dirty="0" smtClean="0"/>
              <a:t> fistula</a:t>
            </a:r>
          </a:p>
          <a:p>
            <a:r>
              <a:rPr lang="en-IN" dirty="0" smtClean="0"/>
              <a:t>Presence of pregnancy related exclusively to the peritoneal surface &amp; young enough to eliminate the possibility of secondary implantation following primary </a:t>
            </a:r>
            <a:r>
              <a:rPr lang="en-IN" dirty="0" err="1" smtClean="0"/>
              <a:t>nidation</a:t>
            </a:r>
            <a:r>
              <a:rPr lang="en-IN" dirty="0" smtClean="0"/>
              <a:t> in the tube.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dirty="0" smtClean="0"/>
              <a:t>Ovarian pregnancy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b="1" u="sng" dirty="0" err="1" smtClean="0"/>
              <a:t>Spiegelberg’s</a:t>
            </a:r>
            <a:r>
              <a:rPr lang="en-IN" b="1" u="sng" dirty="0" smtClean="0"/>
              <a:t> criteria:</a:t>
            </a:r>
          </a:p>
          <a:p>
            <a:r>
              <a:rPr lang="en-IN" dirty="0" smtClean="0"/>
              <a:t>Fallopian tube must be intact on the affected side.</a:t>
            </a:r>
          </a:p>
          <a:p>
            <a:r>
              <a:rPr lang="en-IN" dirty="0" smtClean="0"/>
              <a:t>Gestational sac must occupy the ovary in depth. Not just superficially adherent.</a:t>
            </a:r>
          </a:p>
          <a:p>
            <a:r>
              <a:rPr lang="en-IN" dirty="0" smtClean="0"/>
              <a:t>GS should be attached to the uterus by ovarian ligament &amp; to the pelvic wall by </a:t>
            </a:r>
            <a:r>
              <a:rPr lang="en-IN" dirty="0" err="1" smtClean="0"/>
              <a:t>infundibulopelvic</a:t>
            </a:r>
            <a:r>
              <a:rPr lang="en-IN" dirty="0" smtClean="0"/>
              <a:t> ligament.</a:t>
            </a:r>
          </a:p>
          <a:p>
            <a:r>
              <a:rPr lang="en-IN" u="sng" dirty="0" smtClean="0"/>
              <a:t>On HPE: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Ovarian tissue must be recognisable on the GS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Chorionic </a:t>
            </a:r>
            <a:r>
              <a:rPr lang="en-IN" dirty="0" err="1" smtClean="0"/>
              <a:t>tisue</a:t>
            </a:r>
            <a:r>
              <a:rPr lang="en-IN" dirty="0" smtClean="0"/>
              <a:t> should be identifiable in the ovarian mass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Cervical pregnancy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u="sng" dirty="0" err="1" smtClean="0"/>
              <a:t>Rubins</a:t>
            </a:r>
            <a:r>
              <a:rPr lang="en-IN" b="1" u="sng" dirty="0" smtClean="0"/>
              <a:t> criteria:</a:t>
            </a:r>
          </a:p>
          <a:p>
            <a:r>
              <a:rPr lang="en-IN" dirty="0" smtClean="0"/>
              <a:t>Enlarged cervix- equal to/larger than </a:t>
            </a:r>
            <a:r>
              <a:rPr lang="en-IN" dirty="0" err="1" smtClean="0"/>
              <a:t>fundus</a:t>
            </a:r>
            <a:endParaRPr lang="en-IN" dirty="0" smtClean="0"/>
          </a:p>
          <a:p>
            <a:r>
              <a:rPr lang="en-IN" dirty="0" smtClean="0"/>
              <a:t>Products of conception confined to </a:t>
            </a:r>
            <a:r>
              <a:rPr lang="en-IN" dirty="0" err="1" smtClean="0"/>
              <a:t>endocervix</a:t>
            </a:r>
            <a:endParaRPr lang="en-IN" dirty="0" smtClean="0"/>
          </a:p>
          <a:p>
            <a:r>
              <a:rPr lang="en-IN" dirty="0" smtClean="0"/>
              <a:t>Closed internal </a:t>
            </a:r>
            <a:r>
              <a:rPr lang="en-IN" dirty="0" err="1" smtClean="0"/>
              <a:t>os</a:t>
            </a:r>
            <a:endParaRPr lang="en-IN" dirty="0" smtClean="0"/>
          </a:p>
          <a:p>
            <a:r>
              <a:rPr lang="en-IN" dirty="0" smtClean="0"/>
              <a:t>Partially opened external </a:t>
            </a:r>
            <a:r>
              <a:rPr lang="en-IN" dirty="0" err="1" smtClean="0"/>
              <a:t>os</a:t>
            </a:r>
            <a:endParaRPr lang="en-IN" dirty="0" smtClean="0"/>
          </a:p>
          <a:p>
            <a:r>
              <a:rPr lang="en-IN" dirty="0" smtClean="0"/>
              <a:t>Uterine bleeding following amenorrhoea without cramping pain</a:t>
            </a:r>
            <a:endParaRPr lang="en-IN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Cornual</a:t>
            </a:r>
            <a:r>
              <a:rPr lang="en-IN" dirty="0" smtClean="0"/>
              <a:t> pregnancy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IN" dirty="0" smtClean="0"/>
              <a:t>Pregnancy </a:t>
            </a:r>
            <a:r>
              <a:rPr lang="en-IN" dirty="0" err="1" smtClean="0"/>
              <a:t>occuring</a:t>
            </a:r>
            <a:r>
              <a:rPr lang="en-IN" dirty="0" smtClean="0"/>
              <a:t> in the rudimentary horn of the </a:t>
            </a:r>
            <a:r>
              <a:rPr lang="en-IN" dirty="0" err="1" smtClean="0"/>
              <a:t>bicornuate</a:t>
            </a:r>
            <a:r>
              <a:rPr lang="en-IN" dirty="0" smtClean="0"/>
              <a:t> uterus.</a:t>
            </a:r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514600"/>
            <a:ext cx="4805856" cy="4160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Heterotopic</a:t>
            </a:r>
            <a:r>
              <a:rPr lang="en-IN" dirty="0" smtClean="0"/>
              <a:t> pregnancy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Intrauterine pregnancy coexistent with tubal/ cervical/ovarian pregnancy</a:t>
            </a:r>
          </a:p>
          <a:p>
            <a:r>
              <a:rPr lang="en-IN" dirty="0" smtClean="0"/>
              <a:t>Incidence-1 in 8000 pregnancies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Future Fertility following EP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Subsequent conception rate is ~ 60%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Incidence of recurrent EP is 15%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Other factors influencing include: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200" dirty="0" smtClean="0"/>
              <a:t>Age, parity, history of infertility, evidence of </a:t>
            </a:r>
            <a:r>
              <a:rPr lang="en-US" sz="3200" dirty="0" err="1" smtClean="0"/>
              <a:t>contralateral</a:t>
            </a:r>
            <a:r>
              <a:rPr lang="en-US" sz="3200" dirty="0" smtClean="0"/>
              <a:t> tubal disease, ruptured EP, IUCD use, </a:t>
            </a:r>
            <a:r>
              <a:rPr lang="en-US" sz="3200" dirty="0" err="1" smtClean="0"/>
              <a:t>salpingitis</a:t>
            </a:r>
            <a:endParaRPr lang="en-US" sz="32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No difference b/t laparoscopy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laparotomy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utoUpdateAnimBg="0"/>
      <p:bldP spid="51203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C:\SAPPI\Study\MBBS\Thank U Slides\152557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990600"/>
            <a:ext cx="70866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Tubal ectopic pregnancy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3600" dirty="0" smtClean="0"/>
              <a:t>Incidence</a:t>
            </a:r>
            <a:r>
              <a:rPr lang="en-IN" dirty="0" smtClean="0"/>
              <a:t>- </a:t>
            </a:r>
            <a:r>
              <a:rPr lang="en-IN" sz="3600" dirty="0" smtClean="0"/>
              <a:t>1 in 150-300.</a:t>
            </a:r>
            <a:endParaRPr lang="en-IN" dirty="0" smtClean="0"/>
          </a:p>
          <a:p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209800"/>
            <a:ext cx="6477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err="1" smtClean="0"/>
              <a:t>Etiology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3800" u="sng" dirty="0" smtClean="0"/>
              <a:t>Congenital: </a:t>
            </a:r>
          </a:p>
          <a:p>
            <a:r>
              <a:rPr lang="en-GB" sz="3300" dirty="0" smtClean="0"/>
              <a:t>Tubal </a:t>
            </a:r>
            <a:r>
              <a:rPr lang="en-GB" sz="3300" dirty="0" err="1" smtClean="0"/>
              <a:t>hypoplasia</a:t>
            </a:r>
            <a:r>
              <a:rPr lang="en-GB" sz="3300" dirty="0" smtClean="0"/>
              <a:t>, </a:t>
            </a:r>
          </a:p>
          <a:p>
            <a:r>
              <a:rPr lang="en-GB" sz="3300" dirty="0" err="1" smtClean="0"/>
              <a:t>Tortuosity</a:t>
            </a:r>
            <a:r>
              <a:rPr lang="en-GB" sz="3300" dirty="0" smtClean="0"/>
              <a:t>, </a:t>
            </a:r>
          </a:p>
          <a:p>
            <a:r>
              <a:rPr lang="en-GB" sz="3300" dirty="0" smtClean="0"/>
              <a:t>Congenital </a:t>
            </a:r>
            <a:r>
              <a:rPr lang="en-GB" sz="3300" dirty="0" err="1" smtClean="0"/>
              <a:t>diverticuli</a:t>
            </a:r>
            <a:r>
              <a:rPr lang="en-GB" sz="3300" dirty="0" smtClean="0"/>
              <a:t>, </a:t>
            </a:r>
          </a:p>
          <a:p>
            <a:r>
              <a:rPr lang="en-GB" sz="3300" dirty="0" smtClean="0"/>
              <a:t>Accessory </a:t>
            </a:r>
            <a:r>
              <a:rPr lang="en-GB" sz="3300" dirty="0" err="1" smtClean="0"/>
              <a:t>ostia</a:t>
            </a:r>
            <a:r>
              <a:rPr lang="en-GB" sz="3300" dirty="0" smtClean="0"/>
              <a:t>, </a:t>
            </a:r>
          </a:p>
          <a:p>
            <a:r>
              <a:rPr lang="en-GB" sz="3300" dirty="0" smtClean="0"/>
              <a:t>Partial </a:t>
            </a:r>
            <a:r>
              <a:rPr lang="en-GB" sz="3300" dirty="0" err="1" smtClean="0"/>
              <a:t>stenosis</a:t>
            </a:r>
            <a:r>
              <a:rPr lang="en-GB" sz="3300" dirty="0" smtClean="0"/>
              <a:t> </a:t>
            </a:r>
          </a:p>
          <a:p>
            <a:endParaRPr lang="en-GB" dirty="0" smtClean="0"/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Etiology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Pelvic inflammatory  disease</a:t>
            </a:r>
          </a:p>
          <a:p>
            <a:r>
              <a:rPr lang="en-IN" dirty="0" smtClean="0">
                <a:cs typeface="Times New Roman" pitchFamily="18" charset="0"/>
              </a:rPr>
              <a:t>A</a:t>
            </a:r>
            <a:r>
              <a:rPr lang="ro-RO" dirty="0" smtClean="0">
                <a:cs typeface="Times New Roman" pitchFamily="18" charset="0"/>
              </a:rPr>
              <a:t>ssisted reproductive technology</a:t>
            </a:r>
            <a:r>
              <a:rPr lang="en-US" dirty="0" smtClean="0"/>
              <a:t> </a:t>
            </a:r>
          </a:p>
          <a:p>
            <a:r>
              <a:rPr lang="ro-RO" dirty="0" smtClean="0">
                <a:cs typeface="Times New Roman" pitchFamily="18" charset="0"/>
              </a:rPr>
              <a:t>Use of an </a:t>
            </a:r>
            <a:r>
              <a:rPr lang="en-IN" dirty="0" smtClean="0">
                <a:cs typeface="Times New Roman" pitchFamily="18" charset="0"/>
              </a:rPr>
              <a:t>IUCD, OCP(POP)</a:t>
            </a:r>
          </a:p>
          <a:p>
            <a:r>
              <a:rPr lang="en-GB" dirty="0" smtClean="0"/>
              <a:t>Tubal endometriosis</a:t>
            </a:r>
          </a:p>
          <a:p>
            <a:r>
              <a:rPr lang="ro-RO" dirty="0" smtClean="0">
                <a:cs typeface="Times New Roman" pitchFamily="18" charset="0"/>
              </a:rPr>
              <a:t>H</a:t>
            </a:r>
            <a:r>
              <a:rPr lang="en-IN" dirty="0" smtClean="0">
                <a:cs typeface="Times New Roman" pitchFamily="18" charset="0"/>
              </a:rPr>
              <a:t>/o</a:t>
            </a:r>
            <a:r>
              <a:rPr lang="ro-RO" dirty="0" smtClean="0">
                <a:cs typeface="Times New Roman" pitchFamily="18" charset="0"/>
              </a:rPr>
              <a:t> prior ectopic pregnancy</a:t>
            </a:r>
            <a:r>
              <a:rPr lang="en-US" dirty="0" smtClean="0"/>
              <a:t> </a:t>
            </a:r>
          </a:p>
          <a:p>
            <a:r>
              <a:rPr lang="en-US" dirty="0" smtClean="0">
                <a:cs typeface="Times New Roman" pitchFamily="18" charset="0"/>
              </a:rPr>
              <a:t>H/o tubal reconstructive surgery </a:t>
            </a:r>
          </a:p>
          <a:p>
            <a:r>
              <a:rPr lang="en-US" dirty="0" smtClean="0">
                <a:cs typeface="Times New Roman" pitchFamily="18" charset="0"/>
              </a:rPr>
              <a:t>H/o tubal ligation</a:t>
            </a:r>
          </a:p>
          <a:p>
            <a:r>
              <a:rPr lang="en-US" dirty="0" smtClean="0">
                <a:cs typeface="Times New Roman" pitchFamily="18" charset="0"/>
              </a:rPr>
              <a:t>H/o previous induced/ septic abortion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b="1" u="sng"/>
              <a:t>Pathophysiology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029200"/>
          </a:xfrm>
        </p:spPr>
        <p:txBody>
          <a:bodyPr/>
          <a:lstStyle/>
          <a:p>
            <a:r>
              <a:rPr lang="en-US" dirty="0"/>
              <a:t>Normal transport of the ovum to the uterine cavity takes about 3-4 days. The fertilized ovum normally gets implanted on the 6th to 7th </a:t>
            </a:r>
            <a:r>
              <a:rPr lang="en-US" dirty="0" smtClean="0"/>
              <a:t>day.</a:t>
            </a:r>
          </a:p>
          <a:p>
            <a:r>
              <a:rPr lang="en-US" b="1" dirty="0" smtClean="0"/>
              <a:t>Factors </a:t>
            </a:r>
            <a:r>
              <a:rPr lang="en-US" b="1" dirty="0"/>
              <a:t>that contribute to the transport are tubal contractility, ovarian </a:t>
            </a:r>
            <a:r>
              <a:rPr lang="en-US" b="1" dirty="0" err="1"/>
              <a:t>harmones</a:t>
            </a:r>
            <a:r>
              <a:rPr lang="en-US" b="1" dirty="0"/>
              <a:t> and the </a:t>
            </a:r>
            <a:r>
              <a:rPr lang="en-US" b="1" dirty="0" err="1"/>
              <a:t>cilial</a:t>
            </a:r>
            <a:r>
              <a:rPr lang="en-US" b="1" dirty="0"/>
              <a:t> action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Abnormality </a:t>
            </a:r>
            <a:r>
              <a:rPr lang="en-US" dirty="0"/>
              <a:t>in the tubal action or the tube causes ectopic gestation.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73162"/>
          </a:xfrm>
        </p:spPr>
        <p:txBody>
          <a:bodyPr>
            <a:noAutofit/>
          </a:bodyPr>
          <a:lstStyle/>
          <a:p>
            <a:pPr algn="l"/>
            <a:r>
              <a:rPr lang="en-US" sz="3600" b="1" u="sng" dirty="0"/>
              <a:t>The changes that occur in the tube are: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8915400" cy="4724400"/>
          </a:xfrm>
        </p:spPr>
        <p:txBody>
          <a:bodyPr>
            <a:normAutofit fontScale="85000" lnSpcReduction="10000"/>
          </a:bodyPr>
          <a:lstStyle/>
          <a:p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sz="4300" dirty="0" smtClean="0"/>
              <a:t>Implantation of ovum in </a:t>
            </a:r>
            <a:r>
              <a:rPr lang="en-US" sz="4300" dirty="0" err="1" smtClean="0"/>
              <a:t>intercolumnar</a:t>
            </a:r>
            <a:r>
              <a:rPr lang="en-US" sz="4300" dirty="0" smtClean="0"/>
              <a:t> and intramuscular fashion</a:t>
            </a:r>
          </a:p>
          <a:p>
            <a:pPr lvl="1">
              <a:buFont typeface="Arial" pitchFamily="34" charset="0"/>
              <a:buChar char="•"/>
            </a:pPr>
            <a:r>
              <a:rPr lang="en-US" sz="4300" dirty="0" smtClean="0"/>
              <a:t>Minimal </a:t>
            </a:r>
            <a:r>
              <a:rPr lang="en-US" sz="4300" dirty="0" err="1" smtClean="0"/>
              <a:t>decidual</a:t>
            </a:r>
            <a:r>
              <a:rPr lang="en-US" sz="4300" dirty="0" smtClean="0"/>
              <a:t> reaction</a:t>
            </a:r>
          </a:p>
          <a:p>
            <a:pPr lvl="1">
              <a:buFont typeface="Arial" pitchFamily="34" charset="0"/>
              <a:buChar char="•"/>
            </a:pPr>
            <a:r>
              <a:rPr lang="en-US" sz="4300" dirty="0" smtClean="0"/>
              <a:t>Formation of pseudo </a:t>
            </a:r>
            <a:r>
              <a:rPr lang="en-US" sz="4300" dirty="0" err="1" smtClean="0"/>
              <a:t>capsularis</a:t>
            </a:r>
            <a:endParaRPr lang="en-US" sz="4300" dirty="0" smtClean="0"/>
          </a:p>
          <a:p>
            <a:pPr lvl="1">
              <a:buFont typeface="Arial" pitchFamily="34" charset="0"/>
              <a:buChar char="•"/>
            </a:pPr>
            <a:r>
              <a:rPr lang="en-US" sz="4300" dirty="0" smtClean="0"/>
              <a:t>Erosion of blood vessels by chorionic </a:t>
            </a:r>
            <a:r>
              <a:rPr lang="en-US" sz="4300" dirty="0" err="1" smtClean="0"/>
              <a:t>villi</a:t>
            </a:r>
            <a:endParaRPr lang="en-US" sz="4300" dirty="0" smtClean="0"/>
          </a:p>
          <a:p>
            <a:pPr lvl="1">
              <a:buFont typeface="Arial" pitchFamily="34" charset="0"/>
              <a:buChar char="•"/>
            </a:pPr>
            <a:r>
              <a:rPr lang="en-US" sz="4300" dirty="0" smtClean="0"/>
              <a:t>Distension and thinning of tubal wall. </a:t>
            </a:r>
            <a:endParaRPr lang="en-US" sz="35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u="sng" dirty="0"/>
              <a:t>Changes that occur in the uterus are: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sz="3600" dirty="0"/>
              <a:t>The uterus undergoes early pregnancy changes. The isthmus and the cervix softens, the </a:t>
            </a:r>
            <a:r>
              <a:rPr lang="en-US" sz="3600" dirty="0" err="1"/>
              <a:t>endometrium</a:t>
            </a:r>
            <a:r>
              <a:rPr lang="en-US" sz="3600" dirty="0"/>
              <a:t> </a:t>
            </a:r>
            <a:r>
              <a:rPr lang="en-US" sz="3600" dirty="0" err="1"/>
              <a:t>decidualizes</a:t>
            </a:r>
            <a:r>
              <a:rPr lang="en-US" sz="3600" dirty="0"/>
              <a:t>. The endometrial glands show marked </a:t>
            </a:r>
            <a:r>
              <a:rPr lang="en-US" sz="3600" dirty="0" err="1"/>
              <a:t>secretory</a:t>
            </a:r>
            <a:r>
              <a:rPr lang="en-US" sz="3600" dirty="0"/>
              <a:t> and proliferative activity.</a:t>
            </a:r>
          </a:p>
          <a:p>
            <a:endParaRPr lang="en-US" sz="3600" b="1" dirty="0"/>
          </a:p>
          <a:p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1082</Words>
  <Application>Microsoft Office PowerPoint</Application>
  <PresentationFormat>On-screen Show (4:3)</PresentationFormat>
  <Paragraphs>200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Ectopic pregnancy</vt:lpstr>
      <vt:lpstr>Defnition: </vt:lpstr>
      <vt:lpstr>Sites of implantation</vt:lpstr>
      <vt:lpstr>Tubal ectopic pregnancy</vt:lpstr>
      <vt:lpstr>Etiology</vt:lpstr>
      <vt:lpstr>Etiology</vt:lpstr>
      <vt:lpstr>Pathophysiology</vt:lpstr>
      <vt:lpstr>The changes that occur in the tube are:</vt:lpstr>
      <vt:lpstr>Changes that occur in the uterus are:</vt:lpstr>
      <vt:lpstr>Fate of tubal preganacy:</vt:lpstr>
      <vt:lpstr>Clinical Features</vt:lpstr>
      <vt:lpstr>Clinical Features</vt:lpstr>
      <vt:lpstr>Slide 13</vt:lpstr>
      <vt:lpstr>Unruptured Ectopic:  </vt:lpstr>
      <vt:lpstr>Chronic Ectopic  </vt:lpstr>
      <vt:lpstr>Differential diagnosis</vt:lpstr>
      <vt:lpstr>Diagnosis</vt:lpstr>
      <vt:lpstr>Slide 18</vt:lpstr>
      <vt:lpstr>Slide 19</vt:lpstr>
      <vt:lpstr>Treatment 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Abdominal pregnancy</vt:lpstr>
      <vt:lpstr>Slide 31</vt:lpstr>
      <vt:lpstr>Ovarian pregnancy</vt:lpstr>
      <vt:lpstr>Cervical pregnancy</vt:lpstr>
      <vt:lpstr>Cornual pregnancy</vt:lpstr>
      <vt:lpstr>Heterotopic pregnancy</vt:lpstr>
      <vt:lpstr>Future Fertility following EP</vt:lpstr>
      <vt:lpstr>Slide 37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Ectopic pregnancy</dc:title>
  <dc:creator>SWAPNIKA DEVIREDDY</dc:creator>
  <cp:lastModifiedBy>HP</cp:lastModifiedBy>
  <cp:revision>49</cp:revision>
  <dcterms:created xsi:type="dcterms:W3CDTF">2006-08-16T00:00:00Z</dcterms:created>
  <dcterms:modified xsi:type="dcterms:W3CDTF">2017-04-28T04:48:42Z</dcterms:modified>
</cp:coreProperties>
</file>