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7" r:id="rId4"/>
    <p:sldId id="279" r:id="rId5"/>
    <p:sldId id="258" r:id="rId6"/>
    <p:sldId id="259" r:id="rId7"/>
    <p:sldId id="278" r:id="rId8"/>
    <p:sldId id="261" r:id="rId9"/>
    <p:sldId id="268" r:id="rId10"/>
    <p:sldId id="283" r:id="rId11"/>
    <p:sldId id="282" r:id="rId12"/>
    <p:sldId id="262" r:id="rId13"/>
    <p:sldId id="274" r:id="rId14"/>
    <p:sldId id="275" r:id="rId15"/>
    <p:sldId id="263" r:id="rId16"/>
    <p:sldId id="264" r:id="rId17"/>
    <p:sldId id="266" r:id="rId18"/>
    <p:sldId id="276" r:id="rId19"/>
    <p:sldId id="267" r:id="rId20"/>
    <p:sldId id="281" r:id="rId21"/>
    <p:sldId id="280" r:id="rId22"/>
    <p:sldId id="272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5A373-0F7A-4BA5-B635-9A780FC78766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0D230-C874-4067-BF0B-B2222EEBCD6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0D230-C874-4067-BF0B-B2222EEBCD6D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33400"/>
            <a:ext cx="6480048" cy="2301240"/>
          </a:xfrm>
        </p:spPr>
        <p:txBody>
          <a:bodyPr/>
          <a:lstStyle/>
          <a:p>
            <a:r>
              <a:rPr lang="en-IN" dirty="0" smtClean="0">
                <a:solidFill>
                  <a:srgbClr val="FF4F92"/>
                </a:solidFill>
              </a:rPr>
              <a:t>Development of female genital tract</a:t>
            </a:r>
            <a:endParaRPr lang="en-IN" dirty="0">
              <a:solidFill>
                <a:srgbClr val="FF4F9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343400" cy="5516563"/>
          </a:xfrm>
        </p:spPr>
        <p:txBody>
          <a:bodyPr/>
          <a:lstStyle/>
          <a:p>
            <a:r>
              <a:rPr lang="en-IN" dirty="0" smtClean="0"/>
              <a:t>Urethra may open on the </a:t>
            </a:r>
            <a:r>
              <a:rPr lang="en-IN" dirty="0" err="1" smtClean="0"/>
              <a:t>ant.wall</a:t>
            </a:r>
            <a:r>
              <a:rPr lang="en-IN" dirty="0" smtClean="0"/>
              <a:t> of the vagina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>
                <a:solidFill>
                  <a:srgbClr val="FF4F92"/>
                </a:solidFill>
              </a:rPr>
              <a:t>Ectopic </a:t>
            </a:r>
            <a:r>
              <a:rPr lang="en-IN" dirty="0" err="1" smtClean="0">
                <a:solidFill>
                  <a:srgbClr val="FF4F92"/>
                </a:solidFill>
              </a:rPr>
              <a:t>ureter</a:t>
            </a:r>
            <a:r>
              <a:rPr lang="en-IN" dirty="0" smtClean="0">
                <a:solidFill>
                  <a:srgbClr val="FF4F92"/>
                </a:solidFill>
              </a:rPr>
              <a:t> </a:t>
            </a:r>
            <a:r>
              <a:rPr lang="en-IN" dirty="0" smtClean="0"/>
              <a:t>: additional </a:t>
            </a:r>
            <a:r>
              <a:rPr lang="en-IN" dirty="0" err="1" smtClean="0"/>
              <a:t>ureteric</a:t>
            </a:r>
            <a:r>
              <a:rPr lang="en-IN" dirty="0" smtClean="0"/>
              <a:t> opening in the vestibule, close to the urethra or in the vagina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33400"/>
            <a:ext cx="4095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467600" cy="5745163"/>
          </a:xfrm>
        </p:spPr>
        <p:txBody>
          <a:bodyPr/>
          <a:lstStyle/>
          <a:p>
            <a:r>
              <a:rPr lang="en-IN" dirty="0" smtClean="0">
                <a:solidFill>
                  <a:srgbClr val="FF4F92"/>
                </a:solidFill>
              </a:rPr>
              <a:t>Vestibular anus</a:t>
            </a:r>
            <a:r>
              <a:rPr lang="en-IN" dirty="0" smtClean="0"/>
              <a:t>: anal opening situated either close to the post. End of vestibule or in the vestibule.</a:t>
            </a:r>
          </a:p>
          <a:p>
            <a:r>
              <a:rPr lang="en-IN" dirty="0" smtClean="0">
                <a:solidFill>
                  <a:srgbClr val="FF4F92"/>
                </a:solidFill>
              </a:rPr>
              <a:t>Congenital </a:t>
            </a:r>
            <a:r>
              <a:rPr lang="en-IN" dirty="0" err="1" smtClean="0">
                <a:solidFill>
                  <a:srgbClr val="FF4F92"/>
                </a:solidFill>
              </a:rPr>
              <a:t>rectovaginal</a:t>
            </a:r>
            <a:r>
              <a:rPr lang="en-IN" dirty="0" smtClean="0">
                <a:solidFill>
                  <a:srgbClr val="FF4F92"/>
                </a:solidFill>
              </a:rPr>
              <a:t> fistula</a:t>
            </a:r>
            <a:r>
              <a:rPr lang="en-IN" dirty="0" smtClean="0"/>
              <a:t>: anal opening situated in the vagina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086100"/>
            <a:ext cx="9143999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4F92"/>
                </a:solidFill>
              </a:rPr>
              <a:t>Development of Ovary</a:t>
            </a:r>
            <a:endParaRPr lang="en-IN" dirty="0">
              <a:solidFill>
                <a:srgbClr val="FF4F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 smtClean="0"/>
          </a:p>
          <a:p>
            <a:r>
              <a:rPr lang="en-IN" dirty="0" smtClean="0"/>
              <a:t>Ovary is formed on either side from the GONADAL RIDGE which is formed in a 5</a:t>
            </a:r>
            <a:r>
              <a:rPr lang="en-IN" baseline="30000" dirty="0" smtClean="0"/>
              <a:t>th</a:t>
            </a:r>
            <a:r>
              <a:rPr lang="en-IN" dirty="0" smtClean="0"/>
              <a:t> WEEK EMBRYO.</a:t>
            </a:r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419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86200"/>
            <a:ext cx="65627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2362200"/>
          </a:xfrm>
        </p:spPr>
        <p:txBody>
          <a:bodyPr>
            <a:noAutofit/>
          </a:bodyPr>
          <a:lstStyle/>
          <a:p>
            <a:r>
              <a:rPr lang="en-IN" sz="3200" dirty="0" smtClean="0"/>
              <a:t>The </a:t>
            </a:r>
            <a:r>
              <a:rPr lang="en-IN" sz="3200" dirty="0" err="1" smtClean="0"/>
              <a:t>coelomic</a:t>
            </a:r>
            <a:r>
              <a:rPr lang="en-IN" sz="3200" dirty="0" smtClean="0"/>
              <a:t> epithelium on the medial side of the </a:t>
            </a:r>
            <a:r>
              <a:rPr lang="en-IN" sz="3200" dirty="0" err="1" smtClean="0"/>
              <a:t>mesonephric</a:t>
            </a:r>
            <a:r>
              <a:rPr lang="en-IN" sz="3200" dirty="0" smtClean="0"/>
              <a:t> ducts becomes thickened to form the </a:t>
            </a:r>
            <a:r>
              <a:rPr lang="en-IN" sz="3200" dirty="0" err="1" smtClean="0"/>
              <a:t>gonadal</a:t>
            </a:r>
            <a:r>
              <a:rPr lang="en-IN" sz="3200" dirty="0" smtClean="0"/>
              <a:t> ridges along with the condensation of the underlying </a:t>
            </a:r>
            <a:r>
              <a:rPr lang="en-IN" sz="3200" dirty="0" err="1" smtClean="0"/>
              <a:t>mesenchyme</a:t>
            </a:r>
            <a:endParaRPr lang="en-IN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52800"/>
            <a:ext cx="8382000" cy="3505200"/>
          </a:xfrm>
        </p:spPr>
        <p:txBody>
          <a:bodyPr/>
          <a:lstStyle/>
          <a:p>
            <a:r>
              <a:rPr lang="en-IN" dirty="0" smtClean="0"/>
              <a:t>Sex cords or </a:t>
            </a:r>
            <a:r>
              <a:rPr lang="en-IN" dirty="0" err="1" smtClean="0"/>
              <a:t>medullary</a:t>
            </a:r>
            <a:r>
              <a:rPr lang="en-IN" dirty="0" smtClean="0"/>
              <a:t> cords proliferate from the germinate epithelium into the underlying mesoderm</a:t>
            </a:r>
          </a:p>
          <a:p>
            <a:r>
              <a:rPr lang="en-IN" dirty="0" smtClean="0"/>
              <a:t>The primordial germ cells (</a:t>
            </a:r>
            <a:r>
              <a:rPr lang="en-IN" dirty="0" err="1" smtClean="0"/>
              <a:t>endodermal</a:t>
            </a:r>
            <a:r>
              <a:rPr lang="en-IN" dirty="0" smtClean="0"/>
              <a:t> in origin) are formed in the yolk sac and migrate along the </a:t>
            </a:r>
            <a:r>
              <a:rPr lang="en-IN" dirty="0" err="1" smtClean="0"/>
              <a:t>mesentry</a:t>
            </a:r>
            <a:r>
              <a:rPr lang="en-IN" dirty="0" smtClean="0"/>
              <a:t> of hindgut into the </a:t>
            </a:r>
            <a:r>
              <a:rPr lang="en-IN" dirty="0" err="1" smtClean="0"/>
              <a:t>gonadal</a:t>
            </a:r>
            <a:r>
              <a:rPr lang="en-IN" dirty="0" smtClean="0"/>
              <a:t> ridges by 6</a:t>
            </a:r>
            <a:r>
              <a:rPr lang="en-IN" baseline="30000" dirty="0" smtClean="0"/>
              <a:t>th</a:t>
            </a:r>
            <a:r>
              <a:rPr lang="en-IN" dirty="0" smtClean="0"/>
              <a:t> week.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38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txBody>
          <a:bodyPr/>
          <a:lstStyle/>
          <a:p>
            <a:r>
              <a:rPr lang="en-IN" dirty="0" smtClean="0"/>
              <a:t>The germ cells undergo a number of rapid mitotic divisions and differentiate into </a:t>
            </a:r>
            <a:r>
              <a:rPr lang="en-IN" dirty="0" err="1" smtClean="0"/>
              <a:t>oogonia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 err="1" smtClean="0"/>
              <a:t>oogonia</a:t>
            </a:r>
            <a:r>
              <a:rPr lang="en-IN" dirty="0" smtClean="0"/>
              <a:t> reaches its maximum at </a:t>
            </a:r>
            <a:r>
              <a:rPr lang="en-IN" dirty="0" smtClean="0">
                <a:solidFill>
                  <a:srgbClr val="FF4F92"/>
                </a:solidFill>
              </a:rPr>
              <a:t>20</a:t>
            </a:r>
            <a:r>
              <a:rPr lang="en-IN" baseline="30000" dirty="0" smtClean="0">
                <a:solidFill>
                  <a:srgbClr val="FF4F92"/>
                </a:solidFill>
              </a:rPr>
              <a:t>th</a:t>
            </a:r>
            <a:r>
              <a:rPr lang="en-IN" dirty="0" smtClean="0">
                <a:solidFill>
                  <a:srgbClr val="FF4F92"/>
                </a:solidFill>
              </a:rPr>
              <a:t> wk </a:t>
            </a:r>
            <a:r>
              <a:rPr lang="en-IN" dirty="0" smtClean="0"/>
              <a:t>numbering about </a:t>
            </a:r>
            <a:r>
              <a:rPr lang="en-IN" dirty="0" smtClean="0">
                <a:solidFill>
                  <a:srgbClr val="FF4F92"/>
                </a:solidFill>
              </a:rPr>
              <a:t>7 million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The mitotic division gradually ceases and majority enters the prophase of 1</a:t>
            </a:r>
            <a:r>
              <a:rPr lang="en-IN" baseline="30000" dirty="0" smtClean="0"/>
              <a:t>st</a:t>
            </a:r>
            <a:r>
              <a:rPr lang="en-IN" dirty="0" smtClean="0"/>
              <a:t> meiotic division and are called </a:t>
            </a:r>
            <a:r>
              <a:rPr lang="en-IN" dirty="0" smtClean="0">
                <a:solidFill>
                  <a:srgbClr val="FF4F92"/>
                </a:solidFill>
              </a:rPr>
              <a:t>PRIMARY OOCYTES.</a:t>
            </a:r>
          </a:p>
          <a:p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1722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The cells of the </a:t>
            </a:r>
            <a:r>
              <a:rPr lang="en-IN" sz="2800" dirty="0" err="1" smtClean="0"/>
              <a:t>coelomic</a:t>
            </a:r>
            <a:r>
              <a:rPr lang="en-IN" sz="2800" dirty="0" smtClean="0"/>
              <a:t> epithelium differentiate into </a:t>
            </a:r>
            <a:r>
              <a:rPr lang="en-IN" sz="2800" dirty="0" err="1" smtClean="0"/>
              <a:t>pregranulosa</a:t>
            </a:r>
            <a:r>
              <a:rPr lang="en-IN" sz="2800" dirty="0" smtClean="0"/>
              <a:t> cells.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The </a:t>
            </a:r>
            <a:r>
              <a:rPr lang="en-IN" sz="2800" dirty="0" err="1" smtClean="0"/>
              <a:t>oocytes</a:t>
            </a:r>
            <a:r>
              <a:rPr lang="en-IN" sz="2800" dirty="0" smtClean="0"/>
              <a:t> are surrounded by ring of </a:t>
            </a:r>
            <a:r>
              <a:rPr lang="en-IN" sz="2800" dirty="0" err="1" smtClean="0"/>
              <a:t>pregranulosa</a:t>
            </a:r>
            <a:r>
              <a:rPr lang="en-IN" sz="2800" dirty="0" smtClean="0"/>
              <a:t> cells and later by the </a:t>
            </a:r>
            <a:r>
              <a:rPr lang="en-IN" sz="2800" dirty="0" err="1" smtClean="0"/>
              <a:t>granulosa</a:t>
            </a:r>
            <a:r>
              <a:rPr lang="en-IN" sz="2800" dirty="0" smtClean="0"/>
              <a:t> cells to form primordial follicles by 20</a:t>
            </a:r>
            <a:r>
              <a:rPr lang="en-IN" sz="2800" baseline="30000" dirty="0" smtClean="0"/>
              <a:t>th</a:t>
            </a:r>
            <a:r>
              <a:rPr lang="en-IN" sz="2800" dirty="0" smtClean="0"/>
              <a:t> wks of gestation.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They arrange themselves in the ovarian cortex, while the ovarian medulla consists of connective tissue.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>
                <a:solidFill>
                  <a:srgbClr val="FF4F92"/>
                </a:solidFill>
              </a:rPr>
              <a:t>At birth </a:t>
            </a:r>
            <a:r>
              <a:rPr lang="en-IN" sz="2800" dirty="0" smtClean="0"/>
              <a:t>there is no more mitotic division and all the </a:t>
            </a:r>
            <a:r>
              <a:rPr lang="en-IN" sz="2800" dirty="0" err="1" smtClean="0"/>
              <a:t>oogonia</a:t>
            </a:r>
            <a:r>
              <a:rPr lang="en-IN" sz="2800" dirty="0" smtClean="0"/>
              <a:t> are replaced by primary </a:t>
            </a:r>
            <a:r>
              <a:rPr lang="en-IN" sz="2800" dirty="0" err="1" smtClean="0"/>
              <a:t>oocytes</a:t>
            </a:r>
            <a:r>
              <a:rPr lang="en-IN" sz="2800" dirty="0" smtClean="0"/>
              <a:t>. The estimated number at birth is about </a:t>
            </a:r>
            <a:r>
              <a:rPr lang="en-IN" sz="2800" dirty="0" smtClean="0">
                <a:solidFill>
                  <a:srgbClr val="FF4F92"/>
                </a:solidFill>
              </a:rPr>
              <a:t>2 million</a:t>
            </a:r>
            <a:r>
              <a:rPr lang="en-IN" sz="2800" dirty="0" smtClean="0"/>
              <a:t>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1143000"/>
          </a:xfrm>
        </p:spPr>
        <p:txBody>
          <a:bodyPr/>
          <a:lstStyle/>
          <a:p>
            <a:pPr algn="ctr"/>
            <a:r>
              <a:rPr lang="en-I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Descent of ovary</a:t>
            </a:r>
            <a:endParaRPr lang="en-IN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>
            <a:normAutofit/>
          </a:bodyPr>
          <a:lstStyle/>
          <a:p>
            <a:r>
              <a:rPr lang="en-IN" dirty="0" smtClean="0"/>
              <a:t>The ovary descends from the lumbar region to the true pelvis/pelvic brim during the seventh to ninth months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A </a:t>
            </a:r>
            <a:r>
              <a:rPr lang="en-IN" dirty="0" err="1" smtClean="0"/>
              <a:t>gubernaculum</a:t>
            </a:r>
            <a:r>
              <a:rPr lang="en-IN" dirty="0" smtClean="0"/>
              <a:t> forms and extends from the ovary to the labium </a:t>
            </a:r>
            <a:r>
              <a:rPr lang="en-IN" dirty="0" err="1" smtClean="0"/>
              <a:t>majus</a:t>
            </a:r>
            <a:r>
              <a:rPr lang="en-IN" dirty="0" smtClean="0"/>
              <a:t>. It gets attached to the developing uterus at its junction with the uterine tubes.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IN" dirty="0" smtClean="0"/>
              <a:t>The </a:t>
            </a:r>
            <a:r>
              <a:rPr lang="en-IN" dirty="0" err="1" smtClean="0"/>
              <a:t>gubernaculum</a:t>
            </a:r>
            <a:r>
              <a:rPr lang="en-IN" dirty="0" smtClean="0"/>
              <a:t> that persists between the ovary and the uterus becomes the ovarian ligament.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The part between the uterus and labium </a:t>
            </a:r>
            <a:r>
              <a:rPr lang="en-IN" dirty="0" err="1" smtClean="0"/>
              <a:t>majus</a:t>
            </a:r>
            <a:r>
              <a:rPr lang="en-IN" dirty="0" smtClean="0"/>
              <a:t> becomes the round ligament of uterus.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1143000"/>
          </a:xfrm>
        </p:spPr>
        <p:txBody>
          <a:bodyPr/>
          <a:lstStyle/>
          <a:p>
            <a:pPr algn="ctr"/>
            <a:r>
              <a:rPr lang="en-I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Anomalies of Ovary</a:t>
            </a:r>
            <a:endParaRPr lang="en-IN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410200"/>
          </a:xfrm>
        </p:spPr>
        <p:txBody>
          <a:bodyPr>
            <a:normAutofit fontScale="92500"/>
          </a:bodyPr>
          <a:lstStyle/>
          <a:p>
            <a:r>
              <a:rPr lang="en-IN" sz="3600" dirty="0" smtClean="0"/>
              <a:t>The ovary may be absent on one or both the sides.</a:t>
            </a:r>
          </a:p>
          <a:p>
            <a:r>
              <a:rPr lang="en-IN" sz="3600" dirty="0" smtClean="0"/>
              <a:t>Streak gonads/ </a:t>
            </a:r>
            <a:r>
              <a:rPr lang="en-IN" sz="3600" dirty="0" err="1" smtClean="0"/>
              <a:t>gonadal</a:t>
            </a:r>
            <a:r>
              <a:rPr lang="en-IN" sz="3600" dirty="0" smtClean="0"/>
              <a:t> </a:t>
            </a:r>
            <a:r>
              <a:rPr lang="en-IN" sz="3600" dirty="0" err="1" smtClean="0"/>
              <a:t>dysgenesis</a:t>
            </a:r>
            <a:endParaRPr lang="en-IN" sz="3600" dirty="0" smtClean="0"/>
          </a:p>
          <a:p>
            <a:pPr>
              <a:buNone/>
            </a:pPr>
            <a:endParaRPr lang="en-IN" sz="3600" dirty="0" smtClean="0"/>
          </a:p>
          <a:p>
            <a:r>
              <a:rPr lang="en-IN" sz="3600" dirty="0" smtClean="0"/>
              <a:t>Ovaries may be duplicated.</a:t>
            </a:r>
          </a:p>
          <a:p>
            <a:r>
              <a:rPr lang="en-IN" sz="3600" dirty="0" smtClean="0"/>
              <a:t>Accessory ovary- division of ovary into 2</a:t>
            </a:r>
          </a:p>
          <a:p>
            <a:r>
              <a:rPr lang="en-IN" sz="3600" dirty="0" smtClean="0"/>
              <a:t>Supernumerary ovaries- ovaries may be found in the </a:t>
            </a:r>
            <a:r>
              <a:rPr lang="en-IN" sz="3600" dirty="0" err="1" smtClean="0"/>
              <a:t>broadligament</a:t>
            </a:r>
            <a:r>
              <a:rPr lang="en-IN" sz="3600" dirty="0" smtClean="0"/>
              <a:t> or </a:t>
            </a:r>
            <a:r>
              <a:rPr lang="en-IN" sz="3600" dirty="0" err="1" smtClean="0"/>
              <a:t>elsewhwere</a:t>
            </a:r>
            <a:endParaRPr lang="en-IN" sz="36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143000"/>
          </a:xfrm>
        </p:spPr>
        <p:txBody>
          <a:bodyPr>
            <a:normAutofit/>
          </a:bodyPr>
          <a:lstStyle/>
          <a:p>
            <a:r>
              <a:rPr lang="en-IN" sz="4000" dirty="0" smtClean="0">
                <a:solidFill>
                  <a:srgbClr val="FF4F92"/>
                </a:solidFill>
              </a:rPr>
              <a:t>Development of External Genitalia</a:t>
            </a:r>
            <a:endParaRPr lang="en-IN" sz="4000" dirty="0">
              <a:solidFill>
                <a:srgbClr val="FF4F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IN" dirty="0" smtClean="0"/>
              <a:t>Site of origin: </a:t>
            </a:r>
            <a:r>
              <a:rPr lang="en-IN" dirty="0" smtClean="0">
                <a:solidFill>
                  <a:srgbClr val="FF4F92"/>
                </a:solidFill>
              </a:rPr>
              <a:t>UROGENITAL SINUS</a:t>
            </a:r>
          </a:p>
          <a:p>
            <a:r>
              <a:rPr lang="en-IN" dirty="0" smtClean="0"/>
              <a:t>A longitudinal septum called </a:t>
            </a:r>
            <a:r>
              <a:rPr lang="en-IN" dirty="0" err="1" smtClean="0"/>
              <a:t>Urorectal</a:t>
            </a:r>
            <a:r>
              <a:rPr lang="en-IN" dirty="0" smtClean="0"/>
              <a:t> septum appears in the </a:t>
            </a:r>
            <a:r>
              <a:rPr lang="en-IN" dirty="0" err="1" smtClean="0"/>
              <a:t>urogenital</a:t>
            </a:r>
            <a:r>
              <a:rPr lang="en-IN" dirty="0" smtClean="0"/>
              <a:t> sinus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001000" cy="6126163"/>
          </a:xfrm>
        </p:spPr>
        <p:txBody>
          <a:bodyPr/>
          <a:lstStyle/>
          <a:p>
            <a:r>
              <a:rPr lang="en-IN" dirty="0" smtClean="0"/>
              <a:t>Ovarian cysts: developmental arrest of ovarian follicles</a:t>
            </a:r>
          </a:p>
          <a:p>
            <a:r>
              <a:rPr lang="en-I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Stein </a:t>
            </a:r>
            <a:r>
              <a:rPr lang="en-IN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Leventhal</a:t>
            </a:r>
            <a:r>
              <a:rPr lang="en-I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Syndrome: </a:t>
            </a:r>
            <a:r>
              <a:rPr lang="en-IN" dirty="0" smtClean="0"/>
              <a:t>multiple small theca </a:t>
            </a:r>
            <a:r>
              <a:rPr lang="en-IN" dirty="0" err="1" smtClean="0"/>
              <a:t>lutein</a:t>
            </a:r>
            <a:r>
              <a:rPr lang="en-IN" dirty="0" smtClean="0"/>
              <a:t> cysts involve both the ovaries, mild </a:t>
            </a:r>
            <a:r>
              <a:rPr lang="en-IN" dirty="0" err="1" smtClean="0"/>
              <a:t>hirsutism</a:t>
            </a:r>
            <a:r>
              <a:rPr lang="en-IN" dirty="0" smtClean="0"/>
              <a:t>, deep voice, secondary amenorrhoea.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276600"/>
            <a:ext cx="617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6477000"/>
          </a:xfrm>
        </p:spPr>
        <p:txBody>
          <a:bodyPr/>
          <a:lstStyle/>
          <a:p>
            <a:r>
              <a:rPr lang="en-IN" sz="3200" dirty="0" smtClean="0"/>
              <a:t>The ovary may descend into the inguinal canal or even into the labium </a:t>
            </a:r>
            <a:r>
              <a:rPr lang="en-IN" sz="3200" dirty="0" err="1" smtClean="0"/>
              <a:t>majus</a:t>
            </a:r>
            <a:r>
              <a:rPr lang="en-IN" sz="3200" dirty="0" smtClean="0"/>
              <a:t>.</a:t>
            </a:r>
          </a:p>
          <a:p>
            <a:r>
              <a:rPr lang="en-IN" sz="3200" dirty="0" err="1" smtClean="0">
                <a:solidFill>
                  <a:srgbClr val="FF4F92"/>
                </a:solidFill>
              </a:rPr>
              <a:t>Prolapse</a:t>
            </a:r>
            <a:r>
              <a:rPr lang="en-IN" sz="3200" dirty="0" smtClean="0"/>
              <a:t> of ovaries</a:t>
            </a:r>
          </a:p>
          <a:p>
            <a:r>
              <a:rPr lang="e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Chocolate cysts:</a:t>
            </a:r>
          </a:p>
          <a:p>
            <a:pPr>
              <a:buNone/>
            </a:pPr>
            <a:r>
              <a:rPr lang="en-IN" sz="3200" dirty="0" smtClean="0"/>
              <a:t>    endometrial cysts in the ovary</a:t>
            </a:r>
          </a:p>
          <a:p>
            <a:r>
              <a:rPr lang="e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Carcinoma</a:t>
            </a:r>
            <a:r>
              <a:rPr lang="en-IN" sz="3200" dirty="0" smtClean="0"/>
              <a:t> of ovary</a:t>
            </a:r>
          </a:p>
          <a:p>
            <a:endParaRPr lang="en-IN" sz="3200" dirty="0" smtClean="0"/>
          </a:p>
          <a:p>
            <a:endParaRPr lang="en-IN" sz="3200" dirty="0" smtClean="0"/>
          </a:p>
          <a:p>
            <a:pPr>
              <a:buNone/>
            </a:pPr>
            <a:endParaRPr lang="en-IN" sz="2800" dirty="0" smtClean="0"/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0386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38600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4343400" cy="6400800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Adrenal</a:t>
            </a:r>
            <a:r>
              <a:rPr lang="en-IN" dirty="0" smtClean="0"/>
              <a:t> or </a:t>
            </a:r>
            <a:r>
              <a:rPr lang="en-I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thyroid</a:t>
            </a:r>
            <a:r>
              <a:rPr lang="en-IN" dirty="0" smtClean="0"/>
              <a:t> </a:t>
            </a:r>
            <a:r>
              <a:rPr lang="en-I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tissue</a:t>
            </a:r>
            <a:r>
              <a:rPr lang="en-IN" dirty="0" smtClean="0"/>
              <a:t> may be present in the ovary. The ovary sometimes contain cells that are capable of differentiating into various tissues like </a:t>
            </a:r>
            <a:r>
              <a:rPr lang="en-I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bone</a:t>
            </a:r>
            <a:r>
              <a:rPr lang="en-IN" dirty="0" smtClean="0"/>
              <a:t>, </a:t>
            </a:r>
            <a:r>
              <a:rPr lang="en-I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cartilage</a:t>
            </a:r>
            <a:r>
              <a:rPr lang="en-IN" dirty="0" smtClean="0"/>
              <a:t>, </a:t>
            </a:r>
            <a:r>
              <a:rPr lang="en-I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hair</a:t>
            </a:r>
            <a:r>
              <a:rPr lang="en-IN" dirty="0" smtClean="0"/>
              <a:t> etc., and the growth  of these cell rests can give rise to a particular tumour called </a:t>
            </a:r>
            <a:r>
              <a:rPr lang="en-IN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TERATOMA</a:t>
            </a:r>
            <a:endParaRPr lang="en-IN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533400"/>
            <a:ext cx="445703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153400" cy="6324600"/>
          </a:xfrm>
        </p:spPr>
        <p:txBody>
          <a:bodyPr>
            <a:normAutofit/>
          </a:bodyPr>
          <a:lstStyle/>
          <a:p>
            <a:r>
              <a:rPr lang="en-IN" dirty="0" smtClean="0"/>
              <a:t>The </a:t>
            </a:r>
            <a:r>
              <a:rPr lang="en-IN" dirty="0" err="1" smtClean="0"/>
              <a:t>urorectal</a:t>
            </a:r>
            <a:r>
              <a:rPr lang="en-IN" dirty="0" smtClean="0"/>
              <a:t> septum contains a pair of </a:t>
            </a:r>
            <a:r>
              <a:rPr lang="en-IN" dirty="0" err="1" smtClean="0"/>
              <a:t>paramesonephric</a:t>
            </a:r>
            <a:r>
              <a:rPr lang="en-IN" dirty="0" smtClean="0"/>
              <a:t> ducts and a pair of </a:t>
            </a:r>
            <a:r>
              <a:rPr lang="en-IN" dirty="0" err="1" smtClean="0"/>
              <a:t>mesonephric</a:t>
            </a:r>
            <a:r>
              <a:rPr lang="en-IN" dirty="0" smtClean="0"/>
              <a:t> ducts.</a:t>
            </a:r>
          </a:p>
          <a:p>
            <a:r>
              <a:rPr lang="en-IN" dirty="0" smtClean="0"/>
              <a:t>The caudal end of the </a:t>
            </a:r>
            <a:r>
              <a:rPr lang="en-IN" dirty="0" err="1" smtClean="0"/>
              <a:t>urogenital</a:t>
            </a:r>
            <a:r>
              <a:rPr lang="en-IN" dirty="0" smtClean="0"/>
              <a:t> sinus is covered by </a:t>
            </a:r>
            <a:r>
              <a:rPr lang="en-IN" dirty="0" err="1" smtClean="0"/>
              <a:t>cloacal</a:t>
            </a:r>
            <a:r>
              <a:rPr lang="en-IN" dirty="0" smtClean="0"/>
              <a:t> membrane.</a:t>
            </a:r>
          </a:p>
          <a:p>
            <a:r>
              <a:rPr lang="en-IN" dirty="0" smtClean="0"/>
              <a:t>The </a:t>
            </a:r>
            <a:r>
              <a:rPr lang="en-IN" dirty="0" err="1" smtClean="0"/>
              <a:t>urorectal</a:t>
            </a:r>
            <a:r>
              <a:rPr lang="en-IN" dirty="0" smtClean="0"/>
              <a:t> septum grows caudally and meets the </a:t>
            </a:r>
            <a:r>
              <a:rPr lang="en-IN" dirty="0" err="1" smtClean="0"/>
              <a:t>cloacal</a:t>
            </a:r>
            <a:r>
              <a:rPr lang="en-IN" dirty="0" smtClean="0"/>
              <a:t> membrane.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153400" cy="5745163"/>
          </a:xfrm>
        </p:spPr>
        <p:txBody>
          <a:bodyPr>
            <a:normAutofit/>
          </a:bodyPr>
          <a:lstStyle/>
          <a:p>
            <a:r>
              <a:rPr lang="en-IN" dirty="0" smtClean="0"/>
              <a:t>The point where the </a:t>
            </a:r>
            <a:r>
              <a:rPr lang="en-IN" dirty="0" err="1" smtClean="0"/>
              <a:t>urorectal</a:t>
            </a:r>
            <a:r>
              <a:rPr lang="en-IN" dirty="0" smtClean="0"/>
              <a:t> septum meets the </a:t>
            </a:r>
            <a:r>
              <a:rPr lang="en-IN" dirty="0" err="1" smtClean="0"/>
              <a:t>cloacal</a:t>
            </a:r>
            <a:r>
              <a:rPr lang="en-IN" dirty="0" smtClean="0"/>
              <a:t> membrane develops into </a:t>
            </a:r>
            <a:r>
              <a:rPr lang="en-IN" dirty="0" err="1" smtClean="0"/>
              <a:t>perineal</a:t>
            </a:r>
            <a:r>
              <a:rPr lang="en-IN" dirty="0" smtClean="0"/>
              <a:t> body.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The part of the </a:t>
            </a:r>
            <a:r>
              <a:rPr lang="en-IN" dirty="0" err="1" smtClean="0"/>
              <a:t>cloacal</a:t>
            </a:r>
            <a:r>
              <a:rPr lang="en-IN" dirty="0" smtClean="0"/>
              <a:t> membrane in  front of the </a:t>
            </a:r>
            <a:r>
              <a:rPr lang="en-IN" dirty="0" err="1" smtClean="0"/>
              <a:t>perineal</a:t>
            </a:r>
            <a:r>
              <a:rPr lang="en-IN" dirty="0" smtClean="0"/>
              <a:t> body is called </a:t>
            </a:r>
            <a:r>
              <a:rPr lang="en-IN" dirty="0" err="1" smtClean="0"/>
              <a:t>urogenital</a:t>
            </a:r>
            <a:r>
              <a:rPr lang="en-IN" dirty="0" smtClean="0"/>
              <a:t> membrane</a:t>
            </a:r>
          </a:p>
          <a:p>
            <a:r>
              <a:rPr lang="en-IN" dirty="0" smtClean="0"/>
              <a:t>The part behind is called anal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r>
              <a:rPr lang="en-IN" dirty="0" smtClean="0"/>
              <a:t> The dorsal part of </a:t>
            </a:r>
            <a:r>
              <a:rPr lang="en-IN" dirty="0" err="1" smtClean="0"/>
              <a:t>endodermal</a:t>
            </a:r>
            <a:r>
              <a:rPr lang="en-IN" dirty="0" smtClean="0"/>
              <a:t> </a:t>
            </a:r>
            <a:r>
              <a:rPr lang="en-IN" dirty="0" err="1" smtClean="0"/>
              <a:t>cloaca</a:t>
            </a:r>
            <a:r>
              <a:rPr lang="en-IN" dirty="0" smtClean="0"/>
              <a:t> differentiates into rectum and anal canal.</a:t>
            </a:r>
          </a:p>
          <a:p>
            <a:r>
              <a:rPr lang="en-IN" dirty="0" smtClean="0"/>
              <a:t> Ventral portion called </a:t>
            </a:r>
            <a:r>
              <a:rPr lang="en-IN" dirty="0" err="1" smtClean="0"/>
              <a:t>urogenital</a:t>
            </a:r>
            <a:r>
              <a:rPr lang="en-IN" dirty="0" smtClean="0"/>
              <a:t> sinus differentiates into 3parts:</a:t>
            </a:r>
          </a:p>
          <a:p>
            <a:pPr marL="550926" indent="-514350">
              <a:buFont typeface="+mj-lt"/>
              <a:buAutoNum type="arabicPeriod"/>
            </a:pPr>
            <a:r>
              <a:rPr lang="en-IN" dirty="0" smtClean="0"/>
              <a:t>Upper </a:t>
            </a:r>
            <a:r>
              <a:rPr lang="en-IN" dirty="0" err="1" smtClean="0"/>
              <a:t>vesicourethral</a:t>
            </a:r>
            <a:r>
              <a:rPr lang="en-IN" dirty="0" smtClean="0"/>
              <a:t> part</a:t>
            </a:r>
          </a:p>
          <a:p>
            <a:pPr marL="550926" indent="-514350">
              <a:buFont typeface="+mj-lt"/>
              <a:buAutoNum type="arabicPeriod"/>
            </a:pPr>
            <a:r>
              <a:rPr lang="en-IN" dirty="0" smtClean="0"/>
              <a:t>Middle pelvic part of </a:t>
            </a:r>
            <a:r>
              <a:rPr lang="en-IN" dirty="0" err="1" smtClean="0"/>
              <a:t>urogenital</a:t>
            </a:r>
            <a:r>
              <a:rPr lang="en-IN" dirty="0" smtClean="0"/>
              <a:t> sinus</a:t>
            </a:r>
          </a:p>
          <a:p>
            <a:pPr marL="550926" indent="-514350">
              <a:buFont typeface="+mj-lt"/>
              <a:buAutoNum type="arabicPeriod"/>
            </a:pPr>
            <a:r>
              <a:rPr lang="en-IN" dirty="0" smtClean="0"/>
              <a:t>The lower phallic part of </a:t>
            </a:r>
            <a:r>
              <a:rPr lang="en-IN" dirty="0" err="1" smtClean="0"/>
              <a:t>urogenital</a:t>
            </a:r>
            <a:r>
              <a:rPr lang="en-IN" dirty="0" smtClean="0"/>
              <a:t> sinus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791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897563"/>
          </a:xfrm>
        </p:spPr>
        <p:txBody>
          <a:bodyPr>
            <a:normAutofit fontScale="92500" lnSpcReduction="20000"/>
          </a:bodyPr>
          <a:lstStyle/>
          <a:p>
            <a:pPr marL="550926" indent="-514350"/>
            <a:r>
              <a:rPr lang="en-IN" u="sng" dirty="0" smtClean="0"/>
              <a:t>Upper </a:t>
            </a:r>
            <a:r>
              <a:rPr lang="en-IN" u="sng" dirty="0" err="1" smtClean="0"/>
              <a:t>vesicourethral</a:t>
            </a:r>
            <a:r>
              <a:rPr lang="en-IN" u="sng" dirty="0" smtClean="0"/>
              <a:t> part:</a:t>
            </a:r>
          </a:p>
          <a:p>
            <a:pPr marL="550926" indent="-514350">
              <a:buNone/>
            </a:pPr>
            <a:r>
              <a:rPr lang="en-IN" dirty="0" smtClean="0"/>
              <a:t>Forms the mucous membrane of the bladder except the </a:t>
            </a:r>
            <a:r>
              <a:rPr lang="en-IN" dirty="0" err="1" smtClean="0"/>
              <a:t>trigonal</a:t>
            </a:r>
            <a:r>
              <a:rPr lang="en-IN" dirty="0" smtClean="0"/>
              <a:t> area.</a:t>
            </a:r>
          </a:p>
          <a:p>
            <a:pPr marL="550926" indent="-514350">
              <a:buNone/>
            </a:pPr>
            <a:r>
              <a:rPr lang="en-IN" dirty="0" smtClean="0"/>
              <a:t>Contributes the major part of female urethra.</a:t>
            </a:r>
          </a:p>
          <a:p>
            <a:pPr marL="550926" indent="-514350">
              <a:buNone/>
            </a:pPr>
            <a:endParaRPr lang="en-IN" dirty="0" smtClean="0"/>
          </a:p>
          <a:p>
            <a:pPr marL="550926" indent="-514350"/>
            <a:r>
              <a:rPr lang="en-IN" u="sng" dirty="0" smtClean="0"/>
              <a:t>Middle pelvic part of </a:t>
            </a:r>
            <a:r>
              <a:rPr lang="en-IN" u="sng" dirty="0" err="1" smtClean="0"/>
              <a:t>urogenital</a:t>
            </a:r>
            <a:r>
              <a:rPr lang="en-IN" u="sng" dirty="0" smtClean="0"/>
              <a:t> sinus:</a:t>
            </a:r>
          </a:p>
          <a:p>
            <a:pPr marL="550926" indent="-514350">
              <a:buNone/>
            </a:pPr>
            <a:r>
              <a:rPr lang="en-IN" dirty="0" smtClean="0"/>
              <a:t>     Receives the united caudal end of the 2paramesonephric ducts in the midline. Derivatives of this part differentiates into epithelium of vagina, </a:t>
            </a:r>
            <a:r>
              <a:rPr lang="en-IN" dirty="0" err="1" smtClean="0"/>
              <a:t>bartholins</a:t>
            </a:r>
            <a:r>
              <a:rPr lang="en-IN" dirty="0" smtClean="0"/>
              <a:t> gland and hymen</a:t>
            </a:r>
          </a:p>
          <a:p>
            <a:pPr marL="550926" indent="-514350">
              <a:buNone/>
            </a:pPr>
            <a:endParaRPr lang="en-IN" u="sng" dirty="0" smtClean="0"/>
          </a:p>
          <a:p>
            <a:pPr marL="550926" indent="-514350"/>
            <a:r>
              <a:rPr lang="en-IN" u="sng" dirty="0" smtClean="0"/>
              <a:t>The lower phallic part of </a:t>
            </a:r>
            <a:r>
              <a:rPr lang="en-IN" u="sng" dirty="0" err="1" smtClean="0"/>
              <a:t>urogenital</a:t>
            </a:r>
            <a:r>
              <a:rPr lang="en-IN" u="sng" dirty="0" smtClean="0"/>
              <a:t> sinus:</a:t>
            </a:r>
          </a:p>
          <a:p>
            <a:pPr marL="550926" indent="-514350">
              <a:buNone/>
            </a:pPr>
            <a:r>
              <a:rPr lang="en-IN" dirty="0" smtClean="0"/>
              <a:t>Contributes to vestibule of vagina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8229600" cy="33528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The genital </a:t>
            </a:r>
            <a:r>
              <a:rPr lang="en-IN" dirty="0" err="1" smtClean="0"/>
              <a:t>tubercule</a:t>
            </a:r>
            <a:r>
              <a:rPr lang="en-IN" dirty="0" smtClean="0"/>
              <a:t> forms a prominence at the tip of the </a:t>
            </a:r>
            <a:r>
              <a:rPr lang="en-IN" dirty="0" err="1" smtClean="0"/>
              <a:t>cloacal</a:t>
            </a:r>
            <a:r>
              <a:rPr lang="en-IN" dirty="0" smtClean="0"/>
              <a:t> membrane. 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On either side of the </a:t>
            </a:r>
            <a:r>
              <a:rPr lang="en-IN" dirty="0" err="1" smtClean="0"/>
              <a:t>ant.part</a:t>
            </a:r>
            <a:r>
              <a:rPr lang="en-IN" dirty="0" smtClean="0"/>
              <a:t> of the </a:t>
            </a:r>
            <a:r>
              <a:rPr lang="en-IN" dirty="0" err="1" smtClean="0"/>
              <a:t>cloacal</a:t>
            </a:r>
            <a:r>
              <a:rPr lang="en-IN" dirty="0" smtClean="0"/>
              <a:t> membrane, a pair of genital folds appear and lateral to this, a pair of genital swellings appear.</a:t>
            </a:r>
          </a:p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69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486400" cy="6858000"/>
          </a:xfrm>
        </p:spPr>
        <p:txBody>
          <a:bodyPr>
            <a:normAutofit/>
          </a:bodyPr>
          <a:lstStyle/>
          <a:p>
            <a:r>
              <a:rPr lang="en-IN" dirty="0" smtClean="0"/>
              <a:t>In the absence of androgens </a:t>
            </a:r>
          </a:p>
          <a:p>
            <a:pPr>
              <a:buNone/>
            </a:pPr>
            <a:r>
              <a:rPr lang="en-IN" dirty="0" smtClean="0">
                <a:solidFill>
                  <a:srgbClr val="FF4F92"/>
                </a:solidFill>
              </a:rPr>
              <a:t>Genital tubercle </a:t>
            </a:r>
            <a:r>
              <a:rPr lang="en-IN" dirty="0" smtClean="0"/>
              <a:t>-</a:t>
            </a:r>
            <a:r>
              <a:rPr lang="en-IN" dirty="0" smtClean="0">
                <a:solidFill>
                  <a:srgbClr val="FF4F92"/>
                </a:solidFill>
              </a:rPr>
              <a:t> clitoris</a:t>
            </a:r>
          </a:p>
          <a:p>
            <a:pPr>
              <a:buNone/>
            </a:pPr>
            <a:r>
              <a:rPr lang="en-IN" dirty="0" smtClean="0">
                <a:solidFill>
                  <a:srgbClr val="FF4F92"/>
                </a:solidFill>
              </a:rPr>
              <a:t>Genital folds </a:t>
            </a:r>
            <a:r>
              <a:rPr lang="en-IN" dirty="0" smtClean="0"/>
              <a:t>–</a:t>
            </a:r>
            <a:r>
              <a:rPr lang="en-IN" dirty="0" smtClean="0">
                <a:solidFill>
                  <a:srgbClr val="FF4F92"/>
                </a:solidFill>
              </a:rPr>
              <a:t> Labia </a:t>
            </a:r>
            <a:r>
              <a:rPr lang="en-IN" dirty="0" err="1" smtClean="0">
                <a:solidFill>
                  <a:srgbClr val="FF4F92"/>
                </a:solidFill>
              </a:rPr>
              <a:t>minora</a:t>
            </a:r>
            <a:endParaRPr lang="en-IN" dirty="0" smtClean="0">
              <a:solidFill>
                <a:srgbClr val="FF4F92"/>
              </a:solidFill>
            </a:endParaRPr>
          </a:p>
          <a:p>
            <a:pPr>
              <a:buNone/>
            </a:pPr>
            <a:r>
              <a:rPr lang="en-IN" dirty="0" smtClean="0">
                <a:solidFill>
                  <a:srgbClr val="FF4F92"/>
                </a:solidFill>
              </a:rPr>
              <a:t>Genital swellings</a:t>
            </a:r>
            <a:r>
              <a:rPr lang="en-IN" dirty="0" smtClean="0"/>
              <a:t>-</a:t>
            </a:r>
            <a:r>
              <a:rPr lang="en-IN" dirty="0" smtClean="0">
                <a:solidFill>
                  <a:srgbClr val="FF4F92"/>
                </a:solidFill>
              </a:rPr>
              <a:t>Labia </a:t>
            </a:r>
            <a:r>
              <a:rPr lang="en-IN" dirty="0" err="1" smtClean="0">
                <a:solidFill>
                  <a:srgbClr val="FF4F92"/>
                </a:solidFill>
              </a:rPr>
              <a:t>majora</a:t>
            </a:r>
            <a:endParaRPr lang="en-IN" dirty="0" smtClean="0">
              <a:solidFill>
                <a:srgbClr val="FF4F92"/>
              </a:solidFill>
            </a:endParaRPr>
          </a:p>
          <a:p>
            <a:r>
              <a:rPr lang="en-IN" dirty="0" smtClean="0"/>
              <a:t>The </a:t>
            </a:r>
            <a:r>
              <a:rPr lang="en-IN" dirty="0" err="1" smtClean="0"/>
              <a:t>cloacal</a:t>
            </a:r>
            <a:r>
              <a:rPr lang="en-IN" dirty="0" smtClean="0"/>
              <a:t> membrane breaks down to form anal and vaginal openings</a:t>
            </a:r>
          </a:p>
          <a:p>
            <a:r>
              <a:rPr lang="en-IN" dirty="0" smtClean="0"/>
              <a:t>Urethral groove develops </a:t>
            </a:r>
            <a:r>
              <a:rPr lang="en-IN" dirty="0" err="1" smtClean="0"/>
              <a:t>anteriorly</a:t>
            </a:r>
            <a:r>
              <a:rPr lang="en-IN" dirty="0" smtClean="0"/>
              <a:t> and later forms the urethra</a:t>
            </a:r>
          </a:p>
          <a:p>
            <a:r>
              <a:rPr lang="en-IN" dirty="0" err="1" smtClean="0"/>
              <a:t>Bartholin</a:t>
            </a:r>
            <a:r>
              <a:rPr lang="en-IN" dirty="0" smtClean="0"/>
              <a:t> glands- outgrowth from the caudal part of </a:t>
            </a:r>
            <a:r>
              <a:rPr lang="en-IN" dirty="0" err="1" smtClean="0"/>
              <a:t>urogenital</a:t>
            </a:r>
            <a:r>
              <a:rPr lang="en-IN" dirty="0" smtClean="0"/>
              <a:t> sinus</a:t>
            </a:r>
          </a:p>
          <a:p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199" y="0"/>
            <a:ext cx="3733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solidFill>
                  <a:srgbClr val="FF4F92"/>
                </a:solidFill>
              </a:rPr>
              <a:t>Anomalies of external genitalia</a:t>
            </a:r>
            <a:endParaRPr lang="en-IN" dirty="0">
              <a:solidFill>
                <a:srgbClr val="FF4F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754563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FF4F92"/>
                </a:solidFill>
              </a:rPr>
              <a:t>Clitoris</a:t>
            </a:r>
            <a:r>
              <a:rPr lang="en-IN" dirty="0" smtClean="0"/>
              <a:t>: absent/ bifid/ enlarged/ may be double.</a:t>
            </a:r>
          </a:p>
          <a:p>
            <a:r>
              <a:rPr lang="en-IN" dirty="0" smtClean="0">
                <a:solidFill>
                  <a:srgbClr val="FF4F92"/>
                </a:solidFill>
              </a:rPr>
              <a:t>Labia </a:t>
            </a:r>
            <a:r>
              <a:rPr lang="en-IN" dirty="0" err="1" smtClean="0">
                <a:solidFill>
                  <a:srgbClr val="FF4F92"/>
                </a:solidFill>
              </a:rPr>
              <a:t>minora</a:t>
            </a:r>
            <a:r>
              <a:rPr lang="en-IN" dirty="0" smtClean="0"/>
              <a:t>: fusion</a:t>
            </a:r>
          </a:p>
          <a:p>
            <a:r>
              <a:rPr lang="en-IN" dirty="0" smtClean="0">
                <a:solidFill>
                  <a:srgbClr val="FF4F92"/>
                </a:solidFill>
              </a:rPr>
              <a:t>Labia </a:t>
            </a:r>
            <a:r>
              <a:rPr lang="en-IN" dirty="0" err="1" smtClean="0">
                <a:solidFill>
                  <a:srgbClr val="FF4F92"/>
                </a:solidFill>
              </a:rPr>
              <a:t>majora</a:t>
            </a:r>
            <a:r>
              <a:rPr lang="en-IN" dirty="0" smtClean="0"/>
              <a:t>: fusion/ </a:t>
            </a:r>
            <a:r>
              <a:rPr lang="en-IN" dirty="0" err="1" smtClean="0"/>
              <a:t>hypoplastic</a:t>
            </a:r>
            <a:r>
              <a:rPr lang="en-IN" dirty="0" smtClean="0"/>
              <a:t>/ </a:t>
            </a:r>
            <a:r>
              <a:rPr lang="en-IN" dirty="0" err="1" smtClean="0"/>
              <a:t>hyperplastic</a:t>
            </a:r>
            <a:endParaRPr lang="en-IN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191000"/>
            <a:ext cx="38766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962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535</TotalTime>
  <Words>844</Words>
  <Application>Microsoft Office PowerPoint</Application>
  <PresentationFormat>On-screen Show (4:3)</PresentationFormat>
  <Paragraphs>88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Technic</vt:lpstr>
      <vt:lpstr>Development of female genital tract</vt:lpstr>
      <vt:lpstr>Development of External Genitalia</vt:lpstr>
      <vt:lpstr>Slide 3</vt:lpstr>
      <vt:lpstr>Slide 4</vt:lpstr>
      <vt:lpstr>Slide 5</vt:lpstr>
      <vt:lpstr>Slide 6</vt:lpstr>
      <vt:lpstr>Slide 7</vt:lpstr>
      <vt:lpstr>Slide 8</vt:lpstr>
      <vt:lpstr>Anomalies of external genitalia</vt:lpstr>
      <vt:lpstr>Slide 10</vt:lpstr>
      <vt:lpstr>Slide 11</vt:lpstr>
      <vt:lpstr>Development of Ovary</vt:lpstr>
      <vt:lpstr>Slide 13</vt:lpstr>
      <vt:lpstr>Slide 14</vt:lpstr>
      <vt:lpstr>Slide 15</vt:lpstr>
      <vt:lpstr>Slide 16</vt:lpstr>
      <vt:lpstr>Descent of ovary</vt:lpstr>
      <vt:lpstr>Slide 18</vt:lpstr>
      <vt:lpstr>Anomalies of Ovary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female genital tract</dc:title>
  <dc:creator>SWAPNIKA DEVIREDDY</dc:creator>
  <cp:lastModifiedBy>Admin</cp:lastModifiedBy>
  <cp:revision>10</cp:revision>
  <dcterms:created xsi:type="dcterms:W3CDTF">2006-08-16T00:00:00Z</dcterms:created>
  <dcterms:modified xsi:type="dcterms:W3CDTF">2019-10-03T12:09:12Z</dcterms:modified>
</cp:coreProperties>
</file>