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28" d="100"/>
          <a:sy n="28" d="100"/>
        </p:scale>
        <p:origin x="-468" y="-78"/>
      </p:cViewPr>
      <p:guideLst>
        <p:guide orient="horz" pos="3072"/>
        <p:guide pos="409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sz="2800" b="1">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54500"/>
            <a:ext cx="10464800" cy="711200"/>
          </a:xfrm>
          <a:prstGeom prst="rect">
            <a:avLst/>
          </a:prstGeom>
        </p:spPr>
        <p:txBody>
          <a:bodyPr>
            <a:spAutoFit/>
          </a:bodyPr>
          <a:lstStyle>
            <a:lvl1pPr marL="0" indent="0" algn="ctr">
              <a:spcBef>
                <a:spcPts val="2400"/>
              </a:spcBef>
              <a:buSzTx/>
              <a:buNone/>
              <a:defRPr sz="4000"/>
            </a:lvl1pPr>
          </a:lstStyle>
          <a:p>
            <a:r>
              <a:t>“Type a quote here.”</a:t>
            </a:r>
          </a:p>
        </p:txBody>
      </p:sp>
      <p:sp>
        <p:nvSpPr>
          <p:cNvPr id="95"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00200" y="635000"/>
            <a:ext cx="9779000" cy="59182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762000"/>
            <a:ext cx="5334000" cy="82423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762000"/>
            <a:ext cx="5334000" cy="40005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898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762000"/>
            <a:ext cx="5334000" cy="3898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762884"/>
            <a:ext cx="5334000" cy="8229601"/>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45599"/>
            <a:ext cx="368504" cy="381001"/>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rPr/>
              <a:pPr/>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ENDOCRINOLOGICAL CHANGES IN PREGNANCY"/>
          <p:cNvSpPr txBox="1">
            <a:spLocks noGrp="1"/>
          </p:cNvSpPr>
          <p:nvPr>
            <p:ph type="ctrTitle"/>
          </p:nvPr>
        </p:nvSpPr>
        <p:spPr>
          <a:prstGeom prst="rect">
            <a:avLst/>
          </a:prstGeom>
        </p:spPr>
        <p:txBody>
          <a:bodyPr>
            <a:normAutofit fontScale="90000"/>
          </a:bodyPr>
          <a:lstStyle>
            <a:lvl1pPr defTabSz="514095">
              <a:defRPr sz="7040"/>
            </a:lvl1pPr>
          </a:lstStyle>
          <a:p>
            <a:r>
              <a:t>ENDOCRINOLOGICAL CHANGES IN PREGNANCY</a:t>
            </a:r>
          </a:p>
        </p:txBody>
      </p:sp>
      <p:sp>
        <p:nvSpPr>
          <p:cNvPr id="120" name="DR.K.BHUVANESHWARI…"/>
          <p:cNvSpPr txBox="1">
            <a:spLocks noGrp="1"/>
          </p:cNvSpPr>
          <p:nvPr>
            <p:ph type="subTitle" sz="quarter" idx="1"/>
          </p:nvPr>
        </p:nvSpPr>
        <p:spPr>
          <a:prstGeom prst="rect">
            <a:avLst/>
          </a:prstGeom>
        </p:spPr>
        <p:txBody>
          <a:bodyPr/>
          <a:lstStyle/>
          <a:p>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HORMONES OF CORPUS LUTEUM AND PLACENTA"/>
          <p:cNvSpPr txBox="1">
            <a:spLocks noGrp="1"/>
          </p:cNvSpPr>
          <p:nvPr>
            <p:ph type="title"/>
          </p:nvPr>
        </p:nvSpPr>
        <p:spPr>
          <a:prstGeom prst="rect">
            <a:avLst/>
          </a:prstGeom>
        </p:spPr>
        <p:txBody>
          <a:bodyPr>
            <a:normAutofit fontScale="90000"/>
          </a:bodyPr>
          <a:lstStyle>
            <a:lvl1pPr defTabSz="484886">
              <a:defRPr sz="6640"/>
            </a:lvl1pPr>
          </a:lstStyle>
          <a:p>
            <a:r>
              <a:t>HORMONES OF CORPUS LUTEUM AND PLACENTA</a:t>
            </a:r>
          </a:p>
        </p:txBody>
      </p:sp>
      <p:sp>
        <p:nvSpPr>
          <p:cNvPr id="145" name="Progesterone…"/>
          <p:cNvSpPr txBox="1">
            <a:spLocks noGrp="1"/>
          </p:cNvSpPr>
          <p:nvPr>
            <p:ph type="body" idx="1"/>
          </p:nvPr>
        </p:nvSpPr>
        <p:spPr>
          <a:prstGeom prst="rect">
            <a:avLst/>
          </a:prstGeom>
        </p:spPr>
        <p:txBody>
          <a:bodyPr/>
          <a:lstStyle/>
          <a:p>
            <a:pPr marL="306324" indent="-306324" defTabSz="391414">
              <a:spcBef>
                <a:spcPts val="2800"/>
              </a:spcBef>
              <a:defRPr sz="2948"/>
            </a:pPr>
            <a:r>
              <a:t>Progesterone</a:t>
            </a:r>
          </a:p>
          <a:p>
            <a:pPr marL="306324" indent="-306324" defTabSz="391414">
              <a:spcBef>
                <a:spcPts val="2800"/>
              </a:spcBef>
              <a:defRPr sz="2948"/>
            </a:pPr>
            <a:r>
              <a:t>Estrogen</a:t>
            </a:r>
          </a:p>
          <a:p>
            <a:pPr marL="306324" indent="-306324" defTabSz="391414">
              <a:spcBef>
                <a:spcPts val="2800"/>
              </a:spcBef>
              <a:defRPr sz="2948"/>
            </a:pPr>
            <a:r>
              <a:t>HCG</a:t>
            </a:r>
          </a:p>
          <a:p>
            <a:pPr marL="306324" indent="-306324" defTabSz="391414">
              <a:spcBef>
                <a:spcPts val="2800"/>
              </a:spcBef>
              <a:defRPr sz="2948"/>
            </a:pPr>
            <a:r>
              <a:t>HPL</a:t>
            </a:r>
          </a:p>
          <a:p>
            <a:pPr marL="306324" indent="-306324" defTabSz="391414">
              <a:spcBef>
                <a:spcPts val="2800"/>
              </a:spcBef>
              <a:defRPr sz="2948"/>
            </a:pPr>
            <a:r>
              <a:t>Pregnancy associated plasma protein A</a:t>
            </a:r>
          </a:p>
          <a:p>
            <a:pPr marL="306324" indent="-306324" defTabSz="391414">
              <a:spcBef>
                <a:spcPts val="2800"/>
              </a:spcBef>
              <a:defRPr sz="2948"/>
            </a:pPr>
            <a:r>
              <a:t>Pregnancy specific B1glycoprotein</a:t>
            </a:r>
          </a:p>
          <a:p>
            <a:pPr marL="306324" indent="-306324" defTabSz="391414">
              <a:spcBef>
                <a:spcPts val="2800"/>
              </a:spcBef>
              <a:defRPr sz="2948"/>
            </a:pPr>
            <a:r>
              <a:t>Placental protein 13</a:t>
            </a:r>
          </a:p>
          <a:p>
            <a:pPr marL="306324" indent="-306324" defTabSz="391414">
              <a:spcBef>
                <a:spcPts val="2800"/>
              </a:spcBef>
              <a:defRPr sz="2948"/>
            </a:pPr>
            <a:r>
              <a:t>Relaxin</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PROGESTERONE &amp; ESTROGEN"/>
          <p:cNvSpPr txBox="1">
            <a:spLocks noGrp="1"/>
          </p:cNvSpPr>
          <p:nvPr>
            <p:ph type="title"/>
          </p:nvPr>
        </p:nvSpPr>
        <p:spPr>
          <a:prstGeom prst="rect">
            <a:avLst/>
          </a:prstGeom>
        </p:spPr>
        <p:txBody>
          <a:bodyPr>
            <a:normAutofit fontScale="90000"/>
          </a:bodyPr>
          <a:lstStyle>
            <a:lvl1pPr defTabSz="484886">
              <a:defRPr sz="6640"/>
            </a:lvl1pPr>
          </a:lstStyle>
          <a:p>
            <a:r>
              <a:t>PROGESTERONE &amp; ESTROGEN</a:t>
            </a:r>
          </a:p>
        </p:txBody>
      </p:sp>
      <p:sp>
        <p:nvSpPr>
          <p:cNvPr id="148" name="From corpus luteum in early pregnancy and later from placenta…"/>
          <p:cNvSpPr txBox="1">
            <a:spLocks noGrp="1"/>
          </p:cNvSpPr>
          <p:nvPr>
            <p:ph type="body" idx="1"/>
          </p:nvPr>
        </p:nvSpPr>
        <p:spPr>
          <a:prstGeom prst="rect">
            <a:avLst/>
          </a:prstGeom>
        </p:spPr>
        <p:txBody>
          <a:bodyPr/>
          <a:lstStyle/>
          <a:p>
            <a:pPr marL="388620" indent="-388620" defTabSz="496570">
              <a:spcBef>
                <a:spcPts val="3500"/>
              </a:spcBef>
              <a:defRPr sz="3230"/>
            </a:pPr>
            <a:r>
              <a:t>From corpus luteum in early pregnancy and later from placenta</a:t>
            </a:r>
          </a:p>
          <a:p>
            <a:pPr marL="388620" indent="-388620" defTabSz="496570">
              <a:spcBef>
                <a:spcPts val="3500"/>
              </a:spcBef>
              <a:defRPr sz="3230"/>
            </a:pPr>
            <a:r>
              <a:t>Estrogens are produced by placenta from 19 carbon androgen precursors</a:t>
            </a:r>
          </a:p>
          <a:p>
            <a:pPr marL="388620" indent="-388620" defTabSz="496570">
              <a:spcBef>
                <a:spcPts val="3500"/>
              </a:spcBef>
              <a:defRPr sz="3230"/>
            </a:pPr>
            <a:r>
              <a:t>3major estrogen are</a:t>
            </a:r>
          </a:p>
          <a:p>
            <a:pPr marL="388620" indent="-388620" defTabSz="496570">
              <a:spcBef>
                <a:spcPts val="3500"/>
              </a:spcBef>
              <a:defRPr sz="3230"/>
            </a:pPr>
            <a:r>
              <a:t>estriol</a:t>
            </a:r>
          </a:p>
          <a:p>
            <a:pPr marL="388620" indent="-388620" defTabSz="496570">
              <a:spcBef>
                <a:spcPts val="3500"/>
              </a:spcBef>
              <a:defRPr sz="3230"/>
            </a:pPr>
            <a:r>
              <a:t>estradiol</a:t>
            </a:r>
          </a:p>
          <a:p>
            <a:pPr marL="388620" indent="-388620" defTabSz="496570">
              <a:spcBef>
                <a:spcPts val="3500"/>
              </a:spcBef>
              <a:defRPr sz="3230"/>
            </a:pPr>
            <a:r>
              <a:t>estrone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placenta-parturition-and-lactation-14-638.jpg" descr="placenta-parturition-and-lactation-14-638.jpg"/>
          <p:cNvPicPr>
            <a:picLocks noChangeAspect="1"/>
          </p:cNvPicPr>
          <p:nvPr/>
        </p:nvPicPr>
        <p:blipFill>
          <a:blip r:embed="rId2">
            <a:extLst/>
          </a:blip>
          <a:stretch>
            <a:fillRect/>
          </a:stretch>
        </p:blipFill>
        <p:spPr>
          <a:xfrm>
            <a:off x="2532338" y="293433"/>
            <a:ext cx="7583532" cy="858680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ACTION OF OESTROGEN AND PROGESTERONE"/>
          <p:cNvSpPr txBox="1">
            <a:spLocks noGrp="1"/>
          </p:cNvSpPr>
          <p:nvPr>
            <p:ph type="title"/>
          </p:nvPr>
        </p:nvSpPr>
        <p:spPr>
          <a:prstGeom prst="rect">
            <a:avLst/>
          </a:prstGeom>
        </p:spPr>
        <p:txBody>
          <a:bodyPr/>
          <a:lstStyle>
            <a:lvl1pPr defTabSz="484886">
              <a:defRPr sz="6640"/>
            </a:lvl1pPr>
          </a:lstStyle>
          <a:p>
            <a:r>
              <a:t>ACTION OF OESTROGEN AND PROGESTERONE</a:t>
            </a:r>
          </a:p>
        </p:txBody>
      </p:sp>
      <p:sp>
        <p:nvSpPr>
          <p:cNvPr id="153" name="Maintenance of pregnancy:…"/>
          <p:cNvSpPr txBox="1">
            <a:spLocks noGrp="1"/>
          </p:cNvSpPr>
          <p:nvPr>
            <p:ph type="body" idx="1"/>
          </p:nvPr>
        </p:nvSpPr>
        <p:spPr>
          <a:prstGeom prst="rect">
            <a:avLst/>
          </a:prstGeom>
        </p:spPr>
        <p:txBody>
          <a:bodyPr anchor="t"/>
          <a:lstStyle/>
          <a:p>
            <a:pPr marL="0" indent="0" defTabSz="490727">
              <a:spcBef>
                <a:spcPts val="0"/>
              </a:spcBef>
              <a:buSzTx/>
              <a:buNone/>
              <a:defRPr sz="3191" b="1">
                <a:latin typeface="Helvetica"/>
                <a:ea typeface="Helvetica"/>
                <a:cs typeface="Helvetica"/>
                <a:sym typeface="Helvetica"/>
              </a:defRPr>
            </a:pPr>
            <a:r>
              <a:t>Maintenance of pregnancy: </a:t>
            </a:r>
          </a:p>
          <a:p>
            <a:pPr marL="0" indent="0" defTabSz="490727">
              <a:spcBef>
                <a:spcPts val="0"/>
              </a:spcBef>
              <a:buSzTx/>
              <a:buNone/>
              <a:defRPr sz="3191" b="1">
                <a:latin typeface="Helvetica"/>
                <a:ea typeface="Helvetica"/>
                <a:cs typeface="Helvetica"/>
                <a:sym typeface="Helvetica"/>
              </a:defRPr>
            </a:pPr>
            <a:r>
              <a:t>                  </a:t>
            </a:r>
            <a:r>
              <a:rPr b="0">
                <a:latin typeface="+mn-lt"/>
                <a:ea typeface="+mn-ea"/>
                <a:cs typeface="+mn-cs"/>
                <a:sym typeface="Helvetica Light"/>
              </a:rPr>
              <a:t>Progesterone reduces muscle excitability by increasing ca binding thereby reducing free intracellular ca.</a:t>
            </a:r>
            <a:br>
              <a:rPr b="0">
                <a:latin typeface="+mn-lt"/>
                <a:ea typeface="+mn-ea"/>
                <a:cs typeface="+mn-cs"/>
                <a:sym typeface="Helvetica Light"/>
              </a:rPr>
            </a:br>
            <a:r>
              <a:rPr b="0">
                <a:latin typeface="+mn-lt"/>
                <a:ea typeface="+mn-ea"/>
                <a:cs typeface="+mn-cs"/>
                <a:sym typeface="Helvetica Light"/>
              </a:rPr>
              <a:t>                  </a:t>
            </a:r>
          </a:p>
          <a:p>
            <a:pPr marL="0" indent="0" defTabSz="490727">
              <a:spcBef>
                <a:spcPts val="0"/>
              </a:spcBef>
              <a:buSzTx/>
              <a:buNone/>
              <a:defRPr sz="3191" b="1">
                <a:latin typeface="Helvetica"/>
                <a:ea typeface="Helvetica"/>
                <a:cs typeface="Helvetica"/>
                <a:sym typeface="Helvetica"/>
              </a:defRPr>
            </a:pPr>
            <a:r>
              <a:rPr b="0">
                <a:latin typeface="+mn-lt"/>
                <a:ea typeface="+mn-ea"/>
                <a:cs typeface="+mn-cs"/>
                <a:sym typeface="Helvetica Light"/>
              </a:rPr>
              <a:t>                  Oestrogen increase myometrial excitability</a:t>
            </a:r>
            <a:r>
              <a:t> </a:t>
            </a:r>
          </a:p>
          <a:p>
            <a:pPr marL="0" indent="0" defTabSz="490727">
              <a:spcBef>
                <a:spcPts val="0"/>
              </a:spcBef>
              <a:buSzTx/>
              <a:buNone/>
              <a:defRPr sz="3191" b="1">
                <a:latin typeface="Helvetica"/>
                <a:ea typeface="Helvetica"/>
                <a:cs typeface="Helvetica"/>
                <a:sym typeface="Helvetica"/>
              </a:defRPr>
            </a:pPr>
            <a:endParaRPr/>
          </a:p>
          <a:p>
            <a:pPr marL="0" indent="0" defTabSz="384047">
              <a:lnSpc>
                <a:spcPts val="6500"/>
              </a:lnSpc>
              <a:spcBef>
                <a:spcPts val="1000"/>
              </a:spcBef>
              <a:buSzTx/>
              <a:buNone/>
              <a:defRPr sz="2799" b="1">
                <a:latin typeface="Times"/>
                <a:ea typeface="Times"/>
                <a:cs typeface="Times"/>
                <a:sym typeface="Times"/>
              </a:defRPr>
            </a:pPr>
            <a:r>
              <a:t>Growth, Vascularity and decidualisation of uterus : </a:t>
            </a:r>
            <a:r>
              <a:rPr b="0"/>
              <a:t>are increased </a:t>
            </a:r>
          </a:p>
          <a:p>
            <a:pPr marL="0" indent="0" defTabSz="384047">
              <a:lnSpc>
                <a:spcPts val="6500"/>
              </a:lnSpc>
              <a:spcBef>
                <a:spcPts val="1000"/>
              </a:spcBef>
              <a:buSzTx/>
              <a:buNone/>
              <a:defRPr sz="2799" b="1">
                <a:latin typeface="Times"/>
                <a:ea typeface="Times"/>
                <a:cs typeface="Times"/>
                <a:sym typeface="Times"/>
              </a:defRPr>
            </a:pPr>
            <a:r>
              <a:t>Onset of labour:</a:t>
            </a:r>
          </a:p>
          <a:p>
            <a:pPr marL="0" indent="0" defTabSz="384047">
              <a:lnSpc>
                <a:spcPts val="6500"/>
              </a:lnSpc>
              <a:spcBef>
                <a:spcPts val="1000"/>
              </a:spcBef>
              <a:buSzTx/>
              <a:buNone/>
              <a:defRPr sz="2799" b="1">
                <a:latin typeface="Times"/>
                <a:ea typeface="Times"/>
                <a:cs typeface="Times"/>
                <a:sym typeface="Times"/>
              </a:defRPr>
            </a:pPr>
            <a:r>
              <a:t>                     </a:t>
            </a:r>
            <a:r>
              <a:rPr sz="1008" b="0"/>
              <a:t>   </a:t>
            </a:r>
            <a:r>
              <a:rPr b="0"/>
              <a:t>Near term, there is fall in progesterone level and an increase in oestrogen It induces myometrial excitability and stimulates prostaglandin synthesis and increased oxytocin recepors and the formation of gap junctions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ACTION OF OESTROGEN AND PROGESTERONE"/>
          <p:cNvSpPr txBox="1">
            <a:spLocks noGrp="1"/>
          </p:cNvSpPr>
          <p:nvPr>
            <p:ph type="title"/>
          </p:nvPr>
        </p:nvSpPr>
        <p:spPr>
          <a:prstGeom prst="rect">
            <a:avLst/>
          </a:prstGeom>
        </p:spPr>
        <p:txBody>
          <a:bodyPr/>
          <a:lstStyle>
            <a:lvl1pPr defTabSz="484886">
              <a:defRPr sz="6640"/>
            </a:lvl1pPr>
          </a:lstStyle>
          <a:p>
            <a:r>
              <a:t>ACTION OF OESTROGEN AND PROGESTERONE</a:t>
            </a:r>
          </a:p>
        </p:txBody>
      </p:sp>
      <p:sp>
        <p:nvSpPr>
          <p:cNvPr id="156" name="• Lactation :…"/>
          <p:cNvSpPr txBox="1">
            <a:spLocks noGrp="1"/>
          </p:cNvSpPr>
          <p:nvPr>
            <p:ph type="body" idx="1"/>
          </p:nvPr>
        </p:nvSpPr>
        <p:spPr>
          <a:prstGeom prst="rect">
            <a:avLst/>
          </a:prstGeom>
        </p:spPr>
        <p:txBody>
          <a:bodyPr/>
          <a:lstStyle/>
          <a:p>
            <a:pPr defTabSz="457200">
              <a:lnSpc>
                <a:spcPts val="8700"/>
              </a:lnSpc>
              <a:spcBef>
                <a:spcPts val="2200"/>
              </a:spcBef>
              <a:buSzTx/>
              <a:buNone/>
              <a:tabLst>
                <a:tab pos="139700" algn="l"/>
                <a:tab pos="457200" algn="l"/>
              </a:tabLst>
              <a:defRPr sz="3733">
                <a:latin typeface="Times"/>
                <a:ea typeface="Times"/>
                <a:cs typeface="Times"/>
                <a:sym typeface="Times"/>
              </a:defRPr>
            </a:pPr>
            <a:r>
              <a:t>	• </a:t>
            </a:r>
            <a:r>
              <a:rPr b="1"/>
              <a:t>Lactation </a:t>
            </a:r>
            <a:r>
              <a:t>: </a:t>
            </a:r>
            <a:endParaRPr sz="1200"/>
          </a:p>
          <a:p>
            <a:pPr marL="0" indent="0" defTabSz="457200">
              <a:lnSpc>
                <a:spcPts val="7700"/>
              </a:lnSpc>
              <a:spcBef>
                <a:spcPts val="1200"/>
              </a:spcBef>
              <a:buSzTx/>
              <a:buNone/>
              <a:defRPr sz="3333">
                <a:latin typeface="Times"/>
                <a:ea typeface="Times"/>
                <a:cs typeface="Times"/>
                <a:sym typeface="Times"/>
              </a:defRPr>
            </a:pPr>
            <a:r>
              <a:rPr sz="1200"/>
              <a:t>                                                             </a:t>
            </a:r>
            <a:r>
              <a:t>Oestrogen causing ductal changes and together effecting alveolar changes </a:t>
            </a:r>
          </a:p>
          <a:p>
            <a:pPr marL="0" indent="0" defTabSz="457200">
              <a:lnSpc>
                <a:spcPts val="7700"/>
              </a:lnSpc>
              <a:spcBef>
                <a:spcPts val="1200"/>
              </a:spcBef>
              <a:buSzTx/>
              <a:buNone/>
              <a:defRPr sz="3333">
                <a:latin typeface="Times"/>
                <a:ea typeface="Times"/>
                <a:cs typeface="Times"/>
                <a:sym typeface="Times"/>
              </a:defRPr>
            </a:pPr>
            <a:r>
              <a:t>            Low levels of urinary oestriol late in pregnancy were previously used as a marker of fetal compromise </a:t>
            </a:r>
            <a:r>
              <a:rPr sz="2266">
                <a:latin typeface="Arial"/>
                <a:ea typeface="Arial"/>
                <a:cs typeface="Arial"/>
                <a:sym typeface="Arial"/>
              </a:rPr>
              <a:t/>
            </a:r>
            <a:br>
              <a:rPr sz="2266">
                <a:latin typeface="Arial"/>
                <a:ea typeface="Arial"/>
                <a:cs typeface="Arial"/>
                <a:sym typeface="Arial"/>
              </a:rPr>
            </a:br>
            <a:endParaRPr sz="2266">
              <a:latin typeface="Arial"/>
              <a:ea typeface="Arial"/>
              <a:cs typeface="Arial"/>
              <a:sym typeface="Arial"/>
            </a:endParaRPr>
          </a:p>
          <a:p>
            <a:pPr defTabSz="457200">
              <a:lnSpc>
                <a:spcPts val="8700"/>
              </a:lnSpc>
              <a:spcBef>
                <a:spcPts val="2200"/>
              </a:spcBef>
              <a:buSzTx/>
              <a:buNone/>
              <a:tabLst>
                <a:tab pos="139700" algn="l"/>
                <a:tab pos="457200" algn="l"/>
              </a:tabLst>
              <a:defRPr sz="3733">
                <a:latin typeface="Times"/>
                <a:ea typeface="Times"/>
                <a:cs typeface="Times"/>
                <a:sym typeface="Times"/>
              </a:defRPr>
            </a:pPr>
            <a:r>
              <a:t>	•	Unconjugated oestriol is used as part of triple test to screen for “DOWN SYNDROME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HUMAN CHORIONIC GONADOTROPHIN"/>
          <p:cNvSpPr txBox="1"/>
          <p:nvPr/>
        </p:nvSpPr>
        <p:spPr>
          <a:xfrm>
            <a:off x="1548638" y="3733800"/>
            <a:ext cx="10161525" cy="25400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8000"/>
            </a:lvl1pPr>
          </a:lstStyle>
          <a:p>
            <a:r>
              <a:t>HUMAN CHORIONIC GONADOTROPHIN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HUMAN CHORIONIC GONADOTROPHIN"/>
          <p:cNvSpPr txBox="1">
            <a:spLocks noGrp="1"/>
          </p:cNvSpPr>
          <p:nvPr>
            <p:ph type="title"/>
          </p:nvPr>
        </p:nvSpPr>
        <p:spPr>
          <a:prstGeom prst="rect">
            <a:avLst/>
          </a:prstGeom>
        </p:spPr>
        <p:txBody>
          <a:bodyPr/>
          <a:lstStyle>
            <a:lvl1pPr defTabSz="484886">
              <a:defRPr sz="6640"/>
            </a:lvl1pPr>
          </a:lstStyle>
          <a:p>
            <a:r>
              <a:t>HUMAN CHORIONIC GONADOTROPHIN</a:t>
            </a:r>
          </a:p>
        </p:txBody>
      </p:sp>
      <p:sp>
        <p:nvSpPr>
          <p:cNvPr id="161" name="Glycoprotein with high sialic acid content…"/>
          <p:cNvSpPr txBox="1">
            <a:spLocks noGrp="1"/>
          </p:cNvSpPr>
          <p:nvPr>
            <p:ph type="body" idx="1"/>
          </p:nvPr>
        </p:nvSpPr>
        <p:spPr>
          <a:xfrm>
            <a:off x="952500" y="2616200"/>
            <a:ext cx="11099800" cy="6286500"/>
          </a:xfrm>
          <a:prstGeom prst="rect">
            <a:avLst/>
          </a:prstGeom>
        </p:spPr>
        <p:txBody>
          <a:bodyPr anchor="t"/>
          <a:lstStyle/>
          <a:p>
            <a:pPr marL="429768" indent="-429768" defTabSz="429768">
              <a:lnSpc>
                <a:spcPts val="7300"/>
              </a:lnSpc>
              <a:spcBef>
                <a:spcPts val="1800"/>
              </a:spcBef>
              <a:buSzTx/>
              <a:buNone/>
              <a:tabLst>
                <a:tab pos="127000" algn="l"/>
                <a:tab pos="419100" algn="l"/>
              </a:tabLst>
              <a:defRPr sz="3133">
                <a:latin typeface="Times"/>
                <a:ea typeface="Times"/>
                <a:cs typeface="Times"/>
                <a:sym typeface="Times"/>
              </a:defRPr>
            </a:pPr>
            <a:r>
              <a:t>Glycoprotein with high sialic acid content </a:t>
            </a:r>
            <a:r>
              <a:rPr sz="1879">
                <a:latin typeface="Arial"/>
                <a:ea typeface="Arial"/>
                <a:cs typeface="Arial"/>
                <a:sym typeface="Arial"/>
              </a:rPr>
              <a:t/>
            </a:r>
            <a:br>
              <a:rPr sz="1879">
                <a:latin typeface="Arial"/>
                <a:ea typeface="Arial"/>
                <a:cs typeface="Arial"/>
                <a:sym typeface="Arial"/>
              </a:rPr>
            </a:br>
            <a:endParaRPr sz="1879">
              <a:latin typeface="Arial"/>
              <a:ea typeface="Arial"/>
              <a:cs typeface="Arial"/>
              <a:sym typeface="Arial"/>
            </a:endParaRPr>
          </a:p>
          <a:p>
            <a:pPr marL="429768" indent="-429768" defTabSz="429768">
              <a:lnSpc>
                <a:spcPts val="7300"/>
              </a:lnSpc>
              <a:spcBef>
                <a:spcPts val="1800"/>
              </a:spcBef>
              <a:buSzTx/>
              <a:buNone/>
              <a:tabLst>
                <a:tab pos="127000" algn="l"/>
                <a:tab pos="419100" algn="l"/>
              </a:tabLst>
              <a:defRPr sz="3133">
                <a:latin typeface="Times"/>
                <a:ea typeface="Times"/>
                <a:cs typeface="Times"/>
                <a:sym typeface="Times"/>
              </a:defRPr>
            </a:pPr>
            <a:r>
              <a:t>Synthesized by the syncytiotrophoblast.</a:t>
            </a:r>
          </a:p>
          <a:p>
            <a:pPr marL="429768" indent="-429768" defTabSz="429768">
              <a:lnSpc>
                <a:spcPts val="7300"/>
              </a:lnSpc>
              <a:spcBef>
                <a:spcPts val="1800"/>
              </a:spcBef>
              <a:buSzTx/>
              <a:buNone/>
              <a:tabLst>
                <a:tab pos="127000" algn="l"/>
                <a:tab pos="419100" algn="l"/>
              </a:tabLst>
              <a:defRPr sz="3133">
                <a:latin typeface="Times"/>
                <a:ea typeface="Times"/>
                <a:cs typeface="Times"/>
                <a:sym typeface="Times"/>
              </a:defRPr>
            </a:pPr>
            <a:r>
              <a:t>HCG is composed of α and b sub units.</a:t>
            </a:r>
          </a:p>
          <a:p>
            <a:pPr marL="429768" indent="-429768" defTabSz="429768">
              <a:lnSpc>
                <a:spcPts val="7300"/>
              </a:lnSpc>
              <a:spcBef>
                <a:spcPts val="1800"/>
              </a:spcBef>
              <a:buSzTx/>
              <a:buNone/>
              <a:tabLst>
                <a:tab pos="127000" algn="l"/>
                <a:tab pos="419100" algn="l"/>
              </a:tabLst>
              <a:defRPr sz="3133">
                <a:latin typeface="Times"/>
                <a:ea typeface="Times"/>
                <a:cs typeface="Times"/>
                <a:sym typeface="Times"/>
              </a:defRPr>
            </a:pPr>
            <a:r>
              <a:t>Structural similarity with FSH, LH and TSH – identical α subunit </a:t>
            </a:r>
            <a:endParaRPr sz="1879">
              <a:latin typeface="Arial"/>
              <a:ea typeface="Arial"/>
              <a:cs typeface="Arial"/>
              <a:sym typeface="Arial"/>
            </a:endParaRPr>
          </a:p>
          <a:p>
            <a:pPr marL="429768" indent="-429768" defTabSz="429768">
              <a:lnSpc>
                <a:spcPts val="7300"/>
              </a:lnSpc>
              <a:spcBef>
                <a:spcPts val="1800"/>
              </a:spcBef>
              <a:buSzTx/>
              <a:buNone/>
              <a:tabLst>
                <a:tab pos="127000" algn="l"/>
                <a:tab pos="419100" algn="l"/>
              </a:tabLst>
              <a:defRPr sz="3133">
                <a:latin typeface="Times"/>
                <a:ea typeface="Times"/>
                <a:cs typeface="Times"/>
                <a:sym typeface="Times"/>
              </a:defRPr>
            </a:pPr>
            <a:r>
              <a:t>b subunit is specific</a:t>
            </a:r>
          </a:p>
          <a:p>
            <a:pPr marL="429768" indent="-429768" defTabSz="429768">
              <a:lnSpc>
                <a:spcPts val="7300"/>
              </a:lnSpc>
              <a:spcBef>
                <a:spcPts val="1800"/>
              </a:spcBef>
              <a:buSzTx/>
              <a:buNone/>
              <a:tabLst>
                <a:tab pos="127000" algn="l"/>
                <a:tab pos="419100" algn="l"/>
              </a:tabLst>
              <a:defRPr sz="3133">
                <a:latin typeface="Times"/>
                <a:ea typeface="Times"/>
                <a:cs typeface="Times"/>
                <a:sym typeface="Times"/>
              </a:defRPr>
            </a:pPr>
            <a:r>
              <a:t>Half life of hCG is 24-36 hours </a:t>
            </a:r>
          </a:p>
          <a:p>
            <a:pPr marL="429768" indent="-429768" defTabSz="429768">
              <a:lnSpc>
                <a:spcPts val="7300"/>
              </a:lnSpc>
              <a:spcBef>
                <a:spcPts val="1800"/>
              </a:spcBef>
              <a:buSzTx/>
              <a:buNone/>
              <a:tabLst>
                <a:tab pos="127000" algn="l"/>
                <a:tab pos="419100" algn="l"/>
              </a:tabLst>
              <a:defRPr sz="3133">
                <a:latin typeface="Times"/>
                <a:ea typeface="Times"/>
                <a:cs typeface="Times"/>
                <a:sym typeface="Times"/>
              </a:defRPr>
            </a:pPr>
            <a:r>
              <a:t>Doubling time of HCG is 1.4 to 2 days</a:t>
            </a:r>
          </a:p>
          <a:p>
            <a:pPr marL="429768" indent="-429768" defTabSz="429768">
              <a:lnSpc>
                <a:spcPts val="7300"/>
              </a:lnSpc>
              <a:spcBef>
                <a:spcPts val="1800"/>
              </a:spcBef>
              <a:buSzTx/>
              <a:buNone/>
              <a:tabLst>
                <a:tab pos="127000" algn="l"/>
                <a:tab pos="419100" algn="l"/>
              </a:tabLst>
              <a:defRPr sz="3133">
                <a:latin typeface="Times"/>
                <a:ea typeface="Times"/>
                <a:cs typeface="Times"/>
                <a:sym typeface="Times"/>
              </a:defRPr>
            </a:pPr>
            <a:r>
              <a:t>HCG is called LH Surrogate because it acts on the LH receptors</a:t>
            </a:r>
            <a:r>
              <a:rPr sz="1879">
                <a:latin typeface="Arial"/>
                <a:ea typeface="Arial"/>
                <a:cs typeface="Arial"/>
                <a:sym typeface="Arial"/>
              </a:rPr>
              <a:t/>
            </a:r>
            <a:br>
              <a:rPr sz="1879">
                <a:latin typeface="Arial"/>
                <a:ea typeface="Arial"/>
                <a:cs typeface="Arial"/>
                <a:sym typeface="Arial"/>
              </a:rPr>
            </a:br>
            <a:endParaRPr sz="1879">
              <a:latin typeface="Arial"/>
              <a:ea typeface="Arial"/>
              <a:cs typeface="Arial"/>
              <a:sym typeface="Arial"/>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HUMAN CHORIONIC GONADOTROPHIN"/>
          <p:cNvSpPr txBox="1">
            <a:spLocks noGrp="1"/>
          </p:cNvSpPr>
          <p:nvPr>
            <p:ph type="title"/>
          </p:nvPr>
        </p:nvSpPr>
        <p:spPr>
          <a:prstGeom prst="rect">
            <a:avLst/>
          </a:prstGeom>
        </p:spPr>
        <p:txBody>
          <a:bodyPr/>
          <a:lstStyle>
            <a:lvl1pPr defTabSz="484886">
              <a:defRPr sz="6640"/>
            </a:lvl1pPr>
          </a:lstStyle>
          <a:p>
            <a:r>
              <a:t>HUMAN CHORIONIC GONADOTROPHIN</a:t>
            </a:r>
          </a:p>
        </p:txBody>
      </p:sp>
      <p:sp>
        <p:nvSpPr>
          <p:cNvPr id="164" name="hCG is secreted by syncytiotrophoblast soon after implantation. It can be detected in maternal serum as early as 8 days post conception…"/>
          <p:cNvSpPr txBox="1">
            <a:spLocks noGrp="1"/>
          </p:cNvSpPr>
          <p:nvPr>
            <p:ph type="body" idx="1"/>
          </p:nvPr>
        </p:nvSpPr>
        <p:spPr>
          <a:prstGeom prst="rect">
            <a:avLst/>
          </a:prstGeom>
        </p:spPr>
        <p:txBody>
          <a:bodyPr/>
          <a:lstStyle/>
          <a:p>
            <a:pPr marL="411479" indent="-411479" defTabSz="411479">
              <a:lnSpc>
                <a:spcPts val="7000"/>
              </a:lnSpc>
              <a:spcBef>
                <a:spcPts val="1800"/>
              </a:spcBef>
              <a:buSzTx/>
              <a:buNone/>
              <a:tabLst>
                <a:tab pos="114300" algn="l"/>
                <a:tab pos="406400" algn="l"/>
              </a:tabLst>
              <a:defRPr sz="2999">
                <a:latin typeface="Times"/>
                <a:ea typeface="Times"/>
                <a:cs typeface="Times"/>
                <a:sym typeface="Times"/>
              </a:defRPr>
            </a:pPr>
            <a:r>
              <a:t>hCG is secreted by syncytiotrophoblast soon after implantation. It can be detected in maternal serum as early as 8 days post conception </a:t>
            </a:r>
            <a:r>
              <a:rPr sz="1800">
                <a:latin typeface="Arial"/>
                <a:ea typeface="Arial"/>
                <a:cs typeface="Arial"/>
                <a:sym typeface="Arial"/>
              </a:rPr>
              <a:t/>
            </a:r>
            <a:br>
              <a:rPr sz="1800">
                <a:latin typeface="Arial"/>
                <a:ea typeface="Arial"/>
                <a:cs typeface="Arial"/>
                <a:sym typeface="Arial"/>
              </a:rPr>
            </a:br>
            <a:endParaRPr sz="1800">
              <a:latin typeface="Arial"/>
              <a:ea typeface="Arial"/>
              <a:cs typeface="Arial"/>
              <a:sym typeface="Arial"/>
            </a:endParaRPr>
          </a:p>
          <a:p>
            <a:pPr marL="411479" indent="-411479" defTabSz="411479">
              <a:lnSpc>
                <a:spcPts val="7000"/>
              </a:lnSpc>
              <a:spcBef>
                <a:spcPts val="1800"/>
              </a:spcBef>
              <a:buSzTx/>
              <a:buNone/>
              <a:tabLst>
                <a:tab pos="114300" algn="l"/>
                <a:tab pos="406400" algn="l"/>
              </a:tabLst>
              <a:defRPr sz="2999">
                <a:latin typeface="Times"/>
                <a:ea typeface="Times"/>
                <a:cs typeface="Times"/>
                <a:sym typeface="Times"/>
              </a:defRPr>
            </a:pPr>
            <a:r>
              <a:t>	•	100 IU/L – at the time of expected menses </a:t>
            </a:r>
            <a:r>
              <a:rPr sz="1800">
                <a:latin typeface="Arial"/>
                <a:ea typeface="Arial"/>
                <a:cs typeface="Arial"/>
                <a:sym typeface="Arial"/>
              </a:rPr>
              <a:t/>
            </a:r>
            <a:br>
              <a:rPr sz="1800">
                <a:latin typeface="Arial"/>
                <a:ea typeface="Arial"/>
                <a:cs typeface="Arial"/>
                <a:sym typeface="Arial"/>
              </a:rPr>
            </a:br>
            <a:endParaRPr sz="1800">
              <a:latin typeface="Arial"/>
              <a:ea typeface="Arial"/>
              <a:cs typeface="Arial"/>
              <a:sym typeface="Arial"/>
            </a:endParaRPr>
          </a:p>
          <a:p>
            <a:pPr marL="411479" indent="-411479" defTabSz="411479">
              <a:lnSpc>
                <a:spcPts val="7000"/>
              </a:lnSpc>
              <a:spcBef>
                <a:spcPts val="1800"/>
              </a:spcBef>
              <a:buSzTx/>
              <a:buNone/>
              <a:tabLst>
                <a:tab pos="114300" algn="l"/>
                <a:tab pos="406400" algn="l"/>
              </a:tabLst>
              <a:defRPr sz="2999">
                <a:latin typeface="Times"/>
                <a:ea typeface="Times"/>
                <a:cs typeface="Times"/>
                <a:sym typeface="Times"/>
              </a:defRPr>
            </a:pPr>
            <a:r>
              <a:t>	•	100000 IU/L – 8-10 weeks then falls until 18-20wks. </a:t>
            </a:r>
            <a:r>
              <a:rPr sz="1800">
                <a:latin typeface="Arial"/>
                <a:ea typeface="Arial"/>
                <a:cs typeface="Arial"/>
                <a:sym typeface="Arial"/>
              </a:rPr>
              <a:t/>
            </a:r>
            <a:br>
              <a:rPr sz="1800">
                <a:latin typeface="Arial"/>
                <a:ea typeface="Arial"/>
                <a:cs typeface="Arial"/>
                <a:sym typeface="Arial"/>
              </a:rPr>
            </a:br>
            <a:endParaRPr sz="1800">
              <a:latin typeface="Arial"/>
              <a:ea typeface="Arial"/>
              <a:cs typeface="Arial"/>
              <a:sym typeface="Arial"/>
            </a:endParaRPr>
          </a:p>
          <a:p>
            <a:pPr marL="411479" indent="-411479" defTabSz="411479">
              <a:lnSpc>
                <a:spcPts val="7000"/>
              </a:lnSpc>
              <a:spcBef>
                <a:spcPts val="1800"/>
              </a:spcBef>
              <a:buSzTx/>
              <a:buNone/>
              <a:tabLst>
                <a:tab pos="114300" algn="l"/>
                <a:tab pos="406400" algn="l"/>
              </a:tabLst>
              <a:defRPr sz="2999">
                <a:latin typeface="Times"/>
                <a:ea typeface="Times"/>
                <a:cs typeface="Times"/>
                <a:sym typeface="Times"/>
              </a:defRPr>
            </a:pPr>
            <a:r>
              <a:t>	•	10000-20000 IU/L- up to term </a:t>
            </a:r>
            <a:r>
              <a:rPr sz="1800">
                <a:latin typeface="Arial"/>
                <a:ea typeface="Arial"/>
                <a:cs typeface="Arial"/>
                <a:sym typeface="Arial"/>
              </a:rPr>
              <a:t/>
            </a:r>
            <a:br>
              <a:rPr sz="1800">
                <a:latin typeface="Arial"/>
                <a:ea typeface="Arial"/>
                <a:cs typeface="Arial"/>
                <a:sym typeface="Arial"/>
              </a:rPr>
            </a:br>
            <a:endParaRPr sz="1800">
              <a:latin typeface="Arial"/>
              <a:ea typeface="Arial"/>
              <a:cs typeface="Arial"/>
              <a:sym typeface="Arial"/>
            </a:endParaRPr>
          </a:p>
          <a:p>
            <a:pPr marL="411479" indent="-411479" defTabSz="411479">
              <a:lnSpc>
                <a:spcPts val="7000"/>
              </a:lnSpc>
              <a:spcBef>
                <a:spcPts val="1800"/>
              </a:spcBef>
              <a:buSzTx/>
              <a:buNone/>
              <a:tabLst>
                <a:tab pos="114300" algn="l"/>
                <a:tab pos="406400" algn="l"/>
              </a:tabLst>
              <a:defRPr sz="2999">
                <a:latin typeface="Times"/>
                <a:ea typeface="Times"/>
                <a:cs typeface="Times"/>
                <a:sym typeface="Times"/>
              </a:defRPr>
            </a:pPr>
            <a:r>
              <a:t>	•	High levels are seen in Hydatiform mole, Multiple pregnancies and Down syndrome </a:t>
            </a:r>
            <a:r>
              <a:rPr sz="1800">
                <a:latin typeface="Arial"/>
                <a:ea typeface="Arial"/>
                <a:cs typeface="Arial"/>
                <a:sym typeface="Arial"/>
              </a:rPr>
              <a:t/>
            </a:r>
            <a:br>
              <a:rPr sz="1800">
                <a:latin typeface="Arial"/>
                <a:ea typeface="Arial"/>
                <a:cs typeface="Arial"/>
                <a:sym typeface="Arial"/>
              </a:rPr>
            </a:br>
            <a:endParaRPr sz="1800">
              <a:latin typeface="Arial"/>
              <a:ea typeface="Arial"/>
              <a:cs typeface="Arial"/>
              <a:sym typeface="Arial"/>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placenta-parturition-and-lactation-14-638.jpg" descr="placenta-parturition-and-lactation-14-638.jpg"/>
          <p:cNvPicPr>
            <a:picLocks noChangeAspect="1"/>
          </p:cNvPicPr>
          <p:nvPr/>
        </p:nvPicPr>
        <p:blipFill>
          <a:blip r:embed="rId2">
            <a:extLst/>
          </a:blip>
          <a:stretch>
            <a:fillRect/>
          </a:stretch>
        </p:blipFill>
        <p:spPr>
          <a:xfrm>
            <a:off x="2532338" y="293433"/>
            <a:ext cx="7583532" cy="8586800"/>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HUMAN CHORIONIC GONADOTROPHIN"/>
          <p:cNvSpPr txBox="1">
            <a:spLocks noGrp="1"/>
          </p:cNvSpPr>
          <p:nvPr>
            <p:ph type="title"/>
          </p:nvPr>
        </p:nvSpPr>
        <p:spPr>
          <a:prstGeom prst="rect">
            <a:avLst/>
          </a:prstGeom>
        </p:spPr>
        <p:txBody>
          <a:bodyPr/>
          <a:lstStyle>
            <a:lvl1pPr defTabSz="484886">
              <a:defRPr sz="6640"/>
            </a:lvl1pPr>
          </a:lstStyle>
          <a:p>
            <a:r>
              <a:t>HUMAN CHORIONIC GONADOTROPHIN</a:t>
            </a:r>
          </a:p>
        </p:txBody>
      </p:sp>
      <p:sp>
        <p:nvSpPr>
          <p:cNvPr id="169" name="ACTIONS:…"/>
          <p:cNvSpPr txBox="1">
            <a:spLocks noGrp="1"/>
          </p:cNvSpPr>
          <p:nvPr>
            <p:ph type="body" idx="1"/>
          </p:nvPr>
        </p:nvSpPr>
        <p:spPr>
          <a:prstGeom prst="rect">
            <a:avLst/>
          </a:prstGeom>
        </p:spPr>
        <p:txBody>
          <a:bodyPr/>
          <a:lstStyle/>
          <a:p>
            <a:pPr marL="0" indent="0" defTabSz="443484">
              <a:lnSpc>
                <a:spcPts val="8800"/>
              </a:lnSpc>
              <a:spcBef>
                <a:spcPts val="1100"/>
              </a:spcBef>
              <a:buSzTx/>
              <a:buNone/>
              <a:defRPr sz="3750" b="1">
                <a:latin typeface="Times"/>
                <a:ea typeface="Times"/>
                <a:cs typeface="Times"/>
                <a:sym typeface="Times"/>
              </a:defRPr>
            </a:pPr>
            <a:r>
              <a:t>ACTIONS: </a:t>
            </a:r>
            <a:endParaRPr sz="1164"/>
          </a:p>
          <a:p>
            <a:pPr marL="0" indent="0" defTabSz="443484">
              <a:lnSpc>
                <a:spcPts val="8800"/>
              </a:lnSpc>
              <a:spcBef>
                <a:spcPts val="1100"/>
              </a:spcBef>
              <a:buSzTx/>
              <a:buNone/>
              <a:defRPr sz="3750">
                <a:latin typeface="Times"/>
                <a:ea typeface="Times"/>
                <a:cs typeface="Times"/>
                <a:sym typeface="Times"/>
              </a:defRPr>
            </a:pPr>
            <a:r>
              <a:t>1. It sustain corpus luteum prevents corpus luteal demise called </a:t>
            </a:r>
            <a:r>
              <a:rPr>
                <a:solidFill>
                  <a:schemeClr val="accent6">
                    <a:hueOff val="105381"/>
                    <a:satOff val="14341"/>
                    <a:lumOff val="10801"/>
                  </a:schemeClr>
                </a:solidFill>
              </a:rPr>
              <a:t>corpus luteal rescue </a:t>
            </a:r>
            <a:r>
              <a:t>and there by maintains hormonal support to pregnancy</a:t>
            </a:r>
            <a:br/>
            <a:r>
              <a:t>2. Stimulates the leydig cells of the male fetus to produce testosterone </a:t>
            </a:r>
          </a:p>
          <a:p>
            <a:pPr marL="0" indent="0" defTabSz="443484">
              <a:lnSpc>
                <a:spcPts val="8800"/>
              </a:lnSpc>
              <a:spcBef>
                <a:spcPts val="1100"/>
              </a:spcBef>
              <a:buSzTx/>
              <a:buNone/>
              <a:defRPr sz="3750">
                <a:latin typeface="Times"/>
                <a:ea typeface="Times"/>
                <a:cs typeface="Times"/>
                <a:sym typeface="Times"/>
              </a:defRPr>
            </a:pPr>
            <a:r>
              <a:t>3. Immunosuppressive action helps in maintenance of pregnancy </a:t>
            </a:r>
            <a:endParaRPr sz="1164"/>
          </a:p>
          <a:p>
            <a:pPr marL="0" indent="0" defTabSz="443484">
              <a:lnSpc>
                <a:spcPts val="8800"/>
              </a:lnSpc>
              <a:spcBef>
                <a:spcPts val="1100"/>
              </a:spcBef>
              <a:buSzTx/>
              <a:buNone/>
              <a:defRPr sz="3750">
                <a:latin typeface="Times"/>
                <a:ea typeface="Times"/>
                <a:cs typeface="Times"/>
                <a:sym typeface="Times"/>
              </a:defRPr>
            </a:pPr>
            <a:r>
              <a:t>4. Promote relaxin secretion by corpus luteum </a:t>
            </a:r>
          </a:p>
          <a:p>
            <a:pPr marL="0" indent="0" defTabSz="443484">
              <a:lnSpc>
                <a:spcPts val="8800"/>
              </a:lnSpc>
              <a:spcBef>
                <a:spcPts val="1100"/>
              </a:spcBef>
              <a:buSzTx/>
              <a:buNone/>
              <a:defRPr sz="3750">
                <a:latin typeface="Times"/>
                <a:ea typeface="Times"/>
                <a:cs typeface="Times"/>
                <a:sym typeface="Times"/>
              </a:defRPr>
            </a:pPr>
            <a:r>
              <a:t>5. Stimulates maternal thyroid gland.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ENDOCRINOLOGY IN PREGNANCY"/>
          <p:cNvSpPr txBox="1">
            <a:spLocks noGrp="1"/>
          </p:cNvSpPr>
          <p:nvPr>
            <p:ph type="title"/>
          </p:nvPr>
        </p:nvSpPr>
        <p:spPr>
          <a:prstGeom prst="rect">
            <a:avLst/>
          </a:prstGeom>
        </p:spPr>
        <p:txBody>
          <a:bodyPr>
            <a:normAutofit fontScale="90000"/>
          </a:bodyPr>
          <a:lstStyle>
            <a:lvl1pPr defTabSz="484886">
              <a:defRPr sz="6640"/>
            </a:lvl1pPr>
          </a:lstStyle>
          <a:p>
            <a:r>
              <a:t>ENDOCRINOLOGY IN PREGNANCY</a:t>
            </a:r>
          </a:p>
        </p:txBody>
      </p:sp>
      <p:sp>
        <p:nvSpPr>
          <p:cNvPr id="123" name="INTRODUCTION…"/>
          <p:cNvSpPr txBox="1">
            <a:spLocks noGrp="1"/>
          </p:cNvSpPr>
          <p:nvPr>
            <p:ph type="body" idx="1"/>
          </p:nvPr>
        </p:nvSpPr>
        <p:spPr>
          <a:prstGeom prst="rect">
            <a:avLst/>
          </a:prstGeom>
          <a:ln w="25400">
            <a:solidFill>
              <a:srgbClr val="FFFFFF"/>
            </a:solidFill>
          </a:ln>
        </p:spPr>
        <p:txBody>
          <a:bodyPr anchor="t"/>
          <a:lstStyle/>
          <a:p>
            <a:pPr marL="0" indent="0">
              <a:spcBef>
                <a:spcPts val="0"/>
              </a:spcBef>
              <a:buSzTx/>
              <a:buNone/>
              <a:defRPr sz="2400">
                <a:effectLst>
                  <a:outerShdw blurRad="25400" dist="23998" dir="2700000" rotWithShape="0">
                    <a:srgbClr val="000000">
                      <a:alpha val="31034"/>
                    </a:srgbClr>
                  </a:outerShdw>
                </a:effectLst>
              </a:defRPr>
            </a:pPr>
            <a:endParaRPr sz="1200">
              <a:solidFill>
                <a:srgbClr val="000000"/>
              </a:solidFill>
              <a:latin typeface="Times"/>
              <a:ea typeface="Times"/>
              <a:cs typeface="Times"/>
              <a:sym typeface="Times"/>
            </a:endParaRPr>
          </a:p>
          <a:p>
            <a:pPr marL="0" indent="0">
              <a:spcBef>
                <a:spcPts val="0"/>
              </a:spcBef>
              <a:buSzTx/>
              <a:buNone/>
              <a:defRPr sz="4000" b="1">
                <a:effectLst>
                  <a:outerShdw blurRad="25400" dist="23998" dir="2700000" rotWithShape="0">
                    <a:srgbClr val="000000">
                      <a:alpha val="31034"/>
                    </a:srgbClr>
                  </a:outerShdw>
                </a:effectLst>
                <a:latin typeface="Helvetica"/>
                <a:ea typeface="Helvetica"/>
                <a:cs typeface="Helvetica"/>
                <a:sym typeface="Helvetica"/>
              </a:defRPr>
            </a:pPr>
            <a:r>
              <a:t>INTRODUCTION</a:t>
            </a:r>
            <a:endParaRPr>
              <a:latin typeface="Times"/>
              <a:ea typeface="Times"/>
              <a:cs typeface="Times"/>
              <a:sym typeface="Times"/>
            </a:endParaRPr>
          </a:p>
          <a:p>
            <a:pPr marL="0" indent="0">
              <a:spcBef>
                <a:spcPts val="0"/>
              </a:spcBef>
              <a:buSzTx/>
              <a:buNone/>
              <a:defRPr sz="4000">
                <a:effectLst>
                  <a:outerShdw blurRad="25400" dist="23998" dir="2700000" rotWithShape="0">
                    <a:srgbClr val="000000">
                      <a:alpha val="31034"/>
                    </a:srgbClr>
                  </a:outerShdw>
                </a:effectLst>
              </a:defRPr>
            </a:pPr>
            <a:r>
              <a:t>The synthesis and role of hormones in </a:t>
            </a:r>
            <a:endParaRPr>
              <a:latin typeface="Times"/>
              <a:ea typeface="Times"/>
              <a:cs typeface="Times"/>
              <a:sym typeface="Times"/>
            </a:endParaRPr>
          </a:p>
          <a:p>
            <a:pPr marL="0" indent="0">
              <a:spcBef>
                <a:spcPts val="0"/>
              </a:spcBef>
              <a:buSzTx/>
              <a:buNone/>
              <a:defRPr sz="4000">
                <a:effectLst>
                  <a:outerShdw blurRad="25400" dist="23998" dir="2700000" rotWithShape="0">
                    <a:srgbClr val="000000">
                      <a:alpha val="31034"/>
                    </a:srgbClr>
                  </a:outerShdw>
                </a:effectLst>
              </a:defRPr>
            </a:pPr>
            <a:r>
              <a:t>pregnancy is a  interplay between </a:t>
            </a:r>
            <a:endParaRPr>
              <a:solidFill>
                <a:srgbClr val="000000"/>
              </a:solidFill>
              <a:latin typeface="Times"/>
              <a:ea typeface="Times"/>
              <a:cs typeface="Times"/>
              <a:sym typeface="Times"/>
            </a:endParaRPr>
          </a:p>
          <a:p>
            <a:pPr marL="0" indent="0">
              <a:spcBef>
                <a:spcPts val="0"/>
              </a:spcBef>
              <a:buSzTx/>
              <a:buNone/>
              <a:defRPr sz="4000">
                <a:effectLst>
                  <a:outerShdw blurRad="25400" dist="23998" dir="2700000" rotWithShape="0">
                    <a:srgbClr val="000000">
                      <a:alpha val="31034"/>
                    </a:srgbClr>
                  </a:outerShdw>
                </a:effectLst>
              </a:defRPr>
            </a:pPr>
            <a:r>
              <a:t>the three major compartments of </a:t>
            </a:r>
            <a:endParaRPr>
              <a:latin typeface="Times"/>
              <a:ea typeface="Times"/>
              <a:cs typeface="Times"/>
              <a:sym typeface="Times"/>
            </a:endParaRPr>
          </a:p>
          <a:p>
            <a:pPr marL="0" indent="0">
              <a:spcBef>
                <a:spcPts val="0"/>
              </a:spcBef>
              <a:buSzTx/>
              <a:buNone/>
              <a:defRPr sz="4000">
                <a:effectLst>
                  <a:outerShdw blurRad="25400" dist="23998" dir="2700000" rotWithShape="0">
                    <a:srgbClr val="000000">
                      <a:alpha val="31034"/>
                    </a:srgbClr>
                  </a:outerShdw>
                </a:effectLst>
              </a:defRPr>
            </a:pPr>
            <a:r>
              <a:t>pregnancy:</a:t>
            </a:r>
          </a:p>
          <a:p>
            <a:pPr marL="0" indent="0">
              <a:spcBef>
                <a:spcPts val="0"/>
              </a:spcBef>
              <a:buSzTx/>
              <a:buNone/>
              <a:defRPr sz="4000">
                <a:effectLst>
                  <a:outerShdw blurRad="25400" dist="23998" dir="2700000" rotWithShape="0">
                    <a:srgbClr val="000000">
                      <a:alpha val="31034"/>
                    </a:srgbClr>
                  </a:outerShdw>
                </a:effectLst>
              </a:defRPr>
            </a:pPr>
            <a:r>
              <a:t>           The fetus, the placenta, and</a:t>
            </a:r>
            <a:r>
              <a:rPr>
                <a:latin typeface="Times"/>
                <a:ea typeface="Times"/>
                <a:cs typeface="Times"/>
                <a:sym typeface="Times"/>
              </a:rPr>
              <a:t> </a:t>
            </a:r>
            <a:r>
              <a:t>the mother. </a:t>
            </a:r>
            <a:endParaRPr>
              <a:solidFill>
                <a:srgbClr val="000000"/>
              </a:solidFill>
              <a:latin typeface="Times"/>
              <a:ea typeface="Times"/>
              <a:cs typeface="Times"/>
              <a:sym typeface="Times"/>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HUMAN CHORIONIC GONADOTROPHIN"/>
          <p:cNvSpPr txBox="1">
            <a:spLocks noGrp="1"/>
          </p:cNvSpPr>
          <p:nvPr>
            <p:ph type="title"/>
          </p:nvPr>
        </p:nvSpPr>
        <p:spPr>
          <a:prstGeom prst="rect">
            <a:avLst/>
          </a:prstGeom>
        </p:spPr>
        <p:txBody>
          <a:bodyPr/>
          <a:lstStyle>
            <a:lvl1pPr defTabSz="484886">
              <a:defRPr sz="6640"/>
            </a:lvl1pPr>
          </a:lstStyle>
          <a:p>
            <a:r>
              <a:t>HUMAN CHORIONIC GONADOTROPHIN</a:t>
            </a:r>
          </a:p>
        </p:txBody>
      </p:sp>
      <p:sp>
        <p:nvSpPr>
          <p:cNvPr id="172" name="CLINICAL APPLICATIONS :…"/>
          <p:cNvSpPr txBox="1">
            <a:spLocks noGrp="1"/>
          </p:cNvSpPr>
          <p:nvPr>
            <p:ph type="body" idx="1"/>
          </p:nvPr>
        </p:nvSpPr>
        <p:spPr>
          <a:prstGeom prst="rect">
            <a:avLst/>
          </a:prstGeom>
        </p:spPr>
        <p:txBody>
          <a:bodyPr/>
          <a:lstStyle/>
          <a:p>
            <a:pPr marL="0" indent="0" defTabSz="457200">
              <a:lnSpc>
                <a:spcPts val="9100"/>
              </a:lnSpc>
              <a:spcBef>
                <a:spcPts val="1200"/>
              </a:spcBef>
              <a:buSzTx/>
              <a:buNone/>
              <a:defRPr sz="3866" b="1">
                <a:latin typeface="Times"/>
                <a:ea typeface="Times"/>
                <a:cs typeface="Times"/>
                <a:sym typeface="Times"/>
              </a:defRPr>
            </a:pPr>
            <a:r>
              <a:t> </a:t>
            </a:r>
            <a:r>
              <a:rPr sz="3733"/>
              <a:t>CLINICAL APPLICATIONS :</a:t>
            </a:r>
          </a:p>
          <a:p>
            <a:pPr marL="0" indent="0" defTabSz="457200">
              <a:lnSpc>
                <a:spcPts val="9100"/>
              </a:lnSpc>
              <a:spcBef>
                <a:spcPts val="1200"/>
              </a:spcBef>
              <a:buSzTx/>
              <a:buNone/>
              <a:defRPr sz="3866">
                <a:latin typeface="Times"/>
                <a:ea typeface="Times"/>
                <a:cs typeface="Times"/>
                <a:sym typeface="Times"/>
              </a:defRPr>
            </a:pPr>
            <a:r>
              <a:rPr sz="3733"/>
              <a:t>1</a:t>
            </a:r>
            <a:r>
              <a:t>.Useful in diagnosis of pregnancy</a:t>
            </a:r>
          </a:p>
          <a:p>
            <a:pPr marL="0" indent="0" defTabSz="457200">
              <a:lnSpc>
                <a:spcPts val="9100"/>
              </a:lnSpc>
              <a:spcBef>
                <a:spcPts val="1200"/>
              </a:spcBef>
              <a:buSzTx/>
              <a:buNone/>
              <a:defRPr sz="3866">
                <a:latin typeface="Times"/>
                <a:ea typeface="Times"/>
                <a:cs typeface="Times"/>
                <a:sym typeface="Times"/>
              </a:defRPr>
            </a:pPr>
            <a:r>
              <a:t>2. In</a:t>
            </a:r>
            <a:r>
              <a:rPr b="1"/>
              <a:t> normal pregnancies</a:t>
            </a:r>
            <a:r>
              <a:t> there is </a:t>
            </a:r>
            <a:r>
              <a:rPr sz="1200"/>
              <a:t> </a:t>
            </a:r>
            <a:r>
              <a:t>usually an increase of at least 66% in 48 hours.</a:t>
            </a:r>
            <a:br/>
            <a:r>
              <a:t>3.Doubling time is absent in:</a:t>
            </a:r>
          </a:p>
          <a:p>
            <a:pPr marL="0" lvl="8" indent="1828800" defTabSz="457200">
              <a:lnSpc>
                <a:spcPts val="9100"/>
              </a:lnSpc>
              <a:spcBef>
                <a:spcPts val="1200"/>
              </a:spcBef>
              <a:buSzTx/>
              <a:buNone/>
              <a:defRPr sz="3866">
                <a:latin typeface="Times"/>
                <a:ea typeface="Times"/>
                <a:cs typeface="Times"/>
                <a:sym typeface="Times"/>
              </a:defRPr>
            </a:pPr>
            <a:r>
              <a:t>ectopic pregnancy</a:t>
            </a:r>
          </a:p>
          <a:p>
            <a:pPr marL="0" lvl="8" indent="1828800" defTabSz="457200">
              <a:lnSpc>
                <a:spcPts val="9100"/>
              </a:lnSpc>
              <a:spcBef>
                <a:spcPts val="1200"/>
              </a:spcBef>
              <a:buSzTx/>
              <a:buNone/>
              <a:defRPr sz="3866">
                <a:latin typeface="Times"/>
                <a:ea typeface="Times"/>
                <a:cs typeface="Times"/>
                <a:sym typeface="Times"/>
              </a:defRPr>
            </a:pPr>
            <a:r>
              <a:t>failed gestation</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HUMAN CHORIONIC GONADOTROPHIN"/>
          <p:cNvSpPr txBox="1">
            <a:spLocks noGrp="1"/>
          </p:cNvSpPr>
          <p:nvPr>
            <p:ph type="title"/>
          </p:nvPr>
        </p:nvSpPr>
        <p:spPr>
          <a:prstGeom prst="rect">
            <a:avLst/>
          </a:prstGeom>
        </p:spPr>
        <p:txBody>
          <a:bodyPr/>
          <a:lstStyle>
            <a:lvl1pPr defTabSz="484886">
              <a:defRPr sz="6640"/>
            </a:lvl1pPr>
          </a:lstStyle>
          <a:p>
            <a:r>
              <a:t>HUMAN CHORIONIC GONADOTROPHIN</a:t>
            </a:r>
          </a:p>
        </p:txBody>
      </p:sp>
      <p:sp>
        <p:nvSpPr>
          <p:cNvPr id="175" name="4. Follow-up of a molar pregnancy :…"/>
          <p:cNvSpPr txBox="1">
            <a:spLocks noGrp="1"/>
          </p:cNvSpPr>
          <p:nvPr>
            <p:ph type="body" idx="1"/>
          </p:nvPr>
        </p:nvSpPr>
        <p:spPr>
          <a:prstGeom prst="rect">
            <a:avLst/>
          </a:prstGeom>
        </p:spPr>
        <p:txBody>
          <a:bodyPr/>
          <a:lstStyle/>
          <a:p>
            <a:pPr marL="0" indent="0" defTabSz="448055">
              <a:lnSpc>
                <a:spcPts val="8900"/>
              </a:lnSpc>
              <a:spcBef>
                <a:spcPts val="1100"/>
              </a:spcBef>
              <a:buSzTx/>
              <a:buNone/>
              <a:defRPr sz="3789">
                <a:latin typeface="Times"/>
                <a:ea typeface="Times"/>
                <a:cs typeface="Times"/>
                <a:sym typeface="Times"/>
              </a:defRPr>
            </a:pPr>
            <a:r>
              <a:t> 4. </a:t>
            </a:r>
            <a:r>
              <a:rPr b="1"/>
              <a:t>Follow-up of a molar pregnancy :</a:t>
            </a:r>
          </a:p>
          <a:p>
            <a:pPr marL="0" indent="0" defTabSz="448055">
              <a:lnSpc>
                <a:spcPts val="8900"/>
              </a:lnSpc>
              <a:spcBef>
                <a:spcPts val="1100"/>
              </a:spcBef>
              <a:buSzTx/>
              <a:buNone/>
              <a:defRPr sz="3789">
                <a:latin typeface="Times"/>
                <a:ea typeface="Times"/>
                <a:cs typeface="Times"/>
                <a:sym typeface="Times"/>
              </a:defRPr>
            </a:pPr>
            <a:r>
              <a:rPr b="1"/>
              <a:t>              </a:t>
            </a:r>
            <a:r>
              <a:rPr sz="3495"/>
              <a:t> The average time taken for β hCG to reach normal values is about 8 weeks after evacuation . Persistently high or plateauing values could point to gestational trophoblastic neoplasia .</a:t>
            </a:r>
          </a:p>
          <a:p>
            <a:pPr marL="0" indent="0" defTabSz="448055">
              <a:lnSpc>
                <a:spcPts val="8900"/>
              </a:lnSpc>
              <a:spcBef>
                <a:spcPts val="1100"/>
              </a:spcBef>
              <a:buSzTx/>
              <a:buNone/>
              <a:defRPr sz="3789">
                <a:latin typeface="Times"/>
                <a:ea typeface="Times"/>
                <a:cs typeface="Times"/>
                <a:sym typeface="Times"/>
              </a:defRPr>
            </a:pPr>
            <a:r>
              <a:t/>
            </a:r>
            <a:br/>
            <a:r>
              <a:rPr b="1"/>
              <a:t>Screening of Down syndrome</a:t>
            </a:r>
            <a:r>
              <a:t> : </a:t>
            </a:r>
          </a:p>
          <a:p>
            <a:pPr marL="0" indent="0" defTabSz="448055">
              <a:lnSpc>
                <a:spcPts val="8400"/>
              </a:lnSpc>
              <a:spcBef>
                <a:spcPts val="1100"/>
              </a:spcBef>
              <a:buSzTx/>
              <a:buNone/>
              <a:defRPr sz="3397">
                <a:latin typeface="Times"/>
                <a:ea typeface="Times"/>
                <a:cs typeface="Times"/>
                <a:sym typeface="Times"/>
              </a:defRPr>
            </a:pPr>
            <a:r>
              <a:t>               Fetuses with trisomy 21 have high hCG and hence it is an integral component of triplet test, quadruple test and first trimester screening for  trisomy 21.</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HUMAN PLACENTAL LACTOGEN"/>
          <p:cNvSpPr txBox="1">
            <a:spLocks noGrp="1"/>
          </p:cNvSpPr>
          <p:nvPr>
            <p:ph type="title"/>
          </p:nvPr>
        </p:nvSpPr>
        <p:spPr>
          <a:prstGeom prst="rect">
            <a:avLst/>
          </a:prstGeom>
        </p:spPr>
        <p:txBody>
          <a:bodyPr/>
          <a:lstStyle/>
          <a:p>
            <a:r>
              <a:t>HUMAN PLACENTAL LACTOGEN</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HUMAN PLACENTAL LACTOGEN"/>
          <p:cNvSpPr txBox="1">
            <a:spLocks noGrp="1"/>
          </p:cNvSpPr>
          <p:nvPr>
            <p:ph type="title"/>
          </p:nvPr>
        </p:nvSpPr>
        <p:spPr>
          <a:prstGeom prst="rect">
            <a:avLst/>
          </a:prstGeom>
        </p:spPr>
        <p:txBody>
          <a:bodyPr/>
          <a:lstStyle>
            <a:lvl1pPr defTabSz="484886">
              <a:defRPr sz="6640"/>
            </a:lvl1pPr>
          </a:lstStyle>
          <a:p>
            <a:r>
              <a:t>HUMAN PLACENTAL LACTOGEN</a:t>
            </a:r>
          </a:p>
        </p:txBody>
      </p:sp>
      <p:sp>
        <p:nvSpPr>
          <p:cNvPr id="180" name="Human chorionic somatomammotrophin .…"/>
          <p:cNvSpPr txBox="1">
            <a:spLocks noGrp="1"/>
          </p:cNvSpPr>
          <p:nvPr>
            <p:ph type="body" idx="1"/>
          </p:nvPr>
        </p:nvSpPr>
        <p:spPr>
          <a:prstGeom prst="rect">
            <a:avLst/>
          </a:prstGeom>
        </p:spPr>
        <p:txBody>
          <a:bodyPr/>
          <a:lstStyle/>
          <a:p>
            <a:pPr defTabSz="457200">
              <a:lnSpc>
                <a:spcPts val="9100"/>
              </a:lnSpc>
              <a:spcBef>
                <a:spcPts val="1200"/>
              </a:spcBef>
              <a:buSzTx/>
              <a:buNone/>
              <a:tabLst>
                <a:tab pos="139700" algn="l"/>
                <a:tab pos="457200" algn="l"/>
              </a:tabLst>
              <a:defRPr sz="3866">
                <a:latin typeface="Times"/>
                <a:ea typeface="Times"/>
                <a:cs typeface="Times"/>
                <a:sym typeface="Times"/>
              </a:defRPr>
            </a:pPr>
            <a:r>
              <a:t>  Human chorionic somatomammotrophin . </a:t>
            </a:r>
            <a:r>
              <a:rPr sz="1200"/>
              <a:t/>
            </a:r>
            <a:br>
              <a:rPr sz="1200"/>
            </a:br>
            <a:endParaRPr sz="1200"/>
          </a:p>
          <a:p>
            <a:pPr defTabSz="457200">
              <a:lnSpc>
                <a:spcPts val="7200"/>
              </a:lnSpc>
              <a:spcBef>
                <a:spcPts val="1200"/>
              </a:spcBef>
              <a:buSzTx/>
              <a:buNone/>
              <a:tabLst>
                <a:tab pos="139700" algn="l"/>
                <a:tab pos="457200" algn="l"/>
              </a:tabLst>
              <a:defRPr sz="3866">
                <a:latin typeface="Times"/>
                <a:ea typeface="Times"/>
                <a:cs typeface="Times"/>
                <a:sym typeface="Times"/>
              </a:defRPr>
            </a:pPr>
            <a:r>
              <a:rPr sz="2266">
                <a:latin typeface="Wingdings"/>
                <a:ea typeface="Wingdings"/>
                <a:cs typeface="Wingdings"/>
                <a:sym typeface="Wingdings"/>
              </a:rPr>
              <a:t>		 </a:t>
            </a:r>
            <a:r>
              <a:t>Polypeptide of 191 AA – single chain </a:t>
            </a:r>
            <a:r>
              <a:rPr sz="1200"/>
              <a:t/>
            </a:r>
            <a:br>
              <a:rPr sz="1200"/>
            </a:br>
            <a:endParaRPr sz="1200"/>
          </a:p>
          <a:p>
            <a:pPr defTabSz="457200">
              <a:lnSpc>
                <a:spcPts val="7200"/>
              </a:lnSpc>
              <a:spcBef>
                <a:spcPts val="1200"/>
              </a:spcBef>
              <a:buSzTx/>
              <a:buNone/>
              <a:tabLst>
                <a:tab pos="139700" algn="l"/>
                <a:tab pos="457200" algn="l"/>
              </a:tabLst>
              <a:defRPr sz="3866">
                <a:latin typeface="Times"/>
                <a:ea typeface="Times"/>
                <a:cs typeface="Times"/>
                <a:sym typeface="Times"/>
              </a:defRPr>
            </a:pPr>
            <a:r>
              <a:rPr sz="2266">
                <a:latin typeface="Wingdings"/>
                <a:ea typeface="Wingdings"/>
                <a:cs typeface="Wingdings"/>
                <a:sym typeface="Wingdings"/>
              </a:rPr>
              <a:t>		 </a:t>
            </a:r>
            <a:r>
              <a:t>Secreted by syncytiotrophoblast </a:t>
            </a:r>
            <a:r>
              <a:rPr sz="1200"/>
              <a:t/>
            </a:r>
            <a:br>
              <a:rPr sz="1200"/>
            </a:br>
            <a:endParaRPr sz="1200"/>
          </a:p>
          <a:p>
            <a:pPr defTabSz="457200">
              <a:lnSpc>
                <a:spcPts val="7200"/>
              </a:lnSpc>
              <a:spcBef>
                <a:spcPts val="1200"/>
              </a:spcBef>
              <a:buSzTx/>
              <a:buNone/>
              <a:tabLst>
                <a:tab pos="139700" algn="l"/>
                <a:tab pos="457200" algn="l"/>
              </a:tabLst>
              <a:defRPr sz="3866">
                <a:latin typeface="Times"/>
                <a:ea typeface="Times"/>
                <a:cs typeface="Times"/>
                <a:sym typeface="Times"/>
              </a:defRPr>
            </a:pPr>
            <a:r>
              <a:rPr sz="2266">
                <a:latin typeface="Wingdings"/>
                <a:ea typeface="Wingdings"/>
                <a:cs typeface="Wingdings"/>
                <a:sym typeface="Wingdings"/>
              </a:rPr>
              <a:t>		 </a:t>
            </a:r>
            <a:r>
              <a:t>Levels of hPL correlate exponentially with fetal and placental growth </a:t>
            </a:r>
            <a:r>
              <a:rPr sz="1200"/>
              <a:t/>
            </a:r>
            <a:br>
              <a:rPr sz="1200"/>
            </a:br>
            <a:endParaRPr sz="1200"/>
          </a:p>
          <a:p>
            <a:pPr defTabSz="457200">
              <a:lnSpc>
                <a:spcPts val="7200"/>
              </a:lnSpc>
              <a:spcBef>
                <a:spcPts val="1200"/>
              </a:spcBef>
              <a:buSzTx/>
              <a:buNone/>
              <a:tabLst>
                <a:tab pos="139700" algn="l"/>
                <a:tab pos="457200" algn="l"/>
              </a:tabLst>
              <a:defRPr sz="3866">
                <a:latin typeface="Times"/>
                <a:ea typeface="Times"/>
                <a:cs typeface="Times"/>
                <a:sym typeface="Times"/>
              </a:defRPr>
            </a:pPr>
            <a:r>
              <a:rPr sz="2266">
                <a:latin typeface="Wingdings"/>
                <a:ea typeface="Wingdings"/>
                <a:cs typeface="Wingdings"/>
                <a:sym typeface="Wingdings"/>
              </a:rPr>
              <a:t>		 </a:t>
            </a:r>
            <a:r>
              <a:t>Half life -15 minutes </a:t>
            </a:r>
            <a:r>
              <a:rPr sz="1200"/>
              <a:t/>
            </a:r>
            <a:br>
              <a:rPr sz="1200"/>
            </a:br>
            <a:endParaRPr sz="120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HUMAN PLACENTAL LACTOGEN"/>
          <p:cNvSpPr txBox="1">
            <a:spLocks noGrp="1"/>
          </p:cNvSpPr>
          <p:nvPr>
            <p:ph type="title"/>
          </p:nvPr>
        </p:nvSpPr>
        <p:spPr>
          <a:prstGeom prst="rect">
            <a:avLst/>
          </a:prstGeom>
        </p:spPr>
        <p:txBody>
          <a:bodyPr/>
          <a:lstStyle>
            <a:lvl1pPr defTabSz="484886">
              <a:defRPr sz="6640"/>
            </a:lvl1pPr>
          </a:lstStyle>
          <a:p>
            <a:r>
              <a:t>HUMAN PLACENTAL LACTOGEN</a:t>
            </a:r>
          </a:p>
        </p:txBody>
      </p:sp>
      <p:sp>
        <p:nvSpPr>
          <p:cNvPr id="183" name="HPL starts increasing by 3 wks &amp; progressively increases up to 36 weeks and this rise much more in multiple pregnancies and big babies, making more prone to diabetes…"/>
          <p:cNvSpPr txBox="1">
            <a:spLocks noGrp="1"/>
          </p:cNvSpPr>
          <p:nvPr>
            <p:ph type="body" idx="1"/>
          </p:nvPr>
        </p:nvSpPr>
        <p:spPr>
          <a:prstGeom prst="rect">
            <a:avLst/>
          </a:prstGeom>
        </p:spPr>
        <p:txBody>
          <a:bodyPr anchor="t"/>
          <a:lstStyle/>
          <a:p>
            <a:pPr marL="411479" indent="-411479" algn="just" defTabSz="411479">
              <a:lnSpc>
                <a:spcPts val="4700"/>
              </a:lnSpc>
              <a:spcBef>
                <a:spcPts val="1000"/>
              </a:spcBef>
              <a:buSzTx/>
              <a:buNone/>
              <a:tabLst>
                <a:tab pos="114300" algn="l"/>
                <a:tab pos="406400" algn="l"/>
              </a:tabLst>
              <a:defRPr sz="3480">
                <a:latin typeface="Times"/>
                <a:ea typeface="Times"/>
                <a:cs typeface="Times"/>
                <a:sym typeface="Times"/>
              </a:defRPr>
            </a:pPr>
            <a:r>
              <a:rPr sz="2040">
                <a:latin typeface="Wingdings"/>
                <a:ea typeface="Wingdings"/>
                <a:cs typeface="Wingdings"/>
                <a:sym typeface="Wingdings"/>
              </a:rPr>
              <a:t>    </a:t>
            </a:r>
            <a:endParaRPr sz="1079"/>
          </a:p>
          <a:p>
            <a:pPr marL="411479" indent="-411479" algn="just" defTabSz="411479">
              <a:lnSpc>
                <a:spcPts val="6500"/>
              </a:lnSpc>
              <a:spcBef>
                <a:spcPts val="1000"/>
              </a:spcBef>
              <a:buSzTx/>
              <a:buNone/>
              <a:tabLst>
                <a:tab pos="114300" algn="l"/>
                <a:tab pos="406400" algn="l"/>
              </a:tabLst>
              <a:defRPr sz="3480">
                <a:latin typeface="Times"/>
                <a:ea typeface="Times"/>
                <a:cs typeface="Times"/>
                <a:sym typeface="Times"/>
              </a:defRPr>
            </a:pPr>
            <a:r>
              <a:rPr sz="1079"/>
              <a:t>                      </a:t>
            </a:r>
            <a:r>
              <a:t>HPL starts increasing by 3 wks &amp; progressively increases up to 36 weeks and this rise much more in multiple pregnancies and big babies, making more prone to diabetes </a:t>
            </a:r>
            <a:r>
              <a:rPr sz="1079"/>
              <a:t/>
            </a:r>
            <a:br>
              <a:rPr sz="1079"/>
            </a:br>
            <a:endParaRPr sz="1079"/>
          </a:p>
          <a:p>
            <a:pPr marL="411479" indent="-411479" algn="just" defTabSz="411479">
              <a:lnSpc>
                <a:spcPts val="6500"/>
              </a:lnSpc>
              <a:spcBef>
                <a:spcPts val="1000"/>
              </a:spcBef>
              <a:buSzTx/>
              <a:buNone/>
              <a:tabLst>
                <a:tab pos="114300" algn="l"/>
                <a:tab pos="406400" algn="l"/>
              </a:tabLst>
              <a:defRPr sz="3480">
                <a:latin typeface="Times"/>
                <a:ea typeface="Times"/>
                <a:cs typeface="Times"/>
                <a:sym typeface="Times"/>
              </a:defRPr>
            </a:pPr>
            <a:r>
              <a:rPr sz="2040">
                <a:latin typeface="Wingdings"/>
                <a:ea typeface="Wingdings"/>
                <a:cs typeface="Wingdings"/>
                <a:sym typeface="Wingdings"/>
              </a:rPr>
              <a:t>		           </a:t>
            </a:r>
            <a:r>
              <a:t>Potent angiogenic hormone and may play a role in the formation of fetal vasculature.</a:t>
            </a:r>
          </a:p>
          <a:p>
            <a:pPr marL="411479" indent="-411479" algn="just" defTabSz="411479">
              <a:lnSpc>
                <a:spcPts val="6500"/>
              </a:lnSpc>
              <a:spcBef>
                <a:spcPts val="1000"/>
              </a:spcBef>
              <a:buSzTx/>
              <a:buNone/>
              <a:tabLst>
                <a:tab pos="114300" algn="l"/>
                <a:tab pos="406400" algn="l"/>
              </a:tabLst>
              <a:defRPr sz="3480">
                <a:latin typeface="Times"/>
                <a:ea typeface="Times"/>
                <a:cs typeface="Times"/>
                <a:sym typeface="Times"/>
              </a:defRPr>
            </a:pPr>
            <a:r>
              <a:t> </a:t>
            </a:r>
            <a:r>
              <a:rPr b="1"/>
              <a:t>Clinical significance:</a:t>
            </a:r>
          </a:p>
          <a:p>
            <a:pPr marL="411479" indent="-411479" algn="just" defTabSz="411479">
              <a:lnSpc>
                <a:spcPts val="6500"/>
              </a:lnSpc>
              <a:spcBef>
                <a:spcPts val="1000"/>
              </a:spcBef>
              <a:buSzTx/>
              <a:buNone/>
              <a:tabLst>
                <a:tab pos="114300" algn="l"/>
                <a:tab pos="406400" algn="l"/>
              </a:tabLst>
              <a:defRPr sz="3480">
                <a:latin typeface="Times"/>
                <a:ea typeface="Times"/>
                <a:cs typeface="Times"/>
                <a:sym typeface="Times"/>
              </a:defRPr>
            </a:pPr>
            <a:r>
              <a:t>      HPL along with other placental hormones is responsible for diabetogenic state in pregnancy </a:t>
            </a:r>
            <a:r>
              <a:rPr sz="1079"/>
              <a:t/>
            </a:r>
            <a:br>
              <a:rPr sz="1079"/>
            </a:br>
            <a:r>
              <a:t> </a:t>
            </a:r>
            <a:r>
              <a:rPr sz="1079"/>
              <a:t/>
            </a:r>
            <a:br>
              <a:rPr sz="1079"/>
            </a:br>
            <a:endParaRPr sz="1079"/>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PREGNANCY ASSOCIATED PLASMA PROTEIN A"/>
          <p:cNvSpPr txBox="1">
            <a:spLocks noGrp="1"/>
          </p:cNvSpPr>
          <p:nvPr>
            <p:ph type="title"/>
          </p:nvPr>
        </p:nvSpPr>
        <p:spPr>
          <a:prstGeom prst="rect">
            <a:avLst/>
          </a:prstGeom>
        </p:spPr>
        <p:txBody>
          <a:bodyPr/>
          <a:lstStyle>
            <a:lvl1pPr defTabSz="514095">
              <a:defRPr sz="7040"/>
            </a:lvl1pPr>
          </a:lstStyle>
          <a:p>
            <a:r>
              <a:t>PREGNANCY ASSOCIATED PLASMA PROTEIN A</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PREGNANCY ASSOCIATED PLASMA PROTEIN A"/>
          <p:cNvSpPr txBox="1">
            <a:spLocks noGrp="1"/>
          </p:cNvSpPr>
          <p:nvPr>
            <p:ph type="title"/>
          </p:nvPr>
        </p:nvSpPr>
        <p:spPr>
          <a:prstGeom prst="rect">
            <a:avLst/>
          </a:prstGeom>
        </p:spPr>
        <p:txBody>
          <a:bodyPr/>
          <a:lstStyle>
            <a:lvl1pPr defTabSz="484886">
              <a:defRPr sz="6640"/>
            </a:lvl1pPr>
          </a:lstStyle>
          <a:p>
            <a:r>
              <a:t>PREGNANCY ASSOCIATED PLASMA PROTEIN A</a:t>
            </a:r>
          </a:p>
        </p:txBody>
      </p:sp>
      <p:sp>
        <p:nvSpPr>
          <p:cNvPr id="188" name="Produced from syncytiotrophoblast…"/>
          <p:cNvSpPr txBox="1">
            <a:spLocks noGrp="1"/>
          </p:cNvSpPr>
          <p:nvPr>
            <p:ph type="body" idx="1"/>
          </p:nvPr>
        </p:nvSpPr>
        <p:spPr>
          <a:prstGeom prst="rect">
            <a:avLst/>
          </a:prstGeom>
        </p:spPr>
        <p:txBody>
          <a:bodyPr/>
          <a:lstStyle/>
          <a:p>
            <a:pPr marL="0" indent="0" defTabSz="457200">
              <a:lnSpc>
                <a:spcPts val="8400"/>
              </a:lnSpc>
              <a:spcBef>
                <a:spcPts val="1200"/>
              </a:spcBef>
              <a:buSzTx/>
              <a:buNone/>
              <a:defRPr sz="3600">
                <a:latin typeface="Times"/>
                <a:ea typeface="Times"/>
                <a:cs typeface="Times"/>
                <a:sym typeface="Times"/>
              </a:defRPr>
            </a:pPr>
            <a:r>
              <a:t>Produced from syncytiotrophoblast</a:t>
            </a:r>
          </a:p>
          <a:p>
            <a:pPr marL="0" indent="0" defTabSz="457200">
              <a:lnSpc>
                <a:spcPts val="8400"/>
              </a:lnSpc>
              <a:spcBef>
                <a:spcPts val="1200"/>
              </a:spcBef>
              <a:buSzTx/>
              <a:buNone/>
              <a:defRPr sz="3600">
                <a:latin typeface="Times"/>
                <a:ea typeface="Times"/>
                <a:cs typeface="Times"/>
                <a:sym typeface="Times"/>
              </a:defRPr>
            </a:pPr>
            <a:r>
              <a:t/>
            </a:r>
            <a:br/>
            <a:r>
              <a:t>Concentration in maternal blood increases after 7 weeks of pregnancy. </a:t>
            </a:r>
            <a:endParaRPr sz="1200"/>
          </a:p>
          <a:p>
            <a:pPr marL="0" indent="0" defTabSz="457200">
              <a:lnSpc>
                <a:spcPts val="8400"/>
              </a:lnSpc>
              <a:spcBef>
                <a:spcPts val="1200"/>
              </a:spcBef>
              <a:buSzTx/>
              <a:buNone/>
              <a:defRPr sz="3600">
                <a:latin typeface="Times"/>
                <a:ea typeface="Times"/>
                <a:cs typeface="Times"/>
                <a:sym typeface="Times"/>
              </a:defRPr>
            </a:pPr>
            <a:r>
              <a:rPr b="1"/>
              <a:t>Clinical Applications:</a:t>
            </a:r>
            <a:br>
              <a:rPr b="1"/>
            </a:br>
            <a:endParaRPr b="1"/>
          </a:p>
          <a:p>
            <a:pPr marL="0" indent="0" defTabSz="457200">
              <a:lnSpc>
                <a:spcPts val="8400"/>
              </a:lnSpc>
              <a:spcBef>
                <a:spcPts val="1200"/>
              </a:spcBef>
              <a:buSzTx/>
              <a:buNone/>
              <a:defRPr sz="3600">
                <a:latin typeface="Times"/>
                <a:ea typeface="Times"/>
                <a:cs typeface="Times"/>
                <a:sym typeface="Times"/>
              </a:defRPr>
            </a:pPr>
            <a:r>
              <a:t>In the first trimester screening program for trisomy 21 along with B HCG </a:t>
            </a:r>
            <a:endParaRPr sz="1200"/>
          </a:p>
          <a:p>
            <a:pPr marL="0" indent="0" defTabSz="457200">
              <a:lnSpc>
                <a:spcPts val="8400"/>
              </a:lnSpc>
              <a:spcBef>
                <a:spcPts val="1200"/>
              </a:spcBef>
              <a:buSzTx/>
              <a:buNone/>
              <a:defRPr sz="3600">
                <a:latin typeface="Times"/>
                <a:ea typeface="Times"/>
                <a:cs typeface="Times"/>
                <a:sym typeface="Times"/>
              </a:defRPr>
            </a:pPr>
            <a:r>
              <a:t>In prediction of preeclampsia in the first trimester along with uterine artery Doppler and placental growth factors </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PREGNANCY ASSOCIATED PLASMA PROTEIN A"/>
          <p:cNvSpPr txBox="1">
            <a:spLocks noGrp="1"/>
          </p:cNvSpPr>
          <p:nvPr>
            <p:ph type="title"/>
          </p:nvPr>
        </p:nvSpPr>
        <p:spPr>
          <a:prstGeom prst="rect">
            <a:avLst/>
          </a:prstGeom>
        </p:spPr>
        <p:txBody>
          <a:bodyPr/>
          <a:lstStyle>
            <a:lvl1pPr defTabSz="484886">
              <a:defRPr sz="6640"/>
            </a:lvl1pPr>
          </a:lstStyle>
          <a:p>
            <a:r>
              <a:t>PREGNANCY ASSOCIATED PLASMA PROTEIN A</a:t>
            </a:r>
          </a:p>
        </p:txBody>
      </p:sp>
      <p:sp>
        <p:nvSpPr>
          <p:cNvPr id="191" name="This protein appears as early as 3 days following fertilization in maternal blood and is being developed as attest for early detection and monitoring of pregnancy…"/>
          <p:cNvSpPr txBox="1">
            <a:spLocks noGrp="1"/>
          </p:cNvSpPr>
          <p:nvPr>
            <p:ph type="body" idx="1"/>
          </p:nvPr>
        </p:nvSpPr>
        <p:spPr>
          <a:prstGeom prst="rect">
            <a:avLst/>
          </a:prstGeom>
        </p:spPr>
        <p:txBody>
          <a:bodyPr anchor="t"/>
          <a:lstStyle/>
          <a:p>
            <a:pPr marL="0" indent="0" defTabSz="457200">
              <a:lnSpc>
                <a:spcPts val="9100"/>
              </a:lnSpc>
              <a:spcBef>
                <a:spcPts val="1200"/>
              </a:spcBef>
              <a:buSzTx/>
              <a:buNone/>
              <a:defRPr sz="3866">
                <a:latin typeface="Times"/>
                <a:ea typeface="Times"/>
                <a:cs typeface="Times"/>
                <a:sym typeface="Times"/>
              </a:defRPr>
            </a:pPr>
            <a:r>
              <a:t>This protein appears as early as 3 days following fertilization in maternal blood and is being developed as attest for early detection and monitoring of pregnancy </a:t>
            </a:r>
            <a:endParaRPr sz="1200"/>
          </a:p>
          <a:p>
            <a:pPr marL="0" indent="0" defTabSz="457200">
              <a:lnSpc>
                <a:spcPts val="7300"/>
              </a:lnSpc>
              <a:spcBef>
                <a:spcPts val="1200"/>
              </a:spcBef>
              <a:buSzTx/>
              <a:buNone/>
              <a:defRPr sz="3866">
                <a:latin typeface="Times"/>
                <a:ea typeface="Times"/>
                <a:cs typeface="Times"/>
                <a:sym typeface="Times"/>
              </a:defRPr>
            </a:pPr>
            <a:r>
              <a:rPr sz="2266">
                <a:latin typeface="Arial"/>
                <a:ea typeface="Arial"/>
                <a:cs typeface="Arial"/>
                <a:sym typeface="Arial"/>
              </a:rPr>
              <a:t>• </a:t>
            </a:r>
            <a:r>
              <a:t>Immunomodulatory role in pregnancy</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PLACENTAL PROTEIN 13"/>
          <p:cNvSpPr txBox="1">
            <a:spLocks noGrp="1"/>
          </p:cNvSpPr>
          <p:nvPr>
            <p:ph type="title"/>
          </p:nvPr>
        </p:nvSpPr>
        <p:spPr>
          <a:prstGeom prst="rect">
            <a:avLst/>
          </a:prstGeom>
        </p:spPr>
        <p:txBody>
          <a:bodyPr/>
          <a:lstStyle/>
          <a:p>
            <a:r>
              <a:t>PLACENTAL PROTEIN 13</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PLACENTAL PROTEIN 13"/>
          <p:cNvSpPr txBox="1">
            <a:spLocks noGrp="1"/>
          </p:cNvSpPr>
          <p:nvPr>
            <p:ph type="title"/>
          </p:nvPr>
        </p:nvSpPr>
        <p:spPr>
          <a:prstGeom prst="rect">
            <a:avLst/>
          </a:prstGeom>
        </p:spPr>
        <p:txBody>
          <a:bodyPr/>
          <a:lstStyle>
            <a:lvl1pPr defTabSz="549148">
              <a:defRPr sz="7519"/>
            </a:lvl1pPr>
          </a:lstStyle>
          <a:p>
            <a:r>
              <a:t>PLACENTAL PROTEIN 13</a:t>
            </a:r>
          </a:p>
        </p:txBody>
      </p:sp>
      <p:sp>
        <p:nvSpPr>
          <p:cNvPr id="196" name="Produced by syncytiotrophoblast…"/>
          <p:cNvSpPr txBox="1">
            <a:spLocks noGrp="1"/>
          </p:cNvSpPr>
          <p:nvPr>
            <p:ph type="body" idx="1"/>
          </p:nvPr>
        </p:nvSpPr>
        <p:spPr>
          <a:prstGeom prst="rect">
            <a:avLst/>
          </a:prstGeom>
        </p:spPr>
        <p:txBody>
          <a:bodyPr anchor="t"/>
          <a:lstStyle/>
          <a:p>
            <a:pPr marL="0" indent="0" defTabSz="457200">
              <a:lnSpc>
                <a:spcPts val="9100"/>
              </a:lnSpc>
              <a:spcBef>
                <a:spcPts val="1200"/>
              </a:spcBef>
              <a:buSzTx/>
              <a:buNone/>
              <a:defRPr sz="3866">
                <a:latin typeface="Times"/>
                <a:ea typeface="Times"/>
                <a:cs typeface="Times"/>
                <a:sym typeface="Times"/>
              </a:defRPr>
            </a:pPr>
            <a:r>
              <a:t>Produced by syncytiotrophoblast</a:t>
            </a:r>
          </a:p>
          <a:p>
            <a:pPr marL="0" indent="0" defTabSz="457200">
              <a:lnSpc>
                <a:spcPts val="9100"/>
              </a:lnSpc>
              <a:spcBef>
                <a:spcPts val="1200"/>
              </a:spcBef>
              <a:buSzTx/>
              <a:buNone/>
              <a:defRPr sz="3866">
                <a:latin typeface="Times"/>
                <a:ea typeface="Times"/>
                <a:cs typeface="Times"/>
                <a:sym typeface="Times"/>
              </a:defRPr>
            </a:pPr>
            <a:r>
              <a:t/>
            </a:r>
            <a:br/>
            <a:r>
              <a:t>Women with preeclampsia have a low concentration in first trimester.</a:t>
            </a:r>
          </a:p>
          <a:p>
            <a:pPr marL="0" indent="0" defTabSz="457200">
              <a:lnSpc>
                <a:spcPts val="9100"/>
              </a:lnSpc>
              <a:spcBef>
                <a:spcPts val="1200"/>
              </a:spcBef>
              <a:buSzTx/>
              <a:buNone/>
              <a:defRPr sz="3866">
                <a:latin typeface="Times"/>
                <a:ea typeface="Times"/>
                <a:cs typeface="Times"/>
                <a:sym typeface="Times"/>
              </a:defRPr>
            </a:pPr>
            <a:r>
              <a:t> It is being developed as a screening test for preeclampsia</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ENDOCRINOLOGY IN PREGNANCY"/>
          <p:cNvSpPr txBox="1">
            <a:spLocks noGrp="1"/>
          </p:cNvSpPr>
          <p:nvPr>
            <p:ph type="title"/>
          </p:nvPr>
        </p:nvSpPr>
        <p:spPr>
          <a:prstGeom prst="rect">
            <a:avLst/>
          </a:prstGeom>
        </p:spPr>
        <p:txBody>
          <a:bodyPr>
            <a:normAutofit fontScale="90000"/>
          </a:bodyPr>
          <a:lstStyle>
            <a:lvl1pPr defTabSz="484886">
              <a:defRPr sz="6640"/>
            </a:lvl1pPr>
          </a:lstStyle>
          <a:p>
            <a:r>
              <a:t>ENDOCRINOLOGY IN PREGNANCY</a:t>
            </a:r>
          </a:p>
        </p:txBody>
      </p:sp>
      <p:sp>
        <p:nvSpPr>
          <p:cNvPr id="126" name="Some hormones are produced in the…"/>
          <p:cNvSpPr txBox="1">
            <a:spLocks noGrp="1"/>
          </p:cNvSpPr>
          <p:nvPr>
            <p:ph type="body" idx="1"/>
          </p:nvPr>
        </p:nvSpPr>
        <p:spPr>
          <a:prstGeom prst="rect">
            <a:avLst/>
          </a:prstGeom>
          <a:ln w="25400">
            <a:solidFill>
              <a:srgbClr val="FFFFFF"/>
            </a:solidFill>
          </a:ln>
        </p:spPr>
        <p:txBody>
          <a:bodyPr anchor="t"/>
          <a:lstStyle/>
          <a:p>
            <a:pPr marL="0" indent="0">
              <a:spcBef>
                <a:spcPts val="0"/>
              </a:spcBef>
              <a:buSzTx/>
              <a:buNone/>
              <a:defRPr sz="3600">
                <a:effectLst>
                  <a:outerShdw blurRad="25400" dist="23998" dir="2700000" rotWithShape="0">
                    <a:srgbClr val="000000">
                      <a:alpha val="31034"/>
                    </a:srgbClr>
                  </a:outerShdw>
                </a:effectLst>
              </a:defRPr>
            </a:pPr>
            <a:r>
              <a:t>           Some hormones are produced in the  </a:t>
            </a:r>
            <a:endParaRPr>
              <a:latin typeface="Times"/>
              <a:ea typeface="Times"/>
              <a:cs typeface="Times"/>
              <a:sym typeface="Times"/>
            </a:endParaRPr>
          </a:p>
          <a:p>
            <a:pPr marL="0" indent="0">
              <a:spcBef>
                <a:spcPts val="0"/>
              </a:spcBef>
              <a:buSzTx/>
              <a:buNone/>
              <a:defRPr sz="3600">
                <a:effectLst>
                  <a:outerShdw blurRad="25400" dist="23998" dir="2700000" rotWithShape="0">
                    <a:srgbClr val="000000">
                      <a:alpha val="31034"/>
                    </a:srgbClr>
                  </a:outerShdw>
                </a:effectLst>
              </a:defRPr>
            </a:pPr>
            <a:r>
              <a:t>nonpregnant state and up regulated in </a:t>
            </a:r>
            <a:endParaRPr>
              <a:solidFill>
                <a:srgbClr val="000000"/>
              </a:solidFill>
              <a:latin typeface="Times"/>
              <a:ea typeface="Times"/>
              <a:cs typeface="Times"/>
              <a:sym typeface="Times"/>
            </a:endParaRPr>
          </a:p>
          <a:p>
            <a:pPr marL="0" indent="0">
              <a:spcBef>
                <a:spcPts val="0"/>
              </a:spcBef>
              <a:buSzTx/>
              <a:buNone/>
              <a:defRPr sz="3600">
                <a:effectLst>
                  <a:outerShdw blurRad="25400" dist="23998" dir="2700000" rotWithShape="0">
                    <a:srgbClr val="000000">
                      <a:alpha val="31034"/>
                    </a:srgbClr>
                  </a:outerShdw>
                </a:effectLst>
              </a:defRPr>
            </a:pPr>
            <a:r>
              <a:t>pregnancy (Quantitative hormones), </a:t>
            </a:r>
          </a:p>
          <a:p>
            <a:pPr marL="0" indent="0">
              <a:spcBef>
                <a:spcPts val="0"/>
              </a:spcBef>
              <a:buSzTx/>
              <a:buNone/>
              <a:defRPr sz="3600">
                <a:effectLst>
                  <a:outerShdw blurRad="25400" dist="23998" dir="2700000" rotWithShape="0">
                    <a:srgbClr val="000000">
                      <a:alpha val="31034"/>
                    </a:srgbClr>
                  </a:outerShdw>
                </a:effectLst>
              </a:defRPr>
            </a:pPr>
            <a:endParaRPr/>
          </a:p>
          <a:p>
            <a:pPr marL="0" indent="0">
              <a:spcBef>
                <a:spcPts val="0"/>
              </a:spcBef>
              <a:buSzTx/>
              <a:buNone/>
              <a:defRPr sz="3600">
                <a:effectLst>
                  <a:outerShdw blurRad="25400" dist="23998" dir="2700000" rotWithShape="0">
                    <a:srgbClr val="000000">
                      <a:alpha val="31034"/>
                    </a:srgbClr>
                  </a:outerShdw>
                </a:effectLst>
              </a:defRPr>
            </a:pPr>
            <a:endParaRPr>
              <a:latin typeface="Times"/>
              <a:ea typeface="Times"/>
              <a:cs typeface="Times"/>
              <a:sym typeface="Times"/>
            </a:endParaRPr>
          </a:p>
          <a:p>
            <a:pPr marL="0" indent="0">
              <a:spcBef>
                <a:spcPts val="0"/>
              </a:spcBef>
              <a:buSzTx/>
              <a:buNone/>
              <a:defRPr sz="3600">
                <a:effectLst>
                  <a:outerShdw blurRad="25400" dist="23998" dir="2700000" rotWithShape="0">
                    <a:srgbClr val="000000">
                      <a:alpha val="31034"/>
                    </a:srgbClr>
                  </a:outerShdw>
                </a:effectLst>
              </a:defRPr>
            </a:pPr>
            <a:r>
              <a:rPr>
                <a:latin typeface="Times"/>
                <a:ea typeface="Times"/>
                <a:cs typeface="Times"/>
                <a:sym typeface="Times"/>
              </a:rPr>
              <a:t>            W</a:t>
            </a:r>
            <a:r>
              <a:t>hereas others are largely unique to the  </a:t>
            </a:r>
            <a:endParaRPr>
              <a:solidFill>
                <a:srgbClr val="000000"/>
              </a:solidFill>
              <a:latin typeface="Times"/>
              <a:ea typeface="Times"/>
              <a:cs typeface="Times"/>
              <a:sym typeface="Times"/>
            </a:endParaRPr>
          </a:p>
          <a:p>
            <a:pPr marL="0" indent="0">
              <a:spcBef>
                <a:spcPts val="0"/>
              </a:spcBef>
              <a:buSzTx/>
              <a:buNone/>
              <a:defRPr sz="3600">
                <a:effectLst>
                  <a:outerShdw blurRad="25400" dist="23998" dir="2700000" rotWithShape="0">
                    <a:srgbClr val="000000">
                      <a:alpha val="31034"/>
                    </a:srgbClr>
                  </a:outerShdw>
                </a:effectLst>
              </a:defRPr>
            </a:pPr>
            <a:r>
              <a:t>pregnant state (Qualitative hormones). </a:t>
            </a:r>
            <a:endParaRPr>
              <a:latin typeface="Times"/>
              <a:ea typeface="Times"/>
              <a:cs typeface="Times"/>
              <a:sym typeface="Times"/>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RELAXIN"/>
          <p:cNvSpPr txBox="1">
            <a:spLocks noGrp="1"/>
          </p:cNvSpPr>
          <p:nvPr>
            <p:ph type="title"/>
          </p:nvPr>
        </p:nvSpPr>
        <p:spPr>
          <a:prstGeom prst="rect">
            <a:avLst/>
          </a:prstGeom>
        </p:spPr>
        <p:txBody>
          <a:bodyPr/>
          <a:lstStyle/>
          <a:p>
            <a:r>
              <a:t>RELAXIN</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RELAXIN"/>
          <p:cNvSpPr txBox="1">
            <a:spLocks noGrp="1"/>
          </p:cNvSpPr>
          <p:nvPr>
            <p:ph type="title"/>
          </p:nvPr>
        </p:nvSpPr>
        <p:spPr>
          <a:prstGeom prst="rect">
            <a:avLst/>
          </a:prstGeom>
        </p:spPr>
        <p:txBody>
          <a:bodyPr/>
          <a:lstStyle/>
          <a:p>
            <a:r>
              <a:t>RELAXIN</a:t>
            </a:r>
          </a:p>
        </p:txBody>
      </p:sp>
      <p:sp>
        <p:nvSpPr>
          <p:cNvPr id="201" name="Peptide hormone, produced almost exclusively by the corpus luteum (H2)…"/>
          <p:cNvSpPr txBox="1">
            <a:spLocks noGrp="1"/>
          </p:cNvSpPr>
          <p:nvPr>
            <p:ph type="body" idx="1"/>
          </p:nvPr>
        </p:nvSpPr>
        <p:spPr>
          <a:prstGeom prst="rect">
            <a:avLst/>
          </a:prstGeom>
        </p:spPr>
        <p:txBody>
          <a:bodyPr anchor="t"/>
          <a:lstStyle/>
          <a:p>
            <a:pPr marL="0" indent="0" defTabSz="457200">
              <a:lnSpc>
                <a:spcPts val="9100"/>
              </a:lnSpc>
              <a:spcBef>
                <a:spcPts val="1200"/>
              </a:spcBef>
              <a:buSzTx/>
              <a:buNone/>
              <a:defRPr sz="3866">
                <a:latin typeface="Times"/>
                <a:ea typeface="Times"/>
                <a:cs typeface="Times"/>
                <a:sym typeface="Times"/>
              </a:defRPr>
            </a:pPr>
            <a:r>
              <a:t>Peptide hormone, produced almost exclusively by the corpus luteum (H2)</a:t>
            </a:r>
          </a:p>
          <a:p>
            <a:pPr marL="0" indent="0" defTabSz="457200">
              <a:lnSpc>
                <a:spcPts val="9100"/>
              </a:lnSpc>
              <a:spcBef>
                <a:spcPts val="1200"/>
              </a:spcBef>
              <a:buSzTx/>
              <a:buNone/>
              <a:defRPr sz="3866">
                <a:latin typeface="Times"/>
                <a:ea typeface="Times"/>
                <a:cs typeface="Times"/>
                <a:sym typeface="Times"/>
              </a:defRPr>
            </a:pPr>
            <a:r>
              <a:rPr sz="2266">
                <a:latin typeface="Arial"/>
                <a:ea typeface="Arial"/>
                <a:cs typeface="Arial"/>
                <a:sym typeface="Arial"/>
              </a:rPr>
              <a:t> </a:t>
            </a:r>
            <a:r>
              <a:t>Small amount by placenta and decidua(H2)</a:t>
            </a:r>
          </a:p>
          <a:p>
            <a:pPr marL="0" indent="0" defTabSz="457200">
              <a:lnSpc>
                <a:spcPts val="9100"/>
              </a:lnSpc>
              <a:spcBef>
                <a:spcPts val="1200"/>
              </a:spcBef>
              <a:buSzTx/>
              <a:buNone/>
              <a:defRPr sz="3866">
                <a:latin typeface="Times"/>
                <a:ea typeface="Times"/>
                <a:cs typeface="Times"/>
                <a:sym typeface="Times"/>
              </a:defRPr>
            </a:pPr>
            <a:r>
              <a:t>Peaks at 8-12wks-approximately 1ng/ml-later declines at term</a:t>
            </a:r>
          </a:p>
          <a:p>
            <a:pPr marL="0" indent="0" defTabSz="457200">
              <a:lnSpc>
                <a:spcPts val="9100"/>
              </a:lnSpc>
              <a:spcBef>
                <a:spcPts val="1200"/>
              </a:spcBef>
              <a:buSzTx/>
              <a:buNone/>
              <a:defRPr sz="3866">
                <a:latin typeface="Times"/>
                <a:ea typeface="Times"/>
                <a:cs typeface="Times"/>
                <a:sym typeface="Times"/>
              </a:defRPr>
            </a:pPr>
            <a:r>
              <a:rPr b="1"/>
              <a:t>Action </a:t>
            </a:r>
            <a:endParaRPr sz="1200" b="1"/>
          </a:p>
          <a:p>
            <a:pPr marL="0" indent="0" defTabSz="457200">
              <a:lnSpc>
                <a:spcPts val="9100"/>
              </a:lnSpc>
              <a:spcBef>
                <a:spcPts val="1200"/>
              </a:spcBef>
              <a:buSzTx/>
              <a:buNone/>
              <a:defRPr sz="3866">
                <a:latin typeface="Times"/>
                <a:ea typeface="Times"/>
                <a:cs typeface="Times"/>
                <a:sym typeface="Times"/>
              </a:defRPr>
            </a:pPr>
            <a:r>
              <a:t>cervical softening and in relaxation of pubic symphysis and in uterine quiescence </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REGNANCY SPECIFIC B 1 GLYCOPROTEIN"/>
          <p:cNvSpPr txBox="1">
            <a:spLocks noGrp="1"/>
          </p:cNvSpPr>
          <p:nvPr>
            <p:ph type="title"/>
          </p:nvPr>
        </p:nvSpPr>
        <p:spPr>
          <a:prstGeom prst="rect">
            <a:avLst/>
          </a:prstGeom>
        </p:spPr>
        <p:txBody>
          <a:bodyPr/>
          <a:lstStyle>
            <a:lvl1pPr defTabSz="549148">
              <a:defRPr sz="7519"/>
            </a:lvl1pPr>
          </a:lstStyle>
          <a:p>
            <a:r>
              <a:t>PREGNANCY SPECIFIC B 1 GLYCOPROTEIN</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PREGNANCY SPECIFIC B 1 GLYCOPROTEIN"/>
          <p:cNvSpPr txBox="1">
            <a:spLocks noGrp="1"/>
          </p:cNvSpPr>
          <p:nvPr>
            <p:ph type="title"/>
          </p:nvPr>
        </p:nvSpPr>
        <p:spPr>
          <a:prstGeom prst="rect">
            <a:avLst/>
          </a:prstGeom>
        </p:spPr>
        <p:txBody>
          <a:bodyPr/>
          <a:lstStyle>
            <a:lvl1pPr defTabSz="484886">
              <a:defRPr sz="6640"/>
            </a:lvl1pPr>
          </a:lstStyle>
          <a:p>
            <a:r>
              <a:t>PREGNANCY SPECIFIC B 1 GLYCOPROTEIN</a:t>
            </a:r>
          </a:p>
        </p:txBody>
      </p:sp>
      <p:sp>
        <p:nvSpPr>
          <p:cNvPr id="206" name="Synthesized by syncytiotrophoblast.…"/>
          <p:cNvSpPr txBox="1">
            <a:spLocks noGrp="1"/>
          </p:cNvSpPr>
          <p:nvPr>
            <p:ph type="body" idx="1"/>
          </p:nvPr>
        </p:nvSpPr>
        <p:spPr>
          <a:prstGeom prst="rect">
            <a:avLst/>
          </a:prstGeom>
        </p:spPr>
        <p:txBody>
          <a:bodyPr/>
          <a:lstStyle/>
          <a:p>
            <a:r>
              <a:t>Synthesized by syncytiotrophoblast.</a:t>
            </a:r>
          </a:p>
          <a:p>
            <a:r>
              <a:t>Appears in serum as early as 6 days post conception and has been used as a test for pregnancy</a:t>
            </a:r>
          </a:p>
          <a:p>
            <a:r>
              <a:t>Potent immunosuppressor and prevents rejection of the fetus</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EARLY PREGNANCY FACTOR"/>
          <p:cNvSpPr txBox="1">
            <a:spLocks noGrp="1"/>
          </p:cNvSpPr>
          <p:nvPr>
            <p:ph type="title"/>
          </p:nvPr>
        </p:nvSpPr>
        <p:spPr>
          <a:prstGeom prst="rect">
            <a:avLst/>
          </a:prstGeom>
        </p:spPr>
        <p:txBody>
          <a:bodyPr/>
          <a:lstStyle/>
          <a:p>
            <a:r>
              <a:t>EARLY PREGNANCY FACTOR</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EARLY PREGNANCY FACTOR"/>
          <p:cNvSpPr txBox="1">
            <a:spLocks noGrp="1"/>
          </p:cNvSpPr>
          <p:nvPr>
            <p:ph type="title"/>
          </p:nvPr>
        </p:nvSpPr>
        <p:spPr>
          <a:prstGeom prst="rect">
            <a:avLst/>
          </a:prstGeom>
        </p:spPr>
        <p:txBody>
          <a:bodyPr/>
          <a:lstStyle>
            <a:lvl1pPr defTabSz="484886">
              <a:defRPr sz="6640"/>
            </a:lvl1pPr>
          </a:lstStyle>
          <a:p>
            <a:r>
              <a:t>EARLY PREGNANCY FACTOR</a:t>
            </a:r>
          </a:p>
        </p:txBody>
      </p:sp>
      <p:sp>
        <p:nvSpPr>
          <p:cNvPr id="211" name="A polypeptide…"/>
          <p:cNvSpPr txBox="1">
            <a:spLocks noGrp="1"/>
          </p:cNvSpPr>
          <p:nvPr>
            <p:ph type="body" idx="1"/>
          </p:nvPr>
        </p:nvSpPr>
        <p:spPr>
          <a:prstGeom prst="rect">
            <a:avLst/>
          </a:prstGeom>
        </p:spPr>
        <p:txBody>
          <a:bodyPr/>
          <a:lstStyle/>
          <a:p>
            <a:r>
              <a:t>A polypeptide</a:t>
            </a:r>
          </a:p>
          <a:p>
            <a:r>
              <a:t>synthesized from activated platelets, maternal tissue and placenta</a:t>
            </a:r>
          </a:p>
          <a:p>
            <a:r>
              <a:t>immunosupressive action</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LEPTIN"/>
          <p:cNvSpPr txBox="1">
            <a:spLocks noGrp="1"/>
          </p:cNvSpPr>
          <p:nvPr>
            <p:ph type="title"/>
          </p:nvPr>
        </p:nvSpPr>
        <p:spPr>
          <a:prstGeom prst="rect">
            <a:avLst/>
          </a:prstGeom>
        </p:spPr>
        <p:txBody>
          <a:bodyPr/>
          <a:lstStyle/>
          <a:p>
            <a:r>
              <a:t>LEPTIN</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LEPTIN"/>
          <p:cNvSpPr txBox="1">
            <a:spLocks noGrp="1"/>
          </p:cNvSpPr>
          <p:nvPr>
            <p:ph type="title"/>
          </p:nvPr>
        </p:nvSpPr>
        <p:spPr>
          <a:prstGeom prst="rect">
            <a:avLst/>
          </a:prstGeom>
        </p:spPr>
        <p:txBody>
          <a:bodyPr/>
          <a:lstStyle/>
          <a:p>
            <a:r>
              <a:t>LEPTIN</a:t>
            </a:r>
          </a:p>
        </p:txBody>
      </p:sp>
      <p:sp>
        <p:nvSpPr>
          <p:cNvPr id="216" name="Is an anti obesity hormone…"/>
          <p:cNvSpPr txBox="1">
            <a:spLocks noGrp="1"/>
          </p:cNvSpPr>
          <p:nvPr>
            <p:ph type="body" idx="1"/>
          </p:nvPr>
        </p:nvSpPr>
        <p:spPr>
          <a:prstGeom prst="rect">
            <a:avLst/>
          </a:prstGeom>
        </p:spPr>
        <p:txBody>
          <a:bodyPr/>
          <a:lstStyle/>
          <a:p>
            <a:r>
              <a:t>Is an anti obesity hormone</a:t>
            </a:r>
          </a:p>
          <a:p>
            <a:r>
              <a:t>synthesized by cytotrophoblasts and syncytiotrophoblasts</a:t>
            </a:r>
          </a:p>
          <a:p>
            <a:r>
              <a:t>helps in fetal development and growth</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placenta-parturition-and-lactation-18-320.jpg" descr="placenta-parturition-and-lactation-18-320.jpg"/>
          <p:cNvPicPr>
            <a:picLocks noChangeAspect="1"/>
          </p:cNvPicPr>
          <p:nvPr/>
        </p:nvPicPr>
        <p:blipFill>
          <a:blip r:embed="rId2">
            <a:extLst/>
          </a:blip>
          <a:stretch>
            <a:fillRect/>
          </a:stretch>
        </p:blipFill>
        <p:spPr>
          <a:xfrm>
            <a:off x="1215561" y="817463"/>
            <a:ext cx="10573678" cy="7930258"/>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HANGES IN ENDOCRINE GLANDS"/>
          <p:cNvSpPr txBox="1">
            <a:spLocks noGrp="1"/>
          </p:cNvSpPr>
          <p:nvPr>
            <p:ph type="title"/>
          </p:nvPr>
        </p:nvSpPr>
        <p:spPr>
          <a:prstGeom prst="rect">
            <a:avLst/>
          </a:prstGeom>
        </p:spPr>
        <p:txBody>
          <a:bodyPr/>
          <a:lstStyle/>
          <a:p>
            <a:r>
              <a:t>CHANGES IN ENDOCRINE GLANDS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ENDOCRINOLOGY IN PREGNANCY"/>
          <p:cNvSpPr txBox="1">
            <a:spLocks noGrp="1"/>
          </p:cNvSpPr>
          <p:nvPr>
            <p:ph type="title"/>
          </p:nvPr>
        </p:nvSpPr>
        <p:spPr>
          <a:prstGeom prst="rect">
            <a:avLst/>
          </a:prstGeom>
        </p:spPr>
        <p:txBody>
          <a:bodyPr>
            <a:normAutofit fontScale="90000"/>
          </a:bodyPr>
          <a:lstStyle>
            <a:lvl1pPr defTabSz="484886">
              <a:defRPr sz="6640"/>
            </a:lvl1pPr>
          </a:lstStyle>
          <a:p>
            <a:r>
              <a:t>ENDOCRINOLOGY IN PREGNANCY</a:t>
            </a:r>
          </a:p>
        </p:txBody>
      </p:sp>
      <p:sp>
        <p:nvSpPr>
          <p:cNvPr id="129" name="Hormones for maturation of graffian follicle, ovulation,maintenance of corpus luteum after fertilization.…"/>
          <p:cNvSpPr txBox="1">
            <a:spLocks noGrp="1"/>
          </p:cNvSpPr>
          <p:nvPr>
            <p:ph type="body" idx="1"/>
          </p:nvPr>
        </p:nvSpPr>
        <p:spPr>
          <a:prstGeom prst="rect">
            <a:avLst/>
          </a:prstGeom>
          <a:ln w="25400">
            <a:solidFill>
              <a:srgbClr val="FFFFFF"/>
            </a:solidFill>
          </a:ln>
        </p:spPr>
        <p:txBody>
          <a:bodyPr anchor="t"/>
          <a:lstStyle/>
          <a:p>
            <a:pPr marL="0" indent="0" algn="ctr" defTabSz="479044">
              <a:spcBef>
                <a:spcPts val="0"/>
              </a:spcBef>
              <a:buSzTx/>
              <a:buNone/>
              <a:defRPr sz="1968">
                <a:effectLst>
                  <a:outerShdw blurRad="20828" dist="19678" dir="2700000" rotWithShape="0">
                    <a:srgbClr val="000000">
                      <a:alpha val="31034"/>
                    </a:srgbClr>
                  </a:outerShdw>
                </a:effectLst>
              </a:defRPr>
            </a:pPr>
            <a:endParaRPr sz="984">
              <a:latin typeface="Times"/>
              <a:ea typeface="Times"/>
              <a:cs typeface="Times"/>
              <a:sym typeface="Times"/>
            </a:endParaRPr>
          </a:p>
          <a:p>
            <a:pPr marL="286110" indent="-286110" defTabSz="479044">
              <a:spcBef>
                <a:spcPts val="0"/>
              </a:spcBef>
              <a:defRPr sz="3280">
                <a:effectLst>
                  <a:outerShdw blurRad="20828" dist="19678" dir="2700000" rotWithShape="0">
                    <a:srgbClr val="000000">
                      <a:alpha val="31034"/>
                    </a:srgbClr>
                  </a:outerShdw>
                </a:effectLst>
              </a:defRPr>
            </a:pPr>
            <a:r>
              <a:t>Hormones for maturation of graffian follicle, ovulation,maintenance of corpus luteum after fertilization. </a:t>
            </a:r>
          </a:p>
          <a:p>
            <a:pPr marL="0" indent="0" defTabSz="479044">
              <a:spcBef>
                <a:spcPts val="0"/>
              </a:spcBef>
              <a:buSzTx/>
              <a:buNone/>
              <a:defRPr sz="3280">
                <a:effectLst>
                  <a:outerShdw blurRad="20828" dist="19678" dir="2700000" rotWithShape="0">
                    <a:srgbClr val="000000">
                      <a:alpha val="31034"/>
                    </a:srgbClr>
                  </a:outerShdw>
                </a:effectLst>
              </a:defRPr>
            </a:pPr>
            <a:endParaRPr>
              <a:latin typeface="Times"/>
              <a:ea typeface="Times"/>
              <a:cs typeface="Times"/>
              <a:sym typeface="Times"/>
            </a:endParaRPr>
          </a:p>
          <a:p>
            <a:pPr marL="286110" indent="-286110" defTabSz="479044">
              <a:spcBef>
                <a:spcPts val="0"/>
              </a:spcBef>
              <a:defRPr sz="3280">
                <a:effectLst>
                  <a:outerShdw blurRad="20828" dist="19678" dir="2700000" rotWithShape="0">
                    <a:srgbClr val="000000">
                      <a:alpha val="31034"/>
                    </a:srgbClr>
                  </a:outerShdw>
                </a:effectLst>
              </a:defRPr>
            </a:pPr>
            <a:r>
              <a:t>Placental endocrinology. </a:t>
            </a:r>
          </a:p>
          <a:p>
            <a:pPr marL="0" indent="0" defTabSz="479044">
              <a:spcBef>
                <a:spcPts val="0"/>
              </a:spcBef>
              <a:buSzTx/>
              <a:buNone/>
              <a:defRPr sz="3280">
                <a:effectLst>
                  <a:outerShdw blurRad="20828" dist="19678" dir="2700000" rotWithShape="0">
                    <a:srgbClr val="000000">
                      <a:alpha val="31034"/>
                    </a:srgbClr>
                  </a:outerShdw>
                </a:effectLst>
              </a:defRPr>
            </a:pPr>
            <a:endParaRPr>
              <a:solidFill>
                <a:srgbClr val="000000"/>
              </a:solidFill>
              <a:latin typeface="Times"/>
              <a:ea typeface="Times"/>
              <a:cs typeface="Times"/>
              <a:sym typeface="Times"/>
            </a:endParaRPr>
          </a:p>
          <a:p>
            <a:pPr marL="286110" indent="-286110" defTabSz="479044">
              <a:spcBef>
                <a:spcPts val="0"/>
              </a:spcBef>
              <a:defRPr sz="3280">
                <a:effectLst>
                  <a:outerShdw blurRad="20828" dist="19678" dir="2700000" rotWithShape="0">
                    <a:srgbClr val="000000">
                      <a:alpha val="31034"/>
                    </a:srgbClr>
                  </a:outerShdw>
                </a:effectLst>
              </a:defRPr>
            </a:pPr>
            <a:r>
              <a:t>Physiological alteration of endocrine glands (thyroid, pituitary, adrenal, parathyroid,&amp;pancreas). </a:t>
            </a:r>
          </a:p>
          <a:p>
            <a:pPr marL="0" indent="0" defTabSz="479044">
              <a:spcBef>
                <a:spcPts val="0"/>
              </a:spcBef>
              <a:buSzTx/>
              <a:buNone/>
              <a:defRPr sz="3280">
                <a:effectLst>
                  <a:outerShdw blurRad="20828" dist="19678" dir="2700000" rotWithShape="0">
                    <a:srgbClr val="000000">
                      <a:alpha val="31034"/>
                    </a:srgbClr>
                  </a:outerShdw>
                </a:effectLst>
              </a:defRPr>
            </a:pPr>
            <a:endParaRPr>
              <a:latin typeface="Times"/>
              <a:ea typeface="Times"/>
              <a:cs typeface="Times"/>
              <a:sym typeface="Times"/>
            </a:endParaRPr>
          </a:p>
          <a:p>
            <a:pPr marL="286110" indent="-286110" defTabSz="479044">
              <a:spcBef>
                <a:spcPts val="0"/>
              </a:spcBef>
              <a:defRPr sz="3280">
                <a:effectLst>
                  <a:outerShdw blurRad="20828" dist="19678" dir="2700000" rotWithShape="0">
                    <a:srgbClr val="000000">
                      <a:alpha val="31034"/>
                    </a:srgbClr>
                  </a:outerShdw>
                </a:effectLst>
              </a:defRPr>
            </a:pPr>
            <a:r>
              <a:t>Endocrine control of labour.</a:t>
            </a:r>
          </a:p>
          <a:p>
            <a:pPr marL="0" indent="0" defTabSz="479044">
              <a:spcBef>
                <a:spcPts val="0"/>
              </a:spcBef>
              <a:buSzTx/>
              <a:buNone/>
              <a:defRPr sz="3280">
                <a:effectLst>
                  <a:outerShdw blurRad="20828" dist="19678" dir="2700000" rotWithShape="0">
                    <a:srgbClr val="000000">
                      <a:alpha val="31034"/>
                    </a:srgbClr>
                  </a:outerShdw>
                </a:effectLst>
              </a:defRPr>
            </a:pPr>
            <a:r>
              <a:t> </a:t>
            </a:r>
            <a:endParaRPr>
              <a:latin typeface="Times"/>
              <a:ea typeface="Times"/>
              <a:cs typeface="Times"/>
              <a:sym typeface="Times"/>
            </a:endParaRPr>
          </a:p>
          <a:p>
            <a:pPr marL="286110" indent="-286110" defTabSz="479044">
              <a:spcBef>
                <a:spcPts val="0"/>
              </a:spcBef>
              <a:defRPr sz="3280">
                <a:effectLst>
                  <a:outerShdw blurRad="20828" dist="19678" dir="2700000" rotWithShape="0">
                    <a:srgbClr val="000000">
                      <a:alpha val="31034"/>
                    </a:srgbClr>
                  </a:outerShdw>
                </a:effectLst>
              </a:defRPr>
            </a:pPr>
            <a:r>
              <a:t>Maintenance of lactation. </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HANGES IN ENDOCRINE GLANDS"/>
          <p:cNvSpPr txBox="1">
            <a:spLocks noGrp="1"/>
          </p:cNvSpPr>
          <p:nvPr>
            <p:ph type="title"/>
          </p:nvPr>
        </p:nvSpPr>
        <p:spPr>
          <a:prstGeom prst="rect">
            <a:avLst/>
          </a:prstGeom>
        </p:spPr>
        <p:txBody>
          <a:bodyPr/>
          <a:lstStyle>
            <a:lvl1pPr defTabSz="484886">
              <a:defRPr sz="6640"/>
            </a:lvl1pPr>
          </a:lstStyle>
          <a:p>
            <a:r>
              <a:t>CHANGES IN ENDOCRINE GLANDS</a:t>
            </a:r>
          </a:p>
        </p:txBody>
      </p:sp>
      <p:sp>
        <p:nvSpPr>
          <p:cNvPr id="223" name="PITUTARY GLAND…"/>
          <p:cNvSpPr txBox="1">
            <a:spLocks noGrp="1"/>
          </p:cNvSpPr>
          <p:nvPr>
            <p:ph type="body" idx="1"/>
          </p:nvPr>
        </p:nvSpPr>
        <p:spPr>
          <a:prstGeom prst="rect">
            <a:avLst/>
          </a:prstGeom>
        </p:spPr>
        <p:txBody>
          <a:bodyPr/>
          <a:lstStyle/>
          <a:p>
            <a:r>
              <a:t>PITUTARY GLAND</a:t>
            </a:r>
          </a:p>
          <a:p>
            <a:r>
              <a:t>THYROID GLAND</a:t>
            </a:r>
          </a:p>
          <a:p>
            <a:r>
              <a:t>PARATHYROID GLAND</a:t>
            </a:r>
          </a:p>
          <a:p>
            <a:r>
              <a:t>ADRENAL GLAND</a:t>
            </a:r>
          </a:p>
          <a:p>
            <a:r>
              <a:t>PANCREAS</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ITUITARY GLAND"/>
          <p:cNvSpPr txBox="1">
            <a:spLocks noGrp="1"/>
          </p:cNvSpPr>
          <p:nvPr>
            <p:ph type="title"/>
          </p:nvPr>
        </p:nvSpPr>
        <p:spPr>
          <a:prstGeom prst="rect">
            <a:avLst/>
          </a:prstGeom>
        </p:spPr>
        <p:txBody>
          <a:bodyPr/>
          <a:lstStyle/>
          <a:p>
            <a:r>
              <a:t>PITUITARY GLAND</a:t>
            </a:r>
          </a:p>
        </p:txBody>
      </p:sp>
      <p:sp>
        <p:nvSpPr>
          <p:cNvPr id="226" name="Enlarges during pregnancy but this does not appear to be associated with pressure on the optic chiasma and visual problems.…"/>
          <p:cNvSpPr txBox="1">
            <a:spLocks noGrp="1"/>
          </p:cNvSpPr>
          <p:nvPr>
            <p:ph type="body" idx="1"/>
          </p:nvPr>
        </p:nvSpPr>
        <p:spPr>
          <a:prstGeom prst="rect">
            <a:avLst/>
          </a:prstGeom>
        </p:spPr>
        <p:txBody>
          <a:bodyPr/>
          <a:lstStyle/>
          <a:p>
            <a:pPr marL="0" indent="0" defTabSz="352043">
              <a:lnSpc>
                <a:spcPts val="2100"/>
              </a:lnSpc>
              <a:spcBef>
                <a:spcPts val="900"/>
              </a:spcBef>
              <a:buSzTx/>
              <a:buNone/>
              <a:defRPr sz="924">
                <a:latin typeface="Times"/>
                <a:ea typeface="Times"/>
                <a:cs typeface="Times"/>
                <a:sym typeface="Times"/>
              </a:defRPr>
            </a:pPr>
            <a:endParaRPr/>
          </a:p>
          <a:p>
            <a:pPr marL="0" indent="0" defTabSz="352043">
              <a:lnSpc>
                <a:spcPts val="7000"/>
              </a:lnSpc>
              <a:spcBef>
                <a:spcPts val="900"/>
              </a:spcBef>
              <a:buSzTx/>
              <a:buNone/>
              <a:defRPr sz="2977">
                <a:latin typeface="Times"/>
                <a:ea typeface="Times"/>
                <a:cs typeface="Times"/>
                <a:sym typeface="Times"/>
              </a:defRPr>
            </a:pPr>
            <a:r>
              <a:t>Enlarges during pregnancy but this does not appear to be associated with pressure on the optic chiasma and visual problems. </a:t>
            </a:r>
            <a:endParaRPr sz="924"/>
          </a:p>
          <a:p>
            <a:pPr marL="0" indent="0" defTabSz="352043">
              <a:lnSpc>
                <a:spcPts val="7000"/>
              </a:lnSpc>
              <a:spcBef>
                <a:spcPts val="900"/>
              </a:spcBef>
              <a:buSzTx/>
              <a:buNone/>
              <a:defRPr sz="2977">
                <a:latin typeface="Times"/>
                <a:ea typeface="Times"/>
                <a:cs typeface="Times"/>
                <a:sym typeface="Times"/>
              </a:defRPr>
            </a:pPr>
            <a:endParaRPr sz="924"/>
          </a:p>
          <a:p>
            <a:pPr marL="0" indent="0" defTabSz="352043">
              <a:lnSpc>
                <a:spcPts val="7000"/>
              </a:lnSpc>
              <a:spcBef>
                <a:spcPts val="900"/>
              </a:spcBef>
              <a:buSzTx/>
              <a:buNone/>
              <a:defRPr sz="2977">
                <a:latin typeface="Times"/>
                <a:ea typeface="Times"/>
                <a:cs typeface="Times"/>
                <a:sym typeface="Times"/>
              </a:defRPr>
            </a:pPr>
            <a:r>
              <a:t>Levels of almost ALL pituitary hormones are found to be rise in pregnancy</a:t>
            </a:r>
          </a:p>
          <a:p>
            <a:pPr marL="0" indent="0" defTabSz="352043">
              <a:lnSpc>
                <a:spcPts val="7000"/>
              </a:lnSpc>
              <a:spcBef>
                <a:spcPts val="900"/>
              </a:spcBef>
              <a:buSzTx/>
              <a:buNone/>
              <a:defRPr sz="2977">
                <a:latin typeface="Times"/>
                <a:ea typeface="Times"/>
                <a:cs typeface="Times"/>
                <a:sym typeface="Times"/>
              </a:defRPr>
            </a:pPr>
            <a:r>
              <a:t>1. GH increases to a small extent and couples with HPL and makes </a:t>
            </a:r>
            <a:endParaRPr sz="924"/>
          </a:p>
          <a:p>
            <a:pPr marL="0" indent="0" defTabSz="352043">
              <a:lnSpc>
                <a:spcPts val="7000"/>
              </a:lnSpc>
              <a:spcBef>
                <a:spcPts val="900"/>
              </a:spcBef>
              <a:buSzTx/>
              <a:buNone/>
              <a:defRPr sz="2977">
                <a:latin typeface="Times"/>
                <a:ea typeface="Times"/>
                <a:cs typeface="Times"/>
                <a:sym typeface="Times"/>
              </a:defRPr>
            </a:pPr>
            <a:r>
              <a:t>pregnancy a diabetogenic state.</a:t>
            </a:r>
          </a:p>
          <a:p>
            <a:pPr marL="0" indent="0" defTabSz="352043">
              <a:lnSpc>
                <a:spcPts val="7000"/>
              </a:lnSpc>
              <a:spcBef>
                <a:spcPts val="900"/>
              </a:spcBef>
              <a:buSzTx/>
              <a:buNone/>
              <a:defRPr sz="2977">
                <a:latin typeface="Times"/>
                <a:ea typeface="Times"/>
                <a:cs typeface="Times"/>
                <a:sym typeface="Times"/>
              </a:defRPr>
            </a:pPr>
            <a:r>
              <a:t/>
            </a:r>
            <a:br/>
            <a:r>
              <a:t>2. Prolactin increases tremendously and this ensure lactation. Elevated oestrogen levels increase the amount of lactotrophs, there by elevating prolactin.</a:t>
            </a:r>
            <a:br/>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PITUITARY GLAND"/>
          <p:cNvSpPr txBox="1">
            <a:spLocks noGrp="1"/>
          </p:cNvSpPr>
          <p:nvPr>
            <p:ph type="title"/>
          </p:nvPr>
        </p:nvSpPr>
        <p:spPr>
          <a:prstGeom prst="rect">
            <a:avLst/>
          </a:prstGeom>
        </p:spPr>
        <p:txBody>
          <a:bodyPr/>
          <a:lstStyle/>
          <a:p>
            <a:r>
              <a:t>PITUITARY GLAND</a:t>
            </a:r>
          </a:p>
        </p:txBody>
      </p:sp>
      <p:sp>
        <p:nvSpPr>
          <p:cNvPr id="229" name="3. TSH is augmented leading to hyperplasia of thyroid gland.…"/>
          <p:cNvSpPr txBox="1">
            <a:spLocks noGrp="1"/>
          </p:cNvSpPr>
          <p:nvPr>
            <p:ph type="body" idx="1"/>
          </p:nvPr>
        </p:nvSpPr>
        <p:spPr>
          <a:prstGeom prst="rect">
            <a:avLst/>
          </a:prstGeom>
        </p:spPr>
        <p:txBody>
          <a:bodyPr anchor="t"/>
          <a:lstStyle/>
          <a:p>
            <a:pPr marL="0" indent="0" defTabSz="457200">
              <a:lnSpc>
                <a:spcPts val="9100"/>
              </a:lnSpc>
              <a:spcBef>
                <a:spcPts val="1200"/>
              </a:spcBef>
              <a:buSzTx/>
              <a:buNone/>
              <a:defRPr sz="3866">
                <a:latin typeface="Times"/>
                <a:ea typeface="Times"/>
                <a:cs typeface="Times"/>
                <a:sym typeface="Times"/>
              </a:defRPr>
            </a:pPr>
            <a:r>
              <a:t>3. TSH is augmented leading to hyperplasia of thyroid gland.</a:t>
            </a:r>
          </a:p>
          <a:p>
            <a:pPr marL="0" indent="0" defTabSz="457200">
              <a:lnSpc>
                <a:spcPts val="9100"/>
              </a:lnSpc>
              <a:spcBef>
                <a:spcPts val="1200"/>
              </a:spcBef>
              <a:buSzTx/>
              <a:buNone/>
              <a:defRPr sz="3866">
                <a:latin typeface="Times"/>
                <a:ea typeface="Times"/>
                <a:cs typeface="Times"/>
                <a:sym typeface="Times"/>
              </a:defRPr>
            </a:pPr>
            <a:r>
              <a:t/>
            </a:r>
            <a:br/>
            <a:r>
              <a:t>4. Pituitary gonadotrophins are low due to elevated oestrogen and progesterone level.</a:t>
            </a:r>
          </a:p>
          <a:p>
            <a:pPr marL="0" indent="0" defTabSz="457200">
              <a:lnSpc>
                <a:spcPts val="9100"/>
              </a:lnSpc>
              <a:spcBef>
                <a:spcPts val="1200"/>
              </a:spcBef>
              <a:buSzTx/>
              <a:buNone/>
              <a:defRPr sz="3866">
                <a:latin typeface="Times"/>
                <a:ea typeface="Times"/>
                <a:cs typeface="Times"/>
                <a:sym typeface="Times"/>
              </a:defRPr>
            </a:pPr>
            <a:endParaRPr/>
          </a:p>
          <a:p>
            <a:pPr marL="0" indent="0" defTabSz="457200">
              <a:lnSpc>
                <a:spcPts val="9100"/>
              </a:lnSpc>
              <a:spcBef>
                <a:spcPts val="1200"/>
              </a:spcBef>
              <a:buSzTx/>
              <a:buNone/>
              <a:defRPr sz="3866">
                <a:latin typeface="Times"/>
                <a:ea typeface="Times"/>
                <a:cs typeface="Times"/>
                <a:sym typeface="Times"/>
              </a:defRPr>
            </a:pPr>
            <a:r>
              <a:t>5. ADH and oxytocin – steadily increase in pregnancy.</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EEHANS SYNDROME"/>
          <p:cNvSpPr txBox="1">
            <a:spLocks noGrp="1"/>
          </p:cNvSpPr>
          <p:nvPr>
            <p:ph type="title"/>
          </p:nvPr>
        </p:nvSpPr>
        <p:spPr>
          <a:prstGeom prst="rect">
            <a:avLst/>
          </a:prstGeom>
        </p:spPr>
        <p:txBody>
          <a:bodyPr/>
          <a:lstStyle>
            <a:lvl1pPr defTabSz="566674">
              <a:defRPr sz="7760"/>
            </a:lvl1pPr>
          </a:lstStyle>
          <a:p>
            <a:r>
              <a:t>SHEEHANS SYNDROME</a:t>
            </a:r>
          </a:p>
        </p:txBody>
      </p:sp>
      <p:sp>
        <p:nvSpPr>
          <p:cNvPr id="232" name="Postpartum haemorrhage-hypotension-shock-blood supply to brain and pituitary compromised-anterior pituitary hypoxia-anterior pituitary necrosis…"/>
          <p:cNvSpPr txBox="1">
            <a:spLocks noGrp="1"/>
          </p:cNvSpPr>
          <p:nvPr>
            <p:ph type="body" idx="1"/>
          </p:nvPr>
        </p:nvSpPr>
        <p:spPr>
          <a:prstGeom prst="rect">
            <a:avLst/>
          </a:prstGeom>
        </p:spPr>
        <p:txBody>
          <a:bodyPr/>
          <a:lstStyle/>
          <a:p>
            <a:r>
              <a:t>Postpartum haemorrhage-hypotension-shock-blood supply to brain and pituitary compromised-anterior pituitary hypoxia-anterior pituitary necrosis</a:t>
            </a:r>
          </a:p>
          <a:p>
            <a:r>
              <a:t>all anterior pituitary hormones become deficient(GH,TSH,ACTH,FSH&amp;LH)</a:t>
            </a:r>
          </a:p>
          <a:p>
            <a:r>
              <a:t>First manifestation is failure of lactation</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EEHANS SYNDROME"/>
          <p:cNvSpPr txBox="1">
            <a:spLocks noGrp="1"/>
          </p:cNvSpPr>
          <p:nvPr>
            <p:ph type="title"/>
          </p:nvPr>
        </p:nvSpPr>
        <p:spPr>
          <a:prstGeom prst="rect">
            <a:avLst/>
          </a:prstGeom>
        </p:spPr>
        <p:txBody>
          <a:bodyPr/>
          <a:lstStyle>
            <a:lvl1pPr defTabSz="566674">
              <a:defRPr sz="7760"/>
            </a:lvl1pPr>
          </a:lstStyle>
          <a:p>
            <a:r>
              <a:t>SHEEHANS SYNDROME</a:t>
            </a:r>
          </a:p>
        </p:txBody>
      </p:sp>
      <p:sp>
        <p:nvSpPr>
          <p:cNvPr id="235" name="secretions are affected in the following order…"/>
          <p:cNvSpPr txBox="1">
            <a:spLocks noGrp="1"/>
          </p:cNvSpPr>
          <p:nvPr>
            <p:ph type="body" idx="1"/>
          </p:nvPr>
        </p:nvSpPr>
        <p:spPr>
          <a:prstGeom prst="rect">
            <a:avLst/>
          </a:prstGeom>
        </p:spPr>
        <p:txBody>
          <a:bodyPr/>
          <a:lstStyle/>
          <a:p>
            <a:pPr marL="0" indent="0" defTabSz="457200">
              <a:lnSpc>
                <a:spcPts val="9100"/>
              </a:lnSpc>
              <a:spcBef>
                <a:spcPts val="1200"/>
              </a:spcBef>
              <a:buSzTx/>
              <a:buNone/>
              <a:defRPr sz="3866">
                <a:latin typeface="Times"/>
                <a:ea typeface="Times"/>
                <a:cs typeface="Times"/>
                <a:sym typeface="Times"/>
              </a:defRPr>
            </a:pPr>
            <a:r>
              <a:t>secretions are affected in the following order</a:t>
            </a:r>
          </a:p>
          <a:p>
            <a:pPr marL="0" lvl="8" indent="1828800" defTabSz="457200">
              <a:lnSpc>
                <a:spcPts val="9100"/>
              </a:lnSpc>
              <a:spcBef>
                <a:spcPts val="1200"/>
              </a:spcBef>
              <a:buSzTx/>
              <a:buNone/>
              <a:defRPr sz="3866">
                <a:latin typeface="Times"/>
                <a:ea typeface="Times"/>
                <a:cs typeface="Times"/>
                <a:sym typeface="Times"/>
              </a:defRPr>
            </a:pPr>
            <a:r>
              <a:t>Prolactin</a:t>
            </a:r>
          </a:p>
          <a:p>
            <a:pPr marL="0" lvl="8" indent="1828800" defTabSz="457200">
              <a:lnSpc>
                <a:spcPts val="9100"/>
              </a:lnSpc>
              <a:spcBef>
                <a:spcPts val="1200"/>
              </a:spcBef>
              <a:buSzTx/>
              <a:buNone/>
              <a:defRPr sz="3866">
                <a:latin typeface="Times"/>
                <a:ea typeface="Times"/>
                <a:cs typeface="Times"/>
                <a:sym typeface="Times"/>
              </a:defRPr>
            </a:pPr>
            <a:r>
              <a:t>GH</a:t>
            </a:r>
          </a:p>
          <a:p>
            <a:pPr marL="0" lvl="8" indent="1828800" defTabSz="457200">
              <a:lnSpc>
                <a:spcPts val="9100"/>
              </a:lnSpc>
              <a:spcBef>
                <a:spcPts val="1200"/>
              </a:spcBef>
              <a:buSzTx/>
              <a:buNone/>
              <a:defRPr sz="3866">
                <a:latin typeface="Times"/>
                <a:ea typeface="Times"/>
                <a:cs typeface="Times"/>
                <a:sym typeface="Times"/>
              </a:defRPr>
            </a:pPr>
            <a:r>
              <a:t>FSH,LH</a:t>
            </a:r>
          </a:p>
          <a:p>
            <a:pPr marL="0" lvl="8" indent="1828800" defTabSz="457200">
              <a:lnSpc>
                <a:spcPts val="9100"/>
              </a:lnSpc>
              <a:spcBef>
                <a:spcPts val="1200"/>
              </a:spcBef>
              <a:buSzTx/>
              <a:buNone/>
              <a:defRPr sz="3866">
                <a:latin typeface="Times"/>
                <a:ea typeface="Times"/>
                <a:cs typeface="Times"/>
                <a:sym typeface="Times"/>
              </a:defRPr>
            </a:pPr>
            <a:r>
              <a:t>TSH</a:t>
            </a:r>
          </a:p>
          <a:p>
            <a:pPr marL="0" lvl="8" indent="1828800" defTabSz="457200">
              <a:lnSpc>
                <a:spcPts val="9100"/>
              </a:lnSpc>
              <a:spcBef>
                <a:spcPts val="1200"/>
              </a:spcBef>
              <a:buSzTx/>
              <a:buNone/>
              <a:defRPr sz="3866">
                <a:latin typeface="Times"/>
                <a:ea typeface="Times"/>
                <a:cs typeface="Times"/>
                <a:sym typeface="Times"/>
              </a:defRPr>
            </a:pPr>
            <a:r>
              <a:t>ACTH</a:t>
            </a:r>
          </a:p>
          <a:p>
            <a:pPr marL="0" indent="0" defTabSz="457200">
              <a:lnSpc>
                <a:spcPts val="9100"/>
              </a:lnSpc>
              <a:spcBef>
                <a:spcPts val="1200"/>
              </a:spcBef>
              <a:buSzTx/>
              <a:buNone/>
              <a:defRPr sz="3866">
                <a:latin typeface="Times"/>
                <a:ea typeface="Times"/>
                <a:cs typeface="Times"/>
                <a:sym typeface="Times"/>
              </a:defRPr>
            </a:pPr>
            <a:r>
              <a:t>Management:replacement of all anterior pituitary hormones</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HYROID GLAND"/>
          <p:cNvSpPr txBox="1">
            <a:spLocks noGrp="1"/>
          </p:cNvSpPr>
          <p:nvPr>
            <p:ph type="title"/>
          </p:nvPr>
        </p:nvSpPr>
        <p:spPr>
          <a:prstGeom prst="rect">
            <a:avLst/>
          </a:prstGeom>
        </p:spPr>
        <p:txBody>
          <a:bodyPr/>
          <a:lstStyle/>
          <a:p>
            <a:r>
              <a:t>THYROID GLAND</a:t>
            </a:r>
          </a:p>
        </p:txBody>
      </p:sp>
      <p:sp>
        <p:nvSpPr>
          <p:cNvPr id="238" name="In pregnancy, there is a state of relative iodine deficiency due to reduced reabsorption and increased excretion. The fall in plasma iodine results in the thyroid gland increasing its uptake from blood. If there is dietary insufficiency of iodine, the thyroid gland hypertrophies and this result in the physiological goiter of pregnancy."/>
          <p:cNvSpPr txBox="1">
            <a:spLocks noGrp="1"/>
          </p:cNvSpPr>
          <p:nvPr>
            <p:ph type="body" idx="1"/>
          </p:nvPr>
        </p:nvSpPr>
        <p:spPr>
          <a:prstGeom prst="rect">
            <a:avLst/>
          </a:prstGeom>
        </p:spPr>
        <p:txBody>
          <a:bodyPr/>
          <a:lstStyle/>
          <a:p>
            <a:pPr marL="0" indent="0" defTabSz="457200">
              <a:lnSpc>
                <a:spcPts val="2800"/>
              </a:lnSpc>
              <a:spcBef>
                <a:spcPts val="0"/>
              </a:spcBef>
              <a:buSzTx/>
              <a:buNone/>
              <a:defRPr sz="1200">
                <a:solidFill>
                  <a:srgbClr val="000000"/>
                </a:solidFill>
                <a:latin typeface="Times"/>
                <a:ea typeface="Times"/>
                <a:cs typeface="Times"/>
                <a:sym typeface="Times"/>
              </a:defRPr>
            </a:pPr>
            <a:r>
              <a:t> </a:t>
            </a:r>
          </a:p>
          <a:p>
            <a:pPr defTabSz="457200">
              <a:lnSpc>
                <a:spcPts val="7200"/>
              </a:lnSpc>
              <a:spcBef>
                <a:spcPts val="1200"/>
              </a:spcBef>
              <a:buSzTx/>
              <a:buNone/>
              <a:tabLst>
                <a:tab pos="139700" algn="l"/>
                <a:tab pos="457200" algn="l"/>
              </a:tabLst>
              <a:defRPr sz="3866">
                <a:latin typeface="Times"/>
                <a:ea typeface="Times"/>
                <a:cs typeface="Times"/>
                <a:sym typeface="Times"/>
              </a:defRPr>
            </a:pPr>
            <a:r>
              <a:t>In pregnancy, there is a state of relative iodine deficiency due to reduced reabsorption and increased excretion. The fall in plasma iodine results in the thyroid gland increasing its uptake from blood. If there is dietary insufficiency of iodine, the thyroid gland hypertrophies and this result in the </a:t>
            </a:r>
            <a:r>
              <a:rPr b="1"/>
              <a:t>physiological goiter of pregnancy. </a:t>
            </a:r>
            <a:r>
              <a:rPr sz="1200"/>
              <a:t/>
            </a:r>
            <a:br>
              <a:rPr sz="1200"/>
            </a:br>
            <a:endParaRPr sz="1200"/>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HYROID GLAND"/>
          <p:cNvSpPr txBox="1">
            <a:spLocks noGrp="1"/>
          </p:cNvSpPr>
          <p:nvPr>
            <p:ph type="title"/>
          </p:nvPr>
        </p:nvSpPr>
        <p:spPr>
          <a:prstGeom prst="rect">
            <a:avLst/>
          </a:prstGeom>
        </p:spPr>
        <p:txBody>
          <a:bodyPr/>
          <a:lstStyle/>
          <a:p>
            <a:r>
              <a:t>THYROID GLAND</a:t>
            </a:r>
          </a:p>
        </p:txBody>
      </p:sp>
      <p:sp>
        <p:nvSpPr>
          <p:cNvPr id="241" name="The synthesis of thyroid binding globulin is increased due to increase in oestrogen. Therefore total level of thyroxine T4 and triiodothyronine T3 are increased. However, levels of free T4 and T3 are less altered by pregnancy.…"/>
          <p:cNvSpPr txBox="1">
            <a:spLocks noGrp="1"/>
          </p:cNvSpPr>
          <p:nvPr>
            <p:ph type="body" idx="1"/>
          </p:nvPr>
        </p:nvSpPr>
        <p:spPr>
          <a:prstGeom prst="rect">
            <a:avLst/>
          </a:prstGeom>
        </p:spPr>
        <p:txBody>
          <a:bodyPr/>
          <a:lstStyle/>
          <a:p>
            <a:pPr marL="448055" indent="-448055" defTabSz="448055">
              <a:lnSpc>
                <a:spcPts val="8900"/>
              </a:lnSpc>
              <a:spcBef>
                <a:spcPts val="1100"/>
              </a:spcBef>
              <a:buSzTx/>
              <a:buNone/>
              <a:tabLst>
                <a:tab pos="127000" algn="l"/>
                <a:tab pos="444500" algn="l"/>
              </a:tabLst>
              <a:defRPr sz="3789">
                <a:latin typeface="Times"/>
                <a:ea typeface="Times"/>
                <a:cs typeface="Times"/>
                <a:sym typeface="Times"/>
              </a:defRPr>
            </a:pPr>
            <a:r>
              <a:t>		The synthesis of thyroid binding globulin is increased due to increase in oestrogen. Therefore total level of thyroxine T4 and triiodothyronine T3 are increased. However, levels of free T4 and T3 are less altered by pregnancy. </a:t>
            </a:r>
            <a:r>
              <a:rPr sz="1176"/>
              <a:t/>
            </a:r>
            <a:br>
              <a:rPr sz="1176"/>
            </a:br>
            <a:endParaRPr sz="1176"/>
          </a:p>
          <a:p>
            <a:pPr marL="448055" indent="-448055" defTabSz="448055">
              <a:lnSpc>
                <a:spcPts val="7000"/>
              </a:lnSpc>
              <a:spcBef>
                <a:spcPts val="1100"/>
              </a:spcBef>
              <a:buSzTx/>
              <a:buNone/>
              <a:tabLst>
                <a:tab pos="127000" algn="l"/>
                <a:tab pos="444500" algn="l"/>
              </a:tabLst>
              <a:defRPr sz="3789">
                <a:latin typeface="Times"/>
                <a:ea typeface="Times"/>
                <a:cs typeface="Times"/>
                <a:sym typeface="Times"/>
              </a:defRPr>
            </a:pPr>
            <a:r>
              <a:rPr sz="2221">
                <a:latin typeface="Wingdings"/>
                <a:ea typeface="Wingdings"/>
                <a:cs typeface="Wingdings"/>
                <a:sym typeface="Wingdings"/>
              </a:rPr>
              <a:t>		 </a:t>
            </a:r>
            <a:r>
              <a:t>TSH level fall in the 1</a:t>
            </a:r>
            <a:r>
              <a:rPr sz="2482" baseline="48335"/>
              <a:t>st </a:t>
            </a:r>
            <a:r>
              <a:t>trimester. This is because of the thyrotrophic action of hCG which cause an increase T4 level, which in turn suppresses the TSH level. </a:t>
            </a:r>
            <a:r>
              <a:rPr sz="1176"/>
              <a:t/>
            </a:r>
            <a:br>
              <a:rPr sz="1176"/>
            </a:br>
            <a:endParaRPr sz="1176"/>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ADRENAL GLANDS"/>
          <p:cNvSpPr txBox="1">
            <a:spLocks noGrp="1"/>
          </p:cNvSpPr>
          <p:nvPr>
            <p:ph type="title"/>
          </p:nvPr>
        </p:nvSpPr>
        <p:spPr>
          <a:prstGeom prst="rect">
            <a:avLst/>
          </a:prstGeom>
        </p:spPr>
        <p:txBody>
          <a:bodyPr/>
          <a:lstStyle/>
          <a:p>
            <a:r>
              <a:t>ADRENAL GLANDS</a:t>
            </a:r>
          </a:p>
        </p:txBody>
      </p:sp>
      <p:sp>
        <p:nvSpPr>
          <p:cNvPr id="244" name="Anatomically:slight increase in size of zone fasiculata…"/>
          <p:cNvSpPr txBox="1">
            <a:spLocks noGrp="1"/>
          </p:cNvSpPr>
          <p:nvPr>
            <p:ph type="body" idx="1"/>
          </p:nvPr>
        </p:nvSpPr>
        <p:spPr>
          <a:prstGeom prst="rect">
            <a:avLst/>
          </a:prstGeom>
        </p:spPr>
        <p:txBody>
          <a:bodyPr/>
          <a:lstStyle/>
          <a:p>
            <a:r>
              <a:t>Anatomically:slight increase in size of zone fasiculata</a:t>
            </a:r>
          </a:p>
          <a:p>
            <a:r>
              <a:t>Rise in serum cortisol  3 times more than the non pregnant value due to increase in half life, delayed clearance by the kidneys and resetting of HPA axis</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ADRENAL GLANDS"/>
          <p:cNvSpPr txBox="1">
            <a:spLocks noGrp="1"/>
          </p:cNvSpPr>
          <p:nvPr>
            <p:ph type="title"/>
          </p:nvPr>
        </p:nvSpPr>
        <p:spPr>
          <a:prstGeom prst="rect">
            <a:avLst/>
          </a:prstGeom>
        </p:spPr>
        <p:txBody>
          <a:bodyPr/>
          <a:lstStyle/>
          <a:p>
            <a:r>
              <a:t>ADRENAL GLANDS</a:t>
            </a:r>
          </a:p>
        </p:txBody>
      </p:sp>
      <p:sp>
        <p:nvSpPr>
          <p:cNvPr id="247" name="Cortisol, aldosterone and deoxycorticosterone increase in pregnancy.…"/>
          <p:cNvSpPr txBox="1">
            <a:spLocks noGrp="1"/>
          </p:cNvSpPr>
          <p:nvPr>
            <p:ph type="body" idx="1"/>
          </p:nvPr>
        </p:nvSpPr>
        <p:spPr>
          <a:prstGeom prst="rect">
            <a:avLst/>
          </a:prstGeom>
        </p:spPr>
        <p:txBody>
          <a:bodyPr/>
          <a:lstStyle/>
          <a:p>
            <a:pPr defTabSz="457200">
              <a:lnSpc>
                <a:spcPts val="7200"/>
              </a:lnSpc>
              <a:spcBef>
                <a:spcPts val="1200"/>
              </a:spcBef>
              <a:buSzTx/>
              <a:buNone/>
              <a:tabLst>
                <a:tab pos="139700" algn="l"/>
                <a:tab pos="457200" algn="l"/>
              </a:tabLst>
              <a:defRPr sz="3866">
                <a:latin typeface="Times"/>
                <a:ea typeface="Times"/>
                <a:cs typeface="Times"/>
                <a:sym typeface="Times"/>
              </a:defRPr>
            </a:pPr>
            <a:r>
              <a:rPr sz="2266">
                <a:latin typeface="Wingdings"/>
                <a:ea typeface="Wingdings"/>
                <a:cs typeface="Wingdings"/>
                <a:sym typeface="Wingdings"/>
              </a:rPr>
              <a:t>		 </a:t>
            </a:r>
            <a:r>
              <a:t>Cortisol, aldosterone and deoxycorticosterone increase in pregnancy.  </a:t>
            </a:r>
            <a:r>
              <a:rPr sz="1200"/>
              <a:t/>
            </a:r>
            <a:br>
              <a:rPr sz="1200"/>
            </a:br>
            <a:endParaRPr sz="1200"/>
          </a:p>
          <a:p>
            <a:pPr defTabSz="457200">
              <a:lnSpc>
                <a:spcPts val="7200"/>
              </a:lnSpc>
              <a:spcBef>
                <a:spcPts val="1200"/>
              </a:spcBef>
              <a:buSzTx/>
              <a:buNone/>
              <a:tabLst>
                <a:tab pos="139700" algn="l"/>
                <a:tab pos="457200" algn="l"/>
              </a:tabLst>
              <a:defRPr sz="3866">
                <a:latin typeface="Times"/>
                <a:ea typeface="Times"/>
                <a:cs typeface="Times"/>
                <a:sym typeface="Times"/>
              </a:defRPr>
            </a:pPr>
            <a:r>
              <a:rPr sz="2266">
                <a:latin typeface="Wingdings"/>
                <a:ea typeface="Wingdings"/>
                <a:cs typeface="Wingdings"/>
                <a:sym typeface="Wingdings"/>
              </a:rPr>
              <a:t>		 </a:t>
            </a:r>
            <a:r>
              <a:t>Androstenedione and testosterone levels are also increased and converted into oestradiol in the placenta by the action of placental aromatases. </a:t>
            </a:r>
            <a:r>
              <a:rPr sz="1200"/>
              <a:t/>
            </a:r>
            <a:br>
              <a:rPr sz="1200"/>
            </a:br>
            <a:endParaRPr sz="1200"/>
          </a:p>
          <a:p>
            <a:pPr defTabSz="457200">
              <a:lnSpc>
                <a:spcPts val="7200"/>
              </a:lnSpc>
              <a:spcBef>
                <a:spcPts val="1200"/>
              </a:spcBef>
              <a:buSzTx/>
              <a:buNone/>
              <a:tabLst>
                <a:tab pos="139700" algn="l"/>
                <a:tab pos="457200" algn="l"/>
              </a:tabLst>
              <a:defRPr sz="3866">
                <a:latin typeface="Times"/>
                <a:ea typeface="Times"/>
                <a:cs typeface="Times"/>
                <a:sym typeface="Times"/>
              </a:defRPr>
            </a:pPr>
            <a:r>
              <a:rPr sz="2266">
                <a:latin typeface="Wingdings"/>
                <a:ea typeface="Wingdings"/>
                <a:cs typeface="Wingdings"/>
                <a:sym typeface="Wingdings"/>
              </a:rPr>
              <a:t>		 </a:t>
            </a:r>
            <a:r>
              <a:t>Dehydroepiandrosterone sulfate levels are decreased because the hormone is used for oestrogen formation in the placenta. </a:t>
            </a:r>
            <a:r>
              <a:rPr sz="1200"/>
              <a:t/>
            </a:r>
            <a:br>
              <a:rPr sz="1200"/>
            </a:br>
            <a:endParaRPr sz="1200"/>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PARATHYROID GLANDS"/>
          <p:cNvSpPr txBox="1">
            <a:spLocks noGrp="1"/>
          </p:cNvSpPr>
          <p:nvPr>
            <p:ph type="title"/>
          </p:nvPr>
        </p:nvSpPr>
        <p:spPr>
          <a:prstGeom prst="rect">
            <a:avLst/>
          </a:prstGeom>
        </p:spPr>
        <p:txBody>
          <a:bodyPr/>
          <a:lstStyle>
            <a:lvl1pPr defTabSz="566674">
              <a:defRPr sz="7760"/>
            </a:lvl1pPr>
          </a:lstStyle>
          <a:p>
            <a:r>
              <a:t>PARATHYROID GLANDS</a:t>
            </a:r>
          </a:p>
        </p:txBody>
      </p:sp>
      <p:sp>
        <p:nvSpPr>
          <p:cNvPr id="250" name="The parathyroid glands increase in size in pregnancy causing an increase in parathormone and calcitonin level .…"/>
          <p:cNvSpPr txBox="1">
            <a:spLocks noGrp="1"/>
          </p:cNvSpPr>
          <p:nvPr>
            <p:ph type="body" idx="1"/>
          </p:nvPr>
        </p:nvSpPr>
        <p:spPr>
          <a:prstGeom prst="rect">
            <a:avLst/>
          </a:prstGeom>
        </p:spPr>
        <p:txBody>
          <a:bodyPr/>
          <a:lstStyle/>
          <a:p>
            <a:pPr marL="0" indent="0" defTabSz="416052">
              <a:lnSpc>
                <a:spcPts val="8300"/>
              </a:lnSpc>
              <a:spcBef>
                <a:spcPts val="1000"/>
              </a:spcBef>
              <a:buSzTx/>
              <a:buNone/>
              <a:defRPr sz="3518">
                <a:latin typeface="Times"/>
                <a:ea typeface="Times"/>
                <a:cs typeface="Times"/>
                <a:sym typeface="Times"/>
              </a:defRPr>
            </a:pPr>
            <a:r>
              <a:t>The parathyroid glands increase in size in pregnancy causing an increase in parathormone and calcitonin level . </a:t>
            </a:r>
            <a:endParaRPr sz="1092"/>
          </a:p>
          <a:p>
            <a:pPr marL="416052" indent="-416052" defTabSz="416052">
              <a:lnSpc>
                <a:spcPts val="6500"/>
              </a:lnSpc>
              <a:spcBef>
                <a:spcPts val="1000"/>
              </a:spcBef>
              <a:buSzTx/>
              <a:buNone/>
              <a:tabLst>
                <a:tab pos="127000" algn="l"/>
                <a:tab pos="406400" algn="l"/>
              </a:tabLst>
              <a:defRPr sz="3518">
                <a:latin typeface="Times"/>
                <a:ea typeface="Times"/>
                <a:cs typeface="Times"/>
                <a:sym typeface="Times"/>
              </a:defRPr>
            </a:pPr>
            <a:r>
              <a:rPr sz="2062">
                <a:latin typeface="Wingdings"/>
                <a:ea typeface="Wingdings"/>
                <a:cs typeface="Wingdings"/>
                <a:sym typeface="Wingdings"/>
              </a:rPr>
              <a:t>		 </a:t>
            </a:r>
            <a:r>
              <a:t>Ca level decrease in pregnancy but ionized Ca which is the main trigger for parathormone , decreases only slightly. </a:t>
            </a:r>
            <a:r>
              <a:rPr sz="1092"/>
              <a:t/>
            </a:r>
            <a:br>
              <a:rPr sz="1092"/>
            </a:br>
            <a:endParaRPr sz="1092"/>
          </a:p>
          <a:p>
            <a:pPr marL="416052" indent="-416052" defTabSz="416052">
              <a:lnSpc>
                <a:spcPts val="6500"/>
              </a:lnSpc>
              <a:spcBef>
                <a:spcPts val="1000"/>
              </a:spcBef>
              <a:buSzTx/>
              <a:buNone/>
              <a:tabLst>
                <a:tab pos="127000" algn="l"/>
                <a:tab pos="406400" algn="l"/>
              </a:tabLst>
              <a:defRPr sz="3518">
                <a:latin typeface="Times"/>
                <a:ea typeface="Times"/>
                <a:cs typeface="Times"/>
                <a:sym typeface="Times"/>
              </a:defRPr>
            </a:pPr>
            <a:r>
              <a:rPr sz="2062">
                <a:latin typeface="Wingdings"/>
                <a:ea typeface="Wingdings"/>
                <a:cs typeface="Wingdings"/>
                <a:sym typeface="Wingdings"/>
              </a:rPr>
              <a:t>		 </a:t>
            </a:r>
            <a:r>
              <a:t>This coupled with the increased GFR and increased fetal transfer of Ca, results in increased parathormone level. </a:t>
            </a:r>
            <a:r>
              <a:rPr sz="1092"/>
              <a:t/>
            </a:r>
            <a:br>
              <a:rPr sz="1092"/>
            </a:br>
            <a:endParaRPr sz="1092"/>
          </a:p>
          <a:p>
            <a:pPr marL="416052" indent="-416052" defTabSz="416052">
              <a:lnSpc>
                <a:spcPts val="6500"/>
              </a:lnSpc>
              <a:spcBef>
                <a:spcPts val="1000"/>
              </a:spcBef>
              <a:buSzTx/>
              <a:buNone/>
              <a:tabLst>
                <a:tab pos="127000" algn="l"/>
                <a:tab pos="406400" algn="l"/>
              </a:tabLst>
              <a:defRPr sz="3518">
                <a:latin typeface="Times"/>
                <a:ea typeface="Times"/>
                <a:cs typeface="Times"/>
                <a:sym typeface="Times"/>
              </a:defRPr>
            </a:pPr>
            <a:r>
              <a:rPr sz="2062">
                <a:latin typeface="Wingdings"/>
                <a:ea typeface="Wingdings"/>
                <a:cs typeface="Wingdings"/>
                <a:sym typeface="Wingdings"/>
              </a:rPr>
              <a:t>		 </a:t>
            </a:r>
            <a:r>
              <a:t>Calcitonin antagonizes parathormone and vitamin D and its increased levels serve to preserve the maternal skeleton in times of severe Ca depletion as in pregnancy and lactation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ENDOCRINOLOGY IN PREGNANCY"/>
          <p:cNvSpPr txBox="1">
            <a:spLocks noGrp="1"/>
          </p:cNvSpPr>
          <p:nvPr>
            <p:ph type="title"/>
          </p:nvPr>
        </p:nvSpPr>
        <p:spPr>
          <a:prstGeom prst="rect">
            <a:avLst/>
          </a:prstGeom>
        </p:spPr>
        <p:txBody>
          <a:bodyPr>
            <a:normAutofit fontScale="90000"/>
          </a:bodyPr>
          <a:lstStyle>
            <a:lvl1pPr defTabSz="484886">
              <a:defRPr sz="6640"/>
            </a:lvl1pPr>
          </a:lstStyle>
          <a:p>
            <a:r>
              <a:t>ENDOCRINOLOGY IN PREGNANCY</a:t>
            </a:r>
          </a:p>
        </p:txBody>
      </p:sp>
      <p:sp>
        <p:nvSpPr>
          <p:cNvPr id="132" name="Maturation of graffian follicles&amp; ovulation:…"/>
          <p:cNvSpPr txBox="1">
            <a:spLocks noGrp="1"/>
          </p:cNvSpPr>
          <p:nvPr>
            <p:ph type="body" idx="1"/>
          </p:nvPr>
        </p:nvSpPr>
        <p:spPr>
          <a:prstGeom prst="rect">
            <a:avLst/>
          </a:prstGeom>
          <a:ln w="25400">
            <a:solidFill>
              <a:srgbClr val="FFFFFF"/>
            </a:solidFill>
          </a:ln>
        </p:spPr>
        <p:txBody>
          <a:bodyPr anchor="t"/>
          <a:lstStyle/>
          <a:p>
            <a:pPr marL="0" indent="0">
              <a:spcBef>
                <a:spcPts val="0"/>
              </a:spcBef>
              <a:buSzTx/>
              <a:buNone/>
              <a:defRPr sz="3200" b="1">
                <a:effectLst>
                  <a:outerShdw blurRad="25400" dist="23998" dir="2700000" rotWithShape="0">
                    <a:srgbClr val="000000">
                      <a:alpha val="31034"/>
                    </a:srgbClr>
                  </a:outerShdw>
                </a:effectLst>
                <a:latin typeface="Helvetica"/>
                <a:ea typeface="Helvetica"/>
                <a:cs typeface="Helvetica"/>
                <a:sym typeface="Helvetica"/>
              </a:defRPr>
            </a:pPr>
            <a:r>
              <a:t>Maturation of graffian follicles&amp; ovulation:</a:t>
            </a:r>
          </a:p>
          <a:p>
            <a:pPr marL="0" indent="0">
              <a:spcBef>
                <a:spcPts val="0"/>
              </a:spcBef>
              <a:buSzTx/>
              <a:buNone/>
              <a:defRPr sz="3200">
                <a:effectLst>
                  <a:outerShdw blurRad="25400" dist="23998" dir="2700000" rotWithShape="0">
                    <a:srgbClr val="000000">
                      <a:alpha val="31034"/>
                    </a:srgbClr>
                  </a:outerShdw>
                </a:effectLst>
              </a:defRPr>
            </a:pPr>
            <a:endParaRPr/>
          </a:p>
          <a:p>
            <a:pPr marL="0" lvl="6" indent="1371600">
              <a:spcBef>
                <a:spcPts val="0"/>
              </a:spcBef>
              <a:buSzTx/>
              <a:buNone/>
              <a:defRPr sz="3200">
                <a:effectLst>
                  <a:outerShdw blurRad="25400" dist="23998" dir="2700000" rotWithShape="0">
                    <a:srgbClr val="000000">
                      <a:alpha val="31034"/>
                    </a:srgbClr>
                  </a:outerShdw>
                </a:effectLst>
              </a:defRPr>
            </a:pPr>
            <a:r>
              <a:t>For GF maturation –mainly FSH &amp; small portion of LH,oestrogen.</a:t>
            </a:r>
          </a:p>
          <a:p>
            <a:pPr marL="0" lvl="6" indent="1371600">
              <a:spcBef>
                <a:spcPts val="0"/>
              </a:spcBef>
              <a:buSzTx/>
              <a:buNone/>
              <a:defRPr sz="3200">
                <a:effectLst>
                  <a:outerShdw blurRad="25400" dist="23998" dir="2700000" rotWithShape="0">
                    <a:srgbClr val="000000">
                      <a:alpha val="31034"/>
                    </a:srgbClr>
                  </a:outerShdw>
                </a:effectLst>
              </a:defRPr>
            </a:pPr>
            <a:endParaRPr/>
          </a:p>
          <a:p>
            <a:pPr marL="0" lvl="6" indent="1371600">
              <a:spcBef>
                <a:spcPts val="0"/>
              </a:spcBef>
              <a:buSzTx/>
              <a:buNone/>
              <a:defRPr sz="3200">
                <a:effectLst>
                  <a:outerShdw blurRad="25400" dist="23998" dir="2700000" rotWithShape="0">
                    <a:srgbClr val="000000">
                      <a:alpha val="31034"/>
                    </a:srgbClr>
                  </a:outerShdw>
                </a:effectLst>
              </a:defRPr>
            </a:pPr>
            <a:r>
              <a:t>For ovulation FSH &amp; LH surge. </a:t>
            </a:r>
          </a:p>
          <a:p>
            <a:pPr marL="0" lvl="6" indent="1371600">
              <a:spcBef>
                <a:spcPts val="0"/>
              </a:spcBef>
              <a:buSzTx/>
              <a:buNone/>
              <a:defRPr sz="3200">
                <a:effectLst>
                  <a:outerShdw blurRad="25400" dist="23998" dir="2700000" rotWithShape="0">
                    <a:srgbClr val="000000">
                      <a:alpha val="31034"/>
                    </a:srgbClr>
                  </a:outerShdw>
                </a:effectLst>
              </a:defRPr>
            </a:pPr>
            <a:endParaRPr/>
          </a:p>
          <a:p>
            <a:pPr marL="0" lvl="6" indent="1371600">
              <a:spcBef>
                <a:spcPts val="0"/>
              </a:spcBef>
              <a:buSzTx/>
              <a:buNone/>
              <a:defRPr sz="3200">
                <a:effectLst>
                  <a:outerShdw blurRad="25400" dist="23998" dir="2700000" rotWithShape="0">
                    <a:srgbClr val="000000">
                      <a:alpha val="31034"/>
                    </a:srgbClr>
                  </a:outerShdw>
                </a:effectLst>
              </a:defRPr>
            </a:pPr>
            <a:r>
              <a:t>After ovulation GF is changed to corpus luteum.</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ANCREAS"/>
          <p:cNvSpPr txBox="1">
            <a:spLocks noGrp="1"/>
          </p:cNvSpPr>
          <p:nvPr>
            <p:ph type="title"/>
          </p:nvPr>
        </p:nvSpPr>
        <p:spPr>
          <a:prstGeom prst="rect">
            <a:avLst/>
          </a:prstGeom>
        </p:spPr>
        <p:txBody>
          <a:bodyPr/>
          <a:lstStyle/>
          <a:p>
            <a:r>
              <a:t>PANCREAS</a:t>
            </a:r>
          </a:p>
        </p:txBody>
      </p:sp>
      <p:sp>
        <p:nvSpPr>
          <p:cNvPr id="253" name="Pregnancy is a diabetogenic state.…"/>
          <p:cNvSpPr txBox="1">
            <a:spLocks noGrp="1"/>
          </p:cNvSpPr>
          <p:nvPr>
            <p:ph type="body" idx="1"/>
          </p:nvPr>
        </p:nvSpPr>
        <p:spPr>
          <a:prstGeom prst="rect">
            <a:avLst/>
          </a:prstGeom>
        </p:spPr>
        <p:txBody>
          <a:bodyPr/>
          <a:lstStyle/>
          <a:p>
            <a:pPr marL="0" indent="0" defTabSz="457200">
              <a:lnSpc>
                <a:spcPts val="9100"/>
              </a:lnSpc>
              <a:spcBef>
                <a:spcPts val="1200"/>
              </a:spcBef>
              <a:buSzTx/>
              <a:buNone/>
              <a:defRPr sz="3866">
                <a:latin typeface="Times"/>
                <a:ea typeface="Times"/>
                <a:cs typeface="Times"/>
                <a:sym typeface="Times"/>
              </a:defRPr>
            </a:pPr>
            <a:r>
              <a:t>Pregnancy is a diabetogenic state.</a:t>
            </a:r>
          </a:p>
          <a:p>
            <a:pPr marL="0" indent="0" defTabSz="457200">
              <a:lnSpc>
                <a:spcPts val="9100"/>
              </a:lnSpc>
              <a:spcBef>
                <a:spcPts val="1200"/>
              </a:spcBef>
              <a:buSzTx/>
              <a:buNone/>
              <a:defRPr sz="3866">
                <a:latin typeface="Times"/>
                <a:ea typeface="Times"/>
                <a:cs typeface="Times"/>
                <a:sym typeface="Times"/>
              </a:defRPr>
            </a:pPr>
            <a:r>
              <a:t>Pregnancy is associated with hyperinsulinemia and insulin resistance. </a:t>
            </a:r>
            <a:endParaRPr sz="1200"/>
          </a:p>
          <a:p>
            <a:pPr marL="0" indent="0" defTabSz="457200">
              <a:lnSpc>
                <a:spcPts val="9100"/>
              </a:lnSpc>
              <a:spcBef>
                <a:spcPts val="1200"/>
              </a:spcBef>
              <a:buSzTx/>
              <a:buNone/>
              <a:defRPr sz="3866">
                <a:latin typeface="Times"/>
                <a:ea typeface="Times"/>
                <a:cs typeface="Times"/>
                <a:sym typeface="Times"/>
              </a:defRPr>
            </a:pPr>
            <a:r>
              <a:t>There is accelerated fasting hypoglycemia, and prolonged postprandial hyperglycemia </a:t>
            </a:r>
            <a:endParaRPr sz="1200"/>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ENDOCRINE CONTROL OF LABOUR"/>
          <p:cNvSpPr txBox="1">
            <a:spLocks noGrp="1"/>
          </p:cNvSpPr>
          <p:nvPr>
            <p:ph type="title"/>
          </p:nvPr>
        </p:nvSpPr>
        <p:spPr>
          <a:prstGeom prst="rect">
            <a:avLst/>
          </a:prstGeom>
        </p:spPr>
        <p:txBody>
          <a:bodyPr/>
          <a:lstStyle>
            <a:lvl1pPr defTabSz="554990">
              <a:defRPr sz="7600"/>
            </a:lvl1pPr>
          </a:lstStyle>
          <a:p>
            <a:r>
              <a:t>ENDOCRINE CONTROL OF LABOUR</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 name="causes-and-onset-of-labour-32-638.jpg" descr="causes-and-onset-of-labour-32-638.jpg"/>
          <p:cNvPicPr>
            <a:picLocks noChangeAspect="1"/>
          </p:cNvPicPr>
          <p:nvPr/>
        </p:nvPicPr>
        <p:blipFill>
          <a:blip r:embed="rId2">
            <a:extLst/>
          </a:blip>
          <a:stretch>
            <a:fillRect/>
          </a:stretch>
        </p:blipFill>
        <p:spPr>
          <a:xfrm>
            <a:off x="1000516" y="746075"/>
            <a:ext cx="11003768" cy="8261450"/>
          </a:xfrm>
          <a:prstGeom prst="rect">
            <a:avLst/>
          </a:prstGeom>
          <a:ln w="12700">
            <a:miter lim="400000"/>
          </a:ln>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 name="pic.001.jpeg" descr="pic.001.jpeg"/>
          <p:cNvPicPr>
            <a:picLocks noChangeAspect="1"/>
          </p:cNvPicPr>
          <p:nvPr/>
        </p:nvPicPr>
        <p:blipFill>
          <a:blip r:embed="rId2">
            <a:extLst/>
          </a:blip>
          <a:srcRect l="15006" r="6506"/>
          <a:stretch>
            <a:fillRect/>
          </a:stretch>
        </p:blipFill>
        <p:spPr>
          <a:xfrm>
            <a:off x="1380533" y="-90986"/>
            <a:ext cx="9501582" cy="9079436"/>
          </a:xfrm>
          <a:prstGeom prst="rect">
            <a:avLst/>
          </a:prstGeom>
          <a:ln w="12700">
            <a:miter lim="400000"/>
          </a:ln>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PHYSIOLOGY OF LACTATION"/>
          <p:cNvSpPr txBox="1">
            <a:spLocks noGrp="1"/>
          </p:cNvSpPr>
          <p:nvPr>
            <p:ph type="title"/>
          </p:nvPr>
        </p:nvSpPr>
        <p:spPr>
          <a:prstGeom prst="rect">
            <a:avLst/>
          </a:prstGeom>
        </p:spPr>
        <p:txBody>
          <a:bodyPr/>
          <a:lstStyle/>
          <a:p>
            <a:r>
              <a:t>PHYSIOLOGY OF LACTATION</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PHYSIOLOGY OF LACTATION"/>
          <p:cNvSpPr txBox="1">
            <a:spLocks noGrp="1"/>
          </p:cNvSpPr>
          <p:nvPr>
            <p:ph type="title"/>
          </p:nvPr>
        </p:nvSpPr>
        <p:spPr>
          <a:prstGeom prst="rect">
            <a:avLst/>
          </a:prstGeom>
        </p:spPr>
        <p:txBody>
          <a:bodyPr/>
          <a:lstStyle>
            <a:lvl1pPr defTabSz="484886">
              <a:defRPr sz="6640"/>
            </a:lvl1pPr>
          </a:lstStyle>
          <a:p>
            <a:r>
              <a:t>PHYSIOLOGY OF LACTATION</a:t>
            </a:r>
          </a:p>
        </p:txBody>
      </p:sp>
      <p:sp>
        <p:nvSpPr>
          <p:cNvPr id="264" name="The physiological basis of lactation is divided into four phases:…"/>
          <p:cNvSpPr txBox="1">
            <a:spLocks noGrp="1"/>
          </p:cNvSpPr>
          <p:nvPr>
            <p:ph type="body" idx="1"/>
          </p:nvPr>
        </p:nvSpPr>
        <p:spPr>
          <a:prstGeom prst="rect">
            <a:avLst/>
          </a:prstGeom>
          <a:ln w="25400">
            <a:solidFill>
              <a:srgbClr val="FFFFFF"/>
            </a:solidFill>
          </a:ln>
        </p:spPr>
        <p:txBody>
          <a:bodyPr anchor="t"/>
          <a:lstStyle/>
          <a:p>
            <a:pPr marL="0" indent="0" defTabSz="572516">
              <a:spcBef>
                <a:spcPts val="0"/>
              </a:spcBef>
              <a:buSzTx/>
              <a:buNone/>
              <a:defRPr sz="3920">
                <a:effectLst>
                  <a:outerShdw blurRad="24892" dist="23518" dir="2700000" rotWithShape="0">
                    <a:srgbClr val="000000">
                      <a:alpha val="31034"/>
                    </a:srgbClr>
                  </a:outerShdw>
                </a:effectLst>
              </a:defRPr>
            </a:pPr>
            <a:r>
              <a:t>The physiological basis of lactation is divided into four phases: </a:t>
            </a:r>
            <a:endParaRPr>
              <a:latin typeface="Times"/>
              <a:ea typeface="Times"/>
              <a:cs typeface="Times"/>
              <a:sym typeface="Times"/>
            </a:endParaRPr>
          </a:p>
          <a:p>
            <a:pPr marL="0" indent="0" defTabSz="572516">
              <a:spcBef>
                <a:spcPts val="0"/>
              </a:spcBef>
              <a:buSzTx/>
              <a:buNone/>
              <a:defRPr sz="3920">
                <a:effectLst>
                  <a:outerShdw blurRad="24892" dist="23518" dir="2700000" rotWithShape="0">
                    <a:srgbClr val="000000">
                      <a:alpha val="31034"/>
                    </a:srgbClr>
                  </a:outerShdw>
                </a:effectLst>
              </a:defRPr>
            </a:pPr>
            <a:r>
              <a:t>1.</a:t>
            </a:r>
            <a:r>
              <a:rPr>
                <a:solidFill>
                  <a:srgbClr val="B26B02"/>
                </a:solidFill>
              </a:rPr>
              <a:t> </a:t>
            </a:r>
            <a:r>
              <a:t>Preparation of breasts (mammogenesis).</a:t>
            </a:r>
            <a:br/>
            <a:r>
              <a:t>2.</a:t>
            </a:r>
            <a:r>
              <a:rPr>
                <a:solidFill>
                  <a:srgbClr val="B26B02"/>
                </a:solidFill>
              </a:rPr>
              <a:t> </a:t>
            </a:r>
            <a:r>
              <a:t>Synthesis and secretion from the breast alveoli </a:t>
            </a:r>
            <a:endParaRPr>
              <a:latin typeface="Times"/>
              <a:ea typeface="Times"/>
              <a:cs typeface="Times"/>
              <a:sym typeface="Times"/>
            </a:endParaRPr>
          </a:p>
          <a:p>
            <a:pPr marL="0" indent="0" defTabSz="572516">
              <a:spcBef>
                <a:spcPts val="0"/>
              </a:spcBef>
              <a:buSzTx/>
              <a:buNone/>
              <a:defRPr sz="3920">
                <a:effectLst>
                  <a:outerShdw blurRad="24892" dist="23518" dir="2700000" rotWithShape="0">
                    <a:srgbClr val="000000">
                      <a:alpha val="31034"/>
                    </a:srgbClr>
                  </a:outerShdw>
                </a:effectLst>
              </a:defRPr>
            </a:pPr>
            <a:r>
              <a:t>(lactogenesis). </a:t>
            </a:r>
            <a:endParaRPr>
              <a:latin typeface="Times"/>
              <a:ea typeface="Times"/>
              <a:cs typeface="Times"/>
              <a:sym typeface="Times"/>
            </a:endParaRPr>
          </a:p>
          <a:p>
            <a:pPr marL="0" indent="0" defTabSz="572516">
              <a:spcBef>
                <a:spcPts val="0"/>
              </a:spcBef>
              <a:buSzTx/>
              <a:buNone/>
              <a:defRPr sz="3920">
                <a:effectLst>
                  <a:outerShdw blurRad="24892" dist="23518" dir="2700000" rotWithShape="0">
                    <a:srgbClr val="000000">
                      <a:alpha val="31034"/>
                    </a:srgbClr>
                  </a:outerShdw>
                </a:effectLst>
              </a:defRPr>
            </a:pPr>
            <a:r>
              <a:t>3.	Ejection of milk (galactokinesis). </a:t>
            </a:r>
            <a:br/>
            <a:endParaRPr/>
          </a:p>
          <a:p>
            <a:pPr marL="0" indent="0" defTabSz="572516">
              <a:spcBef>
                <a:spcPts val="0"/>
              </a:spcBef>
              <a:buSzTx/>
              <a:buNone/>
              <a:defRPr sz="3920">
                <a:effectLst>
                  <a:outerShdw blurRad="24892" dist="23518" dir="2700000" rotWithShape="0">
                    <a:srgbClr val="000000">
                      <a:alpha val="31034"/>
                    </a:srgbClr>
                  </a:outerShdw>
                </a:effectLst>
              </a:defRPr>
            </a:pPr>
            <a:r>
              <a:t>4.	Maintenance of lactation (galactopoiesis).</a:t>
            </a:r>
            <a:br/>
            <a:endParaRP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is.jpg" descr="is.jpg"/>
          <p:cNvPicPr>
            <a:picLocks noChangeAspect="1"/>
          </p:cNvPicPr>
          <p:nvPr/>
        </p:nvPicPr>
        <p:blipFill>
          <a:blip r:embed="rId2">
            <a:extLst/>
          </a:blip>
          <a:stretch>
            <a:fillRect/>
          </a:stretch>
        </p:blipFill>
        <p:spPr>
          <a:xfrm>
            <a:off x="2250253" y="332753"/>
            <a:ext cx="7782180" cy="9088094"/>
          </a:xfrm>
          <a:prstGeom prst="rect">
            <a:avLst/>
          </a:prstGeom>
          <a:ln w="12700">
            <a:miter lim="400000"/>
          </a:ln>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 name="placenta-parturition-and-lactation-40-638.jpg" descr="placenta-parturition-and-lactation-40-638.jpg"/>
          <p:cNvPicPr>
            <a:picLocks noChangeAspect="1"/>
          </p:cNvPicPr>
          <p:nvPr/>
        </p:nvPicPr>
        <p:blipFill>
          <a:blip r:embed="rId2">
            <a:extLst/>
          </a:blip>
          <a:stretch>
            <a:fillRect/>
          </a:stretch>
        </p:blipFill>
        <p:spPr>
          <a:xfrm>
            <a:off x="-437816" y="-1474540"/>
            <a:ext cx="13489312" cy="10127557"/>
          </a:xfrm>
          <a:prstGeom prst="rect">
            <a:avLst/>
          </a:prstGeom>
          <a:ln w="12700">
            <a:miter lim="400000"/>
          </a:ln>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HANK YOU"/>
          <p:cNvSpPr txBox="1">
            <a:spLocks noGrp="1"/>
          </p:cNvSpPr>
          <p:nvPr>
            <p:ph type="title"/>
          </p:nvPr>
        </p:nvSpPr>
        <p:spPr>
          <a:prstGeom prst="rect">
            <a:avLst/>
          </a:prstGeom>
        </p:spPr>
        <p:txBody>
          <a:bodyPr/>
          <a:lstStyle/>
          <a:p>
            <a:r>
              <a:t>THANK YOU</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PHYSIOLOGY OF LACTATION"/>
          <p:cNvSpPr txBox="1">
            <a:spLocks noGrp="1"/>
          </p:cNvSpPr>
          <p:nvPr>
            <p:ph type="title"/>
          </p:nvPr>
        </p:nvSpPr>
        <p:spPr>
          <a:prstGeom prst="rect">
            <a:avLst/>
          </a:prstGeom>
        </p:spPr>
        <p:txBody>
          <a:bodyPr/>
          <a:lstStyle>
            <a:lvl1pPr defTabSz="484886">
              <a:defRPr sz="6640"/>
            </a:lvl1pPr>
          </a:lstStyle>
          <a:p>
            <a:r>
              <a:t>PHYSIOLOGY OF LACTATION</a:t>
            </a:r>
          </a:p>
        </p:txBody>
      </p:sp>
      <p:sp>
        <p:nvSpPr>
          <p:cNvPr id="273" name="Mammogenesis…"/>
          <p:cNvSpPr txBox="1">
            <a:spLocks noGrp="1"/>
          </p:cNvSpPr>
          <p:nvPr>
            <p:ph type="body" idx="1"/>
          </p:nvPr>
        </p:nvSpPr>
        <p:spPr>
          <a:xfrm>
            <a:off x="952500" y="2597150"/>
            <a:ext cx="11099800" cy="6286500"/>
          </a:xfrm>
          <a:prstGeom prst="rect">
            <a:avLst/>
          </a:prstGeom>
          <a:ln w="25400">
            <a:solidFill>
              <a:srgbClr val="FFFFFF"/>
            </a:solidFill>
          </a:ln>
        </p:spPr>
        <p:txBody>
          <a:bodyPr/>
          <a:lstStyle/>
          <a:p>
            <a:pPr marL="0" indent="0">
              <a:spcBef>
                <a:spcPts val="0"/>
              </a:spcBef>
              <a:buSzTx/>
              <a:buNone/>
              <a:defRPr sz="4300">
                <a:effectLst>
                  <a:outerShdw blurRad="25400" dist="23998" dir="2700000" rotWithShape="0">
                    <a:srgbClr val="000000">
                      <a:alpha val="31034"/>
                    </a:srgbClr>
                  </a:outerShdw>
                </a:effectLst>
              </a:defRPr>
            </a:pPr>
            <a:r>
              <a:rPr b="1">
                <a:latin typeface="Helvetica"/>
                <a:ea typeface="Helvetica"/>
                <a:cs typeface="Helvetica"/>
                <a:sym typeface="Helvetica"/>
              </a:rPr>
              <a:t>Mammogenesis</a:t>
            </a:r>
            <a:r>
              <a:t> </a:t>
            </a:r>
            <a:endParaRPr>
              <a:latin typeface="Times"/>
              <a:ea typeface="Times"/>
              <a:cs typeface="Times"/>
              <a:sym typeface="Times"/>
            </a:endParaRPr>
          </a:p>
          <a:p>
            <a:pPr marL="0" indent="0">
              <a:spcBef>
                <a:spcPts val="0"/>
              </a:spcBef>
              <a:buSzTx/>
              <a:buNone/>
              <a:defRPr sz="4300">
                <a:effectLst>
                  <a:outerShdw blurRad="25400" dist="23998" dir="2700000" rotWithShape="0">
                    <a:srgbClr val="000000">
                      <a:alpha val="31034"/>
                    </a:srgbClr>
                  </a:outerShdw>
                </a:effectLst>
              </a:defRPr>
            </a:pPr>
            <a:r>
              <a:rPr>
                <a:latin typeface="Wingdings"/>
                <a:ea typeface="Wingdings"/>
                <a:cs typeface="Wingdings"/>
                <a:sym typeface="Wingdings"/>
              </a:rPr>
              <a:t> </a:t>
            </a:r>
            <a:r>
              <a:t>Pregnancy is associated with a remarkable growth of both the ductal and lobuloalveolar systems. </a:t>
            </a:r>
          </a:p>
          <a:p>
            <a:pPr marL="0" indent="0">
              <a:spcBef>
                <a:spcPts val="0"/>
              </a:spcBef>
              <a:buSzTx/>
              <a:buNone/>
              <a:defRPr sz="4300">
                <a:effectLst>
                  <a:outerShdw blurRad="25400" dist="23998" dir="2700000" rotWithShape="0">
                    <a:srgbClr val="000000">
                      <a:alpha val="31034"/>
                    </a:srgbClr>
                  </a:outerShdw>
                </a:effectLst>
              </a:defRPr>
            </a:pPr>
            <a:endParaRPr>
              <a:latin typeface="Times"/>
              <a:ea typeface="Times"/>
              <a:cs typeface="Times"/>
              <a:sym typeface="Times"/>
            </a:endParaRPr>
          </a:p>
          <a:p>
            <a:pPr marL="0" indent="0">
              <a:spcBef>
                <a:spcPts val="0"/>
              </a:spcBef>
              <a:buSzTx/>
              <a:buNone/>
              <a:defRPr sz="4300">
                <a:effectLst>
                  <a:outerShdw blurRad="25400" dist="23998" dir="2700000" rotWithShape="0">
                    <a:srgbClr val="000000">
                      <a:alpha val="31034"/>
                    </a:srgbClr>
                  </a:outerShdw>
                </a:effectLst>
              </a:defRPr>
            </a:pPr>
            <a:r>
              <a:rPr>
                <a:latin typeface="Wingdings"/>
                <a:ea typeface="Wingdings"/>
                <a:cs typeface="Wingdings"/>
                <a:sym typeface="Wingdings"/>
              </a:rPr>
              <a:t> </a:t>
            </a:r>
            <a:r>
              <a:t>An intact nerve supply is not essential for growth of the mammary glands during pregnancy. </a:t>
            </a:r>
            <a:endParaRPr>
              <a:latin typeface="Times"/>
              <a:ea typeface="Times"/>
              <a:cs typeface="Times"/>
              <a:sym typeface="Times"/>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Maintenance of CL after fertilization"/>
          <p:cNvSpPr txBox="1">
            <a:spLocks noGrp="1"/>
          </p:cNvSpPr>
          <p:nvPr>
            <p:ph type="title"/>
          </p:nvPr>
        </p:nvSpPr>
        <p:spPr>
          <a:prstGeom prst="rect">
            <a:avLst/>
          </a:prstGeom>
        </p:spPr>
        <p:txBody>
          <a:bodyPr/>
          <a:lstStyle>
            <a:lvl1pPr defTabSz="531622">
              <a:defRPr sz="5460"/>
            </a:lvl1pPr>
          </a:lstStyle>
          <a:p>
            <a:r>
              <a:t>Maintenance of CL after fertilization</a:t>
            </a:r>
          </a:p>
        </p:txBody>
      </p:sp>
      <p:sp>
        <p:nvSpPr>
          <p:cNvPr id="135" name="Maintenance of CL after fertilization:…"/>
          <p:cNvSpPr txBox="1">
            <a:spLocks noGrp="1"/>
          </p:cNvSpPr>
          <p:nvPr>
            <p:ph type="body" idx="1"/>
          </p:nvPr>
        </p:nvSpPr>
        <p:spPr>
          <a:prstGeom prst="rect">
            <a:avLst/>
          </a:prstGeom>
          <a:ln w="25400">
            <a:solidFill>
              <a:srgbClr val="FFFFFF"/>
            </a:solidFill>
          </a:ln>
        </p:spPr>
        <p:txBody>
          <a:bodyPr anchor="t"/>
          <a:lstStyle/>
          <a:p>
            <a:pPr marL="0" indent="0" defTabSz="566674">
              <a:spcBef>
                <a:spcPts val="0"/>
              </a:spcBef>
              <a:buSzTx/>
              <a:buNone/>
              <a:defRPr sz="3880" b="1">
                <a:effectLst>
                  <a:outerShdw blurRad="24638" dist="23278" dir="2700000" rotWithShape="0">
                    <a:srgbClr val="000000">
                      <a:alpha val="31034"/>
                    </a:srgbClr>
                  </a:outerShdw>
                </a:effectLst>
                <a:latin typeface="Helvetica"/>
                <a:ea typeface="Helvetica"/>
                <a:cs typeface="Helvetica"/>
                <a:sym typeface="Helvetica"/>
              </a:defRPr>
            </a:pPr>
            <a:r>
              <a:t>Maintenance of CL after fertilization:</a:t>
            </a:r>
          </a:p>
          <a:p>
            <a:pPr marL="0" indent="0" defTabSz="566674">
              <a:spcBef>
                <a:spcPts val="0"/>
              </a:spcBef>
              <a:buSzTx/>
              <a:buNone/>
              <a:defRPr sz="2328">
                <a:effectLst>
                  <a:outerShdw blurRad="24638" dist="23278" dir="2700000" rotWithShape="0">
                    <a:srgbClr val="000000">
                      <a:alpha val="31034"/>
                    </a:srgbClr>
                  </a:outerShdw>
                </a:effectLst>
              </a:defRPr>
            </a:pPr>
            <a:r>
              <a:t>             </a:t>
            </a:r>
            <a:r>
              <a:rPr sz="3686"/>
              <a:t> </a:t>
            </a:r>
          </a:p>
          <a:p>
            <a:pPr marL="0" indent="0" defTabSz="566674">
              <a:spcBef>
                <a:spcPts val="0"/>
              </a:spcBef>
              <a:buSzTx/>
              <a:buNone/>
              <a:defRPr sz="2328">
                <a:effectLst>
                  <a:outerShdw blurRad="24638" dist="23278" dir="2700000" rotWithShape="0">
                    <a:srgbClr val="000000">
                      <a:alpha val="31034"/>
                    </a:srgbClr>
                  </a:outerShdw>
                </a:effectLst>
              </a:defRPr>
            </a:pPr>
            <a:r>
              <a:rPr sz="3686"/>
              <a:t>         If pregnancy occurs CL continues to produce progesterone for 12 weeks after which placenta takes over.</a:t>
            </a:r>
          </a:p>
          <a:p>
            <a:pPr marL="0" indent="0" defTabSz="566674">
              <a:spcBef>
                <a:spcPts val="0"/>
              </a:spcBef>
              <a:buSzTx/>
              <a:buNone/>
              <a:defRPr sz="3686">
                <a:effectLst>
                  <a:outerShdw blurRad="24638" dist="23278" dir="2700000" rotWithShape="0">
                    <a:srgbClr val="000000">
                      <a:alpha val="31034"/>
                    </a:srgbClr>
                  </a:outerShdw>
                </a:effectLst>
              </a:defRPr>
            </a:pPr>
            <a:endParaRPr/>
          </a:p>
          <a:p>
            <a:pPr marL="0" indent="0" defTabSz="566674">
              <a:spcBef>
                <a:spcPts val="0"/>
              </a:spcBef>
              <a:buSzTx/>
              <a:buNone/>
              <a:defRPr sz="3686">
                <a:effectLst>
                  <a:outerShdw blurRad="24638" dist="23278" dir="2700000" rotWithShape="0">
                    <a:srgbClr val="000000">
                      <a:alpha val="31034"/>
                    </a:srgbClr>
                  </a:outerShdw>
                </a:effectLst>
              </a:defRPr>
            </a:pPr>
            <a:endParaRPr/>
          </a:p>
          <a:p>
            <a:pPr marL="0" indent="0" defTabSz="566674">
              <a:spcBef>
                <a:spcPts val="0"/>
              </a:spcBef>
              <a:buSzTx/>
              <a:buNone/>
              <a:defRPr sz="3686">
                <a:effectLst>
                  <a:outerShdw blurRad="24638" dist="23278" dir="2700000" rotWithShape="0">
                    <a:srgbClr val="000000">
                      <a:alpha val="31034"/>
                    </a:srgbClr>
                  </a:outerShdw>
                </a:effectLst>
              </a:defRPr>
            </a:pPr>
            <a:r>
              <a:t>          HCG Secreted by syncytiotrophoblast prevents corpus luteal demise(corpus luteal rescue)</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HYSIOLOGY OF LACTATION"/>
          <p:cNvSpPr txBox="1">
            <a:spLocks noGrp="1"/>
          </p:cNvSpPr>
          <p:nvPr>
            <p:ph type="title"/>
          </p:nvPr>
        </p:nvSpPr>
        <p:spPr>
          <a:prstGeom prst="rect">
            <a:avLst/>
          </a:prstGeom>
        </p:spPr>
        <p:txBody>
          <a:bodyPr/>
          <a:lstStyle>
            <a:lvl1pPr defTabSz="484886">
              <a:defRPr sz="6640"/>
            </a:lvl1pPr>
          </a:lstStyle>
          <a:p>
            <a:r>
              <a:t>PHYSIOLOGY OF LACTATION</a:t>
            </a:r>
          </a:p>
        </p:txBody>
      </p:sp>
      <p:sp>
        <p:nvSpPr>
          <p:cNvPr id="276" name="Lactogenesis…"/>
          <p:cNvSpPr txBox="1">
            <a:spLocks noGrp="1"/>
          </p:cNvSpPr>
          <p:nvPr>
            <p:ph type="body" idx="1"/>
          </p:nvPr>
        </p:nvSpPr>
        <p:spPr>
          <a:prstGeom prst="rect">
            <a:avLst/>
          </a:prstGeom>
          <a:ln w="25400">
            <a:solidFill>
              <a:srgbClr val="FFFFFF"/>
            </a:solidFill>
          </a:ln>
        </p:spPr>
        <p:txBody>
          <a:bodyPr/>
          <a:lstStyle/>
          <a:p>
            <a:pPr marL="0" indent="0">
              <a:spcBef>
                <a:spcPts val="0"/>
              </a:spcBef>
              <a:buSzTx/>
              <a:buNone/>
              <a:defRPr sz="4000">
                <a:effectLst>
                  <a:outerShdw blurRad="25400" dist="23998" dir="2700000" rotWithShape="0">
                    <a:srgbClr val="000000">
                      <a:alpha val="31034"/>
                    </a:srgbClr>
                  </a:outerShdw>
                </a:effectLst>
              </a:defRPr>
            </a:pPr>
            <a:r>
              <a:rPr b="1">
                <a:latin typeface="Helvetica"/>
                <a:ea typeface="Helvetica"/>
                <a:cs typeface="Helvetica"/>
                <a:sym typeface="Helvetica"/>
              </a:rPr>
              <a:t>Lactogenesis</a:t>
            </a:r>
            <a:r>
              <a:t> </a:t>
            </a:r>
            <a:endParaRPr>
              <a:latin typeface="Times"/>
              <a:ea typeface="Times"/>
              <a:cs typeface="Times"/>
              <a:sym typeface="Times"/>
            </a:endParaRPr>
          </a:p>
          <a:p>
            <a:pPr marL="0" indent="0">
              <a:spcBef>
                <a:spcPts val="0"/>
              </a:spcBef>
              <a:buSzTx/>
              <a:buNone/>
              <a:defRPr sz="4000">
                <a:effectLst>
                  <a:outerShdw blurRad="25400" dist="23998" dir="2700000" rotWithShape="0">
                    <a:srgbClr val="000000">
                      <a:alpha val="31034"/>
                    </a:srgbClr>
                  </a:outerShdw>
                </a:effectLst>
              </a:defRPr>
            </a:pPr>
            <a:r>
              <a:rPr>
                <a:latin typeface="Wingdings"/>
                <a:ea typeface="Wingdings"/>
                <a:cs typeface="Wingdings"/>
                <a:sym typeface="Wingdings"/>
              </a:rPr>
              <a:t> </a:t>
            </a:r>
            <a:r>
              <a:t>Milk secretion actually starts on 3rd or 4th postpartum day. </a:t>
            </a:r>
            <a:endParaRPr>
              <a:latin typeface="Times"/>
              <a:ea typeface="Times"/>
              <a:cs typeface="Times"/>
              <a:sym typeface="Times"/>
            </a:endParaRPr>
          </a:p>
          <a:p>
            <a:pPr marL="0" indent="0">
              <a:spcBef>
                <a:spcPts val="0"/>
              </a:spcBef>
              <a:buSzTx/>
              <a:buNone/>
              <a:defRPr sz="4000">
                <a:effectLst>
                  <a:outerShdw blurRad="25400" dist="23998" dir="2700000" rotWithShape="0">
                    <a:srgbClr val="000000">
                      <a:alpha val="31034"/>
                    </a:srgbClr>
                  </a:outerShdw>
                </a:effectLst>
              </a:defRPr>
            </a:pPr>
            <a:r>
              <a:rPr>
                <a:latin typeface="Wingdings"/>
                <a:ea typeface="Wingdings"/>
                <a:cs typeface="Wingdings"/>
                <a:sym typeface="Wingdings"/>
              </a:rPr>
              <a:t> </a:t>
            </a:r>
            <a:r>
              <a:t>Around this time, the breasts become engorged, tense, tender and feel warmth. </a:t>
            </a:r>
            <a:endParaRPr>
              <a:latin typeface="Times"/>
              <a:ea typeface="Times"/>
              <a:cs typeface="Times"/>
              <a:sym typeface="Times"/>
            </a:endParaRPr>
          </a:p>
          <a:p>
            <a:pPr marL="0" indent="0">
              <a:spcBef>
                <a:spcPts val="0"/>
              </a:spcBef>
              <a:buSzTx/>
              <a:buNone/>
              <a:defRPr sz="4000">
                <a:effectLst>
                  <a:outerShdw blurRad="25400" dist="23998" dir="2700000" rotWithShape="0">
                    <a:srgbClr val="000000">
                      <a:alpha val="31034"/>
                    </a:srgbClr>
                  </a:outerShdw>
                </a:effectLst>
              </a:defRPr>
            </a:pPr>
            <a:r>
              <a:rPr>
                <a:latin typeface="Wingdings"/>
                <a:ea typeface="Wingdings"/>
                <a:cs typeface="Wingdings"/>
                <a:sym typeface="Wingdings"/>
              </a:rPr>
              <a:t> </a:t>
            </a:r>
            <a:r>
              <a:t>When the progesterone and estrogen are withdrawn following delivery, prolactin begins its milk secretory activity. </a:t>
            </a:r>
            <a:endParaRPr>
              <a:latin typeface="Times"/>
              <a:ea typeface="Times"/>
              <a:cs typeface="Times"/>
              <a:sym typeface="Times"/>
            </a:endParaRP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PHYSIOLOGY OF LACTATION"/>
          <p:cNvSpPr txBox="1">
            <a:spLocks noGrp="1"/>
          </p:cNvSpPr>
          <p:nvPr>
            <p:ph type="title"/>
          </p:nvPr>
        </p:nvSpPr>
        <p:spPr>
          <a:prstGeom prst="rect">
            <a:avLst/>
          </a:prstGeom>
        </p:spPr>
        <p:txBody>
          <a:bodyPr/>
          <a:lstStyle>
            <a:lvl1pPr defTabSz="484886">
              <a:defRPr sz="6640"/>
            </a:lvl1pPr>
          </a:lstStyle>
          <a:p>
            <a:r>
              <a:t>PHYSIOLOGY OF LACTATION</a:t>
            </a:r>
          </a:p>
        </p:txBody>
      </p:sp>
      <p:sp>
        <p:nvSpPr>
          <p:cNvPr id="279" name="The secretory activity is enhanced directly or indirectly by growth hormone, thyroxine, glucocorticoids and insulin.…"/>
          <p:cNvSpPr txBox="1">
            <a:spLocks noGrp="1"/>
          </p:cNvSpPr>
          <p:nvPr>
            <p:ph type="body" idx="1"/>
          </p:nvPr>
        </p:nvSpPr>
        <p:spPr>
          <a:xfrm>
            <a:off x="711200" y="2374900"/>
            <a:ext cx="11099800" cy="6286500"/>
          </a:xfrm>
          <a:prstGeom prst="rect">
            <a:avLst/>
          </a:prstGeom>
          <a:ln w="25400">
            <a:solidFill>
              <a:srgbClr val="FFFFFF"/>
            </a:solidFill>
          </a:ln>
        </p:spPr>
        <p:txBody>
          <a:bodyPr/>
          <a:lstStyle/>
          <a:p>
            <a:pPr marL="0" indent="0">
              <a:spcBef>
                <a:spcPts val="0"/>
              </a:spcBef>
              <a:buSzTx/>
              <a:buNone/>
              <a:defRPr sz="4000">
                <a:effectLst>
                  <a:outerShdw blurRad="25400" dist="23998" dir="2700000" rotWithShape="0">
                    <a:srgbClr val="000000">
                      <a:alpha val="31034"/>
                    </a:srgbClr>
                  </a:outerShdw>
                </a:effectLst>
              </a:defRPr>
            </a:pPr>
            <a:r>
              <a:t>The secretory activity is enhanced directly or indirectly by growth hormone, thyroxine, glucocorticoids and insulin. </a:t>
            </a:r>
          </a:p>
          <a:p>
            <a:pPr marL="0" indent="0">
              <a:spcBef>
                <a:spcPts val="0"/>
              </a:spcBef>
              <a:buSzTx/>
              <a:buNone/>
              <a:defRPr sz="4000">
                <a:effectLst>
                  <a:outerShdw blurRad="25400" dist="23998" dir="2700000" rotWithShape="0">
                    <a:srgbClr val="000000">
                      <a:alpha val="31034"/>
                    </a:srgbClr>
                  </a:outerShdw>
                </a:effectLst>
              </a:defRPr>
            </a:pPr>
            <a:endParaRPr>
              <a:latin typeface="Times"/>
              <a:ea typeface="Times"/>
              <a:cs typeface="Times"/>
              <a:sym typeface="Times"/>
            </a:endParaRPr>
          </a:p>
          <a:p>
            <a:pPr marL="0" indent="0">
              <a:spcBef>
                <a:spcPts val="0"/>
              </a:spcBef>
              <a:buSzTx/>
              <a:buNone/>
              <a:defRPr sz="4000">
                <a:effectLst>
                  <a:outerShdw blurRad="25400" dist="23998" dir="2700000" rotWithShape="0">
                    <a:srgbClr val="000000">
                      <a:alpha val="31034"/>
                    </a:srgbClr>
                  </a:outerShdw>
                </a:effectLst>
              </a:defRPr>
            </a:pPr>
            <a:r>
              <a:rPr>
                <a:solidFill>
                  <a:srgbClr val="B26B02"/>
                </a:solidFill>
                <a:latin typeface="Wingdings"/>
                <a:ea typeface="Wingdings"/>
                <a:cs typeface="Wingdings"/>
                <a:sym typeface="Wingdings"/>
              </a:rPr>
              <a:t> </a:t>
            </a:r>
            <a:r>
              <a:t>Prolactin stimulates mammary glandular ductal growth and epithelial cell proliferation and induces milk protein synthesis. </a:t>
            </a:r>
            <a:endParaRPr>
              <a:latin typeface="Times"/>
              <a:ea typeface="Times"/>
              <a:cs typeface="Times"/>
              <a:sym typeface="Times"/>
            </a:endParaRP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PHYSIOLOGY OF LACTATION"/>
          <p:cNvSpPr txBox="1">
            <a:spLocks noGrp="1"/>
          </p:cNvSpPr>
          <p:nvPr>
            <p:ph type="title"/>
          </p:nvPr>
        </p:nvSpPr>
        <p:spPr>
          <a:prstGeom prst="rect">
            <a:avLst/>
          </a:prstGeom>
        </p:spPr>
        <p:txBody>
          <a:bodyPr/>
          <a:lstStyle>
            <a:lvl1pPr defTabSz="484886">
              <a:defRPr sz="6640"/>
            </a:lvl1pPr>
          </a:lstStyle>
          <a:p>
            <a:r>
              <a:t>PHYSIOLOGY OF LACTATION</a:t>
            </a:r>
          </a:p>
        </p:txBody>
      </p:sp>
      <p:sp>
        <p:nvSpPr>
          <p:cNvPr id="282" name="Stage 1:…"/>
          <p:cNvSpPr txBox="1">
            <a:spLocks noGrp="1"/>
          </p:cNvSpPr>
          <p:nvPr>
            <p:ph type="body" idx="1"/>
          </p:nvPr>
        </p:nvSpPr>
        <p:spPr>
          <a:prstGeom prst="rect">
            <a:avLst/>
          </a:prstGeom>
          <a:ln w="25400">
            <a:solidFill>
              <a:srgbClr val="FFFFFF"/>
            </a:solidFill>
          </a:ln>
        </p:spPr>
        <p:txBody>
          <a:bodyPr/>
          <a:lstStyle/>
          <a:p>
            <a:pPr marL="0" indent="0" defTabSz="566674">
              <a:spcBef>
                <a:spcPts val="0"/>
              </a:spcBef>
              <a:buSzTx/>
              <a:buNone/>
              <a:defRPr sz="3686">
                <a:effectLst>
                  <a:outerShdw blurRad="24638" dist="23278" dir="2700000" rotWithShape="0">
                    <a:srgbClr val="000000">
                      <a:alpha val="31034"/>
                    </a:srgbClr>
                  </a:outerShdw>
                </a:effectLst>
              </a:defRPr>
            </a:pPr>
            <a:r>
              <a:t>Stage 1: </a:t>
            </a:r>
          </a:p>
          <a:p>
            <a:pPr marL="0" indent="0" defTabSz="566674">
              <a:spcBef>
                <a:spcPts val="0"/>
              </a:spcBef>
              <a:buSzTx/>
              <a:buNone/>
              <a:defRPr sz="3686">
                <a:effectLst>
                  <a:outerShdw blurRad="24638" dist="23278" dir="2700000" rotWithShape="0">
                    <a:srgbClr val="000000">
                      <a:alpha val="31034"/>
                    </a:srgbClr>
                  </a:outerShdw>
                </a:effectLst>
              </a:defRPr>
            </a:pPr>
            <a:r>
              <a:rPr>
                <a:solidFill>
                  <a:srgbClr val="B26B02"/>
                </a:solidFill>
                <a:latin typeface="Wingdings"/>
                <a:ea typeface="Wingdings"/>
                <a:cs typeface="Wingdings"/>
                <a:sym typeface="Wingdings"/>
              </a:rPr>
              <a:t> </a:t>
            </a:r>
            <a:r>
              <a:t>Occurs by mid pregnancy.</a:t>
            </a:r>
            <a:br/>
            <a:r>
              <a:rPr>
                <a:solidFill>
                  <a:srgbClr val="B26B02"/>
                </a:solidFill>
                <a:latin typeface="Wingdings"/>
                <a:ea typeface="Wingdings"/>
                <a:cs typeface="Wingdings"/>
                <a:sym typeface="Wingdings"/>
              </a:rPr>
              <a:t> </a:t>
            </a:r>
            <a:r>
              <a:t>Mammary gland becomes competent to secrete milk. </a:t>
            </a:r>
            <a:endParaRPr>
              <a:latin typeface="Times"/>
              <a:ea typeface="Times"/>
              <a:cs typeface="Times"/>
              <a:sym typeface="Times"/>
            </a:endParaRPr>
          </a:p>
          <a:p>
            <a:pPr marL="0" indent="0" defTabSz="566674">
              <a:spcBef>
                <a:spcPts val="0"/>
              </a:spcBef>
              <a:buSzTx/>
              <a:buNone/>
              <a:defRPr sz="3686">
                <a:effectLst>
                  <a:outerShdw blurRad="24638" dist="23278" dir="2700000" rotWithShape="0">
                    <a:srgbClr val="000000">
                      <a:alpha val="31034"/>
                    </a:srgbClr>
                  </a:outerShdw>
                </a:effectLst>
              </a:defRPr>
            </a:pPr>
            <a:r>
              <a:rPr>
                <a:solidFill>
                  <a:srgbClr val="B26B02"/>
                </a:solidFill>
                <a:latin typeface="Wingdings"/>
                <a:ea typeface="Wingdings"/>
                <a:cs typeface="Wingdings"/>
                <a:sym typeface="Wingdings"/>
              </a:rPr>
              <a:t> </a:t>
            </a:r>
            <a:r>
              <a:t>Lactose, total protein, and immunoglobulin concentrations increase within the secreted glandular fluid, whereas sodium and chloride concentrations decrease. </a:t>
            </a:r>
            <a:endParaRPr>
              <a:latin typeface="Times"/>
              <a:ea typeface="Times"/>
              <a:cs typeface="Times"/>
              <a:sym typeface="Times"/>
            </a:endParaRPr>
          </a:p>
          <a:p>
            <a:pPr marL="0" indent="0" defTabSz="566674">
              <a:spcBef>
                <a:spcPts val="0"/>
              </a:spcBef>
              <a:buSzTx/>
              <a:buNone/>
              <a:defRPr sz="3686">
                <a:effectLst>
                  <a:outerShdw blurRad="24638" dist="23278" dir="2700000" rotWithShape="0">
                    <a:srgbClr val="000000">
                      <a:alpha val="31034"/>
                    </a:srgbClr>
                  </a:outerShdw>
                </a:effectLst>
              </a:defRPr>
            </a:pPr>
            <a:r>
              <a:rPr>
                <a:solidFill>
                  <a:srgbClr val="B26B02"/>
                </a:solidFill>
                <a:latin typeface="Wingdings"/>
                <a:ea typeface="Wingdings"/>
                <a:cs typeface="Wingdings"/>
                <a:sym typeface="Wingdings"/>
              </a:rPr>
              <a:t> </a:t>
            </a:r>
            <a:r>
              <a:t>High circulating levels of progesterone and estrogen hold the secretion of milk in check </a:t>
            </a:r>
            <a:endParaRPr>
              <a:latin typeface="Times"/>
              <a:ea typeface="Times"/>
              <a:cs typeface="Times"/>
              <a:sym typeface="Times"/>
            </a:endParaRP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HYSIOLOGY OF LACTATION"/>
          <p:cNvSpPr txBox="1">
            <a:spLocks noGrp="1"/>
          </p:cNvSpPr>
          <p:nvPr>
            <p:ph type="title"/>
          </p:nvPr>
        </p:nvSpPr>
        <p:spPr>
          <a:prstGeom prst="rect">
            <a:avLst/>
          </a:prstGeom>
        </p:spPr>
        <p:txBody>
          <a:bodyPr/>
          <a:lstStyle>
            <a:lvl1pPr defTabSz="484886">
              <a:defRPr sz="6640"/>
            </a:lvl1pPr>
          </a:lstStyle>
          <a:p>
            <a:r>
              <a:t>PHYSIOLOGY OF LACTATION</a:t>
            </a:r>
          </a:p>
        </p:txBody>
      </p:sp>
      <p:sp>
        <p:nvSpPr>
          <p:cNvPr id="285" name="Stage 2 (day 2 or 3 to day 8 after birth):…"/>
          <p:cNvSpPr txBox="1">
            <a:spLocks noGrp="1"/>
          </p:cNvSpPr>
          <p:nvPr>
            <p:ph type="body" idx="1"/>
          </p:nvPr>
        </p:nvSpPr>
        <p:spPr>
          <a:prstGeom prst="rect">
            <a:avLst/>
          </a:prstGeom>
          <a:ln w="25400">
            <a:solidFill>
              <a:srgbClr val="FFFFFF"/>
            </a:solidFill>
          </a:ln>
        </p:spPr>
        <p:txBody>
          <a:bodyPr/>
          <a:lstStyle/>
          <a:p>
            <a:pPr marL="0" indent="0" defTabSz="566674">
              <a:spcBef>
                <a:spcPts val="0"/>
              </a:spcBef>
              <a:buSzTx/>
              <a:buNone/>
              <a:defRPr sz="4074">
                <a:effectLst>
                  <a:outerShdw blurRad="24638" dist="23278" dir="2700000" rotWithShape="0">
                    <a:srgbClr val="000000">
                      <a:alpha val="31034"/>
                    </a:srgbClr>
                  </a:outerShdw>
                </a:effectLst>
              </a:defRPr>
            </a:pPr>
            <a:r>
              <a:t>Stage 2 (day 2 or 3 to day 8 after birth): </a:t>
            </a:r>
          </a:p>
          <a:p>
            <a:pPr marL="0" indent="0" defTabSz="566674">
              <a:spcBef>
                <a:spcPts val="0"/>
              </a:spcBef>
              <a:buSzTx/>
              <a:buNone/>
              <a:defRPr sz="4074">
                <a:effectLst>
                  <a:outerShdw blurRad="24638" dist="23278" dir="2700000" rotWithShape="0">
                    <a:srgbClr val="000000">
                      <a:alpha val="31034"/>
                    </a:srgbClr>
                  </a:outerShdw>
                </a:effectLst>
              </a:defRPr>
            </a:pPr>
            <a:r>
              <a:rPr>
                <a:solidFill>
                  <a:srgbClr val="B26B02"/>
                </a:solidFill>
                <a:latin typeface="Wingdings"/>
                <a:ea typeface="Wingdings"/>
                <a:cs typeface="Wingdings"/>
                <a:sym typeface="Wingdings"/>
              </a:rPr>
              <a:t>		  </a:t>
            </a:r>
            <a:r>
              <a:t>Occurs around the time of delivery. </a:t>
            </a:r>
            <a:r>
              <a:rPr>
                <a:latin typeface="Times"/>
                <a:ea typeface="Times"/>
                <a:cs typeface="Times"/>
                <a:sym typeface="Times"/>
              </a:rPr>
              <a:t/>
            </a:r>
            <a:br>
              <a:rPr>
                <a:latin typeface="Times"/>
                <a:ea typeface="Times"/>
                <a:cs typeface="Times"/>
                <a:sym typeface="Times"/>
              </a:rPr>
            </a:br>
            <a:endParaRPr>
              <a:latin typeface="Times"/>
              <a:ea typeface="Times"/>
              <a:cs typeface="Times"/>
              <a:sym typeface="Times"/>
            </a:endParaRPr>
          </a:p>
          <a:p>
            <a:pPr marL="0" indent="0" defTabSz="566674">
              <a:spcBef>
                <a:spcPts val="0"/>
              </a:spcBef>
              <a:buSzTx/>
              <a:buNone/>
              <a:defRPr sz="4074">
                <a:effectLst>
                  <a:outerShdw blurRad="24638" dist="23278" dir="2700000" rotWithShape="0">
                    <a:srgbClr val="000000">
                      <a:alpha val="31034"/>
                    </a:srgbClr>
                  </a:outerShdw>
                </a:effectLst>
              </a:defRPr>
            </a:pPr>
            <a:r>
              <a:rPr>
                <a:solidFill>
                  <a:srgbClr val="B26B02"/>
                </a:solidFill>
                <a:latin typeface="Wingdings"/>
                <a:ea typeface="Wingdings"/>
                <a:cs typeface="Wingdings"/>
                <a:sym typeface="Wingdings"/>
              </a:rPr>
              <a:t>		  </a:t>
            </a:r>
            <a:r>
              <a:t>Onset of copious milk secretion.  </a:t>
            </a:r>
            <a:r>
              <a:rPr>
                <a:latin typeface="Times"/>
                <a:ea typeface="Times"/>
                <a:cs typeface="Times"/>
                <a:sym typeface="Times"/>
              </a:rPr>
              <a:t/>
            </a:r>
            <a:br>
              <a:rPr>
                <a:latin typeface="Times"/>
                <a:ea typeface="Times"/>
                <a:cs typeface="Times"/>
                <a:sym typeface="Times"/>
              </a:rPr>
            </a:br>
            <a:endParaRPr>
              <a:latin typeface="Times"/>
              <a:ea typeface="Times"/>
              <a:cs typeface="Times"/>
              <a:sym typeface="Times"/>
            </a:endParaRPr>
          </a:p>
          <a:p>
            <a:pPr marL="0" indent="0" defTabSz="566674">
              <a:spcBef>
                <a:spcPts val="0"/>
              </a:spcBef>
              <a:buSzTx/>
              <a:buNone/>
              <a:defRPr sz="4074">
                <a:effectLst>
                  <a:outerShdw blurRad="24638" dist="23278" dir="2700000" rotWithShape="0">
                    <a:srgbClr val="000000">
                      <a:alpha val="31034"/>
                    </a:srgbClr>
                  </a:outerShdw>
                </a:effectLst>
              </a:defRPr>
            </a:pPr>
            <a:r>
              <a:rPr>
                <a:solidFill>
                  <a:srgbClr val="B26B02"/>
                </a:solidFill>
                <a:latin typeface="Wingdings"/>
                <a:ea typeface="Wingdings"/>
                <a:cs typeface="Wingdings"/>
                <a:sym typeface="Wingdings"/>
              </a:rPr>
              <a:t>		  </a:t>
            </a:r>
            <a:r>
              <a:t>Removal of the placenta is necessary for the initiation of milk secretion; however, the placenta does not inhibit established lactation control.</a:t>
            </a:r>
            <a:br/>
            <a:endParaRP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HYSIOLOGY OF LACTATION"/>
          <p:cNvSpPr txBox="1">
            <a:spLocks noGrp="1"/>
          </p:cNvSpPr>
          <p:nvPr>
            <p:ph type="title"/>
          </p:nvPr>
        </p:nvSpPr>
        <p:spPr>
          <a:prstGeom prst="rect">
            <a:avLst/>
          </a:prstGeom>
        </p:spPr>
        <p:txBody>
          <a:bodyPr/>
          <a:lstStyle>
            <a:lvl1pPr defTabSz="484886">
              <a:defRPr sz="6640"/>
            </a:lvl1pPr>
          </a:lstStyle>
          <a:p>
            <a:r>
              <a:t>PHYSIOLOGY OF LACTATION</a:t>
            </a:r>
          </a:p>
        </p:txBody>
      </p:sp>
      <p:sp>
        <p:nvSpPr>
          <p:cNvPr id="288" name="Work by Haslam and Shyamala reveals that progesterone receptors are lost in lactating mammary tissues, thus decreasing the inhibitory effect of circulating progesterone.…"/>
          <p:cNvSpPr txBox="1">
            <a:spLocks noGrp="1"/>
          </p:cNvSpPr>
          <p:nvPr>
            <p:ph type="body" idx="1"/>
          </p:nvPr>
        </p:nvSpPr>
        <p:spPr>
          <a:prstGeom prst="rect">
            <a:avLst/>
          </a:prstGeom>
          <a:ln w="25400">
            <a:solidFill>
              <a:srgbClr val="FFFFFF"/>
            </a:solidFill>
          </a:ln>
        </p:spPr>
        <p:txBody>
          <a:bodyPr anchor="t"/>
          <a:lstStyle/>
          <a:p>
            <a:pPr marL="0" indent="0" defTabSz="490727">
              <a:spcBef>
                <a:spcPts val="0"/>
              </a:spcBef>
              <a:buSzTx/>
              <a:buNone/>
              <a:defRPr sz="3275">
                <a:effectLst>
                  <a:outerShdw blurRad="21336" dist="20158" dir="2700000" rotWithShape="0">
                    <a:srgbClr val="000000">
                      <a:alpha val="31034"/>
                    </a:srgbClr>
                  </a:outerShdw>
                </a:effectLst>
              </a:defRPr>
            </a:pPr>
            <a:r>
              <a:t>Work by Haslam and Shyamala reveals that progesterone receptors are lost in lactating mammary tissues, thus decreasing the inhibitory effect of circulating progesterone. </a:t>
            </a:r>
          </a:p>
          <a:p>
            <a:pPr marL="0" indent="0" defTabSz="490727">
              <a:spcBef>
                <a:spcPts val="0"/>
              </a:spcBef>
              <a:buSzTx/>
              <a:buNone/>
              <a:defRPr sz="3275">
                <a:effectLst>
                  <a:outerShdw blurRad="21336" dist="20158" dir="2700000" rotWithShape="0">
                    <a:srgbClr val="000000">
                      <a:alpha val="31034"/>
                    </a:srgbClr>
                  </a:outerShdw>
                </a:effectLst>
              </a:defRPr>
            </a:pPr>
            <a:endParaRPr>
              <a:latin typeface="Times"/>
              <a:ea typeface="Times"/>
              <a:cs typeface="Times"/>
              <a:sym typeface="Times"/>
            </a:endParaRPr>
          </a:p>
          <a:p>
            <a:pPr marL="0" indent="0" defTabSz="490727">
              <a:spcBef>
                <a:spcPts val="0"/>
              </a:spcBef>
              <a:buSzTx/>
              <a:buNone/>
              <a:defRPr sz="3275">
                <a:effectLst>
                  <a:outerShdw blurRad="21336" dist="20158" dir="2700000" rotWithShape="0">
                    <a:srgbClr val="000000">
                      <a:alpha val="31034"/>
                    </a:srgbClr>
                  </a:outerShdw>
                </a:effectLst>
              </a:defRPr>
            </a:pPr>
            <a:r>
              <a:rPr>
                <a:solidFill>
                  <a:srgbClr val="B26B02"/>
                </a:solidFill>
                <a:latin typeface="Wingdings"/>
                <a:ea typeface="Wingdings"/>
                <a:cs typeface="Wingdings"/>
                <a:sym typeface="Wingdings"/>
              </a:rPr>
              <a:t> </a:t>
            </a:r>
            <a:r>
              <a:t>In addition, maternal secretion of insulin, growth hormone (GH), cortisol, and parathyroid hormone (PTH) facilitates the mobilization of nutrients and minerals that are required for lactation. </a:t>
            </a:r>
          </a:p>
          <a:p>
            <a:pPr marL="0" indent="0" defTabSz="490727">
              <a:spcBef>
                <a:spcPts val="0"/>
              </a:spcBef>
              <a:buSzTx/>
              <a:buNone/>
              <a:defRPr sz="3275">
                <a:effectLst>
                  <a:outerShdw blurRad="21336" dist="20158" dir="2700000" rotWithShape="0">
                    <a:srgbClr val="000000">
                      <a:alpha val="31034"/>
                    </a:srgbClr>
                  </a:outerShdw>
                </a:effectLst>
              </a:defRPr>
            </a:pPr>
            <a:endParaRPr>
              <a:latin typeface="Times"/>
              <a:ea typeface="Times"/>
              <a:cs typeface="Times"/>
              <a:sym typeface="Times"/>
            </a:endParaRPr>
          </a:p>
          <a:p>
            <a:pPr marL="0" indent="0" defTabSz="490727">
              <a:spcBef>
                <a:spcPts val="0"/>
              </a:spcBef>
              <a:buSzTx/>
              <a:buNone/>
              <a:defRPr sz="3275">
                <a:effectLst>
                  <a:outerShdw blurRad="21336" dist="20158" dir="2700000" rotWithShape="0">
                    <a:srgbClr val="000000">
                      <a:alpha val="31034"/>
                    </a:srgbClr>
                  </a:outerShdw>
                </a:effectLst>
              </a:defRPr>
            </a:pPr>
            <a:r>
              <a:rPr>
                <a:solidFill>
                  <a:srgbClr val="B26B02"/>
                </a:solidFill>
                <a:latin typeface="Wingdings"/>
                <a:ea typeface="Wingdings"/>
                <a:cs typeface="Wingdings"/>
                <a:sym typeface="Wingdings"/>
              </a:rPr>
              <a:t> </a:t>
            </a:r>
            <a:r>
              <a:t>Endocrine control switches to autocrine </a:t>
            </a:r>
            <a:endParaRPr>
              <a:latin typeface="Times"/>
              <a:ea typeface="Times"/>
              <a:cs typeface="Times"/>
              <a:sym typeface="Times"/>
            </a:endParaRP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PHYSIOLOGY OF LACTATION"/>
          <p:cNvSpPr txBox="1">
            <a:spLocks noGrp="1"/>
          </p:cNvSpPr>
          <p:nvPr>
            <p:ph type="title"/>
          </p:nvPr>
        </p:nvSpPr>
        <p:spPr>
          <a:prstGeom prst="rect">
            <a:avLst/>
          </a:prstGeom>
        </p:spPr>
        <p:txBody>
          <a:bodyPr/>
          <a:lstStyle>
            <a:lvl1pPr defTabSz="484886">
              <a:defRPr sz="6640"/>
            </a:lvl1pPr>
          </a:lstStyle>
          <a:p>
            <a:r>
              <a:t>PHYSIOLOGY OF LACTATION</a:t>
            </a:r>
          </a:p>
        </p:txBody>
      </p:sp>
      <p:sp>
        <p:nvSpPr>
          <p:cNvPr id="291" name="Galactokinesis…"/>
          <p:cNvSpPr txBox="1">
            <a:spLocks noGrp="1"/>
          </p:cNvSpPr>
          <p:nvPr>
            <p:ph type="body" idx="1"/>
          </p:nvPr>
        </p:nvSpPr>
        <p:spPr>
          <a:prstGeom prst="rect">
            <a:avLst/>
          </a:prstGeom>
          <a:ln w="25400">
            <a:solidFill>
              <a:srgbClr val="FFFFFF"/>
            </a:solidFill>
          </a:ln>
        </p:spPr>
        <p:txBody>
          <a:bodyPr/>
          <a:lstStyle/>
          <a:p>
            <a:pPr marL="0" indent="0">
              <a:spcBef>
                <a:spcPts val="0"/>
              </a:spcBef>
              <a:buSzTx/>
              <a:buNone/>
              <a:defRPr sz="4000" b="1">
                <a:effectLst>
                  <a:outerShdw blurRad="25400" dist="23998" dir="2700000" rotWithShape="0">
                    <a:srgbClr val="000000">
                      <a:alpha val="31034"/>
                    </a:srgbClr>
                  </a:outerShdw>
                </a:effectLst>
                <a:latin typeface="Helvetica"/>
                <a:ea typeface="Helvetica"/>
                <a:cs typeface="Helvetica"/>
                <a:sym typeface="Helvetica"/>
              </a:defRPr>
            </a:pPr>
            <a:r>
              <a:t>Galactokinesis </a:t>
            </a:r>
          </a:p>
          <a:p>
            <a:pPr marL="0" indent="0">
              <a:spcBef>
                <a:spcPts val="0"/>
              </a:spcBef>
              <a:buSzTx/>
              <a:buNone/>
              <a:defRPr sz="4000">
                <a:effectLst>
                  <a:outerShdw blurRad="25400" dist="23998" dir="2700000" rotWithShape="0">
                    <a:srgbClr val="000000">
                      <a:alpha val="31034"/>
                    </a:srgbClr>
                  </a:outerShdw>
                </a:effectLst>
              </a:defRPr>
            </a:pPr>
            <a:endParaRPr>
              <a:solidFill>
                <a:srgbClr val="000000"/>
              </a:solidFill>
              <a:latin typeface="Times"/>
              <a:ea typeface="Times"/>
              <a:cs typeface="Times"/>
              <a:sym typeface="Times"/>
            </a:endParaRPr>
          </a:p>
          <a:p>
            <a:pPr marL="0" indent="0">
              <a:spcBef>
                <a:spcPts val="0"/>
              </a:spcBef>
              <a:buSzTx/>
              <a:buNone/>
              <a:defRPr sz="4000">
                <a:effectLst>
                  <a:outerShdw blurRad="25400" dist="23998" dir="2700000" rotWithShape="0">
                    <a:srgbClr val="000000">
                      <a:alpha val="31034"/>
                    </a:srgbClr>
                  </a:outerShdw>
                </a:effectLst>
              </a:defRPr>
            </a:pPr>
            <a:r>
              <a:rPr>
                <a:solidFill>
                  <a:srgbClr val="B26B02"/>
                </a:solidFill>
                <a:latin typeface="Wingdings"/>
                <a:ea typeface="Wingdings"/>
                <a:cs typeface="Wingdings"/>
                <a:sym typeface="Wingdings"/>
              </a:rPr>
              <a:t> </a:t>
            </a:r>
            <a:r>
              <a:t>Discharge of milk from the mammary glands depends not only on the suction exerted by the baby during suckling but also on the contractile mechanism which expresses the milk from the alveoli into the ducts. </a:t>
            </a:r>
            <a:endParaRPr>
              <a:latin typeface="Times"/>
              <a:ea typeface="Times"/>
              <a:cs typeface="Times"/>
              <a:sym typeface="Times"/>
            </a:endParaRP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PHYSIOLOGY OF LACTATION"/>
          <p:cNvSpPr txBox="1">
            <a:spLocks noGrp="1"/>
          </p:cNvSpPr>
          <p:nvPr>
            <p:ph type="title"/>
          </p:nvPr>
        </p:nvSpPr>
        <p:spPr>
          <a:prstGeom prst="rect">
            <a:avLst/>
          </a:prstGeom>
        </p:spPr>
        <p:txBody>
          <a:bodyPr/>
          <a:lstStyle>
            <a:lvl1pPr defTabSz="484886">
              <a:defRPr sz="6640"/>
            </a:lvl1pPr>
          </a:lstStyle>
          <a:p>
            <a:r>
              <a:t>PHYSIOLOGY OF LACTATION</a:t>
            </a:r>
          </a:p>
        </p:txBody>
      </p:sp>
      <p:sp>
        <p:nvSpPr>
          <p:cNvPr id="294" name="During suckling, a conditioned reflex is set up:…"/>
          <p:cNvSpPr txBox="1">
            <a:spLocks noGrp="1"/>
          </p:cNvSpPr>
          <p:nvPr>
            <p:ph type="body" idx="1"/>
          </p:nvPr>
        </p:nvSpPr>
        <p:spPr>
          <a:prstGeom prst="rect">
            <a:avLst/>
          </a:prstGeom>
          <a:ln w="25400">
            <a:solidFill>
              <a:srgbClr val="FFFFFF"/>
            </a:solidFill>
          </a:ln>
        </p:spPr>
        <p:txBody>
          <a:bodyPr/>
          <a:lstStyle/>
          <a:p>
            <a:pPr marL="0" indent="0" defTabSz="397256">
              <a:spcBef>
                <a:spcPts val="0"/>
              </a:spcBef>
              <a:buSzTx/>
              <a:buNone/>
              <a:defRPr sz="2788" b="1">
                <a:effectLst>
                  <a:outerShdw blurRad="17272" dist="16319" dir="2700000" rotWithShape="0">
                    <a:srgbClr val="000000">
                      <a:alpha val="31034"/>
                    </a:srgbClr>
                  </a:outerShdw>
                </a:effectLst>
                <a:latin typeface="Helvetica"/>
                <a:ea typeface="Helvetica"/>
                <a:cs typeface="Helvetica"/>
                <a:sym typeface="Helvetica"/>
              </a:defRPr>
            </a:pPr>
            <a:r>
              <a:t>During suckling, a conditioned reflex is set up: </a:t>
            </a:r>
            <a:endParaRPr>
              <a:solidFill>
                <a:srgbClr val="000000"/>
              </a:solidFill>
              <a:latin typeface="Times"/>
              <a:ea typeface="Times"/>
              <a:cs typeface="Times"/>
              <a:sym typeface="Times"/>
            </a:endParaRPr>
          </a:p>
          <a:p>
            <a:pPr marL="0" indent="0" defTabSz="397256">
              <a:spcBef>
                <a:spcPts val="0"/>
              </a:spcBef>
              <a:buSzTx/>
              <a:buNone/>
              <a:defRPr sz="2788">
                <a:effectLst>
                  <a:outerShdw blurRad="17272" dist="16319" dir="2700000" rotWithShape="0">
                    <a:srgbClr val="000000">
                      <a:alpha val="31034"/>
                    </a:srgbClr>
                  </a:outerShdw>
                </a:effectLst>
              </a:defRPr>
            </a:pPr>
            <a:r>
              <a:t>Ascending impulses from the nipple and areola</a:t>
            </a:r>
          </a:p>
          <a:p>
            <a:pPr marL="0" indent="0" defTabSz="397256">
              <a:spcBef>
                <a:spcPts val="0"/>
              </a:spcBef>
              <a:buSzTx/>
              <a:buNone/>
              <a:defRPr sz="2788">
                <a:effectLst>
                  <a:outerShdw blurRad="17272" dist="16319" dir="2700000" rotWithShape="0">
                    <a:srgbClr val="000000">
                      <a:alpha val="31034"/>
                    </a:srgbClr>
                  </a:outerShdw>
                </a:effectLst>
              </a:defRPr>
            </a:pPr>
            <a:r>
              <a:t/>
            </a:r>
            <a:br/>
            <a:r>
              <a:t>thoracic sensory (4, 5 and 6) afferent neural arc</a:t>
            </a:r>
          </a:p>
          <a:p>
            <a:pPr marL="0" indent="0" defTabSz="397256">
              <a:spcBef>
                <a:spcPts val="0"/>
              </a:spcBef>
              <a:buSzTx/>
              <a:buNone/>
              <a:defRPr sz="2788">
                <a:effectLst>
                  <a:outerShdw blurRad="17272" dist="16319" dir="2700000" rotWithShape="0">
                    <a:srgbClr val="000000">
                      <a:alpha val="31034"/>
                    </a:srgbClr>
                  </a:outerShdw>
                </a:effectLst>
              </a:defRPr>
            </a:pPr>
            <a:r>
              <a:t> </a:t>
            </a:r>
            <a:endParaRPr>
              <a:latin typeface="Times"/>
              <a:ea typeface="Times"/>
              <a:cs typeface="Times"/>
              <a:sym typeface="Times"/>
            </a:endParaRPr>
          </a:p>
          <a:p>
            <a:pPr marL="0" indent="0" defTabSz="397256">
              <a:spcBef>
                <a:spcPts val="0"/>
              </a:spcBef>
              <a:buSzTx/>
              <a:buNone/>
              <a:defRPr sz="2788">
                <a:effectLst>
                  <a:outerShdw blurRad="17272" dist="16319" dir="2700000" rotWithShape="0">
                    <a:srgbClr val="000000">
                      <a:alpha val="31034"/>
                    </a:srgbClr>
                  </a:outerShdw>
                </a:effectLst>
              </a:defRPr>
            </a:pPr>
            <a:r>
              <a:t>paraventricular and supra optic nuclei of the hypothalamus</a:t>
            </a:r>
          </a:p>
          <a:p>
            <a:pPr marL="0" indent="0" defTabSz="397256">
              <a:spcBef>
                <a:spcPts val="0"/>
              </a:spcBef>
              <a:buSzTx/>
              <a:buNone/>
              <a:defRPr sz="2788">
                <a:effectLst>
                  <a:outerShdw blurRad="17272" dist="16319" dir="2700000" rotWithShape="0">
                    <a:srgbClr val="000000">
                      <a:alpha val="31034"/>
                    </a:srgbClr>
                  </a:outerShdw>
                </a:effectLst>
              </a:defRPr>
            </a:pPr>
            <a:r>
              <a:t> </a:t>
            </a:r>
            <a:endParaRPr>
              <a:latin typeface="Times"/>
              <a:ea typeface="Times"/>
              <a:cs typeface="Times"/>
              <a:sym typeface="Times"/>
            </a:endParaRPr>
          </a:p>
          <a:p>
            <a:pPr marL="0" indent="0" defTabSz="397256">
              <a:spcBef>
                <a:spcPts val="0"/>
              </a:spcBef>
              <a:buSzTx/>
              <a:buNone/>
              <a:defRPr sz="2788">
                <a:effectLst>
                  <a:outerShdw blurRad="17272" dist="16319" dir="2700000" rotWithShape="0">
                    <a:srgbClr val="000000">
                      <a:alpha val="31034"/>
                    </a:srgbClr>
                  </a:outerShdw>
                </a:effectLst>
              </a:defRPr>
            </a:pPr>
            <a:r>
              <a:t>Oxytocin from the posterior pituitary produces contraction of the myoepithelial cells of the alveoli and the ducts containing milk. </a:t>
            </a:r>
            <a:r>
              <a:rPr>
                <a:latin typeface="Times"/>
                <a:ea typeface="Times"/>
                <a:cs typeface="Times"/>
                <a:sym typeface="Times"/>
              </a:rPr>
              <a:t>("milk ejection" </a:t>
            </a:r>
            <a:r>
              <a:t>or </a:t>
            </a:r>
            <a:r>
              <a:rPr>
                <a:latin typeface="Times"/>
                <a:ea typeface="Times"/>
                <a:cs typeface="Times"/>
                <a:sym typeface="Times"/>
              </a:rPr>
              <a:t>"milk let down" reflex) </a:t>
            </a:r>
          </a:p>
          <a:p>
            <a:pPr marL="0" indent="0" defTabSz="397256">
              <a:spcBef>
                <a:spcPts val="0"/>
              </a:spcBef>
              <a:buSzTx/>
              <a:buNone/>
              <a:defRPr sz="2788">
                <a:effectLst>
                  <a:outerShdw blurRad="17272" dist="16319" dir="2700000" rotWithShape="0">
                    <a:srgbClr val="000000">
                      <a:alpha val="31034"/>
                    </a:srgbClr>
                  </a:outerShdw>
                </a:effectLst>
              </a:defRPr>
            </a:pPr>
            <a:endParaRPr>
              <a:latin typeface="Times"/>
              <a:ea typeface="Times"/>
              <a:cs typeface="Times"/>
              <a:sym typeface="Times"/>
            </a:endParaRPr>
          </a:p>
          <a:p>
            <a:pPr marL="0" indent="0" defTabSz="397256">
              <a:spcBef>
                <a:spcPts val="0"/>
              </a:spcBef>
              <a:buSzTx/>
              <a:buNone/>
              <a:defRPr sz="2788">
                <a:effectLst>
                  <a:outerShdw blurRad="17272" dist="16319" dir="2700000" rotWithShape="0">
                    <a:srgbClr val="000000">
                      <a:alpha val="31034"/>
                    </a:srgbClr>
                  </a:outerShdw>
                </a:effectLst>
              </a:defRPr>
            </a:pPr>
            <a:r>
              <a:t>Milk is forced down into the ampulla of lactiferous ducts, </a:t>
            </a:r>
            <a:endParaRPr>
              <a:latin typeface="Times"/>
              <a:ea typeface="Times"/>
              <a:cs typeface="Times"/>
              <a:sym typeface="Times"/>
            </a:endParaRPr>
          </a:p>
          <a:p>
            <a:pPr marL="0" indent="0" defTabSz="397256">
              <a:spcBef>
                <a:spcPts val="0"/>
              </a:spcBef>
              <a:buSzTx/>
              <a:buNone/>
              <a:defRPr sz="2788">
                <a:effectLst>
                  <a:outerShdw blurRad="17272" dist="16319" dir="2700000" rotWithShape="0">
                    <a:srgbClr val="000000">
                      <a:alpha val="31034"/>
                    </a:srgbClr>
                  </a:outerShdw>
                </a:effectLst>
              </a:defRPr>
            </a:pPr>
            <a:r>
              <a:t>wherefrom it can be expressed by the mother or sucked by the baby.</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PHYSIOLOGY OF LACTATION"/>
          <p:cNvSpPr txBox="1">
            <a:spLocks noGrp="1"/>
          </p:cNvSpPr>
          <p:nvPr>
            <p:ph type="title"/>
          </p:nvPr>
        </p:nvSpPr>
        <p:spPr>
          <a:prstGeom prst="rect">
            <a:avLst/>
          </a:prstGeom>
        </p:spPr>
        <p:txBody>
          <a:bodyPr/>
          <a:lstStyle>
            <a:lvl1pPr defTabSz="484886">
              <a:defRPr sz="6640"/>
            </a:lvl1pPr>
          </a:lstStyle>
          <a:p>
            <a:r>
              <a:t>PHYSIOLOGY OF LACTATION</a:t>
            </a:r>
          </a:p>
        </p:txBody>
      </p:sp>
      <p:sp>
        <p:nvSpPr>
          <p:cNvPr id="297" name="Presence of the infant or the infant's cry can induce letdown without suckling.…"/>
          <p:cNvSpPr txBox="1">
            <a:spLocks noGrp="1"/>
          </p:cNvSpPr>
          <p:nvPr>
            <p:ph type="body" idx="1"/>
          </p:nvPr>
        </p:nvSpPr>
        <p:spPr>
          <a:prstGeom prst="rect">
            <a:avLst/>
          </a:prstGeom>
          <a:ln w="25400">
            <a:solidFill>
              <a:srgbClr val="FFFFFF"/>
            </a:solidFill>
          </a:ln>
        </p:spPr>
        <p:txBody>
          <a:bodyPr/>
          <a:lstStyle/>
          <a:p>
            <a:pPr marL="0" indent="0" defTabSz="578358">
              <a:spcBef>
                <a:spcPts val="0"/>
              </a:spcBef>
              <a:buSzTx/>
              <a:buNone/>
              <a:defRPr sz="3959">
                <a:effectLst>
                  <a:outerShdw blurRad="25146" dist="23758" dir="2700000" rotWithShape="0">
                    <a:srgbClr val="000000">
                      <a:alpha val="31034"/>
                    </a:srgbClr>
                  </a:outerShdw>
                </a:effectLst>
              </a:defRPr>
            </a:pPr>
            <a:r>
              <a:t>Presence of the infant or the infant's cry can induce letdown without suckling. </a:t>
            </a:r>
            <a:endParaRPr>
              <a:latin typeface="Times"/>
              <a:ea typeface="Times"/>
              <a:cs typeface="Times"/>
              <a:sym typeface="Times"/>
            </a:endParaRPr>
          </a:p>
          <a:p>
            <a:pPr marL="0" indent="0" defTabSz="578358">
              <a:spcBef>
                <a:spcPts val="0"/>
              </a:spcBef>
              <a:buSzTx/>
              <a:buNone/>
              <a:defRPr sz="3959">
                <a:effectLst>
                  <a:outerShdw blurRad="25146" dist="23758" dir="2700000" rotWithShape="0">
                    <a:srgbClr val="000000">
                      <a:alpha val="31034"/>
                    </a:srgbClr>
                  </a:outerShdw>
                </a:effectLst>
              </a:defRPr>
            </a:pPr>
            <a:r>
              <a:rPr>
                <a:solidFill>
                  <a:srgbClr val="B26B02"/>
                </a:solidFill>
                <a:latin typeface="Wingdings"/>
                <a:ea typeface="Wingdings"/>
                <a:cs typeface="Wingdings"/>
                <a:sym typeface="Wingdings"/>
              </a:rPr>
              <a:t> </a:t>
            </a:r>
            <a:r>
              <a:t>A sensation of rise of pressure in the breasts by milk experienced by the mother at the beginning of the sucking is called </a:t>
            </a:r>
            <a:r>
              <a:rPr b="1">
                <a:solidFill>
                  <a:schemeClr val="accent5"/>
                </a:solidFill>
                <a:latin typeface="Helvetica"/>
                <a:ea typeface="Helvetica"/>
                <a:cs typeface="Helvetica"/>
                <a:sym typeface="Helvetica"/>
              </a:rPr>
              <a:t>"draught". </a:t>
            </a:r>
            <a:endParaRPr>
              <a:latin typeface="Times"/>
              <a:ea typeface="Times"/>
              <a:cs typeface="Times"/>
              <a:sym typeface="Times"/>
            </a:endParaRPr>
          </a:p>
          <a:p>
            <a:pPr marL="0" indent="0" defTabSz="578358">
              <a:spcBef>
                <a:spcPts val="0"/>
              </a:spcBef>
              <a:buSzTx/>
              <a:buNone/>
              <a:defRPr sz="3959">
                <a:effectLst>
                  <a:outerShdw blurRad="25146" dist="23758" dir="2700000" rotWithShape="0">
                    <a:srgbClr val="000000">
                      <a:alpha val="31034"/>
                    </a:srgbClr>
                  </a:outerShdw>
                </a:effectLst>
              </a:defRPr>
            </a:pPr>
            <a:r>
              <a:rPr>
                <a:solidFill>
                  <a:srgbClr val="B26B02"/>
                </a:solidFill>
                <a:latin typeface="Wingdings"/>
                <a:ea typeface="Wingdings"/>
                <a:cs typeface="Wingdings"/>
                <a:sym typeface="Wingdings"/>
              </a:rPr>
              <a:t> </a:t>
            </a:r>
            <a:r>
              <a:t>The milk ejection reflex is inhibited by factors such </a:t>
            </a:r>
            <a:endParaRPr>
              <a:latin typeface="Times"/>
              <a:ea typeface="Times"/>
              <a:cs typeface="Times"/>
              <a:sym typeface="Times"/>
            </a:endParaRPr>
          </a:p>
          <a:p>
            <a:pPr marL="0" indent="0" defTabSz="578358">
              <a:spcBef>
                <a:spcPts val="0"/>
              </a:spcBef>
              <a:buSzTx/>
              <a:buNone/>
              <a:defRPr sz="3959">
                <a:effectLst>
                  <a:outerShdw blurRad="25146" dist="23758" dir="2700000" rotWithShape="0">
                    <a:srgbClr val="000000">
                      <a:alpha val="31034"/>
                    </a:srgbClr>
                  </a:outerShdw>
                </a:effectLst>
              </a:defRPr>
            </a:pPr>
            <a:r>
              <a:t>as pain, breast engorgement or adverse psychic </a:t>
            </a:r>
            <a:endParaRPr>
              <a:latin typeface="Times"/>
              <a:ea typeface="Times"/>
              <a:cs typeface="Times"/>
              <a:sym typeface="Times"/>
            </a:endParaRPr>
          </a:p>
          <a:p>
            <a:pPr marL="0" indent="0" defTabSz="578358">
              <a:spcBef>
                <a:spcPts val="0"/>
              </a:spcBef>
              <a:buSzTx/>
              <a:buNone/>
              <a:defRPr sz="3959">
                <a:effectLst>
                  <a:outerShdw blurRad="25146" dist="23758" dir="2700000" rotWithShape="0">
                    <a:srgbClr val="000000">
                      <a:alpha val="31034"/>
                    </a:srgbClr>
                  </a:outerShdw>
                </a:effectLst>
              </a:defRPr>
            </a:pPr>
            <a:r>
              <a:t>condition.</a:t>
            </a:r>
            <a:br/>
            <a:endParaRPr sz="1188">
              <a:latin typeface="Times"/>
              <a:ea typeface="Times"/>
              <a:cs typeface="Times"/>
              <a:sym typeface="Times"/>
            </a:endParaRP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HYSIOLOGY OF LACTATION"/>
          <p:cNvSpPr txBox="1">
            <a:spLocks noGrp="1"/>
          </p:cNvSpPr>
          <p:nvPr>
            <p:ph type="title"/>
          </p:nvPr>
        </p:nvSpPr>
        <p:spPr>
          <a:prstGeom prst="rect">
            <a:avLst/>
          </a:prstGeom>
        </p:spPr>
        <p:txBody>
          <a:bodyPr/>
          <a:lstStyle>
            <a:lvl1pPr defTabSz="484886">
              <a:defRPr sz="6640"/>
            </a:lvl1pPr>
          </a:lstStyle>
          <a:p>
            <a:r>
              <a:t>PHYSIOLOGY OF LACTATION</a:t>
            </a:r>
          </a:p>
        </p:txBody>
      </p:sp>
      <p:sp>
        <p:nvSpPr>
          <p:cNvPr id="300" name="Galactopoiesis…"/>
          <p:cNvSpPr txBox="1">
            <a:spLocks noGrp="1"/>
          </p:cNvSpPr>
          <p:nvPr>
            <p:ph type="body" idx="1"/>
          </p:nvPr>
        </p:nvSpPr>
        <p:spPr>
          <a:prstGeom prst="rect">
            <a:avLst/>
          </a:prstGeom>
          <a:ln w="25400">
            <a:solidFill>
              <a:srgbClr val="FFFFFF"/>
            </a:solidFill>
          </a:ln>
        </p:spPr>
        <p:txBody>
          <a:bodyPr/>
          <a:lstStyle/>
          <a:p>
            <a:pPr marL="0" indent="0">
              <a:spcBef>
                <a:spcPts val="0"/>
              </a:spcBef>
              <a:buSzTx/>
              <a:buNone/>
              <a:defRPr sz="4000">
                <a:effectLst>
                  <a:outerShdw blurRad="25400" dist="23998" dir="2700000" rotWithShape="0">
                    <a:srgbClr val="000000">
                      <a:alpha val="31034"/>
                    </a:srgbClr>
                  </a:outerShdw>
                </a:effectLst>
              </a:defRPr>
            </a:pPr>
            <a:r>
              <a:rPr b="1">
                <a:latin typeface="Helvetica"/>
                <a:ea typeface="Helvetica"/>
                <a:cs typeface="Helvetica"/>
                <a:sym typeface="Helvetica"/>
              </a:rPr>
              <a:t>Galactopoiesis</a:t>
            </a:r>
            <a:r>
              <a:t> </a:t>
            </a:r>
            <a:endParaRPr>
              <a:latin typeface="Times"/>
              <a:ea typeface="Times"/>
              <a:cs typeface="Times"/>
              <a:sym typeface="Times"/>
            </a:endParaRPr>
          </a:p>
          <a:p>
            <a:pPr marL="0" indent="0">
              <a:spcBef>
                <a:spcPts val="0"/>
              </a:spcBef>
              <a:buSzTx/>
              <a:buNone/>
              <a:defRPr sz="4000">
                <a:effectLst>
                  <a:outerShdw blurRad="25400" dist="23998" dir="2700000" rotWithShape="0">
                    <a:srgbClr val="000000">
                      <a:alpha val="31034"/>
                    </a:srgbClr>
                  </a:outerShdw>
                </a:effectLst>
              </a:defRPr>
            </a:pPr>
            <a:r>
              <a:rPr>
                <a:solidFill>
                  <a:srgbClr val="B26B02"/>
                </a:solidFill>
                <a:latin typeface="Wingdings"/>
                <a:ea typeface="Wingdings"/>
                <a:cs typeface="Wingdings"/>
                <a:sym typeface="Wingdings"/>
              </a:rPr>
              <a:t> </a:t>
            </a:r>
            <a:r>
              <a:t>Prolactin appears to be the single most important galactopoietic hormone. </a:t>
            </a:r>
            <a:endParaRPr>
              <a:latin typeface="Times"/>
              <a:ea typeface="Times"/>
              <a:cs typeface="Times"/>
              <a:sym typeface="Times"/>
            </a:endParaRPr>
          </a:p>
          <a:p>
            <a:pPr marL="0" indent="0">
              <a:spcBef>
                <a:spcPts val="0"/>
              </a:spcBef>
              <a:buSzTx/>
              <a:buNone/>
              <a:defRPr sz="4000">
                <a:effectLst>
                  <a:outerShdw blurRad="25400" dist="23998" dir="2700000" rotWithShape="0">
                    <a:srgbClr val="000000">
                      <a:alpha val="31034"/>
                    </a:srgbClr>
                  </a:outerShdw>
                </a:effectLst>
              </a:defRPr>
            </a:pPr>
            <a:r>
              <a:rPr>
                <a:solidFill>
                  <a:srgbClr val="B26B02"/>
                </a:solidFill>
                <a:latin typeface="Wingdings"/>
                <a:ea typeface="Wingdings"/>
                <a:cs typeface="Wingdings"/>
                <a:sym typeface="Wingdings"/>
              </a:rPr>
              <a:t> </a:t>
            </a:r>
            <a:r>
              <a:t>Continuous suckling is essential for removal of milk from glands, also release prolactin. </a:t>
            </a:r>
            <a:endParaRPr>
              <a:latin typeface="Times"/>
              <a:ea typeface="Times"/>
              <a:cs typeface="Times"/>
              <a:sym typeface="Times"/>
            </a:endParaRPr>
          </a:p>
          <a:p>
            <a:pPr marL="0" indent="0">
              <a:spcBef>
                <a:spcPts val="0"/>
              </a:spcBef>
              <a:buSzTx/>
              <a:buNone/>
              <a:defRPr sz="4000">
                <a:effectLst>
                  <a:outerShdw blurRad="25400" dist="23998" dir="2700000" rotWithShape="0">
                    <a:srgbClr val="000000">
                      <a:alpha val="31034"/>
                    </a:srgbClr>
                  </a:outerShdw>
                </a:effectLst>
              </a:defRPr>
            </a:pPr>
            <a:r>
              <a:t>  </a:t>
            </a:r>
          </a:p>
          <a:p>
            <a:pPr marL="0" indent="0">
              <a:spcBef>
                <a:spcPts val="0"/>
              </a:spcBef>
              <a:buSzTx/>
              <a:buNone/>
              <a:defRPr sz="4000">
                <a:effectLst>
                  <a:outerShdw blurRad="25400" dist="23998" dir="2700000" rotWithShape="0">
                    <a:srgbClr val="000000">
                      <a:alpha val="31034"/>
                    </a:srgbClr>
                  </a:outerShdw>
                </a:effectLst>
              </a:defRPr>
            </a:pPr>
            <a:r>
              <a:rPr>
                <a:solidFill>
                  <a:srgbClr val="B26B02"/>
                </a:solidFill>
                <a:latin typeface="Wingdings"/>
                <a:ea typeface="Wingdings"/>
                <a:cs typeface="Wingdings"/>
                <a:sym typeface="Wingdings"/>
              </a:rPr>
              <a:t> </a:t>
            </a:r>
            <a:r>
              <a:t>Secretion is the suppressed by disturbances. </a:t>
            </a:r>
            <a:endParaRPr>
              <a:latin typeface="Times"/>
              <a:ea typeface="Times"/>
              <a:cs typeface="Times"/>
              <a:sym typeface="Times"/>
            </a:endParaRPr>
          </a:p>
          <a:p>
            <a:pPr marL="0" indent="0">
              <a:spcBef>
                <a:spcPts val="0"/>
              </a:spcBef>
              <a:buSzTx/>
              <a:buNone/>
              <a:defRPr sz="4000">
                <a:effectLst>
                  <a:outerShdw blurRad="25400" dist="23998" dir="2700000" rotWithShape="0">
                    <a:srgbClr val="000000">
                      <a:alpha val="31034"/>
                    </a:srgbClr>
                  </a:outerShdw>
                </a:effectLst>
              </a:defRPr>
            </a:pPr>
            <a:r>
              <a:t>continuous congestion process unless or emotional </a:t>
            </a:r>
            <a:endParaRPr>
              <a:latin typeface="Times"/>
              <a:ea typeface="Times"/>
              <a:cs typeface="Times"/>
              <a:sym typeface="Times"/>
            </a:endParaRP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Title"/>
          <p:cNvSpPr txBox="1">
            <a:spLocks noGrp="1"/>
          </p:cNvSpPr>
          <p:nvPr>
            <p:ph type="title"/>
          </p:nvPr>
        </p:nvSpPr>
        <p:spPr>
          <a:prstGeom prst="rect">
            <a:avLst/>
          </a:prstGeom>
        </p:spPr>
        <p:txBody>
          <a:bodyPr/>
          <a:lstStyle/>
          <a:p>
            <a:endParaRPr/>
          </a:p>
        </p:txBody>
      </p:sp>
      <p:sp>
        <p:nvSpPr>
          <p:cNvPr id="303" name="Body"/>
          <p:cNvSpPr txBox="1">
            <a:spLocks noGrp="1"/>
          </p:cNvSpPr>
          <p:nvPr>
            <p:ph type="body" idx="1"/>
          </p:nvPr>
        </p:nvSpPr>
        <p:spPr>
          <a:prstGeom prst="rect">
            <a:avLst/>
          </a:prstGeom>
        </p:spPr>
        <p:txBody>
          <a:bodyPr/>
          <a:lstStyle/>
          <a:p>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ORPUS LUTEUM  IN PREGNANCY"/>
          <p:cNvSpPr txBox="1">
            <a:spLocks noGrp="1"/>
          </p:cNvSpPr>
          <p:nvPr>
            <p:ph type="title"/>
          </p:nvPr>
        </p:nvSpPr>
        <p:spPr>
          <a:prstGeom prst="rect">
            <a:avLst/>
          </a:prstGeom>
        </p:spPr>
        <p:txBody>
          <a:bodyPr>
            <a:normAutofit fontScale="90000"/>
          </a:bodyPr>
          <a:lstStyle>
            <a:lvl1pPr defTabSz="484886">
              <a:defRPr sz="6640"/>
            </a:lvl1pPr>
          </a:lstStyle>
          <a:p>
            <a:r>
              <a:t>CORPUS LUTEUM  IN PREGNANCY</a:t>
            </a:r>
          </a:p>
        </p:txBody>
      </p:sp>
      <p:sp>
        <p:nvSpPr>
          <p:cNvPr id="138" name="THE CORPUS LUTEUM…"/>
          <p:cNvSpPr txBox="1">
            <a:spLocks noGrp="1"/>
          </p:cNvSpPr>
          <p:nvPr>
            <p:ph type="body" idx="1"/>
          </p:nvPr>
        </p:nvSpPr>
        <p:spPr>
          <a:prstGeom prst="rect">
            <a:avLst/>
          </a:prstGeom>
          <a:ln w="25400">
            <a:solidFill>
              <a:srgbClr val="FFFFFF"/>
            </a:solidFill>
          </a:ln>
        </p:spPr>
        <p:txBody>
          <a:bodyPr anchor="t"/>
          <a:lstStyle/>
          <a:p>
            <a:pPr marL="0" indent="0" defTabSz="566674">
              <a:spcBef>
                <a:spcPts val="0"/>
              </a:spcBef>
              <a:buSzTx/>
              <a:buNone/>
              <a:defRPr sz="3686" b="1">
                <a:effectLst>
                  <a:outerShdw blurRad="24638" dist="23278" dir="2700000" rotWithShape="0">
                    <a:srgbClr val="000000">
                      <a:alpha val="31034"/>
                    </a:srgbClr>
                  </a:outerShdw>
                </a:effectLst>
                <a:latin typeface="Helvetica"/>
                <a:ea typeface="Helvetica"/>
                <a:cs typeface="Helvetica"/>
                <a:sym typeface="Helvetica"/>
              </a:defRPr>
            </a:pPr>
            <a:r>
              <a:t>THE CORPUS LUTEUM</a:t>
            </a:r>
          </a:p>
          <a:p>
            <a:pPr marL="0" indent="0" defTabSz="566674">
              <a:spcBef>
                <a:spcPts val="0"/>
              </a:spcBef>
              <a:buSzTx/>
              <a:buNone/>
              <a:defRPr sz="3686">
                <a:effectLst>
                  <a:outerShdw blurRad="24638" dist="23278" dir="2700000" rotWithShape="0">
                    <a:srgbClr val="000000">
                      <a:alpha val="31034"/>
                    </a:srgbClr>
                  </a:outerShdw>
                </a:effectLst>
              </a:defRPr>
            </a:pPr>
            <a:r>
              <a:t>In pregnancy-hCG for rescuing the corpus luteum – </a:t>
            </a:r>
          </a:p>
          <a:p>
            <a:pPr marL="0" indent="0" defTabSz="566674">
              <a:spcBef>
                <a:spcPts val="0"/>
              </a:spcBef>
              <a:buSzTx/>
              <a:buNone/>
              <a:defRPr sz="3686">
                <a:effectLst>
                  <a:outerShdw blurRad="24638" dist="23278" dir="2700000" rotWithShape="0">
                    <a:srgbClr val="000000">
                      <a:alpha val="31034"/>
                    </a:srgbClr>
                  </a:outerShdw>
                </a:effectLst>
              </a:defRPr>
            </a:pPr>
            <a:endParaRPr/>
          </a:p>
          <a:p>
            <a:pPr marL="0" indent="0" defTabSz="566674">
              <a:spcBef>
                <a:spcPts val="0"/>
              </a:spcBef>
              <a:buSzTx/>
              <a:buNone/>
              <a:defRPr sz="3686">
                <a:effectLst>
                  <a:outerShdw blurRad="24638" dist="23278" dir="2700000" rotWithShape="0">
                    <a:srgbClr val="000000">
                      <a:alpha val="31034"/>
                    </a:srgbClr>
                  </a:outerShdw>
                </a:effectLst>
              </a:defRPr>
            </a:pPr>
            <a:r>
              <a:t>Synthesizes crucial hormones</a:t>
            </a:r>
          </a:p>
          <a:p>
            <a:pPr marL="0" indent="0" defTabSz="566674">
              <a:spcBef>
                <a:spcPts val="0"/>
              </a:spcBef>
              <a:buSzTx/>
              <a:buNone/>
              <a:defRPr sz="3686">
                <a:effectLst>
                  <a:outerShdw blurRad="24638" dist="23278" dir="2700000" rotWithShape="0">
                    <a:srgbClr val="000000">
                      <a:alpha val="31034"/>
                    </a:srgbClr>
                  </a:outerShdw>
                </a:effectLst>
              </a:defRPr>
            </a:pPr>
            <a:r>
              <a:t> Progesterone, estradiol, inhibin A,relaxin, and VEGF</a:t>
            </a:r>
          </a:p>
          <a:p>
            <a:pPr marL="0" indent="0" defTabSz="566674">
              <a:spcBef>
                <a:spcPts val="0"/>
              </a:spcBef>
              <a:buSzTx/>
              <a:buNone/>
              <a:defRPr sz="3686">
                <a:effectLst>
                  <a:outerShdw blurRad="24638" dist="23278" dir="2700000" rotWithShape="0">
                    <a:srgbClr val="000000">
                      <a:alpha val="31034"/>
                    </a:srgbClr>
                  </a:outerShdw>
                </a:effectLst>
              </a:defRPr>
            </a:pPr>
            <a:r>
              <a:t> </a:t>
            </a:r>
          </a:p>
          <a:p>
            <a:pPr marL="0" indent="0" defTabSz="566674">
              <a:spcBef>
                <a:spcPts val="0"/>
              </a:spcBef>
              <a:buSzTx/>
              <a:buNone/>
              <a:defRPr sz="3686">
                <a:effectLst>
                  <a:outerShdw blurRad="24638" dist="23278" dir="2700000" rotWithShape="0">
                    <a:srgbClr val="000000">
                      <a:alpha val="31034"/>
                    </a:srgbClr>
                  </a:outerShdw>
                </a:effectLst>
              </a:defRPr>
            </a:pPr>
            <a:r>
              <a:t>Functions of these hormones : </a:t>
            </a:r>
          </a:p>
          <a:p>
            <a:pPr marL="0" indent="0" defTabSz="566674">
              <a:spcBef>
                <a:spcPts val="0"/>
              </a:spcBef>
              <a:buSzTx/>
              <a:buNone/>
              <a:defRPr sz="3686">
                <a:effectLst>
                  <a:outerShdw blurRad="24638" dist="23278" dir="2700000" rotWithShape="0">
                    <a:srgbClr val="000000">
                      <a:alpha val="31034"/>
                    </a:srgbClr>
                  </a:outerShdw>
                </a:effectLst>
              </a:defRPr>
            </a:pPr>
            <a:r>
              <a:t>          Growth and development of the embryo</a:t>
            </a:r>
          </a:p>
          <a:p>
            <a:pPr marL="0" indent="0" defTabSz="566674">
              <a:spcBef>
                <a:spcPts val="0"/>
              </a:spcBef>
              <a:buSzTx/>
              <a:buNone/>
              <a:defRPr sz="3686">
                <a:effectLst>
                  <a:outerShdw blurRad="24638" dist="23278" dir="2700000" rotWithShape="0">
                    <a:srgbClr val="000000">
                      <a:alpha val="31034"/>
                    </a:srgbClr>
                  </a:outerShdw>
                </a:effectLst>
              </a:defRPr>
            </a:pPr>
            <a:r>
              <a:t>          Inhibit spontaneous uterine activity </a:t>
            </a:r>
          </a:p>
          <a:p>
            <a:pPr marL="0" indent="0" defTabSz="566674">
              <a:spcBef>
                <a:spcPts val="0"/>
              </a:spcBef>
              <a:buSzTx/>
              <a:buNone/>
              <a:defRPr sz="3686">
                <a:effectLst>
                  <a:outerShdw blurRad="24638" dist="23278" dir="2700000" rotWithShape="0">
                    <a:srgbClr val="000000">
                      <a:alpha val="31034"/>
                    </a:srgbClr>
                  </a:outerShdw>
                </a:effectLst>
              </a:defRPr>
            </a:pPr>
            <a:r>
              <a:t>          Suppress further folliculogenesis</a:t>
            </a: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p:cNvSpPr txBox="1">
            <a:spLocks noGrp="1"/>
          </p:cNvSpPr>
          <p:nvPr>
            <p:ph type="title"/>
          </p:nvPr>
        </p:nvSpPr>
        <p:spPr>
          <a:prstGeom prst="rect">
            <a:avLst/>
          </a:prstGeom>
        </p:spPr>
        <p:txBody>
          <a:bodyPr/>
          <a:lstStyle/>
          <a:p>
            <a:endParaRPr/>
          </a:p>
        </p:txBody>
      </p:sp>
      <p:sp>
        <p:nvSpPr>
          <p:cNvPr id="306" name="Body"/>
          <p:cNvSpPr txBox="1">
            <a:spLocks noGrp="1"/>
          </p:cNvSpPr>
          <p:nvPr>
            <p:ph type="body" idx="1"/>
          </p:nvPr>
        </p:nvSpPr>
        <p:spPr>
          <a:prstGeom prst="rect">
            <a:avLst/>
          </a:prstGeom>
        </p:spPr>
        <p:txBody>
          <a:bodyPr/>
          <a:lstStyle/>
          <a:p>
            <a:endParaRP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Title"/>
          <p:cNvSpPr txBox="1">
            <a:spLocks noGrp="1"/>
          </p:cNvSpPr>
          <p:nvPr>
            <p:ph type="title"/>
          </p:nvPr>
        </p:nvSpPr>
        <p:spPr>
          <a:prstGeom prst="rect">
            <a:avLst/>
          </a:prstGeom>
        </p:spPr>
        <p:txBody>
          <a:bodyPr/>
          <a:lstStyle/>
          <a:p>
            <a:endParaRPr/>
          </a:p>
        </p:txBody>
      </p:sp>
      <p:sp>
        <p:nvSpPr>
          <p:cNvPr id="309" name="Body"/>
          <p:cNvSpPr txBox="1">
            <a:spLocks noGrp="1"/>
          </p:cNvSpPr>
          <p:nvPr>
            <p:ph type="body" idx="1"/>
          </p:nvPr>
        </p:nvSpPr>
        <p:spPr>
          <a:prstGeom prst="rect">
            <a:avLst/>
          </a:prstGeom>
        </p:spPr>
        <p:txBody>
          <a:bodyPr/>
          <a:lstStyle/>
          <a:p>
            <a:endParaRP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itle"/>
          <p:cNvSpPr txBox="1">
            <a:spLocks noGrp="1"/>
          </p:cNvSpPr>
          <p:nvPr>
            <p:ph type="title"/>
          </p:nvPr>
        </p:nvSpPr>
        <p:spPr>
          <a:prstGeom prst="rect">
            <a:avLst/>
          </a:prstGeom>
        </p:spPr>
        <p:txBody>
          <a:bodyPr/>
          <a:lstStyle/>
          <a:p>
            <a:endParaRPr/>
          </a:p>
        </p:txBody>
      </p:sp>
      <p:sp>
        <p:nvSpPr>
          <p:cNvPr id="312" name="Body"/>
          <p:cNvSpPr txBox="1">
            <a:spLocks noGrp="1"/>
          </p:cNvSpPr>
          <p:nvPr>
            <p:ph type="body" idx="1"/>
          </p:nvPr>
        </p:nvSpPr>
        <p:spPr>
          <a:prstGeom prst="rect">
            <a:avLst/>
          </a:prstGeom>
        </p:spPr>
        <p:txBody>
          <a:bodyPr/>
          <a:lstStyle/>
          <a:p>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Image" descr="Image"/>
          <p:cNvPicPr>
            <a:picLocks noChangeAspect="1"/>
          </p:cNvPicPr>
          <p:nvPr/>
        </p:nvPicPr>
        <p:blipFill>
          <a:blip r:embed="rId2">
            <a:extLst/>
          </a:blip>
          <a:stretch>
            <a:fillRect/>
          </a:stretch>
        </p:blipFill>
        <p:spPr>
          <a:xfrm>
            <a:off x="725837" y="939800"/>
            <a:ext cx="10956524" cy="8225979"/>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PLACENTAL HORMONES"/>
          <p:cNvSpPr txBox="1">
            <a:spLocks noGrp="1"/>
          </p:cNvSpPr>
          <p:nvPr>
            <p:ph type="title"/>
          </p:nvPr>
        </p:nvSpPr>
        <p:spPr>
          <a:prstGeom prst="rect">
            <a:avLst/>
          </a:prstGeom>
        </p:spPr>
        <p:txBody>
          <a:bodyPr/>
          <a:lstStyle/>
          <a:p>
            <a:r>
              <a:t>PLACENTAL HORMONES</a:t>
            </a:r>
          </a:p>
        </p:txBody>
      </p:sp>
    </p:spTree>
  </p:cSld>
  <p:clrMapOvr>
    <a:masterClrMapping/>
  </p:clrMapOvr>
  <p:transition spd="med"/>
</p:sld>
</file>

<file path=ppt/theme/theme1.xml><?xml version="1.0" encoding="utf-8"?>
<a:theme xmlns:a="http://schemas.openxmlformats.org/drawingml/2006/main"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1369</Words>
  <PresentationFormat>Custom</PresentationFormat>
  <Paragraphs>288</Paragraphs>
  <Slides>72</Slides>
  <Notes>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Gradient</vt:lpstr>
      <vt:lpstr>ENDOCRINOLOGICAL CHANGES IN PREGNANCY</vt:lpstr>
      <vt:lpstr>ENDOCRINOLOGY IN PREGNANCY</vt:lpstr>
      <vt:lpstr>ENDOCRINOLOGY IN PREGNANCY</vt:lpstr>
      <vt:lpstr>ENDOCRINOLOGY IN PREGNANCY</vt:lpstr>
      <vt:lpstr>ENDOCRINOLOGY IN PREGNANCY</vt:lpstr>
      <vt:lpstr>Maintenance of CL after fertilization</vt:lpstr>
      <vt:lpstr>CORPUS LUTEUM  IN PREGNANCY</vt:lpstr>
      <vt:lpstr>Slide 8</vt:lpstr>
      <vt:lpstr>PLACENTAL HORMONES</vt:lpstr>
      <vt:lpstr>HORMONES OF CORPUS LUTEUM AND PLACENTA</vt:lpstr>
      <vt:lpstr>PROGESTERONE &amp; ESTROGEN</vt:lpstr>
      <vt:lpstr>Slide 12</vt:lpstr>
      <vt:lpstr>ACTION OF OESTROGEN AND PROGESTERONE</vt:lpstr>
      <vt:lpstr>ACTION OF OESTROGEN AND PROGESTERONE</vt:lpstr>
      <vt:lpstr>Slide 15</vt:lpstr>
      <vt:lpstr>HUMAN CHORIONIC GONADOTROPHIN</vt:lpstr>
      <vt:lpstr>HUMAN CHORIONIC GONADOTROPHIN</vt:lpstr>
      <vt:lpstr>Slide 18</vt:lpstr>
      <vt:lpstr>HUMAN CHORIONIC GONADOTROPHIN</vt:lpstr>
      <vt:lpstr>HUMAN CHORIONIC GONADOTROPHIN</vt:lpstr>
      <vt:lpstr>HUMAN CHORIONIC GONADOTROPHIN</vt:lpstr>
      <vt:lpstr>HUMAN PLACENTAL LACTOGEN</vt:lpstr>
      <vt:lpstr>HUMAN PLACENTAL LACTOGEN</vt:lpstr>
      <vt:lpstr>HUMAN PLACENTAL LACTOGEN</vt:lpstr>
      <vt:lpstr>PREGNANCY ASSOCIATED PLASMA PROTEIN A</vt:lpstr>
      <vt:lpstr>PREGNANCY ASSOCIATED PLASMA PROTEIN A</vt:lpstr>
      <vt:lpstr>PREGNANCY ASSOCIATED PLASMA PROTEIN A</vt:lpstr>
      <vt:lpstr>PLACENTAL PROTEIN 13</vt:lpstr>
      <vt:lpstr>PLACENTAL PROTEIN 13</vt:lpstr>
      <vt:lpstr>RELAXIN</vt:lpstr>
      <vt:lpstr>RELAXIN</vt:lpstr>
      <vt:lpstr>PREGNANCY SPECIFIC B 1 GLYCOPROTEIN</vt:lpstr>
      <vt:lpstr>PREGNANCY SPECIFIC B 1 GLYCOPROTEIN</vt:lpstr>
      <vt:lpstr>EARLY PREGNANCY FACTOR</vt:lpstr>
      <vt:lpstr>EARLY PREGNANCY FACTOR</vt:lpstr>
      <vt:lpstr>LEPTIN</vt:lpstr>
      <vt:lpstr>LEPTIN</vt:lpstr>
      <vt:lpstr>Slide 38</vt:lpstr>
      <vt:lpstr>CHANGES IN ENDOCRINE GLANDS</vt:lpstr>
      <vt:lpstr>CHANGES IN ENDOCRINE GLANDS</vt:lpstr>
      <vt:lpstr>PITUITARY GLAND</vt:lpstr>
      <vt:lpstr>PITUITARY GLAND</vt:lpstr>
      <vt:lpstr>SHEEHANS SYNDROME</vt:lpstr>
      <vt:lpstr>SHEEHANS SYNDROME</vt:lpstr>
      <vt:lpstr>THYROID GLAND</vt:lpstr>
      <vt:lpstr>THYROID GLAND</vt:lpstr>
      <vt:lpstr>ADRENAL GLANDS</vt:lpstr>
      <vt:lpstr>ADRENAL GLANDS</vt:lpstr>
      <vt:lpstr>PARATHYROID GLANDS</vt:lpstr>
      <vt:lpstr>PANCREAS</vt:lpstr>
      <vt:lpstr>ENDOCRINE CONTROL OF LABOUR</vt:lpstr>
      <vt:lpstr>Slide 52</vt:lpstr>
      <vt:lpstr>Slide 53</vt:lpstr>
      <vt:lpstr>PHYSIOLOGY OF LACTATION</vt:lpstr>
      <vt:lpstr>PHYSIOLOGY OF LACTATION</vt:lpstr>
      <vt:lpstr>Slide 56</vt:lpstr>
      <vt:lpstr>Slide 57</vt:lpstr>
      <vt:lpstr>THANK YOU</vt:lpstr>
      <vt:lpstr>PHYSIOLOGY OF LACTATION</vt:lpstr>
      <vt:lpstr>PHYSIOLOGY OF LACTATION</vt:lpstr>
      <vt:lpstr>PHYSIOLOGY OF LACTATION</vt:lpstr>
      <vt:lpstr>PHYSIOLOGY OF LACTATION</vt:lpstr>
      <vt:lpstr>PHYSIOLOGY OF LACTATION</vt:lpstr>
      <vt:lpstr>PHYSIOLOGY OF LACTATION</vt:lpstr>
      <vt:lpstr>PHYSIOLOGY OF LACTATION</vt:lpstr>
      <vt:lpstr>PHYSIOLOGY OF LACTATION</vt:lpstr>
      <vt:lpstr>PHYSIOLOGY OF LACTATION</vt:lpstr>
      <vt:lpstr>PHYSIOLOGY OF LACTATION</vt:lpstr>
      <vt:lpstr>Slide 69</vt:lpstr>
      <vt:lpstr>Slide 70</vt:lpstr>
      <vt:lpstr>Slide 71</vt:lpstr>
      <vt:lpstr>Slide 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ENDOCRINOLOGICAL CHANGES IN PREGNANCY</dc:title>
  <cp:lastModifiedBy>Admin</cp:lastModifiedBy>
  <cp:revision>1</cp:revision>
  <dcterms:modified xsi:type="dcterms:W3CDTF">2019-10-03T12:15:27Z</dcterms:modified>
</cp:coreProperties>
</file>