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307" r:id="rId29"/>
    <p:sldId id="283" r:id="rId30"/>
    <p:sldId id="284" r:id="rId31"/>
    <p:sldId id="285" r:id="rId32"/>
    <p:sldId id="286" r:id="rId33"/>
    <p:sldId id="287" r:id="rId34"/>
    <p:sldId id="288" r:id="rId35"/>
    <p:sldId id="306" r:id="rId36"/>
    <p:sldId id="289" r:id="rId37"/>
    <p:sldId id="290" r:id="rId38"/>
    <p:sldId id="291" r:id="rId39"/>
    <p:sldId id="292" r:id="rId40"/>
    <p:sldId id="293" r:id="rId41"/>
    <p:sldId id="303" r:id="rId42"/>
    <p:sldId id="304" r:id="rId43"/>
    <p:sldId id="294" r:id="rId44"/>
    <p:sldId id="295" r:id="rId45"/>
    <p:sldId id="305" r:id="rId46"/>
    <p:sldId id="296" r:id="rId47"/>
    <p:sldId id="297" r:id="rId48"/>
    <p:sldId id="298" r:id="rId49"/>
    <p:sldId id="299" r:id="rId50"/>
    <p:sldId id="300" r:id="rId51"/>
    <p:sldId id="301" r:id="rId52"/>
    <p:sldId id="302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C6445D-606F-46B7-8312-2E01F39858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FB5F728-B17C-4053-8BEA-592B1A8F66DA}">
      <dgm:prSet phldrT="[Text]"/>
      <dgm:spPr/>
      <dgm:t>
        <a:bodyPr/>
        <a:lstStyle/>
        <a:p>
          <a:r>
            <a:rPr lang="en-IN" dirty="0" smtClean="0"/>
            <a:t>Suspected IUGR at ≥28 weeks</a:t>
          </a:r>
          <a:endParaRPr lang="en-IN" dirty="0"/>
        </a:p>
      </dgm:t>
    </dgm:pt>
    <dgm:pt modelId="{94702304-69AD-4003-8746-1053CD7DC0E8}" type="parTrans" cxnId="{4272643B-967D-40EA-93F3-7FCAF66C4F9D}">
      <dgm:prSet/>
      <dgm:spPr/>
      <dgm:t>
        <a:bodyPr/>
        <a:lstStyle/>
        <a:p>
          <a:endParaRPr lang="en-IN"/>
        </a:p>
      </dgm:t>
    </dgm:pt>
    <dgm:pt modelId="{D4F67364-56E3-435A-BA74-0B878ED61B11}" type="sibTrans" cxnId="{4272643B-967D-40EA-93F3-7FCAF66C4F9D}">
      <dgm:prSet/>
      <dgm:spPr/>
      <dgm:t>
        <a:bodyPr/>
        <a:lstStyle/>
        <a:p>
          <a:endParaRPr lang="en-IN"/>
        </a:p>
      </dgm:t>
    </dgm:pt>
    <dgm:pt modelId="{029FD749-486C-49B5-B3E5-0D95EB9C9710}">
      <dgm:prSet phldrT="[Text]"/>
      <dgm:spPr/>
      <dgm:t>
        <a:bodyPr/>
        <a:lstStyle/>
        <a:p>
          <a:r>
            <a:rPr lang="en-IN" dirty="0" smtClean="0"/>
            <a:t>Abnormal umbilical A Doppler</a:t>
          </a:r>
          <a:endParaRPr lang="en-IN" dirty="0"/>
        </a:p>
      </dgm:t>
    </dgm:pt>
    <dgm:pt modelId="{0DDED9B4-446E-4760-AE86-440EEF2D42BF}" type="parTrans" cxnId="{F3B484DE-0BA9-485D-A983-B1866857CF97}">
      <dgm:prSet/>
      <dgm:spPr/>
      <dgm:t>
        <a:bodyPr/>
        <a:lstStyle/>
        <a:p>
          <a:endParaRPr lang="en-IN"/>
        </a:p>
      </dgm:t>
    </dgm:pt>
    <dgm:pt modelId="{520497CB-8063-4D8A-BAF3-AE01625B6B8C}" type="sibTrans" cxnId="{F3B484DE-0BA9-485D-A983-B1866857CF97}">
      <dgm:prSet/>
      <dgm:spPr/>
      <dgm:t>
        <a:bodyPr/>
        <a:lstStyle/>
        <a:p>
          <a:endParaRPr lang="en-IN"/>
        </a:p>
      </dgm:t>
    </dgm:pt>
    <dgm:pt modelId="{07F2199A-0E55-423F-89C2-D029B78A127C}">
      <dgm:prSet phldrT="[Text]"/>
      <dgm:spPr/>
      <dgm:t>
        <a:bodyPr/>
        <a:lstStyle/>
        <a:p>
          <a:r>
            <a:rPr lang="en-IN" dirty="0" smtClean="0"/>
            <a:t>Reduced Diastolic flow PI &gt;+2SD-≤+3SD</a:t>
          </a:r>
          <a:endParaRPr lang="en-IN" dirty="0"/>
        </a:p>
      </dgm:t>
    </dgm:pt>
    <dgm:pt modelId="{97E672AE-8F22-4A88-9E2D-A82C12EFB4EE}" type="parTrans" cxnId="{93C48EE5-89AC-4FDF-AD1B-D2810D800DB0}">
      <dgm:prSet/>
      <dgm:spPr/>
      <dgm:t>
        <a:bodyPr/>
        <a:lstStyle/>
        <a:p>
          <a:endParaRPr lang="en-IN"/>
        </a:p>
      </dgm:t>
    </dgm:pt>
    <dgm:pt modelId="{E3976389-A545-4180-BF5A-B8BB0D6C8D1A}" type="sibTrans" cxnId="{93C48EE5-89AC-4FDF-AD1B-D2810D800DB0}">
      <dgm:prSet/>
      <dgm:spPr/>
      <dgm:t>
        <a:bodyPr/>
        <a:lstStyle/>
        <a:p>
          <a:endParaRPr lang="en-IN"/>
        </a:p>
      </dgm:t>
    </dgm:pt>
    <dgm:pt modelId="{4B550A48-AD87-4796-BB15-4955D122F0A7}">
      <dgm:prSet phldrT="[Text]" custT="1"/>
      <dgm:spPr/>
      <dgm:t>
        <a:bodyPr/>
        <a:lstStyle/>
        <a:p>
          <a:r>
            <a:rPr lang="en-IN" sz="1600" dirty="0" smtClean="0"/>
            <a:t>Absent diastolic flow</a:t>
          </a:r>
          <a:endParaRPr lang="en-IN" sz="1600" dirty="0"/>
        </a:p>
      </dgm:t>
    </dgm:pt>
    <dgm:pt modelId="{65458E6F-A091-4597-9B01-933BBFD0568B}" type="parTrans" cxnId="{C2FEE689-9127-4CAD-9537-14A2B10AF312}">
      <dgm:prSet/>
      <dgm:spPr/>
      <dgm:t>
        <a:bodyPr/>
        <a:lstStyle/>
        <a:p>
          <a:endParaRPr lang="en-IN"/>
        </a:p>
      </dgm:t>
    </dgm:pt>
    <dgm:pt modelId="{CE51CEA9-D67F-4706-9104-D3C73974031F}" type="sibTrans" cxnId="{C2FEE689-9127-4CAD-9537-14A2B10AF312}">
      <dgm:prSet/>
      <dgm:spPr/>
      <dgm:t>
        <a:bodyPr/>
        <a:lstStyle/>
        <a:p>
          <a:endParaRPr lang="en-IN"/>
        </a:p>
      </dgm:t>
    </dgm:pt>
    <dgm:pt modelId="{CA86A9D1-0679-4743-AFDA-FB85DCB05582}">
      <dgm:prSet phldrT="[Text]"/>
      <dgm:spPr/>
      <dgm:t>
        <a:bodyPr/>
        <a:lstStyle/>
        <a:p>
          <a:r>
            <a:rPr lang="en-IN" dirty="0" smtClean="0"/>
            <a:t>Normal UA Doppler</a:t>
          </a:r>
          <a:endParaRPr lang="en-IN" dirty="0"/>
        </a:p>
      </dgm:t>
    </dgm:pt>
    <dgm:pt modelId="{093E2D76-C92D-4939-8F22-84B7FE1D8B3C}" type="parTrans" cxnId="{D8D1546D-AB97-4F9B-87B5-5B2D7942C548}">
      <dgm:prSet/>
      <dgm:spPr/>
      <dgm:t>
        <a:bodyPr/>
        <a:lstStyle/>
        <a:p>
          <a:endParaRPr lang="en-IN"/>
        </a:p>
      </dgm:t>
    </dgm:pt>
    <dgm:pt modelId="{CAD67FB3-16DC-4D18-A12E-959979FABA9F}" type="sibTrans" cxnId="{D8D1546D-AB97-4F9B-87B5-5B2D7942C548}">
      <dgm:prSet/>
      <dgm:spPr/>
      <dgm:t>
        <a:bodyPr/>
        <a:lstStyle/>
        <a:p>
          <a:endParaRPr lang="en-IN"/>
        </a:p>
      </dgm:t>
    </dgm:pt>
    <dgm:pt modelId="{F979C9A4-0C8C-4730-BEBD-6AB01771F2D2}">
      <dgm:prSet phldrT="[Text]"/>
      <dgm:spPr/>
      <dgm:t>
        <a:bodyPr/>
        <a:lstStyle/>
        <a:p>
          <a:r>
            <a:rPr lang="en-IN" dirty="0" smtClean="0"/>
            <a:t>Deliver at ≥38 weeks</a:t>
          </a:r>
          <a:endParaRPr lang="en-IN" dirty="0"/>
        </a:p>
      </dgm:t>
    </dgm:pt>
    <dgm:pt modelId="{49B0DED7-7F57-4618-ADC8-7C9D870752B6}" type="parTrans" cxnId="{77B6041E-EA37-492F-9B78-8F8BAEDC6AE4}">
      <dgm:prSet/>
      <dgm:spPr/>
      <dgm:t>
        <a:bodyPr/>
        <a:lstStyle/>
        <a:p>
          <a:endParaRPr lang="en-IN"/>
        </a:p>
      </dgm:t>
    </dgm:pt>
    <dgm:pt modelId="{28C06AE4-0A43-4404-866C-2FC7D5BE0A44}" type="sibTrans" cxnId="{77B6041E-EA37-492F-9B78-8F8BAEDC6AE4}">
      <dgm:prSet/>
      <dgm:spPr/>
      <dgm:t>
        <a:bodyPr/>
        <a:lstStyle/>
        <a:p>
          <a:endParaRPr lang="en-IN"/>
        </a:p>
      </dgm:t>
    </dgm:pt>
    <dgm:pt modelId="{13E6E9FB-B688-42C2-807F-3A2591AA0F0B}">
      <dgm:prSet phldrT="[Text]"/>
      <dgm:spPr/>
      <dgm:t>
        <a:bodyPr/>
        <a:lstStyle/>
        <a:p>
          <a:r>
            <a:rPr lang="en-IN" dirty="0" smtClean="0"/>
            <a:t>Reduced diastolic flow PI&gt;+3SD</a:t>
          </a:r>
          <a:endParaRPr lang="en-IN" dirty="0"/>
        </a:p>
      </dgm:t>
    </dgm:pt>
    <dgm:pt modelId="{AF9F21B9-B80A-4A9C-B271-1AE8A565E7FB}" type="parTrans" cxnId="{DC3B9B03-845F-4BCB-96EE-01076BB4CC11}">
      <dgm:prSet/>
      <dgm:spPr/>
      <dgm:t>
        <a:bodyPr/>
        <a:lstStyle/>
        <a:p>
          <a:endParaRPr lang="en-IN"/>
        </a:p>
      </dgm:t>
    </dgm:pt>
    <dgm:pt modelId="{D0B2B78B-136F-45A4-A37D-D41C17A1E7E1}" type="sibTrans" cxnId="{DC3B9B03-845F-4BCB-96EE-01076BB4CC11}">
      <dgm:prSet/>
      <dgm:spPr/>
      <dgm:t>
        <a:bodyPr/>
        <a:lstStyle/>
        <a:p>
          <a:endParaRPr lang="en-IN"/>
        </a:p>
      </dgm:t>
    </dgm:pt>
    <dgm:pt modelId="{B38837AD-BB5B-4DE1-A52B-993569D7A244}" type="pres">
      <dgm:prSet presAssocID="{FBC6445D-606F-46B7-8312-2E01F39858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164B4427-A1DA-43EE-A8B3-2E5C7179B726}" type="pres">
      <dgm:prSet presAssocID="{5FB5F728-B17C-4053-8BEA-592B1A8F66DA}" presName="hierRoot1" presStyleCnt="0"/>
      <dgm:spPr/>
    </dgm:pt>
    <dgm:pt modelId="{46150737-6683-4E0C-BD7C-129F94F3A7FD}" type="pres">
      <dgm:prSet presAssocID="{5FB5F728-B17C-4053-8BEA-592B1A8F66DA}" presName="composite" presStyleCnt="0"/>
      <dgm:spPr/>
    </dgm:pt>
    <dgm:pt modelId="{909402F7-9578-4780-A374-8AE6972FF39C}" type="pres">
      <dgm:prSet presAssocID="{5FB5F728-B17C-4053-8BEA-592B1A8F66DA}" presName="background" presStyleLbl="node0" presStyleIdx="0" presStyleCnt="1"/>
      <dgm:spPr/>
    </dgm:pt>
    <dgm:pt modelId="{F86E30F1-E8C2-45FC-8DF2-22F22775CE79}" type="pres">
      <dgm:prSet presAssocID="{5FB5F728-B17C-4053-8BEA-592B1A8F66D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D01D0C01-BF27-4677-8464-AF03FE667E67}" type="pres">
      <dgm:prSet presAssocID="{5FB5F728-B17C-4053-8BEA-592B1A8F66DA}" presName="hierChild2" presStyleCnt="0"/>
      <dgm:spPr/>
    </dgm:pt>
    <dgm:pt modelId="{74B52BD4-3812-41F7-88F0-75CBAA4A7037}" type="pres">
      <dgm:prSet presAssocID="{0DDED9B4-446E-4760-AE86-440EEF2D42BF}" presName="Name10" presStyleLbl="parChTrans1D2" presStyleIdx="0" presStyleCnt="2"/>
      <dgm:spPr/>
      <dgm:t>
        <a:bodyPr/>
        <a:lstStyle/>
        <a:p>
          <a:endParaRPr lang="en-IN"/>
        </a:p>
      </dgm:t>
    </dgm:pt>
    <dgm:pt modelId="{9EA08D04-508D-4039-A4E6-6E691F62314B}" type="pres">
      <dgm:prSet presAssocID="{029FD749-486C-49B5-B3E5-0D95EB9C9710}" presName="hierRoot2" presStyleCnt="0"/>
      <dgm:spPr/>
    </dgm:pt>
    <dgm:pt modelId="{D4BD0907-1563-4FFF-A28B-E95CB6C81771}" type="pres">
      <dgm:prSet presAssocID="{029FD749-486C-49B5-B3E5-0D95EB9C9710}" presName="composite2" presStyleCnt="0"/>
      <dgm:spPr/>
    </dgm:pt>
    <dgm:pt modelId="{C91F3D8B-6465-42DC-B7CE-DE53ABCB2641}" type="pres">
      <dgm:prSet presAssocID="{029FD749-486C-49B5-B3E5-0D95EB9C9710}" presName="background2" presStyleLbl="node2" presStyleIdx="0" presStyleCnt="2"/>
      <dgm:spPr/>
    </dgm:pt>
    <dgm:pt modelId="{D97C9954-2566-45B7-8343-BF0BDF87A62E}" type="pres">
      <dgm:prSet presAssocID="{029FD749-486C-49B5-B3E5-0D95EB9C971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3BC2F93B-0DD3-4128-A076-F45186BA0ECB}" type="pres">
      <dgm:prSet presAssocID="{029FD749-486C-49B5-B3E5-0D95EB9C9710}" presName="hierChild3" presStyleCnt="0"/>
      <dgm:spPr/>
    </dgm:pt>
    <dgm:pt modelId="{130A8756-8377-4F75-A20F-C31E9BB36772}" type="pres">
      <dgm:prSet presAssocID="{97E672AE-8F22-4A88-9E2D-A82C12EFB4EE}" presName="Name17" presStyleLbl="parChTrans1D3" presStyleIdx="0" presStyleCnt="4"/>
      <dgm:spPr/>
      <dgm:t>
        <a:bodyPr/>
        <a:lstStyle/>
        <a:p>
          <a:endParaRPr lang="en-IN"/>
        </a:p>
      </dgm:t>
    </dgm:pt>
    <dgm:pt modelId="{3A169A2F-F233-4FE5-AF3E-4B9BFBDFCA9D}" type="pres">
      <dgm:prSet presAssocID="{07F2199A-0E55-423F-89C2-D029B78A127C}" presName="hierRoot3" presStyleCnt="0"/>
      <dgm:spPr/>
    </dgm:pt>
    <dgm:pt modelId="{849E3A46-1157-4CE1-87FD-3C773723AC59}" type="pres">
      <dgm:prSet presAssocID="{07F2199A-0E55-423F-89C2-D029B78A127C}" presName="composite3" presStyleCnt="0"/>
      <dgm:spPr/>
    </dgm:pt>
    <dgm:pt modelId="{F33AAC0B-CC1A-40F5-BE4E-D9B7CEFD0507}" type="pres">
      <dgm:prSet presAssocID="{07F2199A-0E55-423F-89C2-D029B78A127C}" presName="background3" presStyleLbl="node3" presStyleIdx="0" presStyleCnt="4"/>
      <dgm:spPr/>
    </dgm:pt>
    <dgm:pt modelId="{AA675464-939A-4164-A9A3-7EE0036E256A}" type="pres">
      <dgm:prSet presAssocID="{07F2199A-0E55-423F-89C2-D029B78A127C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31E41E08-A601-4FDD-8CAC-E673CE2BCB1D}" type="pres">
      <dgm:prSet presAssocID="{07F2199A-0E55-423F-89C2-D029B78A127C}" presName="hierChild4" presStyleCnt="0"/>
      <dgm:spPr/>
    </dgm:pt>
    <dgm:pt modelId="{F6C59BE9-EAA4-4342-8CA1-DCF5B7189B63}" type="pres">
      <dgm:prSet presAssocID="{AF9F21B9-B80A-4A9C-B271-1AE8A565E7FB}" presName="Name17" presStyleLbl="parChTrans1D3" presStyleIdx="1" presStyleCnt="4"/>
      <dgm:spPr/>
      <dgm:t>
        <a:bodyPr/>
        <a:lstStyle/>
        <a:p>
          <a:endParaRPr lang="en-IN"/>
        </a:p>
      </dgm:t>
    </dgm:pt>
    <dgm:pt modelId="{FFE5287E-4D3F-4E9C-A74E-9B40771942D7}" type="pres">
      <dgm:prSet presAssocID="{13E6E9FB-B688-42C2-807F-3A2591AA0F0B}" presName="hierRoot3" presStyleCnt="0"/>
      <dgm:spPr/>
    </dgm:pt>
    <dgm:pt modelId="{5B509FD8-4CA5-4024-9C48-516DC4C5E3D8}" type="pres">
      <dgm:prSet presAssocID="{13E6E9FB-B688-42C2-807F-3A2591AA0F0B}" presName="composite3" presStyleCnt="0"/>
      <dgm:spPr/>
    </dgm:pt>
    <dgm:pt modelId="{D62E96F0-17FA-4E74-80B0-BEAA545D1D1E}" type="pres">
      <dgm:prSet presAssocID="{13E6E9FB-B688-42C2-807F-3A2591AA0F0B}" presName="background3" presStyleLbl="node3" presStyleIdx="1" presStyleCnt="4"/>
      <dgm:spPr/>
    </dgm:pt>
    <dgm:pt modelId="{0EAD3546-AD9A-4584-AB38-4061DF80EBF8}" type="pres">
      <dgm:prSet presAssocID="{13E6E9FB-B688-42C2-807F-3A2591AA0F0B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E5FB6B66-6D8A-4A19-966A-898B60073BAA}" type="pres">
      <dgm:prSet presAssocID="{13E6E9FB-B688-42C2-807F-3A2591AA0F0B}" presName="hierChild4" presStyleCnt="0"/>
      <dgm:spPr/>
    </dgm:pt>
    <dgm:pt modelId="{D07622EF-B225-4838-9F05-36BD45F08C75}" type="pres">
      <dgm:prSet presAssocID="{65458E6F-A091-4597-9B01-933BBFD0568B}" presName="Name17" presStyleLbl="parChTrans1D3" presStyleIdx="2" presStyleCnt="4"/>
      <dgm:spPr/>
      <dgm:t>
        <a:bodyPr/>
        <a:lstStyle/>
        <a:p>
          <a:endParaRPr lang="en-IN"/>
        </a:p>
      </dgm:t>
    </dgm:pt>
    <dgm:pt modelId="{75FA87E9-0D7F-4691-8F5A-C47C74FFFF42}" type="pres">
      <dgm:prSet presAssocID="{4B550A48-AD87-4796-BB15-4955D122F0A7}" presName="hierRoot3" presStyleCnt="0"/>
      <dgm:spPr/>
    </dgm:pt>
    <dgm:pt modelId="{C3414F03-C052-445D-A713-10E0BD1B6D75}" type="pres">
      <dgm:prSet presAssocID="{4B550A48-AD87-4796-BB15-4955D122F0A7}" presName="composite3" presStyleCnt="0"/>
      <dgm:spPr/>
    </dgm:pt>
    <dgm:pt modelId="{C4A3B756-40A0-4F68-B03B-6C856C6ABEAE}" type="pres">
      <dgm:prSet presAssocID="{4B550A48-AD87-4796-BB15-4955D122F0A7}" presName="background3" presStyleLbl="node3" presStyleIdx="2" presStyleCnt="4"/>
      <dgm:spPr/>
    </dgm:pt>
    <dgm:pt modelId="{FAB38C4D-5E4B-4ED6-9226-5F2BE0AD89C7}" type="pres">
      <dgm:prSet presAssocID="{4B550A48-AD87-4796-BB15-4955D122F0A7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406B36C2-6391-4038-AA21-8AD66C3244F0}" type="pres">
      <dgm:prSet presAssocID="{4B550A48-AD87-4796-BB15-4955D122F0A7}" presName="hierChild4" presStyleCnt="0"/>
      <dgm:spPr/>
    </dgm:pt>
    <dgm:pt modelId="{AA2B49CC-5A1D-49CD-AB74-01237277AFF3}" type="pres">
      <dgm:prSet presAssocID="{093E2D76-C92D-4939-8F22-84B7FE1D8B3C}" presName="Name10" presStyleLbl="parChTrans1D2" presStyleIdx="1" presStyleCnt="2"/>
      <dgm:spPr/>
      <dgm:t>
        <a:bodyPr/>
        <a:lstStyle/>
        <a:p>
          <a:endParaRPr lang="en-IN"/>
        </a:p>
      </dgm:t>
    </dgm:pt>
    <dgm:pt modelId="{B1F5EE0F-E969-4CFF-8D2B-FAC284CFD862}" type="pres">
      <dgm:prSet presAssocID="{CA86A9D1-0679-4743-AFDA-FB85DCB05582}" presName="hierRoot2" presStyleCnt="0"/>
      <dgm:spPr/>
    </dgm:pt>
    <dgm:pt modelId="{A6F119EC-ABA5-4D2C-87E1-E5B9D21BBA27}" type="pres">
      <dgm:prSet presAssocID="{CA86A9D1-0679-4743-AFDA-FB85DCB05582}" presName="composite2" presStyleCnt="0"/>
      <dgm:spPr/>
    </dgm:pt>
    <dgm:pt modelId="{E0C777D8-4C1D-4167-9CA1-0CE8C726D288}" type="pres">
      <dgm:prSet presAssocID="{CA86A9D1-0679-4743-AFDA-FB85DCB05582}" presName="background2" presStyleLbl="node2" presStyleIdx="1" presStyleCnt="2"/>
      <dgm:spPr/>
    </dgm:pt>
    <dgm:pt modelId="{9BDF6C94-8761-400B-A354-6530FDE99F46}" type="pres">
      <dgm:prSet presAssocID="{CA86A9D1-0679-4743-AFDA-FB85DCB055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DC34CB87-D298-4479-B6F3-F11BB88B54B4}" type="pres">
      <dgm:prSet presAssocID="{CA86A9D1-0679-4743-AFDA-FB85DCB05582}" presName="hierChild3" presStyleCnt="0"/>
      <dgm:spPr/>
    </dgm:pt>
    <dgm:pt modelId="{FAB7D7AB-B8B3-4814-889C-4854BBB22BA6}" type="pres">
      <dgm:prSet presAssocID="{49B0DED7-7F57-4618-ADC8-7C9D870752B6}" presName="Name17" presStyleLbl="parChTrans1D3" presStyleIdx="3" presStyleCnt="4"/>
      <dgm:spPr/>
      <dgm:t>
        <a:bodyPr/>
        <a:lstStyle/>
        <a:p>
          <a:endParaRPr lang="en-IN"/>
        </a:p>
      </dgm:t>
    </dgm:pt>
    <dgm:pt modelId="{377D86E9-3233-49CA-B4A1-C4AB2A407E41}" type="pres">
      <dgm:prSet presAssocID="{F979C9A4-0C8C-4730-BEBD-6AB01771F2D2}" presName="hierRoot3" presStyleCnt="0"/>
      <dgm:spPr/>
    </dgm:pt>
    <dgm:pt modelId="{91953D23-C5B9-4766-8524-47638FDD07F4}" type="pres">
      <dgm:prSet presAssocID="{F979C9A4-0C8C-4730-BEBD-6AB01771F2D2}" presName="composite3" presStyleCnt="0"/>
      <dgm:spPr/>
    </dgm:pt>
    <dgm:pt modelId="{57B80760-D75D-40AB-BEF8-984DC6943C10}" type="pres">
      <dgm:prSet presAssocID="{F979C9A4-0C8C-4730-BEBD-6AB01771F2D2}" presName="background3" presStyleLbl="node3" presStyleIdx="3" presStyleCnt="4"/>
      <dgm:spPr/>
    </dgm:pt>
    <dgm:pt modelId="{D1CD800F-8B8F-40C6-8D9A-D7F6659E87D2}" type="pres">
      <dgm:prSet presAssocID="{F979C9A4-0C8C-4730-BEBD-6AB01771F2D2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09ABC8AD-0CAA-482A-830F-7711DB08873C}" type="pres">
      <dgm:prSet presAssocID="{F979C9A4-0C8C-4730-BEBD-6AB01771F2D2}" presName="hierChild4" presStyleCnt="0"/>
      <dgm:spPr/>
    </dgm:pt>
  </dgm:ptLst>
  <dgm:cxnLst>
    <dgm:cxn modelId="{DC3B9B03-845F-4BCB-96EE-01076BB4CC11}" srcId="{029FD749-486C-49B5-B3E5-0D95EB9C9710}" destId="{13E6E9FB-B688-42C2-807F-3A2591AA0F0B}" srcOrd="1" destOrd="0" parTransId="{AF9F21B9-B80A-4A9C-B271-1AE8A565E7FB}" sibTransId="{D0B2B78B-136F-45A4-A37D-D41C17A1E7E1}"/>
    <dgm:cxn modelId="{76B2074C-6D04-4B90-BD22-B735818F3458}" type="presOf" srcId="{49B0DED7-7F57-4618-ADC8-7C9D870752B6}" destId="{FAB7D7AB-B8B3-4814-889C-4854BBB22BA6}" srcOrd="0" destOrd="0" presId="urn:microsoft.com/office/officeart/2005/8/layout/hierarchy1"/>
    <dgm:cxn modelId="{4C35E94C-7CBB-4E31-BE01-6E455BB7BDE5}" type="presOf" srcId="{07F2199A-0E55-423F-89C2-D029B78A127C}" destId="{AA675464-939A-4164-A9A3-7EE0036E256A}" srcOrd="0" destOrd="0" presId="urn:microsoft.com/office/officeart/2005/8/layout/hierarchy1"/>
    <dgm:cxn modelId="{7C3F9569-E315-40B3-B50D-72C22048F78F}" type="presOf" srcId="{029FD749-486C-49B5-B3E5-0D95EB9C9710}" destId="{D97C9954-2566-45B7-8343-BF0BDF87A62E}" srcOrd="0" destOrd="0" presId="urn:microsoft.com/office/officeart/2005/8/layout/hierarchy1"/>
    <dgm:cxn modelId="{09F5E857-A507-416C-A81E-8A2FD0B3F321}" type="presOf" srcId="{F979C9A4-0C8C-4730-BEBD-6AB01771F2D2}" destId="{D1CD800F-8B8F-40C6-8D9A-D7F6659E87D2}" srcOrd="0" destOrd="0" presId="urn:microsoft.com/office/officeart/2005/8/layout/hierarchy1"/>
    <dgm:cxn modelId="{A47C07F7-E06E-4C77-9CE8-4AAC9C6084DC}" type="presOf" srcId="{65458E6F-A091-4597-9B01-933BBFD0568B}" destId="{D07622EF-B225-4838-9F05-36BD45F08C75}" srcOrd="0" destOrd="0" presId="urn:microsoft.com/office/officeart/2005/8/layout/hierarchy1"/>
    <dgm:cxn modelId="{3FE288F8-4993-4536-951D-C568985003F1}" type="presOf" srcId="{093E2D76-C92D-4939-8F22-84B7FE1D8B3C}" destId="{AA2B49CC-5A1D-49CD-AB74-01237277AFF3}" srcOrd="0" destOrd="0" presId="urn:microsoft.com/office/officeart/2005/8/layout/hierarchy1"/>
    <dgm:cxn modelId="{C2FEE689-9127-4CAD-9537-14A2B10AF312}" srcId="{029FD749-486C-49B5-B3E5-0D95EB9C9710}" destId="{4B550A48-AD87-4796-BB15-4955D122F0A7}" srcOrd="2" destOrd="0" parTransId="{65458E6F-A091-4597-9B01-933BBFD0568B}" sibTransId="{CE51CEA9-D67F-4706-9104-D3C73974031F}"/>
    <dgm:cxn modelId="{F3B484DE-0BA9-485D-A983-B1866857CF97}" srcId="{5FB5F728-B17C-4053-8BEA-592B1A8F66DA}" destId="{029FD749-486C-49B5-B3E5-0D95EB9C9710}" srcOrd="0" destOrd="0" parTransId="{0DDED9B4-446E-4760-AE86-440EEF2D42BF}" sibTransId="{520497CB-8063-4D8A-BAF3-AE01625B6B8C}"/>
    <dgm:cxn modelId="{74C12EF5-CD3D-49EB-8DD4-A2D0A9EA88A7}" type="presOf" srcId="{13E6E9FB-B688-42C2-807F-3A2591AA0F0B}" destId="{0EAD3546-AD9A-4584-AB38-4061DF80EBF8}" srcOrd="0" destOrd="0" presId="urn:microsoft.com/office/officeart/2005/8/layout/hierarchy1"/>
    <dgm:cxn modelId="{259C4AB9-DF05-4AC9-A304-65669EEB6992}" type="presOf" srcId="{5FB5F728-B17C-4053-8BEA-592B1A8F66DA}" destId="{F86E30F1-E8C2-45FC-8DF2-22F22775CE79}" srcOrd="0" destOrd="0" presId="urn:microsoft.com/office/officeart/2005/8/layout/hierarchy1"/>
    <dgm:cxn modelId="{12446A74-6746-4F91-B849-4B6B09E774BC}" type="presOf" srcId="{97E672AE-8F22-4A88-9E2D-A82C12EFB4EE}" destId="{130A8756-8377-4F75-A20F-C31E9BB36772}" srcOrd="0" destOrd="0" presId="urn:microsoft.com/office/officeart/2005/8/layout/hierarchy1"/>
    <dgm:cxn modelId="{6EBDE49A-6AB9-4BC9-A772-519A44627C21}" type="presOf" srcId="{0DDED9B4-446E-4760-AE86-440EEF2D42BF}" destId="{74B52BD4-3812-41F7-88F0-75CBAA4A7037}" srcOrd="0" destOrd="0" presId="urn:microsoft.com/office/officeart/2005/8/layout/hierarchy1"/>
    <dgm:cxn modelId="{AC4470B6-5355-4A54-AD88-300B8A3BBB78}" type="presOf" srcId="{FBC6445D-606F-46B7-8312-2E01F3985864}" destId="{B38837AD-BB5B-4DE1-A52B-993569D7A244}" srcOrd="0" destOrd="0" presId="urn:microsoft.com/office/officeart/2005/8/layout/hierarchy1"/>
    <dgm:cxn modelId="{77B6041E-EA37-492F-9B78-8F8BAEDC6AE4}" srcId="{CA86A9D1-0679-4743-AFDA-FB85DCB05582}" destId="{F979C9A4-0C8C-4730-BEBD-6AB01771F2D2}" srcOrd="0" destOrd="0" parTransId="{49B0DED7-7F57-4618-ADC8-7C9D870752B6}" sibTransId="{28C06AE4-0A43-4404-866C-2FC7D5BE0A44}"/>
    <dgm:cxn modelId="{AE3D4C80-4C19-49B8-A100-F433772C27DE}" type="presOf" srcId="{4B550A48-AD87-4796-BB15-4955D122F0A7}" destId="{FAB38C4D-5E4B-4ED6-9226-5F2BE0AD89C7}" srcOrd="0" destOrd="0" presId="urn:microsoft.com/office/officeart/2005/8/layout/hierarchy1"/>
    <dgm:cxn modelId="{4272643B-967D-40EA-93F3-7FCAF66C4F9D}" srcId="{FBC6445D-606F-46B7-8312-2E01F3985864}" destId="{5FB5F728-B17C-4053-8BEA-592B1A8F66DA}" srcOrd="0" destOrd="0" parTransId="{94702304-69AD-4003-8746-1053CD7DC0E8}" sibTransId="{D4F67364-56E3-435A-BA74-0B878ED61B11}"/>
    <dgm:cxn modelId="{A8FBF09B-1103-4515-AAB6-B39D7CB9093B}" type="presOf" srcId="{AF9F21B9-B80A-4A9C-B271-1AE8A565E7FB}" destId="{F6C59BE9-EAA4-4342-8CA1-DCF5B7189B63}" srcOrd="0" destOrd="0" presId="urn:microsoft.com/office/officeart/2005/8/layout/hierarchy1"/>
    <dgm:cxn modelId="{D8D1546D-AB97-4F9B-87B5-5B2D7942C548}" srcId="{5FB5F728-B17C-4053-8BEA-592B1A8F66DA}" destId="{CA86A9D1-0679-4743-AFDA-FB85DCB05582}" srcOrd="1" destOrd="0" parTransId="{093E2D76-C92D-4939-8F22-84B7FE1D8B3C}" sibTransId="{CAD67FB3-16DC-4D18-A12E-959979FABA9F}"/>
    <dgm:cxn modelId="{4926C33D-593F-4079-81AB-7C98A66C3771}" type="presOf" srcId="{CA86A9D1-0679-4743-AFDA-FB85DCB05582}" destId="{9BDF6C94-8761-400B-A354-6530FDE99F46}" srcOrd="0" destOrd="0" presId="urn:microsoft.com/office/officeart/2005/8/layout/hierarchy1"/>
    <dgm:cxn modelId="{93C48EE5-89AC-4FDF-AD1B-D2810D800DB0}" srcId="{029FD749-486C-49B5-B3E5-0D95EB9C9710}" destId="{07F2199A-0E55-423F-89C2-D029B78A127C}" srcOrd="0" destOrd="0" parTransId="{97E672AE-8F22-4A88-9E2D-A82C12EFB4EE}" sibTransId="{E3976389-A545-4180-BF5A-B8BB0D6C8D1A}"/>
    <dgm:cxn modelId="{22A4BAA7-80FB-447F-807D-E69C19EEC7C5}" type="presParOf" srcId="{B38837AD-BB5B-4DE1-A52B-993569D7A244}" destId="{164B4427-A1DA-43EE-A8B3-2E5C7179B726}" srcOrd="0" destOrd="0" presId="urn:microsoft.com/office/officeart/2005/8/layout/hierarchy1"/>
    <dgm:cxn modelId="{DD5A362E-2CDD-40D0-A6E6-31B72D202016}" type="presParOf" srcId="{164B4427-A1DA-43EE-A8B3-2E5C7179B726}" destId="{46150737-6683-4E0C-BD7C-129F94F3A7FD}" srcOrd="0" destOrd="0" presId="urn:microsoft.com/office/officeart/2005/8/layout/hierarchy1"/>
    <dgm:cxn modelId="{19AA750F-79C4-4CF2-BAC6-297B3BBA3EFE}" type="presParOf" srcId="{46150737-6683-4E0C-BD7C-129F94F3A7FD}" destId="{909402F7-9578-4780-A374-8AE6972FF39C}" srcOrd="0" destOrd="0" presId="urn:microsoft.com/office/officeart/2005/8/layout/hierarchy1"/>
    <dgm:cxn modelId="{2F875FDB-0A08-4E8C-B92C-E1C71F41D4C7}" type="presParOf" srcId="{46150737-6683-4E0C-BD7C-129F94F3A7FD}" destId="{F86E30F1-E8C2-45FC-8DF2-22F22775CE79}" srcOrd="1" destOrd="0" presId="urn:microsoft.com/office/officeart/2005/8/layout/hierarchy1"/>
    <dgm:cxn modelId="{269C9E82-A9EE-4ADF-9EF1-AD98CEBEAE60}" type="presParOf" srcId="{164B4427-A1DA-43EE-A8B3-2E5C7179B726}" destId="{D01D0C01-BF27-4677-8464-AF03FE667E67}" srcOrd="1" destOrd="0" presId="urn:microsoft.com/office/officeart/2005/8/layout/hierarchy1"/>
    <dgm:cxn modelId="{9E267C09-B7FF-43C3-9C77-A2113A38460D}" type="presParOf" srcId="{D01D0C01-BF27-4677-8464-AF03FE667E67}" destId="{74B52BD4-3812-41F7-88F0-75CBAA4A7037}" srcOrd="0" destOrd="0" presId="urn:microsoft.com/office/officeart/2005/8/layout/hierarchy1"/>
    <dgm:cxn modelId="{DAA2E236-191C-43C4-A876-7E3B710F9067}" type="presParOf" srcId="{D01D0C01-BF27-4677-8464-AF03FE667E67}" destId="{9EA08D04-508D-4039-A4E6-6E691F62314B}" srcOrd="1" destOrd="0" presId="urn:microsoft.com/office/officeart/2005/8/layout/hierarchy1"/>
    <dgm:cxn modelId="{0979C47A-352B-4E05-9846-72D4EA41C4CF}" type="presParOf" srcId="{9EA08D04-508D-4039-A4E6-6E691F62314B}" destId="{D4BD0907-1563-4FFF-A28B-E95CB6C81771}" srcOrd="0" destOrd="0" presId="urn:microsoft.com/office/officeart/2005/8/layout/hierarchy1"/>
    <dgm:cxn modelId="{E19556D5-84F5-4C64-8F9D-DA46F21738CD}" type="presParOf" srcId="{D4BD0907-1563-4FFF-A28B-E95CB6C81771}" destId="{C91F3D8B-6465-42DC-B7CE-DE53ABCB2641}" srcOrd="0" destOrd="0" presId="urn:microsoft.com/office/officeart/2005/8/layout/hierarchy1"/>
    <dgm:cxn modelId="{0DBDC1E8-1659-4D38-AC73-D98351BBACB5}" type="presParOf" srcId="{D4BD0907-1563-4FFF-A28B-E95CB6C81771}" destId="{D97C9954-2566-45B7-8343-BF0BDF87A62E}" srcOrd="1" destOrd="0" presId="urn:microsoft.com/office/officeart/2005/8/layout/hierarchy1"/>
    <dgm:cxn modelId="{1B4FCE3F-2D4E-4127-8B12-B821F19F5C55}" type="presParOf" srcId="{9EA08D04-508D-4039-A4E6-6E691F62314B}" destId="{3BC2F93B-0DD3-4128-A076-F45186BA0ECB}" srcOrd="1" destOrd="0" presId="urn:microsoft.com/office/officeart/2005/8/layout/hierarchy1"/>
    <dgm:cxn modelId="{8EB43CE6-87CF-4335-9B0D-3E67950CAE9E}" type="presParOf" srcId="{3BC2F93B-0DD3-4128-A076-F45186BA0ECB}" destId="{130A8756-8377-4F75-A20F-C31E9BB36772}" srcOrd="0" destOrd="0" presId="urn:microsoft.com/office/officeart/2005/8/layout/hierarchy1"/>
    <dgm:cxn modelId="{E62C4907-1711-4412-96F0-66B3DD7ED033}" type="presParOf" srcId="{3BC2F93B-0DD3-4128-A076-F45186BA0ECB}" destId="{3A169A2F-F233-4FE5-AF3E-4B9BFBDFCA9D}" srcOrd="1" destOrd="0" presId="urn:microsoft.com/office/officeart/2005/8/layout/hierarchy1"/>
    <dgm:cxn modelId="{373832E7-C65B-4CFD-934D-A7CF88C213CC}" type="presParOf" srcId="{3A169A2F-F233-4FE5-AF3E-4B9BFBDFCA9D}" destId="{849E3A46-1157-4CE1-87FD-3C773723AC59}" srcOrd="0" destOrd="0" presId="urn:microsoft.com/office/officeart/2005/8/layout/hierarchy1"/>
    <dgm:cxn modelId="{0A5A22F8-F308-409A-9379-1C4C4C01F630}" type="presParOf" srcId="{849E3A46-1157-4CE1-87FD-3C773723AC59}" destId="{F33AAC0B-CC1A-40F5-BE4E-D9B7CEFD0507}" srcOrd="0" destOrd="0" presId="urn:microsoft.com/office/officeart/2005/8/layout/hierarchy1"/>
    <dgm:cxn modelId="{5C21ECCE-1C46-4097-BDDB-7A5358DB0F5E}" type="presParOf" srcId="{849E3A46-1157-4CE1-87FD-3C773723AC59}" destId="{AA675464-939A-4164-A9A3-7EE0036E256A}" srcOrd="1" destOrd="0" presId="urn:microsoft.com/office/officeart/2005/8/layout/hierarchy1"/>
    <dgm:cxn modelId="{361A013B-2D19-49AD-899E-AC793B2D458D}" type="presParOf" srcId="{3A169A2F-F233-4FE5-AF3E-4B9BFBDFCA9D}" destId="{31E41E08-A601-4FDD-8CAC-E673CE2BCB1D}" srcOrd="1" destOrd="0" presId="urn:microsoft.com/office/officeart/2005/8/layout/hierarchy1"/>
    <dgm:cxn modelId="{D5A21A0A-6E41-4EE1-AB79-D8821562EC17}" type="presParOf" srcId="{3BC2F93B-0DD3-4128-A076-F45186BA0ECB}" destId="{F6C59BE9-EAA4-4342-8CA1-DCF5B7189B63}" srcOrd="2" destOrd="0" presId="urn:microsoft.com/office/officeart/2005/8/layout/hierarchy1"/>
    <dgm:cxn modelId="{4AC647D7-52CD-401D-A7BE-23D747344276}" type="presParOf" srcId="{3BC2F93B-0DD3-4128-A076-F45186BA0ECB}" destId="{FFE5287E-4D3F-4E9C-A74E-9B40771942D7}" srcOrd="3" destOrd="0" presId="urn:microsoft.com/office/officeart/2005/8/layout/hierarchy1"/>
    <dgm:cxn modelId="{A829D888-9EC5-487D-8970-50C98BB462A0}" type="presParOf" srcId="{FFE5287E-4D3F-4E9C-A74E-9B40771942D7}" destId="{5B509FD8-4CA5-4024-9C48-516DC4C5E3D8}" srcOrd="0" destOrd="0" presId="urn:microsoft.com/office/officeart/2005/8/layout/hierarchy1"/>
    <dgm:cxn modelId="{9B76457A-B948-4C8D-AA70-C4957DBF1F76}" type="presParOf" srcId="{5B509FD8-4CA5-4024-9C48-516DC4C5E3D8}" destId="{D62E96F0-17FA-4E74-80B0-BEAA545D1D1E}" srcOrd="0" destOrd="0" presId="urn:microsoft.com/office/officeart/2005/8/layout/hierarchy1"/>
    <dgm:cxn modelId="{3A38B15D-E6CF-4715-9B1D-2D28DC52BBEC}" type="presParOf" srcId="{5B509FD8-4CA5-4024-9C48-516DC4C5E3D8}" destId="{0EAD3546-AD9A-4584-AB38-4061DF80EBF8}" srcOrd="1" destOrd="0" presId="urn:microsoft.com/office/officeart/2005/8/layout/hierarchy1"/>
    <dgm:cxn modelId="{58573D90-E369-4AB0-99C3-334C2F39FEC1}" type="presParOf" srcId="{FFE5287E-4D3F-4E9C-A74E-9B40771942D7}" destId="{E5FB6B66-6D8A-4A19-966A-898B60073BAA}" srcOrd="1" destOrd="0" presId="urn:microsoft.com/office/officeart/2005/8/layout/hierarchy1"/>
    <dgm:cxn modelId="{E523B6B4-86B3-485B-84FE-1B3758F696B8}" type="presParOf" srcId="{3BC2F93B-0DD3-4128-A076-F45186BA0ECB}" destId="{D07622EF-B225-4838-9F05-36BD45F08C75}" srcOrd="4" destOrd="0" presId="urn:microsoft.com/office/officeart/2005/8/layout/hierarchy1"/>
    <dgm:cxn modelId="{A21E5130-E669-4024-9737-514AB05CF160}" type="presParOf" srcId="{3BC2F93B-0DD3-4128-A076-F45186BA0ECB}" destId="{75FA87E9-0D7F-4691-8F5A-C47C74FFFF42}" srcOrd="5" destOrd="0" presId="urn:microsoft.com/office/officeart/2005/8/layout/hierarchy1"/>
    <dgm:cxn modelId="{091EA8D7-5CA4-433B-9105-E7F4C764EDBB}" type="presParOf" srcId="{75FA87E9-0D7F-4691-8F5A-C47C74FFFF42}" destId="{C3414F03-C052-445D-A713-10E0BD1B6D75}" srcOrd="0" destOrd="0" presId="urn:microsoft.com/office/officeart/2005/8/layout/hierarchy1"/>
    <dgm:cxn modelId="{7DEAD3BC-FDE7-4D11-8D1E-E297EAAD160D}" type="presParOf" srcId="{C3414F03-C052-445D-A713-10E0BD1B6D75}" destId="{C4A3B756-40A0-4F68-B03B-6C856C6ABEAE}" srcOrd="0" destOrd="0" presId="urn:microsoft.com/office/officeart/2005/8/layout/hierarchy1"/>
    <dgm:cxn modelId="{F51C9978-EB55-4D05-B7F5-569EA8D3EEAA}" type="presParOf" srcId="{C3414F03-C052-445D-A713-10E0BD1B6D75}" destId="{FAB38C4D-5E4B-4ED6-9226-5F2BE0AD89C7}" srcOrd="1" destOrd="0" presId="urn:microsoft.com/office/officeart/2005/8/layout/hierarchy1"/>
    <dgm:cxn modelId="{82D998E3-3408-4880-A4B1-F1E8E85D95C0}" type="presParOf" srcId="{75FA87E9-0D7F-4691-8F5A-C47C74FFFF42}" destId="{406B36C2-6391-4038-AA21-8AD66C3244F0}" srcOrd="1" destOrd="0" presId="urn:microsoft.com/office/officeart/2005/8/layout/hierarchy1"/>
    <dgm:cxn modelId="{9BD763AA-C556-42BD-A303-CBA980BF45E4}" type="presParOf" srcId="{D01D0C01-BF27-4677-8464-AF03FE667E67}" destId="{AA2B49CC-5A1D-49CD-AB74-01237277AFF3}" srcOrd="2" destOrd="0" presId="urn:microsoft.com/office/officeart/2005/8/layout/hierarchy1"/>
    <dgm:cxn modelId="{AE9CFE3D-7C6C-44E8-8DA9-E45603EAEC83}" type="presParOf" srcId="{D01D0C01-BF27-4677-8464-AF03FE667E67}" destId="{B1F5EE0F-E969-4CFF-8D2B-FAC284CFD862}" srcOrd="3" destOrd="0" presId="urn:microsoft.com/office/officeart/2005/8/layout/hierarchy1"/>
    <dgm:cxn modelId="{6D04E305-67B7-4432-B7BF-54B8D90934A8}" type="presParOf" srcId="{B1F5EE0F-E969-4CFF-8D2B-FAC284CFD862}" destId="{A6F119EC-ABA5-4D2C-87E1-E5B9D21BBA27}" srcOrd="0" destOrd="0" presId="urn:microsoft.com/office/officeart/2005/8/layout/hierarchy1"/>
    <dgm:cxn modelId="{3AC30976-ECF9-4B0A-B2B0-43F11CAB7349}" type="presParOf" srcId="{A6F119EC-ABA5-4D2C-87E1-E5B9D21BBA27}" destId="{E0C777D8-4C1D-4167-9CA1-0CE8C726D288}" srcOrd="0" destOrd="0" presId="urn:microsoft.com/office/officeart/2005/8/layout/hierarchy1"/>
    <dgm:cxn modelId="{8EC01987-C7F8-44E5-B79A-BFDB6BCDFB03}" type="presParOf" srcId="{A6F119EC-ABA5-4D2C-87E1-E5B9D21BBA27}" destId="{9BDF6C94-8761-400B-A354-6530FDE99F46}" srcOrd="1" destOrd="0" presId="urn:microsoft.com/office/officeart/2005/8/layout/hierarchy1"/>
    <dgm:cxn modelId="{1AAB5F92-A459-4693-A10D-3D5BC5B1EFDA}" type="presParOf" srcId="{B1F5EE0F-E969-4CFF-8D2B-FAC284CFD862}" destId="{DC34CB87-D298-4479-B6F3-F11BB88B54B4}" srcOrd="1" destOrd="0" presId="urn:microsoft.com/office/officeart/2005/8/layout/hierarchy1"/>
    <dgm:cxn modelId="{5AC83981-6F1B-46E1-97D4-E42B34AE5A11}" type="presParOf" srcId="{DC34CB87-D298-4479-B6F3-F11BB88B54B4}" destId="{FAB7D7AB-B8B3-4814-889C-4854BBB22BA6}" srcOrd="0" destOrd="0" presId="urn:microsoft.com/office/officeart/2005/8/layout/hierarchy1"/>
    <dgm:cxn modelId="{E7B45921-CF17-434D-AC80-D0E58637D2F7}" type="presParOf" srcId="{DC34CB87-D298-4479-B6F3-F11BB88B54B4}" destId="{377D86E9-3233-49CA-B4A1-C4AB2A407E41}" srcOrd="1" destOrd="0" presId="urn:microsoft.com/office/officeart/2005/8/layout/hierarchy1"/>
    <dgm:cxn modelId="{1B202E49-21D3-425B-A32A-95808D18416A}" type="presParOf" srcId="{377D86E9-3233-49CA-B4A1-C4AB2A407E41}" destId="{91953D23-C5B9-4766-8524-47638FDD07F4}" srcOrd="0" destOrd="0" presId="urn:microsoft.com/office/officeart/2005/8/layout/hierarchy1"/>
    <dgm:cxn modelId="{73025F96-F6B3-434D-9CA9-E1941603E365}" type="presParOf" srcId="{91953D23-C5B9-4766-8524-47638FDD07F4}" destId="{57B80760-D75D-40AB-BEF8-984DC6943C10}" srcOrd="0" destOrd="0" presId="urn:microsoft.com/office/officeart/2005/8/layout/hierarchy1"/>
    <dgm:cxn modelId="{16FBF87A-F93E-4EF2-8DE3-9A349A97B75E}" type="presParOf" srcId="{91953D23-C5B9-4766-8524-47638FDD07F4}" destId="{D1CD800F-8B8F-40C6-8D9A-D7F6659E87D2}" srcOrd="1" destOrd="0" presId="urn:microsoft.com/office/officeart/2005/8/layout/hierarchy1"/>
    <dgm:cxn modelId="{0FD8CFFE-1AA2-4574-9881-2AF79EDCE13D}" type="presParOf" srcId="{377D86E9-3233-49CA-B4A1-C4AB2A407E41}" destId="{09ABC8AD-0CAA-482A-830F-7711DB08873C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73FDCC-5EE9-442B-ABAE-A7CC6F722FB6}" type="datetimeFigureOut">
              <a:rPr lang="en-US" smtClean="0"/>
              <a:pPr/>
              <a:t>10/3/2019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EF7A4A4-3D5A-4AA1-9DDB-05E1E9BC9BA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785817"/>
          </a:xfrm>
        </p:spPr>
        <p:txBody>
          <a:bodyPr>
            <a:normAutofit fontScale="90000"/>
          </a:bodyPr>
          <a:lstStyle/>
          <a:p>
            <a:r>
              <a:rPr lang="en-IN" dirty="0" err="1" smtClean="0">
                <a:latin typeface="Algerian" pitchFamily="82" charset="0"/>
              </a:rPr>
              <a:t>Fetal</a:t>
            </a:r>
            <a:r>
              <a:rPr lang="en-IN" dirty="0" smtClean="0">
                <a:latin typeface="Algerian" pitchFamily="82" charset="0"/>
              </a:rPr>
              <a:t> growth disorder</a:t>
            </a:r>
            <a:endParaRPr lang="en-IN" dirty="0">
              <a:latin typeface="Algerian" pitchFamily="82" charset="0"/>
            </a:endParaRPr>
          </a:p>
        </p:txBody>
      </p:sp>
      <p:pic>
        <p:nvPicPr>
          <p:cNvPr id="4" name="Picture 3" descr="cardimage_12948209_32199582314164555974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643050"/>
            <a:ext cx="6096000" cy="4972050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The most accurate abdominal circumference is the smallest value obtained at the level of the hepatic vein between the </a:t>
            </a:r>
            <a:r>
              <a:rPr lang="en-IN" dirty="0" err="1" smtClean="0"/>
              <a:t>fetal</a:t>
            </a:r>
            <a:r>
              <a:rPr lang="en-IN" dirty="0" smtClean="0"/>
              <a:t> respirations.</a:t>
            </a:r>
          </a:p>
          <a:p>
            <a:endParaRPr lang="en-IN" dirty="0" smtClean="0"/>
          </a:p>
          <a:p>
            <a:r>
              <a:rPr lang="en-IN" dirty="0" smtClean="0"/>
              <a:t> it is measured on transverse section at the level of bifurcation of main portal vein into right and left branch(boomerang appearance).</a:t>
            </a:r>
          </a:p>
          <a:p>
            <a:endParaRPr lang="en-I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Contd..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If a table is based exclusively on healthy women delivering appropriate nourished neonate at term</a:t>
            </a:r>
          </a:p>
          <a:p>
            <a:r>
              <a:rPr lang="en-IN" dirty="0" smtClean="0"/>
              <a:t>-AC above 2.5 percentile is inconsistent with IUGR</a:t>
            </a:r>
          </a:p>
          <a:p>
            <a:endParaRPr lang="en-IN" dirty="0" smtClean="0"/>
          </a:p>
          <a:p>
            <a:r>
              <a:rPr lang="en-IN" dirty="0" smtClean="0"/>
              <a:t>If a table based on cross sectional population- 10</a:t>
            </a:r>
            <a:r>
              <a:rPr lang="en-IN" baseline="30000" dirty="0" smtClean="0"/>
              <a:t>th</a:t>
            </a:r>
            <a:r>
              <a:rPr lang="en-IN" dirty="0" smtClean="0"/>
              <a:t> percentile is more appropriate.</a:t>
            </a:r>
          </a:p>
          <a:p>
            <a:pPr>
              <a:buNone/>
            </a:pPr>
            <a:r>
              <a:rPr lang="en-IN" dirty="0" smtClean="0"/>
              <a:t>   Positive predictive value-50%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An increase in AC less than 10 mm in 14 days has a sensitivity-85% and specificity-74%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Contd..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Upto</a:t>
            </a:r>
            <a:r>
              <a:rPr lang="en-IN" dirty="0" smtClean="0"/>
              <a:t> 25 weeks measurement of TCD in </a:t>
            </a:r>
            <a:r>
              <a:rPr lang="en-IN" dirty="0" err="1" smtClean="0"/>
              <a:t>cms</a:t>
            </a:r>
            <a:r>
              <a:rPr lang="en-IN" dirty="0" smtClean="0"/>
              <a:t> equal to gestational week in weeks.</a:t>
            </a:r>
          </a:p>
          <a:p>
            <a:endParaRPr lang="en-IN" dirty="0" smtClean="0"/>
          </a:p>
          <a:p>
            <a:r>
              <a:rPr lang="en-IN" dirty="0" smtClean="0"/>
              <a:t>This measurement is relatively spared the effects of mild to moderate </a:t>
            </a:r>
            <a:r>
              <a:rPr lang="en-IN" dirty="0" err="1" smtClean="0"/>
              <a:t>uteroplacental</a:t>
            </a:r>
            <a:r>
              <a:rPr lang="en-IN" dirty="0" smtClean="0"/>
              <a:t> dysfunction.</a:t>
            </a:r>
          </a:p>
          <a:p>
            <a:endParaRPr lang="en-IN" dirty="0" smtClean="0"/>
          </a:p>
          <a:p>
            <a:r>
              <a:rPr lang="en-IN" dirty="0" smtClean="0"/>
              <a:t>Serial measurements have more predictive value than a single measurement.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Trans </a:t>
            </a:r>
            <a:r>
              <a:rPr lang="en-IN" dirty="0" err="1" smtClean="0"/>
              <a:t>cerebellar</a:t>
            </a:r>
            <a:r>
              <a:rPr lang="en-IN" dirty="0" smtClean="0"/>
              <a:t> diameter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Various age independent </a:t>
            </a:r>
            <a:r>
              <a:rPr lang="en-IN" dirty="0" err="1" smtClean="0"/>
              <a:t>morphometric</a:t>
            </a:r>
            <a:r>
              <a:rPr lang="en-IN" dirty="0" smtClean="0"/>
              <a:t> ratios(HC/AC,FL/AC) have been used to detect IUGR.</a:t>
            </a:r>
          </a:p>
          <a:p>
            <a:endParaRPr lang="en-IN" dirty="0" smtClean="0"/>
          </a:p>
          <a:p>
            <a:r>
              <a:rPr lang="en-IN" dirty="0" smtClean="0"/>
              <a:t>The normal value of HC/AC decreases linearly from 16 to 40 weeks gestation.</a:t>
            </a:r>
          </a:p>
          <a:p>
            <a:endParaRPr lang="en-IN" dirty="0" smtClean="0"/>
          </a:p>
          <a:p>
            <a:r>
              <a:rPr lang="en-IN" dirty="0" smtClean="0"/>
              <a:t>An HC/AC &gt;2 SD above the mean is predictive of IUGR.</a:t>
            </a:r>
          </a:p>
          <a:p>
            <a:endParaRPr lang="en-IN" dirty="0" smtClean="0"/>
          </a:p>
          <a:p>
            <a:r>
              <a:rPr lang="en-IN" dirty="0" smtClean="0"/>
              <a:t>FL/AC ratio normal value is 22 in second half of pregnancy.</a:t>
            </a:r>
          </a:p>
          <a:p>
            <a:endParaRPr lang="en-IN" dirty="0" smtClean="0"/>
          </a:p>
          <a:p>
            <a:r>
              <a:rPr lang="en-IN" dirty="0" smtClean="0"/>
              <a:t> FL/AC ratio above 23.5% is considered abnormal.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Measurement ratios: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/>
          <a:lstStyle/>
          <a:p>
            <a:endParaRPr lang="en-IN" dirty="0" smtClean="0"/>
          </a:p>
          <a:p>
            <a:r>
              <a:rPr lang="en-IN" dirty="0" smtClean="0"/>
              <a:t>An abnormally elevated FL/AC or HC/AC ratio indicates asymmetrical growth and helps in differentiating a growth restricted </a:t>
            </a:r>
            <a:r>
              <a:rPr lang="en-IN" dirty="0" err="1" smtClean="0"/>
              <a:t>fetus</a:t>
            </a:r>
            <a:r>
              <a:rPr lang="en-IN" dirty="0" smtClean="0"/>
              <a:t> from a constitutionally small.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Although an estimate of </a:t>
            </a:r>
            <a:r>
              <a:rPr lang="en-IN" dirty="0" err="1" smtClean="0"/>
              <a:t>fetal</a:t>
            </a:r>
            <a:r>
              <a:rPr lang="en-IN" dirty="0" smtClean="0"/>
              <a:t> weight </a:t>
            </a:r>
            <a:r>
              <a:rPr lang="en-IN" dirty="0" err="1" smtClean="0"/>
              <a:t>doesnot</a:t>
            </a:r>
            <a:r>
              <a:rPr lang="en-IN" dirty="0" smtClean="0"/>
              <a:t> routinely add to the abdominal circumference percentile for diagnosis</a:t>
            </a:r>
          </a:p>
          <a:p>
            <a:r>
              <a:rPr lang="en-IN" dirty="0" smtClean="0"/>
              <a:t>It adds a graphic image that is easy for both patient and referring physician to conceptualise.</a:t>
            </a:r>
          </a:p>
          <a:p>
            <a:r>
              <a:rPr lang="en-IN" dirty="0" smtClean="0"/>
              <a:t>Sensitivity-low </a:t>
            </a:r>
          </a:p>
          <a:p>
            <a:r>
              <a:rPr lang="en-IN" dirty="0" smtClean="0"/>
              <a:t>Positive predictive value of </a:t>
            </a:r>
            <a:r>
              <a:rPr lang="en-IN" dirty="0" err="1" smtClean="0"/>
              <a:t>fetal</a:t>
            </a:r>
            <a:r>
              <a:rPr lang="en-IN" dirty="0" smtClean="0"/>
              <a:t> weight estimate below 10</a:t>
            </a:r>
            <a:r>
              <a:rPr lang="en-IN" baseline="30000" dirty="0" smtClean="0"/>
              <a:t>th</a:t>
            </a:r>
            <a:r>
              <a:rPr lang="en-IN" dirty="0" smtClean="0"/>
              <a:t> percentile is greater.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/>
              <a:t>Sonographic</a:t>
            </a:r>
            <a:r>
              <a:rPr lang="en-IN" dirty="0" smtClean="0"/>
              <a:t> estimate of </a:t>
            </a:r>
            <a:r>
              <a:rPr lang="en-IN" dirty="0" err="1" smtClean="0"/>
              <a:t>fetal</a:t>
            </a:r>
            <a:r>
              <a:rPr lang="en-IN" dirty="0" smtClean="0"/>
              <a:t> weight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/>
          </a:bodyPr>
          <a:lstStyle/>
          <a:p>
            <a:r>
              <a:rPr lang="en-IN" dirty="0" err="1" smtClean="0"/>
              <a:t>Grannum</a:t>
            </a:r>
            <a:r>
              <a:rPr lang="en-IN" dirty="0" smtClean="0"/>
              <a:t> et al developed a scoring system based on texture and architecture of placenta.</a:t>
            </a:r>
          </a:p>
          <a:p>
            <a:r>
              <a:rPr lang="en-IN" dirty="0" smtClean="0"/>
              <a:t>Grade 0 to grade III</a:t>
            </a:r>
          </a:p>
          <a:p>
            <a:endParaRPr lang="en-IN" dirty="0" smtClean="0"/>
          </a:p>
          <a:p>
            <a:r>
              <a:rPr lang="en-IN" dirty="0" smtClean="0"/>
              <a:t>Although placental changes are not specific to IUGR ,acceleration of placental maturation may occur with IUGR and Hypertensive disorders.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Placental morphology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221497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Grade 0- homogenous placenta without </a:t>
            </a:r>
            <a:r>
              <a:rPr lang="en-IN" dirty="0" err="1" smtClean="0"/>
              <a:t>calcifiction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I- random </a:t>
            </a:r>
            <a:r>
              <a:rPr lang="en-IN" dirty="0" err="1" smtClean="0"/>
              <a:t>echogenic</a:t>
            </a:r>
            <a:r>
              <a:rPr lang="en-IN" dirty="0" smtClean="0"/>
              <a:t> areas of calcification and an undulating pattern of chorionic plate.</a:t>
            </a:r>
          </a:p>
          <a:p>
            <a:endParaRPr lang="en-IN" dirty="0" smtClean="0"/>
          </a:p>
          <a:p>
            <a:r>
              <a:rPr lang="en-IN" dirty="0" smtClean="0"/>
              <a:t>II- comma shaped indentations in basal plate and calcification in basal layers. </a:t>
            </a:r>
          </a:p>
          <a:p>
            <a:endParaRPr lang="en-IN" dirty="0" smtClean="0"/>
          </a:p>
          <a:p>
            <a:r>
              <a:rPr lang="en-IN" dirty="0" smtClean="0"/>
              <a:t>III- distinct cotyledons are </a:t>
            </a:r>
            <a:r>
              <a:rPr lang="en-IN" dirty="0" err="1" smtClean="0"/>
              <a:t>visualised,indentations</a:t>
            </a:r>
            <a:r>
              <a:rPr lang="en-IN" dirty="0" smtClean="0"/>
              <a:t> are pronounced and there are </a:t>
            </a:r>
            <a:r>
              <a:rPr lang="en-IN" dirty="0" err="1" smtClean="0"/>
              <a:t>echogenic</a:t>
            </a:r>
            <a:r>
              <a:rPr lang="en-IN" dirty="0" smtClean="0"/>
              <a:t> fall out areas in the </a:t>
            </a:r>
            <a:r>
              <a:rPr lang="en-IN" dirty="0" err="1" smtClean="0"/>
              <a:t>contyledons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Oligohydramnios</a:t>
            </a:r>
            <a:r>
              <a:rPr lang="en-IN" dirty="0" smtClean="0"/>
              <a:t> may be a first incidental finding noticed in pregnancies with </a:t>
            </a:r>
            <a:r>
              <a:rPr lang="en-IN" dirty="0" err="1" smtClean="0"/>
              <a:t>fetal</a:t>
            </a:r>
            <a:r>
              <a:rPr lang="en-IN" dirty="0" smtClean="0"/>
              <a:t> growth restriction.</a:t>
            </a:r>
          </a:p>
          <a:p>
            <a:endParaRPr lang="en-IN" dirty="0" smtClean="0"/>
          </a:p>
          <a:p>
            <a:r>
              <a:rPr lang="en-IN" dirty="0" smtClean="0"/>
              <a:t>If this is </a:t>
            </a:r>
            <a:r>
              <a:rPr lang="en-IN" dirty="0" err="1" smtClean="0"/>
              <a:t>noticed,complete</a:t>
            </a:r>
            <a:r>
              <a:rPr lang="en-IN" dirty="0" smtClean="0"/>
              <a:t> USG assessment of </a:t>
            </a:r>
            <a:r>
              <a:rPr lang="en-IN" dirty="0" err="1" smtClean="0"/>
              <a:t>fetal</a:t>
            </a:r>
            <a:r>
              <a:rPr lang="en-IN" dirty="0" smtClean="0"/>
              <a:t> growth should be performed.</a:t>
            </a:r>
          </a:p>
          <a:p>
            <a:endParaRPr lang="en-IN" dirty="0" smtClean="0"/>
          </a:p>
          <a:p>
            <a:r>
              <a:rPr lang="en-IN" dirty="0" smtClean="0"/>
              <a:t>Because 96% of </a:t>
            </a:r>
            <a:r>
              <a:rPr lang="en-IN" dirty="0" err="1" smtClean="0"/>
              <a:t>fetuses</a:t>
            </a:r>
            <a:r>
              <a:rPr lang="en-IN" dirty="0" smtClean="0"/>
              <a:t> with fluid pockets less than 1 cm may be growth restricted.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Amniotic fluid volume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Small </a:t>
            </a:r>
            <a:r>
              <a:rPr lang="en-IN" dirty="0" err="1" smtClean="0"/>
              <a:t>fetal</a:t>
            </a:r>
            <a:r>
              <a:rPr lang="en-IN" dirty="0" smtClean="0"/>
              <a:t> size – excess amniotic fluid volume suggests </a:t>
            </a:r>
            <a:r>
              <a:rPr lang="en-IN" dirty="0" err="1" smtClean="0"/>
              <a:t>anuploidy</a:t>
            </a:r>
            <a:r>
              <a:rPr lang="en-IN" dirty="0" smtClean="0"/>
              <a:t> or </a:t>
            </a:r>
            <a:r>
              <a:rPr lang="en-IN" dirty="0" err="1" smtClean="0"/>
              <a:t>fetal</a:t>
            </a:r>
            <a:r>
              <a:rPr lang="en-IN" dirty="0" smtClean="0"/>
              <a:t> infection.</a:t>
            </a:r>
          </a:p>
          <a:p>
            <a:endParaRPr lang="en-IN" dirty="0" smtClean="0"/>
          </a:p>
          <a:p>
            <a:r>
              <a:rPr lang="en-IN" dirty="0" smtClean="0"/>
              <a:t>Normal or decreased amniotic fluid is compatible with placental insufficiency.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/>
          </a:bodyPr>
          <a:lstStyle/>
          <a:p>
            <a:r>
              <a:rPr lang="en-IN" b="1" dirty="0" smtClean="0"/>
              <a:t>CLINICAL</a:t>
            </a:r>
          </a:p>
          <a:p>
            <a:endParaRPr lang="en-IN" dirty="0" smtClean="0"/>
          </a:p>
          <a:p>
            <a:r>
              <a:rPr lang="en-IN" dirty="0" smtClean="0"/>
              <a:t>The maternal uterine </a:t>
            </a:r>
            <a:r>
              <a:rPr lang="en-IN" dirty="0" err="1" smtClean="0"/>
              <a:t>fundus</a:t>
            </a:r>
            <a:r>
              <a:rPr lang="en-IN" dirty="0" smtClean="0"/>
              <a:t> is objectively measured and charted during each antenatal visit.</a:t>
            </a:r>
          </a:p>
          <a:p>
            <a:endParaRPr lang="en-IN" dirty="0" smtClean="0"/>
          </a:p>
          <a:p>
            <a:r>
              <a:rPr lang="en-IN" dirty="0" smtClean="0"/>
              <a:t>sensitivity for detection of IUGR- 60-80%</a:t>
            </a:r>
          </a:p>
          <a:p>
            <a:endParaRPr lang="en-IN" dirty="0" smtClean="0"/>
          </a:p>
          <a:p>
            <a:r>
              <a:rPr lang="en-IN" dirty="0" smtClean="0"/>
              <a:t>Although this is a poor screening tool , accuracy of subsequent ultrasound prediction of IUGR is enhanced.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en-IN" sz="3200" dirty="0" smtClean="0">
                <a:latin typeface="Algerian" pitchFamily="82" charset="0"/>
              </a:rPr>
              <a:t>Screening options for growth restriction</a:t>
            </a:r>
            <a:endParaRPr lang="en-IN" sz="32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Doppler flow studies are an important adjunct to </a:t>
            </a:r>
            <a:r>
              <a:rPr lang="en-IN" dirty="0" err="1" smtClean="0"/>
              <a:t>fetal</a:t>
            </a:r>
            <a:r>
              <a:rPr lang="en-IN" dirty="0" smtClean="0"/>
              <a:t> biometry in identifying the IUGR </a:t>
            </a:r>
            <a:r>
              <a:rPr lang="en-IN" dirty="0" err="1" smtClean="0"/>
              <a:t>fetus</a:t>
            </a:r>
            <a:r>
              <a:rPr lang="en-IN" dirty="0" smtClean="0"/>
              <a:t> at risk of adverse outcomes.</a:t>
            </a:r>
          </a:p>
          <a:p>
            <a:endParaRPr lang="en-IN" dirty="0" smtClean="0"/>
          </a:p>
          <a:p>
            <a:r>
              <a:rPr lang="en-IN" dirty="0" smtClean="0"/>
              <a:t>The most widely used arterial </a:t>
            </a:r>
            <a:r>
              <a:rPr lang="en-IN" dirty="0" err="1" smtClean="0"/>
              <a:t>indicies</a:t>
            </a:r>
            <a:r>
              <a:rPr lang="en-IN" dirty="0" smtClean="0"/>
              <a:t> are </a:t>
            </a:r>
            <a:r>
              <a:rPr lang="en-IN" dirty="0" err="1" smtClean="0"/>
              <a:t>pulsatility</a:t>
            </a:r>
            <a:r>
              <a:rPr lang="en-IN" dirty="0" smtClean="0"/>
              <a:t> index, systolic to diastolic ratio, and resistance index.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Doppler </a:t>
            </a:r>
            <a:r>
              <a:rPr lang="en-IN" dirty="0" err="1" smtClean="0"/>
              <a:t>ultrasonography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Pulsatility</a:t>
            </a:r>
            <a:r>
              <a:rPr lang="en-IN" dirty="0" smtClean="0"/>
              <a:t> index(PI): peak systolic velocity-end diastolic velocity / average velocity during cardiac cycle.</a:t>
            </a:r>
          </a:p>
          <a:p>
            <a:endParaRPr lang="en-IN" dirty="0" smtClean="0"/>
          </a:p>
          <a:p>
            <a:r>
              <a:rPr lang="en-IN" dirty="0" smtClean="0"/>
              <a:t>Resistance index(RI): (peak systolic velocity-end diastolic velocity)/peak systolic velocity.</a:t>
            </a:r>
          </a:p>
          <a:p>
            <a:endParaRPr lang="en-IN" dirty="0" smtClean="0"/>
          </a:p>
          <a:p>
            <a:r>
              <a:rPr lang="en-IN" dirty="0" smtClean="0"/>
              <a:t>Systolic/diastolic ratio(S/D)=peak systolic velocity /end diastolic velocity.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These are calculated as follows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72098"/>
          </a:xfrm>
        </p:spPr>
        <p:txBody>
          <a:bodyPr/>
          <a:lstStyle/>
          <a:p>
            <a:r>
              <a:rPr lang="en-IN" dirty="0" smtClean="0"/>
              <a:t>Vessels examined: umbilical and middle cerebral arteries.</a:t>
            </a:r>
          </a:p>
          <a:p>
            <a:endParaRPr lang="en-IN" dirty="0" smtClean="0"/>
          </a:p>
          <a:p>
            <a:r>
              <a:rPr lang="en-IN" dirty="0" smtClean="0"/>
              <a:t>Normal pregnancy is characterised by a low resistance </a:t>
            </a:r>
            <a:r>
              <a:rPr lang="en-IN" dirty="0" err="1" smtClean="0"/>
              <a:t>fetoplacental</a:t>
            </a:r>
            <a:r>
              <a:rPr lang="en-IN" dirty="0" smtClean="0"/>
              <a:t> system with </a:t>
            </a:r>
            <a:r>
              <a:rPr lang="en-IN" dirty="0" err="1" smtClean="0"/>
              <a:t>continous</a:t>
            </a:r>
            <a:r>
              <a:rPr lang="en-IN" dirty="0" smtClean="0"/>
              <a:t> flow throughout the cardiac cycle.</a:t>
            </a:r>
          </a:p>
          <a:p>
            <a:endParaRPr lang="en-IN" dirty="0" smtClean="0"/>
          </a:p>
          <a:p>
            <a:r>
              <a:rPr lang="en-IN" dirty="0" smtClean="0"/>
              <a:t>When there is </a:t>
            </a:r>
            <a:r>
              <a:rPr lang="en-IN" dirty="0" err="1" smtClean="0"/>
              <a:t>underperfusion</a:t>
            </a:r>
            <a:r>
              <a:rPr lang="en-IN" dirty="0" smtClean="0"/>
              <a:t> of placenta, tertiary </a:t>
            </a:r>
            <a:r>
              <a:rPr lang="en-IN" dirty="0" err="1" smtClean="0"/>
              <a:t>villi</a:t>
            </a:r>
            <a:r>
              <a:rPr lang="en-IN" dirty="0" smtClean="0"/>
              <a:t> capillary bed is damaged resulting in increased placental resistance.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3382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Amniotic fluid index</a:t>
            </a:r>
          </a:p>
          <a:p>
            <a:endParaRPr lang="en-IN" dirty="0" smtClean="0"/>
          </a:p>
          <a:p>
            <a:r>
              <a:rPr lang="en-IN" dirty="0" smtClean="0"/>
              <a:t>Umbilical artery </a:t>
            </a:r>
            <a:r>
              <a:rPr lang="en-IN" dirty="0" err="1" smtClean="0"/>
              <a:t>pulsatility</a:t>
            </a:r>
            <a:r>
              <a:rPr lang="en-IN" dirty="0" smtClean="0"/>
              <a:t> index are the first  to become abnormal followed by </a:t>
            </a:r>
          </a:p>
          <a:p>
            <a:endParaRPr lang="en-IN" dirty="0" smtClean="0"/>
          </a:p>
          <a:p>
            <a:r>
              <a:rPr lang="en-IN" dirty="0" smtClean="0"/>
              <a:t>Changes in MCA </a:t>
            </a:r>
            <a:r>
              <a:rPr lang="en-IN" dirty="0" err="1" smtClean="0"/>
              <a:t>velocimetry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Aorta </a:t>
            </a:r>
            <a:r>
              <a:rPr lang="en-IN" dirty="0" err="1" smtClean="0"/>
              <a:t>doppler</a:t>
            </a:r>
            <a:r>
              <a:rPr lang="en-IN" dirty="0" smtClean="0"/>
              <a:t> study</a:t>
            </a:r>
          </a:p>
          <a:p>
            <a:endParaRPr lang="en-IN" dirty="0" smtClean="0"/>
          </a:p>
          <a:p>
            <a:r>
              <a:rPr lang="en-IN" dirty="0" err="1" smtClean="0"/>
              <a:t>Ductus</a:t>
            </a:r>
            <a:r>
              <a:rPr lang="en-IN" dirty="0" smtClean="0"/>
              <a:t> </a:t>
            </a:r>
            <a:r>
              <a:rPr lang="en-IN" dirty="0" err="1" smtClean="0"/>
              <a:t>venosus</a:t>
            </a:r>
            <a:r>
              <a:rPr lang="en-IN" dirty="0" smtClean="0"/>
              <a:t> waveform and </a:t>
            </a:r>
          </a:p>
          <a:p>
            <a:endParaRPr lang="en-IN" dirty="0" smtClean="0"/>
          </a:p>
          <a:p>
            <a:r>
              <a:rPr lang="en-IN" dirty="0" smtClean="0"/>
              <a:t>Inferior vena cava Doppler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The temporal sequence of Doppler changes is as follows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reflects placental function and indicates degree of placental insufficiency.</a:t>
            </a:r>
          </a:p>
          <a:p>
            <a:r>
              <a:rPr lang="en-IN" dirty="0" smtClean="0"/>
              <a:t>High UA PI(above 95</a:t>
            </a:r>
            <a:r>
              <a:rPr lang="en-IN" baseline="30000" dirty="0" smtClean="0"/>
              <a:t>th</a:t>
            </a:r>
            <a:r>
              <a:rPr lang="en-IN" dirty="0" smtClean="0"/>
              <a:t> percentile)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Placental insufficiency</a:t>
            </a:r>
          </a:p>
          <a:p>
            <a:r>
              <a:rPr lang="en-IN" dirty="0" smtClean="0"/>
              <a:t>Positive end diastolic flow              ≥50%</a:t>
            </a:r>
          </a:p>
          <a:p>
            <a:r>
              <a:rPr lang="en-IN" dirty="0" smtClean="0"/>
              <a:t>Absent                                           ≥ 70%</a:t>
            </a:r>
          </a:p>
          <a:p>
            <a:r>
              <a:rPr lang="en-IN" dirty="0" smtClean="0"/>
              <a:t>Reversed                                        ≥90%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Umbilical artery Doppler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_2017-04-12-01-49-07-2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094144"/>
            <a:ext cx="7358114" cy="576385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Umbilical artery Doppler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MCA and </a:t>
            </a:r>
            <a:r>
              <a:rPr lang="en-IN" dirty="0" err="1" smtClean="0"/>
              <a:t>ductus</a:t>
            </a:r>
            <a:r>
              <a:rPr lang="en-IN" dirty="0" smtClean="0"/>
              <a:t> </a:t>
            </a:r>
            <a:r>
              <a:rPr lang="en-IN" dirty="0" err="1" smtClean="0"/>
              <a:t>venosus</a:t>
            </a:r>
            <a:r>
              <a:rPr lang="en-IN" dirty="0" smtClean="0"/>
              <a:t> reflect how </a:t>
            </a:r>
            <a:r>
              <a:rPr lang="en-IN" dirty="0" err="1" smtClean="0"/>
              <a:t>fetus</a:t>
            </a:r>
            <a:r>
              <a:rPr lang="en-IN" dirty="0" smtClean="0"/>
              <a:t> is coping.</a:t>
            </a:r>
          </a:p>
          <a:p>
            <a:r>
              <a:rPr lang="en-IN" dirty="0" smtClean="0"/>
              <a:t>In normal </a:t>
            </a:r>
            <a:r>
              <a:rPr lang="en-IN" dirty="0" err="1" smtClean="0"/>
              <a:t>fetus</a:t>
            </a:r>
            <a:r>
              <a:rPr lang="en-IN" dirty="0" smtClean="0"/>
              <a:t>- relatively little flow during diastole.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Middle cerebral artery</a:t>
            </a:r>
            <a:endParaRPr lang="en-IN" dirty="0"/>
          </a:p>
        </p:txBody>
      </p:sp>
      <p:pic>
        <p:nvPicPr>
          <p:cNvPr id="4" name="Picture 3" descr="7NLMCA-300x203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797465"/>
            <a:ext cx="6000792" cy="40605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143668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Increased resistance to blood flow in the placenta results in redistribution of the cardiac output to favour cardiac and cerebral circulation.</a:t>
            </a:r>
          </a:p>
          <a:p>
            <a:endParaRPr lang="en-IN" dirty="0" smtClean="0"/>
          </a:p>
          <a:p>
            <a:r>
              <a:rPr lang="en-IN" dirty="0" smtClean="0"/>
              <a:t>Cerebral vasodilatation also known as </a:t>
            </a:r>
            <a:r>
              <a:rPr lang="en-IN" b="1" dirty="0" smtClean="0"/>
              <a:t>“brain sparing effect</a:t>
            </a:r>
            <a:r>
              <a:rPr lang="en-IN" dirty="0" smtClean="0"/>
              <a:t>” is a response of a </a:t>
            </a:r>
            <a:r>
              <a:rPr lang="en-IN" dirty="0" err="1" smtClean="0"/>
              <a:t>fetus</a:t>
            </a:r>
            <a:r>
              <a:rPr lang="en-IN" dirty="0" smtClean="0"/>
              <a:t> to chronic hypoxemia </a:t>
            </a:r>
          </a:p>
          <a:p>
            <a:endParaRPr lang="en-IN" dirty="0" smtClean="0"/>
          </a:p>
          <a:p>
            <a:r>
              <a:rPr lang="en-IN" dirty="0" smtClean="0"/>
              <a:t>Results in increase in diastolic flow and decrease in </a:t>
            </a:r>
            <a:r>
              <a:rPr lang="en-IN" dirty="0" err="1" smtClean="0"/>
              <a:t>doppler</a:t>
            </a:r>
            <a:r>
              <a:rPr lang="en-IN" dirty="0" smtClean="0"/>
              <a:t> indices.</a:t>
            </a:r>
          </a:p>
          <a:p>
            <a:endParaRPr lang="en-IN" dirty="0" smtClean="0"/>
          </a:p>
          <a:p>
            <a:r>
              <a:rPr lang="en-IN" b="1" dirty="0" smtClean="0"/>
              <a:t>Reduced MCA PI and MCA/UA PI ratio(</a:t>
            </a:r>
            <a:r>
              <a:rPr lang="en-IN" b="1" dirty="0" err="1" smtClean="0"/>
              <a:t>cerebro</a:t>
            </a:r>
            <a:r>
              <a:rPr lang="en-IN" b="1" dirty="0" smtClean="0"/>
              <a:t>- placental ratio)= </a:t>
            </a:r>
            <a:r>
              <a:rPr lang="en-IN" dirty="0" smtClean="0"/>
              <a:t>early signs of cerebral hypoxemia.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785926"/>
            <a:ext cx="6929486" cy="469896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MCA-increased end diastolic flow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An abnormal ratio (less than 1.0) – correlate with adverse neonatal outcome.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MCA </a:t>
            </a:r>
            <a:r>
              <a:rPr lang="en-IN" dirty="0" err="1" smtClean="0"/>
              <a:t>doppler</a:t>
            </a:r>
            <a:r>
              <a:rPr lang="en-IN" dirty="0" smtClean="0"/>
              <a:t> are most useful because of their high negative predictive value.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r>
              <a:rPr lang="en-IN" dirty="0" err="1" smtClean="0"/>
              <a:t>Contd</a:t>
            </a:r>
            <a:r>
              <a:rPr lang="en-IN" dirty="0" smtClean="0"/>
              <a:t>…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-s2.0-S0020729299000685-gr4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037945"/>
            <a:ext cx="8358246" cy="582005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IN" dirty="0" err="1" smtClean="0"/>
              <a:t>Gravidogram</a:t>
            </a:r>
            <a:r>
              <a:rPr lang="en-IN" dirty="0" smtClean="0"/>
              <a:t> 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DV shunts oxygenated blood from </a:t>
            </a:r>
            <a:r>
              <a:rPr lang="en-IN" dirty="0" err="1" smtClean="0"/>
              <a:t>umblical</a:t>
            </a:r>
            <a:r>
              <a:rPr lang="en-IN" dirty="0" smtClean="0"/>
              <a:t> vein into inferior </a:t>
            </a:r>
            <a:r>
              <a:rPr lang="en-IN" dirty="0" err="1" smtClean="0"/>
              <a:t>venacava</a:t>
            </a:r>
            <a:r>
              <a:rPr lang="en-IN" dirty="0" smtClean="0"/>
              <a:t> ,before it joins </a:t>
            </a:r>
            <a:r>
              <a:rPr lang="en-IN" dirty="0" err="1" smtClean="0"/>
              <a:t>portalvein</a:t>
            </a:r>
            <a:r>
              <a:rPr lang="en-IN" dirty="0" smtClean="0"/>
              <a:t>.</a:t>
            </a:r>
          </a:p>
          <a:p>
            <a:r>
              <a:rPr lang="en-IN" dirty="0" smtClean="0"/>
              <a:t>Normal </a:t>
            </a:r>
            <a:r>
              <a:rPr lang="en-IN" dirty="0" err="1" smtClean="0"/>
              <a:t>fetus</a:t>
            </a:r>
            <a:r>
              <a:rPr lang="en-IN" dirty="0" smtClean="0"/>
              <a:t>: flow in DV is forward ,moving towards the heart during the entire cardiac cycle.</a:t>
            </a:r>
          </a:p>
          <a:p>
            <a:r>
              <a:rPr lang="en-IN" dirty="0" smtClean="0"/>
              <a:t>It exhibits </a:t>
            </a:r>
            <a:r>
              <a:rPr lang="en-IN" dirty="0" err="1" smtClean="0"/>
              <a:t>pulsatile</a:t>
            </a:r>
            <a:r>
              <a:rPr lang="en-IN" dirty="0" smtClean="0"/>
              <a:t> </a:t>
            </a:r>
            <a:r>
              <a:rPr lang="en-IN" dirty="0" err="1" smtClean="0"/>
              <a:t>triphasic</a:t>
            </a:r>
            <a:r>
              <a:rPr lang="en-IN" dirty="0" smtClean="0"/>
              <a:t> waveform representing flow during systole(S wave), diastole (D) and </a:t>
            </a:r>
            <a:r>
              <a:rPr lang="en-IN" dirty="0" err="1" smtClean="0"/>
              <a:t>atrial</a:t>
            </a:r>
            <a:r>
              <a:rPr lang="en-IN" dirty="0" smtClean="0"/>
              <a:t> systole (a-wave)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Ductus</a:t>
            </a:r>
            <a:r>
              <a:rPr lang="en-IN" dirty="0" smtClean="0"/>
              <a:t> venous Doppler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uct-ven-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85728"/>
            <a:ext cx="9188964" cy="621508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/>
          </a:bodyPr>
          <a:lstStyle/>
          <a:p>
            <a:r>
              <a:rPr lang="en-IN" dirty="0" smtClean="0"/>
              <a:t>In response to </a:t>
            </a:r>
            <a:r>
              <a:rPr lang="en-IN" b="1" dirty="0" smtClean="0"/>
              <a:t>hypoxia</a:t>
            </a:r>
            <a:r>
              <a:rPr lang="en-IN" dirty="0" smtClean="0"/>
              <a:t>,</a:t>
            </a:r>
          </a:p>
          <a:p>
            <a:endParaRPr lang="en-IN" dirty="0" smtClean="0"/>
          </a:p>
          <a:p>
            <a:r>
              <a:rPr lang="en-IN" dirty="0" smtClean="0"/>
              <a:t>Dilatation of DV allows a larger proportion of umbilical venous flow to pass into the right atrium through  the foramen </a:t>
            </a:r>
            <a:r>
              <a:rPr lang="en-IN" dirty="0" err="1" smtClean="0"/>
              <a:t>ovale</a:t>
            </a:r>
            <a:r>
              <a:rPr lang="en-IN" dirty="0" smtClean="0"/>
              <a:t> and into cerebral circulation .</a:t>
            </a:r>
          </a:p>
          <a:p>
            <a:endParaRPr lang="en-IN" dirty="0" smtClean="0"/>
          </a:p>
          <a:p>
            <a:r>
              <a:rPr lang="en-IN" dirty="0" smtClean="0"/>
              <a:t>Manifests by increase in </a:t>
            </a:r>
            <a:r>
              <a:rPr lang="en-IN" dirty="0" err="1" smtClean="0"/>
              <a:t>pulsatility</a:t>
            </a:r>
            <a:r>
              <a:rPr lang="en-IN" dirty="0" smtClean="0"/>
              <a:t> index for veins.</a:t>
            </a:r>
          </a:p>
          <a:p>
            <a:endParaRPr lang="en-IN" dirty="0" smtClean="0"/>
          </a:p>
          <a:p>
            <a:r>
              <a:rPr lang="en-IN" dirty="0" smtClean="0"/>
              <a:t>PIV= peak systolic velocity-</a:t>
            </a:r>
            <a:r>
              <a:rPr lang="en-IN" dirty="0" err="1" smtClean="0"/>
              <a:t>atrial</a:t>
            </a:r>
            <a:r>
              <a:rPr lang="en-IN" dirty="0" smtClean="0"/>
              <a:t> contraction velocity/average velocity during cardiac cycle.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71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IN" dirty="0" smtClean="0"/>
          </a:p>
          <a:p>
            <a:r>
              <a:rPr lang="en-IN" dirty="0" smtClean="0"/>
              <a:t>As hypoxia progresses to </a:t>
            </a:r>
            <a:r>
              <a:rPr lang="en-IN" b="1" dirty="0" err="1" smtClean="0"/>
              <a:t>acidemia</a:t>
            </a:r>
            <a:r>
              <a:rPr lang="en-IN" b="1" dirty="0" smtClean="0"/>
              <a:t>,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phase of DV pulsation corresponding to </a:t>
            </a:r>
            <a:r>
              <a:rPr lang="en-IN" dirty="0" err="1" smtClean="0"/>
              <a:t>atrial</a:t>
            </a:r>
            <a:r>
              <a:rPr lang="en-IN" dirty="0" smtClean="0"/>
              <a:t> contraction become reversed.</a:t>
            </a:r>
          </a:p>
          <a:p>
            <a:r>
              <a:rPr lang="en-IN" dirty="0" smtClean="0"/>
              <a:t>DV used for</a:t>
            </a:r>
          </a:p>
          <a:p>
            <a:r>
              <a:rPr lang="en-IN" dirty="0" smtClean="0"/>
              <a:t>1. </a:t>
            </a:r>
            <a:r>
              <a:rPr lang="en-IN" dirty="0" err="1" smtClean="0"/>
              <a:t>surviellance</a:t>
            </a:r>
            <a:r>
              <a:rPr lang="en-IN" dirty="0" smtClean="0"/>
              <a:t> in SGA </a:t>
            </a:r>
            <a:r>
              <a:rPr lang="en-IN" dirty="0" err="1" smtClean="0"/>
              <a:t>fetus</a:t>
            </a:r>
            <a:r>
              <a:rPr lang="en-IN" dirty="0" smtClean="0"/>
              <a:t> with abnormal UA Doppler.</a:t>
            </a:r>
          </a:p>
          <a:p>
            <a:r>
              <a:rPr lang="en-IN" dirty="0" smtClean="0"/>
              <a:t>2.Decision of time to delivery in early onset SGA(&lt;32-34 weeks)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en-IN" dirty="0" smtClean="0"/>
              <a:t>Contd..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88290"/>
            <a:ext cx="3571900" cy="6669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00108"/>
            <a:ext cx="8686800" cy="628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AC&lt;2.5 – 10</a:t>
            </a:r>
            <a:r>
              <a:rPr lang="en-IN" baseline="30000" dirty="0" smtClean="0"/>
              <a:t>th</a:t>
            </a:r>
            <a:r>
              <a:rPr lang="en-IN" dirty="0" smtClean="0"/>
              <a:t> percentile</a:t>
            </a:r>
          </a:p>
          <a:p>
            <a:pPr>
              <a:buNone/>
            </a:pPr>
            <a:r>
              <a:rPr lang="en-IN" sz="2200" dirty="0" smtClean="0"/>
              <a:t>                                             </a:t>
            </a:r>
            <a:r>
              <a:rPr lang="en-IN" sz="2200" dirty="0" err="1" smtClean="0"/>
              <a:t>aneuploidy,viral</a:t>
            </a:r>
            <a:r>
              <a:rPr lang="en-IN" sz="2200" dirty="0" smtClean="0"/>
              <a:t> infections</a:t>
            </a:r>
          </a:p>
          <a:p>
            <a:pPr>
              <a:buNone/>
            </a:pPr>
            <a:r>
              <a:rPr lang="en-IN" dirty="0" smtClean="0"/>
              <a:t>Anatomy survey &amp; AFI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Normal anatomy/AFI or        </a:t>
            </a:r>
          </a:p>
          <a:p>
            <a:pPr>
              <a:buNone/>
            </a:pPr>
            <a:r>
              <a:rPr lang="en-IN" dirty="0" err="1" smtClean="0"/>
              <a:t>Oligo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</a:t>
            </a:r>
            <a:r>
              <a:rPr lang="en-IN" b="1" dirty="0" smtClean="0"/>
              <a:t>UA,MCA Doppler     </a:t>
            </a:r>
            <a:r>
              <a:rPr lang="en-IN" dirty="0" smtClean="0"/>
              <a:t>placental insufficiency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if both Normal</a:t>
            </a:r>
          </a:p>
          <a:p>
            <a:pPr>
              <a:buNone/>
            </a:pPr>
            <a:r>
              <a:rPr lang="en-IN" dirty="0" smtClean="0"/>
              <a:t>      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err="1" smtClean="0"/>
              <a:t>cerebroplacental</a:t>
            </a:r>
            <a:r>
              <a:rPr lang="en-IN" dirty="0" smtClean="0"/>
              <a:t> ratio      decreased ratio</a:t>
            </a:r>
          </a:p>
          <a:p>
            <a:pPr>
              <a:buNone/>
            </a:pPr>
            <a:r>
              <a:rPr lang="en-IN" dirty="0" smtClean="0"/>
              <a:t>If N- repeat examination after </a:t>
            </a:r>
          </a:p>
          <a:p>
            <a:pPr>
              <a:buNone/>
            </a:pPr>
            <a:r>
              <a:rPr lang="en-IN" dirty="0" smtClean="0"/>
              <a:t>14 days.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/>
              <a:t>Diagnostic test          likely diagnosis</a:t>
            </a:r>
            <a:endParaRPr lang="en-IN" sz="3200" dirty="0"/>
          </a:p>
        </p:txBody>
      </p:sp>
      <p:sp>
        <p:nvSpPr>
          <p:cNvPr id="5" name="Down Arrow 4"/>
          <p:cNvSpPr/>
          <p:nvPr/>
        </p:nvSpPr>
        <p:spPr>
          <a:xfrm>
            <a:off x="2285984" y="1428736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Down Arrow 5"/>
          <p:cNvSpPr/>
          <p:nvPr/>
        </p:nvSpPr>
        <p:spPr>
          <a:xfrm>
            <a:off x="2285984" y="2285992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Down Arrow 7"/>
          <p:cNvSpPr/>
          <p:nvPr/>
        </p:nvSpPr>
        <p:spPr>
          <a:xfrm>
            <a:off x="2357422" y="3286124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Down Arrow 8"/>
          <p:cNvSpPr/>
          <p:nvPr/>
        </p:nvSpPr>
        <p:spPr>
          <a:xfrm>
            <a:off x="2428860" y="4214818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Down Arrow 9"/>
          <p:cNvSpPr/>
          <p:nvPr/>
        </p:nvSpPr>
        <p:spPr>
          <a:xfrm>
            <a:off x="2714612" y="521495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ight Arrow 10"/>
          <p:cNvSpPr/>
          <p:nvPr/>
        </p:nvSpPr>
        <p:spPr>
          <a:xfrm>
            <a:off x="4143372" y="150017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ight Arrow 11"/>
          <p:cNvSpPr/>
          <p:nvPr/>
        </p:nvSpPr>
        <p:spPr>
          <a:xfrm>
            <a:off x="4429124" y="407194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ight Arrow 12"/>
          <p:cNvSpPr/>
          <p:nvPr/>
        </p:nvSpPr>
        <p:spPr>
          <a:xfrm>
            <a:off x="4572000" y="5786454"/>
            <a:ext cx="42862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Up Arrow 13"/>
          <p:cNvSpPr/>
          <p:nvPr/>
        </p:nvSpPr>
        <p:spPr>
          <a:xfrm>
            <a:off x="6000760" y="4929198"/>
            <a:ext cx="214314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Once the diagnosis of growth restriction is made ,next step is to determine the </a:t>
            </a:r>
            <a:r>
              <a:rPr lang="en-IN" dirty="0" err="1" smtClean="0"/>
              <a:t>etiology</a:t>
            </a:r>
            <a:r>
              <a:rPr lang="en-IN" dirty="0" smtClean="0"/>
              <a:t> of IUGR.</a:t>
            </a:r>
          </a:p>
          <a:p>
            <a:endParaRPr lang="en-IN" dirty="0" smtClean="0"/>
          </a:p>
          <a:p>
            <a:r>
              <a:rPr lang="en-IN" b="1" dirty="0" smtClean="0"/>
              <a:t>Maternal history</a:t>
            </a:r>
            <a:r>
              <a:rPr lang="en-IN" dirty="0" smtClean="0"/>
              <a:t>: fever with </a:t>
            </a:r>
            <a:r>
              <a:rPr lang="en-IN" dirty="0" err="1" smtClean="0"/>
              <a:t>rashes,smoking,use</a:t>
            </a:r>
            <a:r>
              <a:rPr lang="en-IN" dirty="0" smtClean="0"/>
              <a:t> of illicit drugs&amp; associated medical illness.</a:t>
            </a:r>
          </a:p>
          <a:p>
            <a:endParaRPr lang="en-IN" dirty="0" smtClean="0"/>
          </a:p>
          <a:p>
            <a:r>
              <a:rPr lang="en-IN" b="1" dirty="0" err="1" smtClean="0"/>
              <a:t>Clincal</a:t>
            </a:r>
            <a:r>
              <a:rPr lang="en-IN" b="1" dirty="0" smtClean="0"/>
              <a:t> examination</a:t>
            </a:r>
            <a:r>
              <a:rPr lang="en-IN" dirty="0" smtClean="0"/>
              <a:t>: </a:t>
            </a:r>
            <a:r>
              <a:rPr lang="en-IN" dirty="0" err="1" smtClean="0"/>
              <a:t>Height,weight</a:t>
            </a:r>
            <a:r>
              <a:rPr lang="en-IN" dirty="0" smtClean="0"/>
              <a:t> and blood pressure.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Hb</a:t>
            </a:r>
            <a:r>
              <a:rPr lang="en-IN" dirty="0" smtClean="0"/>
              <a:t>, blood sugar, renal functional test and serology for cytomegalovirus and </a:t>
            </a:r>
            <a:r>
              <a:rPr lang="en-IN" dirty="0" err="1" smtClean="0"/>
              <a:t>toxoplasma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b="1" dirty="0" smtClean="0"/>
              <a:t>Special investigations</a:t>
            </a:r>
            <a:r>
              <a:rPr lang="en-IN" dirty="0" smtClean="0"/>
              <a:t>: </a:t>
            </a:r>
            <a:r>
              <a:rPr lang="en-IN" dirty="0" err="1" smtClean="0"/>
              <a:t>thrombophilia</a:t>
            </a:r>
            <a:r>
              <a:rPr lang="en-IN" dirty="0" smtClean="0"/>
              <a:t>(LAC,ACL,ANA) done in patients with suggestive </a:t>
            </a:r>
            <a:r>
              <a:rPr lang="en-IN" dirty="0" err="1" smtClean="0"/>
              <a:t>history,karyotyping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b="1" dirty="0" err="1" smtClean="0"/>
              <a:t>Fetal</a:t>
            </a:r>
            <a:r>
              <a:rPr lang="en-IN" b="1" dirty="0" smtClean="0"/>
              <a:t> evaluation:</a:t>
            </a:r>
          </a:p>
          <a:p>
            <a:r>
              <a:rPr lang="en-IN" b="1" dirty="0" err="1" smtClean="0"/>
              <a:t>Usg</a:t>
            </a:r>
            <a:r>
              <a:rPr lang="en-IN" dirty="0" smtClean="0"/>
              <a:t>- growth </a:t>
            </a:r>
            <a:r>
              <a:rPr lang="en-IN" dirty="0" err="1" smtClean="0"/>
              <a:t>parameters,AFI,congenital</a:t>
            </a:r>
            <a:r>
              <a:rPr lang="en-IN" dirty="0" smtClean="0"/>
              <a:t> anomaly and Doppler evaluation.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Laboratory investigations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rmAutofit/>
          </a:bodyPr>
          <a:lstStyle/>
          <a:p>
            <a:r>
              <a:rPr lang="en-IN" sz="3200" dirty="0" smtClean="0"/>
              <a:t>Bed rest in left lateral position</a:t>
            </a:r>
          </a:p>
          <a:p>
            <a:endParaRPr lang="en-IN" sz="3200" dirty="0" smtClean="0"/>
          </a:p>
          <a:p>
            <a:r>
              <a:rPr lang="en-IN" sz="3200" dirty="0" smtClean="0"/>
              <a:t>To increase the </a:t>
            </a:r>
            <a:r>
              <a:rPr lang="en-IN" sz="3200" dirty="0" err="1" smtClean="0"/>
              <a:t>uteroplacental</a:t>
            </a:r>
            <a:r>
              <a:rPr lang="en-IN" sz="3200" dirty="0" smtClean="0"/>
              <a:t> flow.</a:t>
            </a:r>
          </a:p>
          <a:p>
            <a:endParaRPr lang="en-IN" sz="3200" dirty="0" smtClean="0"/>
          </a:p>
          <a:p>
            <a:r>
              <a:rPr lang="en-IN" sz="3200" dirty="0" smtClean="0"/>
              <a:t>Maternal nutritional supplementation with high caloric and protein </a:t>
            </a:r>
            <a:r>
              <a:rPr lang="en-IN" sz="3200" dirty="0" err="1" smtClean="0"/>
              <a:t>diets,consumption</a:t>
            </a:r>
            <a:r>
              <a:rPr lang="en-IN" sz="3200" dirty="0" smtClean="0"/>
              <a:t> of fish oil and micronutrients like </a:t>
            </a:r>
            <a:r>
              <a:rPr lang="en-IN" sz="3200" dirty="0" err="1" smtClean="0"/>
              <a:t>zinc,folic</a:t>
            </a:r>
            <a:r>
              <a:rPr lang="en-IN" sz="3200" dirty="0" smtClean="0"/>
              <a:t> acid, iron and calcium.</a:t>
            </a:r>
            <a:endParaRPr lang="en-IN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General management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rmAutofit/>
          </a:bodyPr>
          <a:lstStyle/>
          <a:p>
            <a:r>
              <a:rPr lang="en-IN" dirty="0" smtClean="0"/>
              <a:t>Maternal administration of 55% of oxygen at a rate of 8L/min round the clock.</a:t>
            </a:r>
          </a:p>
          <a:p>
            <a:r>
              <a:rPr lang="en-IN" b="1" dirty="0" smtClean="0"/>
              <a:t>Pharmacological therapy</a:t>
            </a:r>
            <a:r>
              <a:rPr lang="en-IN" dirty="0" smtClean="0"/>
              <a:t>:</a:t>
            </a:r>
          </a:p>
          <a:p>
            <a:endParaRPr lang="en-IN" dirty="0" smtClean="0"/>
          </a:p>
          <a:p>
            <a:r>
              <a:rPr lang="en-IN" dirty="0" smtClean="0"/>
              <a:t>Aspirin in low dose(1-2mg/kg BW)</a:t>
            </a:r>
          </a:p>
          <a:p>
            <a:endParaRPr lang="en-IN" dirty="0" smtClean="0"/>
          </a:p>
          <a:p>
            <a:r>
              <a:rPr lang="en-IN" dirty="0" smtClean="0"/>
              <a:t>Acts by inactivating platelet </a:t>
            </a:r>
            <a:r>
              <a:rPr lang="en-IN" dirty="0" err="1" smtClean="0"/>
              <a:t>cyclooxygenase</a:t>
            </a:r>
            <a:r>
              <a:rPr lang="en-IN" dirty="0" smtClean="0"/>
              <a:t> and decreasing </a:t>
            </a:r>
            <a:r>
              <a:rPr lang="en-IN" dirty="0" err="1" smtClean="0"/>
              <a:t>thromboxane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Beta-</a:t>
            </a:r>
            <a:r>
              <a:rPr lang="en-IN" dirty="0" err="1" smtClean="0"/>
              <a:t>mimetics</a:t>
            </a:r>
            <a:r>
              <a:rPr lang="en-IN" dirty="0" smtClean="0"/>
              <a:t> act on beta 2 receptor and cause </a:t>
            </a:r>
            <a:r>
              <a:rPr lang="en-IN" dirty="0" err="1" smtClean="0"/>
              <a:t>myometrial</a:t>
            </a:r>
            <a:r>
              <a:rPr lang="en-IN" dirty="0" smtClean="0"/>
              <a:t> relaxation.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Maternal oxygen therapy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Atleast</a:t>
            </a:r>
            <a:r>
              <a:rPr lang="en-IN" dirty="0" smtClean="0"/>
              <a:t> four hormones measured in maternal sera early in 2</a:t>
            </a:r>
            <a:r>
              <a:rPr lang="en-IN" baseline="30000" dirty="0" smtClean="0"/>
              <a:t>nd</a:t>
            </a:r>
            <a:r>
              <a:rPr lang="en-IN" dirty="0" smtClean="0"/>
              <a:t> trimester are associated with subsequent IUGR.</a:t>
            </a:r>
          </a:p>
          <a:p>
            <a:endParaRPr lang="en-IN" dirty="0" smtClean="0"/>
          </a:p>
          <a:p>
            <a:r>
              <a:rPr lang="en-IN" dirty="0" err="1" smtClean="0"/>
              <a:t>Estriol,humal</a:t>
            </a:r>
            <a:r>
              <a:rPr lang="en-IN" dirty="0" smtClean="0"/>
              <a:t> placental </a:t>
            </a:r>
            <a:r>
              <a:rPr lang="en-IN" dirty="0" err="1" smtClean="0"/>
              <a:t>lactogen,HCG</a:t>
            </a:r>
            <a:r>
              <a:rPr lang="en-IN" dirty="0" smtClean="0"/>
              <a:t>, and </a:t>
            </a:r>
            <a:r>
              <a:rPr lang="el-GR" dirty="0" smtClean="0"/>
              <a:t>α</a:t>
            </a:r>
            <a:r>
              <a:rPr lang="en-IN" dirty="0" smtClean="0"/>
              <a:t>-fetoprotein.</a:t>
            </a:r>
          </a:p>
          <a:p>
            <a:endParaRPr lang="en-IN" dirty="0" smtClean="0"/>
          </a:p>
          <a:p>
            <a:r>
              <a:rPr lang="en-IN" dirty="0" smtClean="0"/>
              <a:t>Maternal </a:t>
            </a:r>
            <a:r>
              <a:rPr lang="en-IN" dirty="0" err="1" smtClean="0"/>
              <a:t>alphafetoprotein</a:t>
            </a:r>
            <a:r>
              <a:rPr lang="en-IN" dirty="0" smtClean="0"/>
              <a:t>- useful marker for abnormal </a:t>
            </a:r>
            <a:r>
              <a:rPr lang="en-IN" dirty="0" err="1" smtClean="0"/>
              <a:t>placentation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err="1" smtClean="0"/>
              <a:t>Single,unexplained</a:t>
            </a:r>
            <a:r>
              <a:rPr lang="en-IN" dirty="0" smtClean="0"/>
              <a:t> elevated value- increases the risk of growth restriction 5-10 fold.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Biochemical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19506"/>
          </a:xfrm>
        </p:spPr>
        <p:txBody>
          <a:bodyPr>
            <a:normAutofit/>
          </a:bodyPr>
          <a:lstStyle/>
          <a:p>
            <a:r>
              <a:rPr lang="en-IN" dirty="0" smtClean="0"/>
              <a:t>In conclusion there is no form of therapy currently available which can reverse IUGR and the only intervention possible in most case is delivery.</a:t>
            </a:r>
          </a:p>
          <a:p>
            <a:endParaRPr lang="en-IN" dirty="0" smtClean="0"/>
          </a:p>
          <a:p>
            <a:r>
              <a:rPr lang="en-IN" dirty="0" smtClean="0"/>
              <a:t>The optimum time of delivery is determined by gestational </a:t>
            </a:r>
            <a:r>
              <a:rPr lang="en-IN" dirty="0" err="1" smtClean="0"/>
              <a:t>age,underlying</a:t>
            </a:r>
            <a:r>
              <a:rPr lang="en-IN" dirty="0" smtClean="0"/>
              <a:t> </a:t>
            </a:r>
            <a:r>
              <a:rPr lang="en-IN" dirty="0" err="1" smtClean="0"/>
              <a:t>etiology,possibilty</a:t>
            </a:r>
            <a:r>
              <a:rPr lang="en-IN" dirty="0" smtClean="0"/>
              <a:t> of </a:t>
            </a:r>
            <a:r>
              <a:rPr lang="en-IN" dirty="0" err="1" smtClean="0"/>
              <a:t>extrauterine</a:t>
            </a:r>
            <a:r>
              <a:rPr lang="en-IN" dirty="0" smtClean="0"/>
              <a:t> survival and </a:t>
            </a:r>
            <a:r>
              <a:rPr lang="en-IN" dirty="0" err="1" smtClean="0"/>
              <a:t>fetal</a:t>
            </a:r>
            <a:r>
              <a:rPr lang="en-IN" dirty="0" smtClean="0"/>
              <a:t> condition.</a:t>
            </a:r>
          </a:p>
          <a:p>
            <a:endParaRPr lang="en-IN" dirty="0" smtClean="0"/>
          </a:p>
          <a:p>
            <a:r>
              <a:rPr lang="en-IN" dirty="0" smtClean="0"/>
              <a:t>Strict </a:t>
            </a:r>
            <a:r>
              <a:rPr lang="en-IN" dirty="0" err="1" smtClean="0"/>
              <a:t>fetal</a:t>
            </a:r>
            <a:r>
              <a:rPr lang="en-IN" dirty="0" smtClean="0"/>
              <a:t> surveillance is needed 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/>
              <a:t>               Doppler </a:t>
            </a:r>
            <a:r>
              <a:rPr lang="en-IN" dirty="0" smtClean="0"/>
              <a:t>: </a:t>
            </a:r>
          </a:p>
          <a:p>
            <a:r>
              <a:rPr lang="en-IN" dirty="0" smtClean="0"/>
              <a:t>abnormal UA (EDV decreased/absent/reversed)</a:t>
            </a:r>
          </a:p>
          <a:p>
            <a:r>
              <a:rPr lang="en-IN" dirty="0" smtClean="0"/>
              <a:t>Brain sparing- loss of brain sparing</a:t>
            </a:r>
          </a:p>
          <a:p>
            <a:r>
              <a:rPr lang="en-IN" dirty="0" smtClean="0"/>
              <a:t>Abnormal </a:t>
            </a:r>
            <a:r>
              <a:rPr lang="en-IN" dirty="0" err="1" smtClean="0"/>
              <a:t>precordial</a:t>
            </a:r>
            <a:r>
              <a:rPr lang="en-IN" dirty="0" smtClean="0"/>
              <a:t> veins</a:t>
            </a:r>
          </a:p>
          <a:p>
            <a:pPr>
              <a:buNone/>
            </a:pPr>
            <a:r>
              <a:rPr lang="en-IN" b="1" dirty="0" smtClean="0"/>
              <a:t>         Heart</a:t>
            </a:r>
          </a:p>
          <a:p>
            <a:pPr>
              <a:buNone/>
            </a:pPr>
            <a:r>
              <a:rPr lang="en-IN" dirty="0" smtClean="0"/>
              <a:t>Redistribution of CO</a:t>
            </a:r>
          </a:p>
          <a:p>
            <a:pPr>
              <a:buNone/>
            </a:pPr>
            <a:r>
              <a:rPr lang="en-IN" dirty="0" smtClean="0"/>
              <a:t>Declining cardiac function</a:t>
            </a:r>
          </a:p>
          <a:p>
            <a:pPr>
              <a:buNone/>
            </a:pPr>
            <a:r>
              <a:rPr lang="en-IN" dirty="0" smtClean="0"/>
              <a:t>Av insufficiency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dirty="0" smtClean="0"/>
              <a:t>Progressive </a:t>
            </a:r>
            <a:r>
              <a:rPr lang="en-IN" sz="2800" dirty="0" err="1" smtClean="0"/>
              <a:t>detoriation</a:t>
            </a:r>
            <a:r>
              <a:rPr lang="en-IN" sz="2800" dirty="0" smtClean="0"/>
              <a:t> in </a:t>
            </a:r>
            <a:r>
              <a:rPr lang="en-IN" sz="2800" dirty="0" err="1" smtClean="0"/>
              <a:t>fetal</a:t>
            </a:r>
            <a:r>
              <a:rPr lang="en-IN" sz="2800" dirty="0" smtClean="0"/>
              <a:t> CVS and behavioural variables seen with declining metabolic status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 smtClean="0"/>
              <a:t>Biophysical profile</a:t>
            </a:r>
          </a:p>
          <a:p>
            <a:pPr>
              <a:buNone/>
            </a:pPr>
            <a:r>
              <a:rPr lang="en-IN" dirty="0" smtClean="0"/>
              <a:t>                     declining cardiac function</a:t>
            </a:r>
          </a:p>
          <a:p>
            <a:pPr>
              <a:buNone/>
            </a:pPr>
            <a:r>
              <a:rPr lang="en-IN" dirty="0" smtClean="0"/>
              <a:t>                     decrease in </a:t>
            </a:r>
            <a:r>
              <a:rPr lang="en-IN" dirty="0" err="1" smtClean="0"/>
              <a:t>fetal</a:t>
            </a:r>
            <a:r>
              <a:rPr lang="en-IN" dirty="0" smtClean="0"/>
              <a:t> activity</a:t>
            </a:r>
          </a:p>
          <a:p>
            <a:pPr>
              <a:buNone/>
            </a:pPr>
            <a:r>
              <a:rPr lang="en-IN" dirty="0" smtClean="0"/>
              <a:t>                      Loss of FH variation</a:t>
            </a:r>
          </a:p>
          <a:p>
            <a:pPr>
              <a:buNone/>
            </a:pPr>
            <a:r>
              <a:rPr lang="en-IN" dirty="0" smtClean="0"/>
              <a:t>                      Late deceleration</a:t>
            </a:r>
          </a:p>
          <a:p>
            <a:pPr>
              <a:buNone/>
            </a:pPr>
            <a:r>
              <a:rPr lang="en-IN" b="1" dirty="0" smtClean="0"/>
              <a:t>Acid base</a:t>
            </a:r>
            <a:r>
              <a:rPr lang="en-IN" dirty="0" smtClean="0"/>
              <a:t>:</a:t>
            </a:r>
          </a:p>
          <a:p>
            <a:pPr>
              <a:buNone/>
            </a:pPr>
            <a:r>
              <a:rPr lang="en-IN" dirty="0" smtClean="0"/>
              <a:t>                       Decreased Po2 </a:t>
            </a:r>
          </a:p>
          <a:p>
            <a:pPr>
              <a:buNone/>
            </a:pPr>
            <a:r>
              <a:rPr lang="en-IN" dirty="0" smtClean="0"/>
              <a:t>                       Decreased pH</a:t>
            </a:r>
          </a:p>
          <a:p>
            <a:pPr>
              <a:buNone/>
            </a:pPr>
            <a:r>
              <a:rPr lang="en-IN" dirty="0" smtClean="0"/>
              <a:t>                       Progressive multisystem failure </a:t>
            </a:r>
          </a:p>
          <a:p>
            <a:pPr>
              <a:buNone/>
            </a:pPr>
            <a:r>
              <a:rPr lang="en-IN" dirty="0" smtClean="0"/>
              <a:t>                      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229600" cy="3857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5" name="Rounded Rectangle 4"/>
          <p:cNvSpPr/>
          <p:nvPr/>
        </p:nvSpPr>
        <p:spPr>
          <a:xfrm>
            <a:off x="1071538" y="4214818"/>
            <a:ext cx="1643074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dirty="0" smtClean="0"/>
              <a:t>Doppler once weekly</a:t>
            </a:r>
          </a:p>
          <a:p>
            <a:pPr algn="ctr"/>
            <a:r>
              <a:rPr lang="en-IN" sz="1400" dirty="0" smtClean="0"/>
              <a:t>AFI once weekly</a:t>
            </a:r>
          </a:p>
          <a:p>
            <a:pPr algn="ctr"/>
            <a:r>
              <a:rPr lang="en-IN" sz="1400" dirty="0" smtClean="0"/>
              <a:t>NST twice weekly or </a:t>
            </a:r>
            <a:r>
              <a:rPr lang="en-IN" sz="1400" dirty="0" err="1" smtClean="0"/>
              <a:t>BPPweekly</a:t>
            </a:r>
            <a:endParaRPr lang="en-IN" sz="1400" dirty="0" smtClean="0"/>
          </a:p>
          <a:p>
            <a:pPr algn="ctr"/>
            <a:r>
              <a:rPr lang="en-IN" sz="1400" dirty="0" err="1" smtClean="0"/>
              <a:t>Fetal</a:t>
            </a:r>
            <a:r>
              <a:rPr lang="en-IN" sz="1400" dirty="0" smtClean="0"/>
              <a:t> growth every 3 weeks</a:t>
            </a:r>
          </a:p>
          <a:p>
            <a:pPr algn="ctr"/>
            <a:r>
              <a:rPr lang="en-IN" sz="1400" dirty="0" smtClean="0"/>
              <a:t>Deliver ≥37 wks</a:t>
            </a:r>
            <a:endParaRPr lang="en-IN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3000364" y="4286256"/>
            <a:ext cx="1571636" cy="2571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Doppler and NST 2-3 times/week</a:t>
            </a:r>
          </a:p>
          <a:p>
            <a:pPr algn="ctr"/>
            <a:r>
              <a:rPr lang="en-IN" dirty="0" smtClean="0"/>
              <a:t>Deliver at≥37 weeks</a:t>
            </a:r>
            <a:endParaRPr lang="en-IN" dirty="0"/>
          </a:p>
        </p:txBody>
      </p:sp>
      <p:sp>
        <p:nvSpPr>
          <p:cNvPr id="7" name="Rounded Rectangle 6"/>
          <p:cNvSpPr/>
          <p:nvPr/>
        </p:nvSpPr>
        <p:spPr>
          <a:xfrm>
            <a:off x="4929190" y="4286256"/>
            <a:ext cx="1643074" cy="25717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Admission</a:t>
            </a:r>
          </a:p>
          <a:p>
            <a:pPr algn="ctr"/>
            <a:r>
              <a:rPr lang="en-IN" dirty="0" smtClean="0"/>
              <a:t>Steroids</a:t>
            </a:r>
          </a:p>
          <a:p>
            <a:pPr algn="ctr"/>
            <a:r>
              <a:rPr lang="en-IN" dirty="0" smtClean="0"/>
              <a:t>NST 1-2/day</a:t>
            </a:r>
          </a:p>
          <a:p>
            <a:pPr algn="ctr"/>
            <a:r>
              <a:rPr lang="en-IN" dirty="0" smtClean="0"/>
              <a:t>BPP daily</a:t>
            </a:r>
          </a:p>
          <a:p>
            <a:pPr algn="ctr"/>
            <a:r>
              <a:rPr lang="en-IN" dirty="0" smtClean="0"/>
              <a:t>Doppler daily</a:t>
            </a:r>
          </a:p>
          <a:p>
            <a:pPr algn="ctr"/>
            <a:r>
              <a:rPr lang="en-IN" dirty="0" smtClean="0"/>
              <a:t>Deliver≥34 weeks</a:t>
            </a:r>
            <a:endParaRPr lang="en-IN" dirty="0"/>
          </a:p>
        </p:txBody>
      </p:sp>
      <p:sp>
        <p:nvSpPr>
          <p:cNvPr id="8" name="Flowchart: Process 7"/>
          <p:cNvSpPr/>
          <p:nvPr/>
        </p:nvSpPr>
        <p:spPr>
          <a:xfrm>
            <a:off x="6786578" y="4357694"/>
            <a:ext cx="1928826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Reversal of diastolic flow</a:t>
            </a:r>
            <a:endParaRPr lang="en-IN" dirty="0"/>
          </a:p>
        </p:txBody>
      </p:sp>
      <p:sp>
        <p:nvSpPr>
          <p:cNvPr id="9" name="Rounded Rectangle 8"/>
          <p:cNvSpPr/>
          <p:nvPr/>
        </p:nvSpPr>
        <p:spPr>
          <a:xfrm>
            <a:off x="6929454" y="5214950"/>
            <a:ext cx="2214546" cy="1643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Admission</a:t>
            </a:r>
          </a:p>
          <a:p>
            <a:pPr algn="ctr"/>
            <a:r>
              <a:rPr lang="en-IN" dirty="0" smtClean="0"/>
              <a:t>Steroids</a:t>
            </a:r>
          </a:p>
          <a:p>
            <a:pPr algn="ctr"/>
            <a:r>
              <a:rPr lang="en-IN" dirty="0" smtClean="0"/>
              <a:t>NST 2-4/day</a:t>
            </a:r>
          </a:p>
          <a:p>
            <a:pPr algn="ctr"/>
            <a:r>
              <a:rPr lang="en-IN" dirty="0" smtClean="0"/>
              <a:t>Doppler daily</a:t>
            </a:r>
          </a:p>
          <a:p>
            <a:pPr algn="ctr"/>
            <a:r>
              <a:rPr lang="en-IN" dirty="0" smtClean="0"/>
              <a:t>Deliver ≥32 wks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 lnSpcReduction="10000"/>
          </a:bodyPr>
          <a:lstStyle/>
          <a:p>
            <a:r>
              <a:rPr lang="en-IN" dirty="0" err="1" smtClean="0"/>
              <a:t>Fetus</a:t>
            </a:r>
            <a:r>
              <a:rPr lang="en-IN" dirty="0" smtClean="0"/>
              <a:t> with significant IUGR should preferably delivered in well equipped centres which can provide </a:t>
            </a:r>
            <a:r>
              <a:rPr lang="en-IN" dirty="0" err="1" smtClean="0"/>
              <a:t>intrapartum</a:t>
            </a:r>
            <a:r>
              <a:rPr lang="en-IN" dirty="0" smtClean="0"/>
              <a:t> continuous </a:t>
            </a:r>
            <a:r>
              <a:rPr lang="en-IN" dirty="0" err="1" smtClean="0"/>
              <a:t>fetal</a:t>
            </a:r>
            <a:r>
              <a:rPr lang="en-IN" dirty="0" smtClean="0"/>
              <a:t> heart monitoring and expert neonatal care.</a:t>
            </a:r>
          </a:p>
          <a:p>
            <a:endParaRPr lang="en-IN" dirty="0" smtClean="0"/>
          </a:p>
          <a:p>
            <a:r>
              <a:rPr lang="en-IN" dirty="0" smtClean="0"/>
              <a:t>Mode of delivery depends on gestational age and evidence of </a:t>
            </a:r>
            <a:r>
              <a:rPr lang="en-IN" dirty="0" err="1" smtClean="0"/>
              <a:t>acidemia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Vaginal delivery- when no obstetric indication and the FHR pattern is normal.</a:t>
            </a:r>
          </a:p>
          <a:p>
            <a:endParaRPr lang="en-IN" dirty="0" smtClean="0"/>
          </a:p>
          <a:p>
            <a:r>
              <a:rPr lang="en-IN" dirty="0" err="1" smtClean="0"/>
              <a:t>Fetus</a:t>
            </a:r>
            <a:r>
              <a:rPr lang="en-IN" dirty="0" smtClean="0"/>
              <a:t> with acidosis- Elective LSCS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Mode of delivery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/>
          </a:bodyPr>
          <a:lstStyle/>
          <a:p>
            <a:r>
              <a:rPr lang="en-IN" dirty="0" smtClean="0"/>
              <a:t>Repetitive late decelerations</a:t>
            </a:r>
          </a:p>
          <a:p>
            <a:endParaRPr lang="en-IN" dirty="0" smtClean="0"/>
          </a:p>
          <a:p>
            <a:r>
              <a:rPr lang="en-IN" dirty="0" smtClean="0"/>
              <a:t>Poor biophysical profile</a:t>
            </a:r>
          </a:p>
          <a:p>
            <a:endParaRPr lang="en-IN" dirty="0" smtClean="0"/>
          </a:p>
          <a:p>
            <a:r>
              <a:rPr lang="en-IN" dirty="0" smtClean="0"/>
              <a:t>Reversal of end diastolic flow in </a:t>
            </a:r>
            <a:r>
              <a:rPr lang="en-IN" dirty="0" err="1" smtClean="0"/>
              <a:t>umblical</a:t>
            </a:r>
            <a:r>
              <a:rPr lang="en-IN" dirty="0" smtClean="0"/>
              <a:t> artery</a:t>
            </a:r>
          </a:p>
          <a:p>
            <a:endParaRPr lang="en-IN" dirty="0" smtClean="0"/>
          </a:p>
          <a:p>
            <a:r>
              <a:rPr lang="en-IN" dirty="0" smtClean="0"/>
              <a:t>Abnormal venous </a:t>
            </a:r>
            <a:r>
              <a:rPr lang="en-IN" dirty="0" err="1" smtClean="0"/>
              <a:t>doppler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r>
              <a:rPr lang="en-IN" dirty="0" smtClean="0"/>
              <a:t>Abnormal blood gas analysis showing acidic pH </a:t>
            </a:r>
            <a:r>
              <a:rPr lang="en-IN" dirty="0" err="1" smtClean="0"/>
              <a:t>oncordocentesis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Features of </a:t>
            </a:r>
            <a:r>
              <a:rPr lang="en-IN" dirty="0" err="1" smtClean="0"/>
              <a:t>fetal</a:t>
            </a:r>
            <a:r>
              <a:rPr lang="en-IN" dirty="0" smtClean="0"/>
              <a:t> acidosis: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r>
              <a:rPr lang="en-IN" dirty="0" smtClean="0"/>
              <a:t>It is the result of excessive </a:t>
            </a:r>
            <a:r>
              <a:rPr lang="en-IN" dirty="0" err="1" smtClean="0"/>
              <a:t>fetal</a:t>
            </a:r>
            <a:r>
              <a:rPr lang="en-IN" dirty="0" smtClean="0"/>
              <a:t> growth which is opposite of </a:t>
            </a:r>
            <a:r>
              <a:rPr lang="en-IN" dirty="0" err="1" smtClean="0"/>
              <a:t>fetal</a:t>
            </a:r>
            <a:r>
              <a:rPr lang="en-IN" dirty="0" smtClean="0"/>
              <a:t> growth restriction.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Birth weight exceeding 4 kg or 90</a:t>
            </a:r>
            <a:r>
              <a:rPr lang="en-IN" baseline="30000" dirty="0" smtClean="0"/>
              <a:t>th</a:t>
            </a:r>
            <a:r>
              <a:rPr lang="en-IN" dirty="0" smtClean="0"/>
              <a:t> percentile for a given gestational week.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Fetal</a:t>
            </a:r>
            <a:r>
              <a:rPr lang="en-IN" dirty="0" smtClean="0"/>
              <a:t> </a:t>
            </a:r>
            <a:r>
              <a:rPr lang="en-IN" dirty="0" err="1" smtClean="0"/>
              <a:t>macrosomia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Large size of parents</a:t>
            </a:r>
          </a:p>
          <a:p>
            <a:r>
              <a:rPr lang="en-IN" dirty="0" smtClean="0"/>
              <a:t>Obesity</a:t>
            </a:r>
          </a:p>
          <a:p>
            <a:r>
              <a:rPr lang="en-IN" dirty="0" smtClean="0"/>
              <a:t>Diabetes- gestational or overt</a:t>
            </a:r>
          </a:p>
          <a:p>
            <a:r>
              <a:rPr lang="en-IN" dirty="0" smtClean="0"/>
              <a:t>Male </a:t>
            </a:r>
            <a:r>
              <a:rPr lang="en-IN" dirty="0" err="1" smtClean="0"/>
              <a:t>fetus</a:t>
            </a:r>
            <a:endParaRPr lang="en-IN" dirty="0" smtClean="0"/>
          </a:p>
          <a:p>
            <a:r>
              <a:rPr lang="en-IN" dirty="0" err="1" smtClean="0"/>
              <a:t>Multiparity</a:t>
            </a:r>
            <a:endParaRPr lang="en-IN" dirty="0" smtClean="0"/>
          </a:p>
          <a:p>
            <a:r>
              <a:rPr lang="en-IN" dirty="0" smtClean="0"/>
              <a:t>Previous </a:t>
            </a:r>
            <a:r>
              <a:rPr lang="en-IN" dirty="0" err="1" smtClean="0"/>
              <a:t>macrosomic</a:t>
            </a:r>
            <a:r>
              <a:rPr lang="en-IN" dirty="0" smtClean="0"/>
              <a:t> baby</a:t>
            </a:r>
          </a:p>
          <a:p>
            <a:r>
              <a:rPr lang="en-IN" dirty="0" smtClean="0"/>
              <a:t>Post term</a:t>
            </a:r>
          </a:p>
          <a:p>
            <a:r>
              <a:rPr lang="en-IN" dirty="0" smtClean="0"/>
              <a:t>Racial and ethnic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Etiology</a:t>
            </a:r>
            <a:r>
              <a:rPr lang="en-IN" dirty="0" smtClean="0"/>
              <a:t> and risk factors: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may result from optimal </a:t>
            </a:r>
            <a:r>
              <a:rPr lang="en-IN" dirty="0" err="1" smtClean="0"/>
              <a:t>placentation</a:t>
            </a:r>
            <a:r>
              <a:rPr lang="en-IN" dirty="0" smtClean="0"/>
              <a:t> and excess substrate availability or overstimulation of </a:t>
            </a:r>
            <a:r>
              <a:rPr lang="en-IN" dirty="0" err="1" smtClean="0"/>
              <a:t>fetal</a:t>
            </a:r>
            <a:r>
              <a:rPr lang="en-IN" dirty="0" smtClean="0"/>
              <a:t> insulin –insulin like growth factor-</a:t>
            </a:r>
            <a:r>
              <a:rPr lang="en-IN" dirty="0" err="1" smtClean="0"/>
              <a:t>leptin</a:t>
            </a:r>
            <a:r>
              <a:rPr lang="en-IN" dirty="0" smtClean="0"/>
              <a:t> axis.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Pathophysiology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Increased </a:t>
            </a:r>
            <a:r>
              <a:rPr lang="en-IN" dirty="0" err="1" smtClean="0"/>
              <a:t>perinatal</a:t>
            </a:r>
            <a:r>
              <a:rPr lang="en-IN" dirty="0" smtClean="0"/>
              <a:t> mortality</a:t>
            </a:r>
          </a:p>
          <a:p>
            <a:r>
              <a:rPr lang="en-IN" dirty="0" err="1" smtClean="0"/>
              <a:t>Intrapartum</a:t>
            </a:r>
            <a:r>
              <a:rPr lang="en-IN" dirty="0" smtClean="0"/>
              <a:t> risks</a:t>
            </a:r>
          </a:p>
          <a:p>
            <a:r>
              <a:rPr lang="en-IN" dirty="0" smtClean="0"/>
              <a:t>Shoulder </a:t>
            </a:r>
            <a:r>
              <a:rPr lang="en-IN" dirty="0" err="1" smtClean="0"/>
              <a:t>dystocia</a:t>
            </a:r>
            <a:endParaRPr lang="en-IN" dirty="0" smtClean="0"/>
          </a:p>
          <a:p>
            <a:r>
              <a:rPr lang="en-IN" dirty="0" smtClean="0"/>
              <a:t>Brachial plexus injury</a:t>
            </a:r>
          </a:p>
          <a:p>
            <a:r>
              <a:rPr lang="en-IN" dirty="0" smtClean="0"/>
              <a:t>Skeletal injuries</a:t>
            </a:r>
          </a:p>
          <a:p>
            <a:r>
              <a:rPr lang="en-IN" dirty="0" err="1" smtClean="0"/>
              <a:t>Meconium</a:t>
            </a:r>
            <a:r>
              <a:rPr lang="en-IN" dirty="0" smtClean="0"/>
              <a:t> aspiration</a:t>
            </a:r>
          </a:p>
          <a:p>
            <a:r>
              <a:rPr lang="en-IN" dirty="0" err="1" smtClean="0"/>
              <a:t>Perinatal</a:t>
            </a:r>
            <a:r>
              <a:rPr lang="en-IN" dirty="0" smtClean="0"/>
              <a:t> asphyxia</a:t>
            </a:r>
          </a:p>
          <a:p>
            <a:r>
              <a:rPr lang="en-IN" dirty="0" smtClean="0"/>
              <a:t>Unexplained IUD</a:t>
            </a:r>
          </a:p>
          <a:p>
            <a:r>
              <a:rPr lang="en-IN" dirty="0" smtClean="0"/>
              <a:t>Postpartum complications: RDS and </a:t>
            </a:r>
            <a:r>
              <a:rPr lang="en-IN" dirty="0" err="1" smtClean="0"/>
              <a:t>hypoglycemia,SIDS</a:t>
            </a:r>
            <a:r>
              <a:rPr lang="en-IN" dirty="0" smtClean="0"/>
              <a:t>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Fetal</a:t>
            </a:r>
            <a:r>
              <a:rPr lang="en-IN" dirty="0" smtClean="0"/>
              <a:t> and neonatal risk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Uterine artery </a:t>
            </a:r>
            <a:r>
              <a:rPr lang="en-IN" dirty="0" err="1" smtClean="0"/>
              <a:t>doppler</a:t>
            </a:r>
            <a:r>
              <a:rPr lang="en-IN" dirty="0" smtClean="0"/>
              <a:t> reflects directly the involvement of </a:t>
            </a:r>
            <a:r>
              <a:rPr lang="en-IN" dirty="0" err="1" smtClean="0"/>
              <a:t>trophoblastic</a:t>
            </a:r>
            <a:r>
              <a:rPr lang="en-IN" dirty="0" smtClean="0"/>
              <a:t> invasion.</a:t>
            </a:r>
          </a:p>
          <a:p>
            <a:endParaRPr lang="en-IN" dirty="0" smtClean="0"/>
          </a:p>
          <a:p>
            <a:r>
              <a:rPr lang="en-IN" dirty="0" smtClean="0"/>
              <a:t>An early diastolic notch in uterine arteries at 12-14 weeks suggests delayed </a:t>
            </a:r>
            <a:r>
              <a:rPr lang="en-IN" dirty="0" err="1" smtClean="0"/>
              <a:t>trophoblastic</a:t>
            </a:r>
            <a:r>
              <a:rPr lang="en-IN" dirty="0" smtClean="0"/>
              <a:t> invasion.</a:t>
            </a:r>
          </a:p>
          <a:p>
            <a:endParaRPr lang="en-IN" dirty="0" smtClean="0"/>
          </a:p>
          <a:p>
            <a:r>
              <a:rPr lang="en-IN" dirty="0" err="1" smtClean="0"/>
              <a:t>Persistance</a:t>
            </a:r>
            <a:r>
              <a:rPr lang="en-IN" dirty="0" smtClean="0"/>
              <a:t> of notching beyond 24 weeks –confirmatory.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Uterine Artery Doppler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These are also related to neonatal birth weight</a:t>
            </a:r>
          </a:p>
          <a:p>
            <a:r>
              <a:rPr lang="en-IN" dirty="0" smtClean="0"/>
              <a:t>CPD </a:t>
            </a:r>
          </a:p>
          <a:p>
            <a:r>
              <a:rPr lang="en-IN" dirty="0" smtClean="0"/>
              <a:t>Prolonged labour</a:t>
            </a:r>
          </a:p>
          <a:p>
            <a:r>
              <a:rPr lang="en-IN" dirty="0" smtClean="0"/>
              <a:t>Caesarean rates.</a:t>
            </a:r>
          </a:p>
          <a:p>
            <a:r>
              <a:rPr lang="en-IN" dirty="0" smtClean="0"/>
              <a:t>PPH </a:t>
            </a:r>
          </a:p>
          <a:p>
            <a:r>
              <a:rPr lang="en-IN" dirty="0" err="1" smtClean="0"/>
              <a:t>Perineal</a:t>
            </a:r>
            <a:r>
              <a:rPr lang="en-IN" dirty="0" smtClean="0"/>
              <a:t> tears</a:t>
            </a:r>
          </a:p>
          <a:p>
            <a:pPr>
              <a:buNone/>
            </a:pPr>
            <a:r>
              <a:rPr lang="en-IN" dirty="0" smtClean="0"/>
              <a:t>Diagnosis: clinical and USG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Maternal risk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Delivery route:</a:t>
            </a:r>
          </a:p>
          <a:p>
            <a:endParaRPr lang="en-IN" dirty="0" smtClean="0"/>
          </a:p>
          <a:p>
            <a:r>
              <a:rPr lang="en-IN" dirty="0" smtClean="0"/>
              <a:t>For EFW&lt;4500g-vaginal deliver/VBAC</a:t>
            </a:r>
          </a:p>
          <a:p>
            <a:endParaRPr lang="en-IN" dirty="0" smtClean="0"/>
          </a:p>
          <a:p>
            <a:r>
              <a:rPr lang="en-IN" dirty="0" smtClean="0"/>
              <a:t>For EFW ≥ 4500g in diabetic – Elective LSCS</a:t>
            </a:r>
          </a:p>
          <a:p>
            <a:endParaRPr lang="en-IN" dirty="0" smtClean="0"/>
          </a:p>
          <a:p>
            <a:r>
              <a:rPr lang="en-IN" dirty="0" smtClean="0"/>
              <a:t>For EFW ≥ 5000g in non diabetic – Elective LSCS.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ormal-Thank-You-Slid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55783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_normaluterin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571480"/>
            <a:ext cx="9267633" cy="600079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901880ab0fc68556cce49fcb48d76ce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4147" y="1071546"/>
            <a:ext cx="9158147" cy="450059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Early diastolic notch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/>
          </a:bodyPr>
          <a:lstStyle/>
          <a:p>
            <a:r>
              <a:rPr lang="en-IN" dirty="0" smtClean="0"/>
              <a:t>Serial Ultrasound is the most useful tool for the diagnosis of IUGR, to differentiate between symmetrical and asymmetrical and to monitor the </a:t>
            </a:r>
            <a:r>
              <a:rPr lang="en-IN" dirty="0" err="1" smtClean="0"/>
              <a:t>fetal</a:t>
            </a:r>
            <a:r>
              <a:rPr lang="en-IN" dirty="0" smtClean="0"/>
              <a:t> condition.</a:t>
            </a:r>
          </a:p>
          <a:p>
            <a:endParaRPr lang="en-IN" dirty="0" smtClean="0"/>
          </a:p>
          <a:p>
            <a:r>
              <a:rPr lang="en-IN" b="1" dirty="0" err="1" smtClean="0"/>
              <a:t>Fetal</a:t>
            </a:r>
            <a:r>
              <a:rPr lang="en-IN" b="1" dirty="0" smtClean="0"/>
              <a:t> </a:t>
            </a:r>
            <a:r>
              <a:rPr lang="en-IN" b="1" dirty="0" err="1" smtClean="0"/>
              <a:t>biometery</a:t>
            </a:r>
            <a:r>
              <a:rPr lang="en-IN" b="1" dirty="0" smtClean="0"/>
              <a:t>:</a:t>
            </a:r>
          </a:p>
          <a:p>
            <a:endParaRPr lang="en-IN" b="1" dirty="0" smtClean="0"/>
          </a:p>
          <a:p>
            <a:r>
              <a:rPr lang="en-IN" b="1" dirty="0" err="1" smtClean="0"/>
              <a:t>Biparietal</a:t>
            </a:r>
            <a:r>
              <a:rPr lang="en-IN" b="1" dirty="0" smtClean="0"/>
              <a:t> diameter</a:t>
            </a:r>
            <a:r>
              <a:rPr lang="en-IN" dirty="0" smtClean="0"/>
              <a:t>: It is a poor tool for detection of IUGR.</a:t>
            </a:r>
          </a:p>
          <a:p>
            <a:endParaRPr lang="en-IN" dirty="0" smtClean="0"/>
          </a:p>
          <a:p>
            <a:r>
              <a:rPr lang="en-IN" dirty="0" err="1" smtClean="0"/>
              <a:t>Cranialgrowth</a:t>
            </a:r>
            <a:r>
              <a:rPr lang="en-IN" dirty="0" smtClean="0"/>
              <a:t> delay as a result of insufficient </a:t>
            </a:r>
            <a:r>
              <a:rPr lang="en-IN" dirty="0" err="1" smtClean="0"/>
              <a:t>nutritionis</a:t>
            </a:r>
            <a:r>
              <a:rPr lang="en-IN" dirty="0" smtClean="0"/>
              <a:t> late.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Diagnosis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/>
          </a:bodyPr>
          <a:lstStyle/>
          <a:p>
            <a:r>
              <a:rPr lang="en-IN" dirty="0" smtClean="0"/>
              <a:t>Head circumference:</a:t>
            </a:r>
          </a:p>
          <a:p>
            <a:r>
              <a:rPr lang="en-IN" dirty="0" smtClean="0"/>
              <a:t>It is not subject to the same extrinsic variation as </a:t>
            </a:r>
            <a:r>
              <a:rPr lang="en-IN" dirty="0" err="1" smtClean="0"/>
              <a:t>biparietal</a:t>
            </a:r>
            <a:r>
              <a:rPr lang="en-IN" dirty="0" smtClean="0"/>
              <a:t> diameter.</a:t>
            </a:r>
          </a:p>
          <a:p>
            <a:endParaRPr lang="en-IN" dirty="0" smtClean="0"/>
          </a:p>
          <a:p>
            <a:r>
              <a:rPr lang="en-IN" b="1" dirty="0" smtClean="0"/>
              <a:t>Abdominal circumference</a:t>
            </a:r>
            <a:r>
              <a:rPr lang="en-IN" dirty="0" smtClean="0"/>
              <a:t>:</a:t>
            </a:r>
          </a:p>
          <a:p>
            <a:r>
              <a:rPr lang="en-IN" dirty="0" smtClean="0"/>
              <a:t>                 Single best measurement for detection of IUGR because it is related to Liver size which is a reflection of </a:t>
            </a:r>
            <a:r>
              <a:rPr lang="en-IN" dirty="0" err="1" smtClean="0"/>
              <a:t>fetal</a:t>
            </a:r>
            <a:r>
              <a:rPr lang="en-IN" dirty="0" smtClean="0"/>
              <a:t> glycogen storage.</a:t>
            </a:r>
          </a:p>
          <a:p>
            <a:endParaRPr lang="en-IN" dirty="0" smtClean="0"/>
          </a:p>
          <a:p>
            <a:r>
              <a:rPr lang="en-IN" dirty="0" smtClean="0"/>
              <a:t>Its sensitivity is further enhanced by serial measurements obtained </a:t>
            </a:r>
            <a:r>
              <a:rPr lang="en-IN" dirty="0" err="1" smtClean="0"/>
              <a:t>atleast</a:t>
            </a:r>
            <a:r>
              <a:rPr lang="en-IN" dirty="0" smtClean="0"/>
              <a:t> 14 days apart.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941</TotalTime>
  <Words>1875</Words>
  <Application>Microsoft Office PowerPoint</Application>
  <PresentationFormat>On-screen Show (4:3)</PresentationFormat>
  <Paragraphs>323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Concourse</vt:lpstr>
      <vt:lpstr>Fetal growth disorder</vt:lpstr>
      <vt:lpstr>Screening options for growth restriction</vt:lpstr>
      <vt:lpstr>Gravidogram  </vt:lpstr>
      <vt:lpstr>Biochemical</vt:lpstr>
      <vt:lpstr>Uterine Artery Doppler</vt:lpstr>
      <vt:lpstr>Slide 6</vt:lpstr>
      <vt:lpstr>Early diastolic notch</vt:lpstr>
      <vt:lpstr>Diagnosis </vt:lpstr>
      <vt:lpstr>Slide 9</vt:lpstr>
      <vt:lpstr>Contd..</vt:lpstr>
      <vt:lpstr>Contd..</vt:lpstr>
      <vt:lpstr>Trans cerebellar diameter</vt:lpstr>
      <vt:lpstr>Measurement ratios:</vt:lpstr>
      <vt:lpstr>Slide 14</vt:lpstr>
      <vt:lpstr>Sonographic estimate of fetal weight</vt:lpstr>
      <vt:lpstr>Placental morphology</vt:lpstr>
      <vt:lpstr>Slide 17</vt:lpstr>
      <vt:lpstr>Amniotic fluid volume</vt:lpstr>
      <vt:lpstr>Slide 19</vt:lpstr>
      <vt:lpstr>Doppler ultrasonography</vt:lpstr>
      <vt:lpstr>These are calculated as follows</vt:lpstr>
      <vt:lpstr>Slide 22</vt:lpstr>
      <vt:lpstr>The temporal sequence of Doppler changes is as follows </vt:lpstr>
      <vt:lpstr>Umbilical artery Doppler</vt:lpstr>
      <vt:lpstr>Umbilical artery Doppler</vt:lpstr>
      <vt:lpstr>Middle cerebral artery</vt:lpstr>
      <vt:lpstr>Slide 27</vt:lpstr>
      <vt:lpstr>MCA-increased end diastolic flow</vt:lpstr>
      <vt:lpstr>Contd…</vt:lpstr>
      <vt:lpstr>Ductus venous Doppler</vt:lpstr>
      <vt:lpstr>Slide 31</vt:lpstr>
      <vt:lpstr>Slide 32</vt:lpstr>
      <vt:lpstr>Contd..</vt:lpstr>
      <vt:lpstr>Slide 34</vt:lpstr>
      <vt:lpstr>Diagnostic test          likely diagnosis</vt:lpstr>
      <vt:lpstr>Management </vt:lpstr>
      <vt:lpstr>Laboratory investigations</vt:lpstr>
      <vt:lpstr>General management</vt:lpstr>
      <vt:lpstr>Maternal oxygen therapy</vt:lpstr>
      <vt:lpstr>Slide 40</vt:lpstr>
      <vt:lpstr>Progressive detoriation in fetal CVS and behavioural variables seen with declining metabolic status</vt:lpstr>
      <vt:lpstr>Slide 42</vt:lpstr>
      <vt:lpstr>Slide 43</vt:lpstr>
      <vt:lpstr>Mode of delivery</vt:lpstr>
      <vt:lpstr>Features of fetal acidosis:</vt:lpstr>
      <vt:lpstr>Fetal macrosomia</vt:lpstr>
      <vt:lpstr>Etiology and risk factors:</vt:lpstr>
      <vt:lpstr>Pathophysiology</vt:lpstr>
      <vt:lpstr>Fetal and neonatal risk</vt:lpstr>
      <vt:lpstr>Maternal risk</vt:lpstr>
      <vt:lpstr>Management</vt:lpstr>
      <vt:lpstr>Slide 52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Fetal growth disorder</dc:title>
  <dc:creator>PRABHU</dc:creator>
  <cp:lastModifiedBy>Admin</cp:lastModifiedBy>
  <cp:revision>65</cp:revision>
  <dcterms:created xsi:type="dcterms:W3CDTF">2017-04-11T11:10:45Z</dcterms:created>
  <dcterms:modified xsi:type="dcterms:W3CDTF">2019-10-03T11:59:26Z</dcterms:modified>
</cp:coreProperties>
</file>