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2" r:id="rId1"/>
  </p:sldMasterIdLst>
  <p:notesMasterIdLst>
    <p:notesMasterId r:id="rId39"/>
  </p:notesMasterIdLst>
  <p:sldIdLst>
    <p:sldId id="256" r:id="rId2"/>
    <p:sldId id="259" r:id="rId3"/>
    <p:sldId id="302" r:id="rId4"/>
    <p:sldId id="303" r:id="rId5"/>
    <p:sldId id="260" r:id="rId6"/>
    <p:sldId id="261" r:id="rId7"/>
    <p:sldId id="263" r:id="rId8"/>
    <p:sldId id="264" r:id="rId9"/>
    <p:sldId id="265" r:id="rId10"/>
    <p:sldId id="283" r:id="rId11"/>
    <p:sldId id="284" r:id="rId12"/>
    <p:sldId id="269" r:id="rId13"/>
    <p:sldId id="266" r:id="rId14"/>
    <p:sldId id="267" r:id="rId15"/>
    <p:sldId id="268" r:id="rId16"/>
    <p:sldId id="270" r:id="rId17"/>
    <p:sldId id="272" r:id="rId18"/>
    <p:sldId id="281" r:id="rId19"/>
    <p:sldId id="280" r:id="rId20"/>
    <p:sldId id="273" r:id="rId21"/>
    <p:sldId id="274" r:id="rId22"/>
    <p:sldId id="275" r:id="rId23"/>
    <p:sldId id="276" r:id="rId24"/>
    <p:sldId id="277" r:id="rId25"/>
    <p:sldId id="285" r:id="rId26"/>
    <p:sldId id="286" r:id="rId27"/>
    <p:sldId id="287" r:id="rId28"/>
    <p:sldId id="288" r:id="rId29"/>
    <p:sldId id="289" r:id="rId30"/>
    <p:sldId id="290" r:id="rId31"/>
    <p:sldId id="298" r:id="rId32"/>
    <p:sldId id="296" r:id="rId33"/>
    <p:sldId id="291" r:id="rId34"/>
    <p:sldId id="292" r:id="rId35"/>
    <p:sldId id="294" r:id="rId36"/>
    <p:sldId id="299" r:id="rId37"/>
    <p:sldId id="25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3" d="100"/>
          <a:sy n="73" d="100"/>
        </p:scale>
        <p:origin x="-129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B17011-4590-45DE-8328-3086EABA93D9}" type="datetimeFigureOut">
              <a:rPr lang="en-US" smtClean="0"/>
              <a:t>10/3/2019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0153FC-E735-48FC-88CF-9C55D8B2EDBA}"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txBody>
          <a:bodyPr wrap="square" anchor="ctr"/>
          <a:lstStyle/>
          <a:p>
            <a:endParaRPr/>
          </a:p>
        </p:txBody>
      </p:sp>
      <p:sp>
        <p:nvSpPr>
          <p:cNvPr id="3" name="Notes Placeholder 2"/>
          <p:cNvSpPr>
            <a:spLocks noGrp="1"/>
          </p:cNvSpPr>
          <p:nvPr>
            <p:ph type="body" idx="1"/>
          </p:nvPr>
        </p:nvSpPr>
        <p:spPr>
          <a:xfrm>
            <a:off x="685800" y="4343400"/>
            <a:ext cx="5486400" cy="4114800"/>
          </a:xfrm>
          <a:prstGeom prst="rect">
            <a:avLst/>
          </a:prstGeom>
        </p:spPr>
        <p:txBody>
          <a:bodyPr wrap="square" anchor="t"/>
          <a:lstStyle/>
          <a:p>
            <a:pPr lvl="0"/>
            <a:r>
              <a:rPr b="0" i="0" u="none" strike="noStrike"/>
              <a:t>Bhide P et al.</a:t>
            </a:r>
            <a:r>
              <a:rPr b="0" i="0" u="none" strike="noStrike" baseline="30000"/>
              <a:t>1</a:t>
            </a:r>
            <a:r>
              <a:rPr b="0" i="0" u="none" strike="noStrike"/>
              <a:t> in 2013  estimated the overall birth prevalence of neural tube defects in India as </a:t>
            </a:r>
            <a:r>
              <a:rPr b="0" i="0" u="none" strike="noStrike">
                <a:solidFill>
                  <a:srgbClr val="C00000"/>
                </a:solidFill>
              </a:rPr>
              <a:t>4.1 per 1000 births.</a:t>
            </a:r>
          </a:p>
          <a:p>
            <a:pPr lvl="0"/>
            <a:r>
              <a:rPr b="0" i="0" u="none" strike="noStrike"/>
              <a:t>The live birth and stillbirth prevalence of neural tube defects was 1.3 per 1000 births and 1.7 per 1000 births respectively. </a:t>
            </a:r>
          </a:p>
          <a:p>
            <a:pPr lvl="0"/>
            <a:r>
              <a:rPr b="0" i="0" u="none" strike="noStrike"/>
              <a:t>Among the neural tube defects, the reported prevalence of anencephaly was highest at 2.1 per 1000 births  followed by spina bifida at 1.9 per 1000 births. </a:t>
            </a:r>
          </a:p>
        </p:txBody>
      </p:sp>
      <p:sp>
        <p:nvSpPr>
          <p:cNvPr id="4" name="TextBox 3"/>
          <p:cNvSpPr txBox="1"/>
          <p:nvPr/>
        </p:nvSpPr>
        <p:spPr>
          <a:xfrm>
            <a:off x="3884612" y="8685212"/>
            <a:ext cx="2971800" cy="457200"/>
          </a:xfrm>
          <a:prstGeom prst="rect">
            <a:avLst/>
          </a:prstGeom>
          <a:noFill/>
          <a:ln>
            <a:noFill/>
          </a:ln>
        </p:spPr>
        <p:txBody>
          <a:bodyPr wrap="square" anchor="b"/>
          <a:lstStyle/>
          <a:p>
            <a:pPr lvl="0" algn="r"/>
            <a:r>
              <a:rPr sz="1200" baseline="0">
                <a:solidFill>
                  <a:srgbClr val="000000"/>
                </a:solidFill>
                <a:latin typeface="Calibri"/>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txBody>
          <a:bodyPr wrap="square" anchor="ctr"/>
          <a:lstStyle/>
          <a:p>
            <a:endParaRPr/>
          </a:p>
        </p:txBody>
      </p:sp>
      <p:sp>
        <p:nvSpPr>
          <p:cNvPr id="3" name="Notes Placeholder 2"/>
          <p:cNvSpPr>
            <a:spLocks noGrp="1"/>
          </p:cNvSpPr>
          <p:nvPr>
            <p:ph type="body" idx="1"/>
          </p:nvPr>
        </p:nvSpPr>
        <p:spPr>
          <a:xfrm>
            <a:off x="685800" y="4343400"/>
            <a:ext cx="5486400" cy="4114800"/>
          </a:xfrm>
          <a:prstGeom prst="rect">
            <a:avLst/>
          </a:prstGeom>
        </p:spPr>
        <p:txBody>
          <a:bodyPr wrap="square" anchor="t"/>
          <a:lstStyle/>
          <a:p>
            <a:endParaRPr/>
          </a:p>
        </p:txBody>
      </p:sp>
      <p:sp>
        <p:nvSpPr>
          <p:cNvPr id="4" name="TextBox 3"/>
          <p:cNvSpPr txBox="1"/>
          <p:nvPr/>
        </p:nvSpPr>
        <p:spPr>
          <a:xfrm>
            <a:off x="3884612" y="8685212"/>
            <a:ext cx="2971800" cy="457200"/>
          </a:xfrm>
          <a:prstGeom prst="rect">
            <a:avLst/>
          </a:prstGeom>
          <a:noFill/>
          <a:ln>
            <a:noFill/>
          </a:ln>
        </p:spPr>
        <p:txBody>
          <a:bodyPr wrap="square" anchor="b"/>
          <a:lstStyle/>
          <a:p>
            <a:pPr lvl="0" algn="r"/>
            <a:r>
              <a:rPr sz="1200" baseline="0">
                <a:solidFill>
                  <a:srgbClr val="000000"/>
                </a:solidFill>
                <a:latin typeface="Calibri"/>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txBody>
          <a:bodyPr wrap="square" anchor="ctr"/>
          <a:lstStyle/>
          <a:p>
            <a:endParaRPr/>
          </a:p>
        </p:txBody>
      </p:sp>
      <p:sp>
        <p:nvSpPr>
          <p:cNvPr id="3" name="Notes Placeholder 2"/>
          <p:cNvSpPr>
            <a:spLocks noGrp="1"/>
          </p:cNvSpPr>
          <p:nvPr>
            <p:ph type="body" idx="1"/>
          </p:nvPr>
        </p:nvSpPr>
        <p:spPr>
          <a:xfrm>
            <a:off x="685800" y="4343400"/>
            <a:ext cx="5486400" cy="4114800"/>
          </a:xfrm>
          <a:prstGeom prst="rect">
            <a:avLst/>
          </a:prstGeom>
        </p:spPr>
        <p:txBody>
          <a:bodyPr wrap="square" anchor="t"/>
          <a:lstStyle/>
          <a:p>
            <a:pPr lvl="1"/>
            <a:r>
              <a:rPr/>
              <a:t>At least 40 mutations in the </a:t>
            </a:r>
            <a:r>
              <a:rPr b="0" i="1" u="none" strike="noStrike"/>
              <a:t>MTHFR</a:t>
            </a:r>
            <a:r>
              <a:rPr/>
              <a:t> gene have been identified in people with homocystinuria. </a:t>
            </a:r>
          </a:p>
          <a:p>
            <a:pPr lvl="1"/>
            <a:r>
              <a:rPr/>
              <a:t>Most of these mutations change single amino acids in MTHFR enzyme.</a:t>
            </a:r>
          </a:p>
          <a:p>
            <a:pPr lvl="1"/>
            <a:r>
              <a:rPr/>
              <a:t>These changes impair the function of the enzyme, and some lead to its inactivation.</a:t>
            </a:r>
          </a:p>
          <a:p>
            <a:pPr lvl="1"/>
            <a:r>
              <a:rPr/>
              <a:t>Anecephaly: Several variations (polymorphisms) in the </a:t>
            </a:r>
            <a:r>
              <a:rPr b="0" i="1" u="none" strike="noStrike"/>
              <a:t>MTHFR</a:t>
            </a:r>
            <a:r>
              <a:rPr/>
              <a:t> gene have been associated with an increased risk of neural tube defects (NTDs), a group of birth defects that occur during the development of the brain and spinal cord. Anencephaly is one of the most common types of neural tube defect. Affected individuals are missing large parts of the brain and have missing or incompletely formed skull bones.</a:t>
            </a:r>
          </a:p>
          <a:p>
            <a:pPr lvl="1"/>
            <a:endParaRPr/>
          </a:p>
        </p:txBody>
      </p:sp>
      <p:sp>
        <p:nvSpPr>
          <p:cNvPr id="4" name="TextBox 3"/>
          <p:cNvSpPr txBox="1"/>
          <p:nvPr/>
        </p:nvSpPr>
        <p:spPr>
          <a:xfrm>
            <a:off x="3884612" y="8685212"/>
            <a:ext cx="2971800" cy="457200"/>
          </a:xfrm>
          <a:prstGeom prst="rect">
            <a:avLst/>
          </a:prstGeom>
          <a:noFill/>
          <a:ln>
            <a:noFill/>
          </a:ln>
        </p:spPr>
        <p:txBody>
          <a:bodyPr wrap="square" anchor="b"/>
          <a:lstStyle/>
          <a:p>
            <a:pPr lvl="0" algn="r"/>
            <a:r>
              <a:rPr sz="1200" baseline="0">
                <a:solidFill>
                  <a:srgbClr val="000000"/>
                </a:solidFill>
                <a:latin typeface="Calibri"/>
              </a:rP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txBody>
          <a:bodyPr wrap="square" anchor="ctr"/>
          <a:lstStyle/>
          <a:p>
            <a:endParaRPr/>
          </a:p>
        </p:txBody>
      </p:sp>
      <p:sp>
        <p:nvSpPr>
          <p:cNvPr id="3" name="Notes Placeholder 2"/>
          <p:cNvSpPr>
            <a:spLocks noGrp="1"/>
          </p:cNvSpPr>
          <p:nvPr>
            <p:ph type="body" idx="1"/>
          </p:nvPr>
        </p:nvSpPr>
        <p:spPr>
          <a:xfrm>
            <a:off x="685800" y="4343400"/>
            <a:ext cx="5486400" cy="4114800"/>
          </a:xfrm>
          <a:prstGeom prst="rect">
            <a:avLst/>
          </a:prstGeom>
        </p:spPr>
        <p:txBody>
          <a:bodyPr wrap="square" anchor="t"/>
          <a:lstStyle/>
          <a:p>
            <a:pPr lvl="0"/>
            <a:r>
              <a:rPr b="1" i="0" u="none" strike="noStrike"/>
              <a:t>Preeclampsia:</a:t>
            </a:r>
            <a:r>
              <a:rPr/>
              <a:t>Polymorphisms in the </a:t>
            </a:r>
            <a:r>
              <a:rPr b="0" i="1" u="none" strike="noStrike"/>
              <a:t>MTHFR</a:t>
            </a:r>
            <a:r>
              <a:rPr/>
              <a:t> is a  risk factors for a variety of common conditions like high blood pressure during pregnancy (preeclampsia).</a:t>
            </a:r>
          </a:p>
          <a:p>
            <a:pPr lvl="0"/>
            <a:r>
              <a:rPr/>
              <a:t> </a:t>
            </a:r>
            <a:r>
              <a:rPr b="1" i="0" u="none" strike="noStrike"/>
              <a:t>Cleft lip and Palate:</a:t>
            </a:r>
          </a:p>
          <a:p>
            <a:pPr lvl="0"/>
            <a:r>
              <a:rPr/>
              <a:t>The 677C&gt;T polymorphism in the </a:t>
            </a:r>
            <a:r>
              <a:rPr b="0" i="1" u="none" strike="noStrike"/>
              <a:t>MTHFR</a:t>
            </a:r>
            <a:r>
              <a:rPr/>
              <a:t> gene has also been suggested as a risk factor for cleft lip and palate.</a:t>
            </a:r>
          </a:p>
        </p:txBody>
      </p:sp>
      <p:sp>
        <p:nvSpPr>
          <p:cNvPr id="4" name="TextBox 3"/>
          <p:cNvSpPr txBox="1"/>
          <p:nvPr/>
        </p:nvSpPr>
        <p:spPr>
          <a:xfrm>
            <a:off x="3884612" y="8685212"/>
            <a:ext cx="2971800" cy="457200"/>
          </a:xfrm>
          <a:prstGeom prst="rect">
            <a:avLst/>
          </a:prstGeom>
          <a:noFill/>
          <a:ln>
            <a:noFill/>
          </a:ln>
        </p:spPr>
        <p:txBody>
          <a:bodyPr wrap="square" anchor="b"/>
          <a:lstStyle/>
          <a:p>
            <a:pPr lvl="0" algn="r"/>
            <a:r>
              <a:rPr sz="1200" baseline="0">
                <a:solidFill>
                  <a:srgbClr val="000000"/>
                </a:solidFill>
                <a:latin typeface="Calibri"/>
              </a:rP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txBody>
          <a:bodyPr wrap="square" anchor="ctr"/>
          <a:lstStyle/>
          <a:p>
            <a:endParaRPr/>
          </a:p>
        </p:txBody>
      </p:sp>
      <p:sp>
        <p:nvSpPr>
          <p:cNvPr id="3" name="Notes Placeholder 2"/>
          <p:cNvSpPr>
            <a:spLocks noGrp="1"/>
          </p:cNvSpPr>
          <p:nvPr>
            <p:ph type="body" idx="1"/>
          </p:nvPr>
        </p:nvSpPr>
        <p:spPr>
          <a:xfrm>
            <a:off x="685800" y="4343400"/>
            <a:ext cx="5486400" cy="4114800"/>
          </a:xfrm>
          <a:prstGeom prst="rect">
            <a:avLst/>
          </a:prstGeom>
        </p:spPr>
        <p:txBody>
          <a:bodyPr wrap="square" anchor="t"/>
          <a:lstStyle/>
          <a:p>
            <a:pPr lvl="0"/>
            <a:r>
              <a:rPr/>
              <a:t>Anjeline T et al. observed the MTHFR gene polymorphism among Tamilians. Homozygosity for the MTHFR A1298C SNP was detected in 15.3% (11/72) of the individuals tested, and 47.2% (34/72) were heterozygous for this SNP. Homozygosity for the C677T MTHFR SNP was detected in 1.38%(1/72), and the frequency of the C677T heterozygotes was 18.1%(13/72)</a:t>
            </a:r>
            <a:r>
              <a:rPr baseline="30000"/>
              <a:t>1</a:t>
            </a:r>
          </a:p>
          <a:p>
            <a:pPr lvl="0"/>
            <a:endParaRPr/>
          </a:p>
          <a:p>
            <a:pPr lvl="0"/>
            <a:r>
              <a:rPr/>
              <a:t>Kohli et al. showed that the prevalence of MTHFR C677T polymorphism in </a:t>
            </a:r>
            <a:r>
              <a:rPr>
                <a:solidFill>
                  <a:srgbClr val="C00000"/>
                </a:solidFill>
              </a:rPr>
              <a:t>north</a:t>
            </a:r>
            <a:r>
              <a:rPr/>
              <a:t> </a:t>
            </a:r>
            <a:r>
              <a:rPr>
                <a:solidFill>
                  <a:srgbClr val="C00000"/>
                </a:solidFill>
              </a:rPr>
              <a:t>Indian</a:t>
            </a:r>
            <a:r>
              <a:rPr/>
              <a:t> mothers of babies with trisomy 21 Down syndrome was 28%.</a:t>
            </a:r>
            <a:r>
              <a:rPr baseline="30000"/>
              <a:t>2</a:t>
            </a:r>
          </a:p>
          <a:p>
            <a:pPr lvl="0"/>
            <a:endParaRPr/>
          </a:p>
          <a:p>
            <a:pPr lvl="0"/>
            <a:r>
              <a:rPr/>
              <a:t>Another study by Sheth JG et al. showed a prevalence of 28% MTHFR C677T/T677T polymorphism in </a:t>
            </a:r>
            <a:r>
              <a:rPr>
                <a:solidFill>
                  <a:srgbClr val="C00000"/>
                </a:solidFill>
              </a:rPr>
              <a:t>Gujrati mothers </a:t>
            </a:r>
            <a:r>
              <a:rPr/>
              <a:t>of babies with Down syndrome</a:t>
            </a:r>
            <a:r>
              <a:rPr baseline="30000"/>
              <a:t>3</a:t>
            </a:r>
            <a:r>
              <a:rPr/>
              <a:t>.</a:t>
            </a:r>
          </a:p>
        </p:txBody>
      </p:sp>
      <p:sp>
        <p:nvSpPr>
          <p:cNvPr id="4" name="TextBox 3"/>
          <p:cNvSpPr txBox="1"/>
          <p:nvPr/>
        </p:nvSpPr>
        <p:spPr>
          <a:xfrm>
            <a:off x="3884612" y="8685212"/>
            <a:ext cx="2971800" cy="457200"/>
          </a:xfrm>
          <a:prstGeom prst="rect">
            <a:avLst/>
          </a:prstGeom>
          <a:noFill/>
          <a:ln>
            <a:noFill/>
          </a:ln>
        </p:spPr>
        <p:txBody>
          <a:bodyPr wrap="square" anchor="b"/>
          <a:lstStyle/>
          <a:p>
            <a:pPr lvl="0" algn="r"/>
            <a:r>
              <a:rPr sz="1200" baseline="0">
                <a:solidFill>
                  <a:srgbClr val="000000"/>
                </a:solidFill>
                <a:latin typeface="Calibri"/>
              </a:rPr>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txBody>
          <a:bodyPr wrap="square" anchor="ctr"/>
          <a:lstStyle/>
          <a:p>
            <a:endParaRPr/>
          </a:p>
        </p:txBody>
      </p:sp>
      <p:sp>
        <p:nvSpPr>
          <p:cNvPr id="3" name="Notes Placeholder 2"/>
          <p:cNvSpPr>
            <a:spLocks noGrp="1"/>
          </p:cNvSpPr>
          <p:nvPr>
            <p:ph type="body" idx="1"/>
          </p:nvPr>
        </p:nvSpPr>
        <p:spPr>
          <a:xfrm>
            <a:off x="685800" y="4343400"/>
            <a:ext cx="5486400" cy="4114800"/>
          </a:xfrm>
          <a:prstGeom prst="rect">
            <a:avLst/>
          </a:prstGeom>
        </p:spPr>
        <p:txBody>
          <a:bodyPr wrap="square" anchor="t"/>
          <a:lstStyle/>
          <a:p>
            <a:pPr lvl="0">
              <a:lnSpc>
                <a:spcPct val="90000"/>
              </a:lnSpc>
            </a:pPr>
            <a:r>
              <a:rPr sz="1100"/>
              <a:t>Heterozygous for MTHFR variants  C677T  (+/-) and A1298C (+/-), is called compound heterozygosity.</a:t>
            </a:r>
          </a:p>
          <a:p>
            <a:pPr lvl="0">
              <a:lnSpc>
                <a:spcPct val="90000"/>
              </a:lnSpc>
            </a:pPr>
            <a:r>
              <a:rPr sz="1100"/>
              <a:t>heterozygosity for both variants results in 50-60% reduction in MTHFR enzyme activity.  Health implications  include:</a:t>
            </a:r>
          </a:p>
          <a:p>
            <a:pPr lvl="0">
              <a:lnSpc>
                <a:spcPct val="90000"/>
              </a:lnSpc>
            </a:pPr>
            <a:endParaRPr/>
          </a:p>
          <a:p>
            <a:pPr lvl="0">
              <a:lnSpc>
                <a:spcPct val="90000"/>
              </a:lnSpc>
            </a:pPr>
            <a:r>
              <a:rPr sz="1100"/>
              <a:t>- </a:t>
            </a:r>
            <a:r>
              <a:rPr sz="1100" b="0" i="1" u="none" strike="noStrike"/>
              <a:t>Possible methylation impairment, including disrupted neurotransmitter metabolism and synthesis of DNA. </a:t>
            </a:r>
          </a:p>
          <a:p>
            <a:pPr lvl="0">
              <a:lnSpc>
                <a:spcPct val="90000"/>
              </a:lnSpc>
            </a:pPr>
            <a:endParaRPr/>
          </a:p>
          <a:p>
            <a:pPr lvl="0">
              <a:lnSpc>
                <a:spcPct val="90000"/>
              </a:lnSpc>
            </a:pPr>
            <a:r>
              <a:rPr sz="1100" b="0" i="1" u="none" strike="noStrike"/>
              <a:t>-Increased risk of autism, depression, schizophrenia, neural tube defects, cardiovascular disease, essential hypertension, venous thrombosis, diabetic retinopathy, osteoporosis, and cancers of the stomach</a:t>
            </a:r>
          </a:p>
          <a:p>
            <a:pPr lvl="0">
              <a:lnSpc>
                <a:spcPct val="90000"/>
              </a:lnSpc>
            </a:pPr>
            <a:endParaRPr/>
          </a:p>
          <a:p>
            <a:pPr lvl="0">
              <a:lnSpc>
                <a:spcPct val="90000"/>
              </a:lnSpc>
            </a:pPr>
            <a:r>
              <a:rPr sz="1100" b="0" i="1" u="none" strike="noStrike"/>
              <a:t>- Low levels of vitamins B2, B6, B12, and/or folate often determines the risk of these associated disorders.</a:t>
            </a:r>
          </a:p>
          <a:p>
            <a:pPr lvl="0">
              <a:lnSpc>
                <a:spcPct val="90000"/>
              </a:lnSpc>
            </a:pPr>
            <a:r>
              <a:rPr sz="1100"/>
              <a:t>homozygous for the A1298C variation (+/+), which results in 30-40% reduction in MTHFR enzyme activity. Health implications include:</a:t>
            </a:r>
          </a:p>
          <a:p>
            <a:pPr lvl="0">
              <a:lnSpc>
                <a:spcPct val="90000"/>
              </a:lnSpc>
            </a:pPr>
            <a:endParaRPr/>
          </a:p>
          <a:p>
            <a:pPr lvl="0">
              <a:lnSpc>
                <a:spcPct val="90000"/>
              </a:lnSpc>
            </a:pPr>
            <a:r>
              <a:rPr sz="1100"/>
              <a:t>· Slightly increased risk of elevated homocysteine,</a:t>
            </a:r>
          </a:p>
          <a:p>
            <a:pPr lvl="0">
              <a:lnSpc>
                <a:spcPct val="90000"/>
              </a:lnSpc>
            </a:pPr>
            <a:endParaRPr/>
          </a:p>
          <a:p>
            <a:pPr lvl="0">
              <a:lnSpc>
                <a:spcPct val="90000"/>
              </a:lnSpc>
            </a:pPr>
            <a:r>
              <a:rPr sz="1100"/>
              <a:t>· Possible methylation impairment, including disrupted neurotransmitter metabolism and</a:t>
            </a:r>
          </a:p>
          <a:p>
            <a:pPr lvl="0">
              <a:lnSpc>
                <a:spcPct val="90000"/>
              </a:lnSpc>
            </a:pPr>
            <a:endParaRPr/>
          </a:p>
          <a:p>
            <a:pPr lvl="0">
              <a:lnSpc>
                <a:spcPct val="90000"/>
              </a:lnSpc>
            </a:pPr>
            <a:r>
              <a:rPr sz="1100"/>
              <a:t> synthesis of DNA, carnitine and coenzyme Q10,</a:t>
            </a:r>
          </a:p>
          <a:p>
            <a:pPr lvl="0">
              <a:lnSpc>
                <a:spcPct val="90000"/>
              </a:lnSpc>
            </a:pPr>
            <a:endParaRPr/>
          </a:p>
          <a:p>
            <a:pPr lvl="0">
              <a:lnSpc>
                <a:spcPct val="90000"/>
              </a:lnSpc>
            </a:pPr>
            <a:r>
              <a:rPr sz="1100"/>
              <a:t>· Moderately increased risk of bipolar disorder, schizophrenia, and some cancers.</a:t>
            </a:r>
          </a:p>
        </p:txBody>
      </p:sp>
      <p:sp>
        <p:nvSpPr>
          <p:cNvPr id="4" name="TextBox 3"/>
          <p:cNvSpPr txBox="1"/>
          <p:nvPr/>
        </p:nvSpPr>
        <p:spPr>
          <a:xfrm>
            <a:off x="3884612" y="8685212"/>
            <a:ext cx="2971800" cy="457200"/>
          </a:xfrm>
          <a:prstGeom prst="rect">
            <a:avLst/>
          </a:prstGeom>
          <a:noFill/>
          <a:ln>
            <a:noFill/>
          </a:ln>
        </p:spPr>
        <p:txBody>
          <a:bodyPr wrap="square" anchor="b"/>
          <a:lstStyle/>
          <a:p>
            <a:pPr lvl="0" algn="r"/>
            <a:r>
              <a:rPr sz="1200" baseline="0">
                <a:solidFill>
                  <a:srgbClr val="000000"/>
                </a:solidFill>
                <a:latin typeface="Calibri"/>
              </a:rPr>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txBody>
          <a:bodyPr wrap="square" anchor="ctr"/>
          <a:lstStyle/>
          <a:p>
            <a:endParaRPr/>
          </a:p>
        </p:txBody>
      </p:sp>
      <p:sp>
        <p:nvSpPr>
          <p:cNvPr id="3" name="Notes Placeholder 2"/>
          <p:cNvSpPr>
            <a:spLocks noGrp="1"/>
          </p:cNvSpPr>
          <p:nvPr>
            <p:ph type="body" idx="1"/>
          </p:nvPr>
        </p:nvSpPr>
        <p:spPr>
          <a:xfrm>
            <a:off x="685800" y="4343400"/>
            <a:ext cx="5486400" cy="4114800"/>
          </a:xfrm>
          <a:prstGeom prst="rect">
            <a:avLst/>
          </a:prstGeom>
        </p:spPr>
        <p:txBody>
          <a:bodyPr wrap="square" anchor="t"/>
          <a:lstStyle/>
          <a:p>
            <a:pPr lvl="0"/>
            <a:r>
              <a:rPr/>
              <a:t>Treatment of severe MTHFR deficiency uses a combination of therapies aimed at decreasing homocysteine levels and maximizing any residual enzyme activity. The first line of treatment is the use of folate compounds, including folic or folinic acid</a:t>
            </a:r>
          </a:p>
          <a:p>
            <a:pPr lvl="0"/>
            <a:r>
              <a:rPr/>
              <a:t> A second therapy included in treatment of the disorder is methyltetrahydrofolate, which is used to compensate for methylenetetrahydrofolate reductase’s inability to produce this product. Also used in treatment are two compounds aimed at compensating for the low methionine levels that result in MTHFR deficiency: 1) methionine itself, and 2) betaine, a substrate for betaine methyltransferase an enzyme that provides alternate route for conversion of homocysteine to methionine</a:t>
            </a:r>
          </a:p>
        </p:txBody>
      </p:sp>
      <p:sp>
        <p:nvSpPr>
          <p:cNvPr id="4" name="TextBox 3"/>
          <p:cNvSpPr txBox="1"/>
          <p:nvPr/>
        </p:nvSpPr>
        <p:spPr>
          <a:xfrm>
            <a:off x="3884612" y="8685212"/>
            <a:ext cx="2971800" cy="457200"/>
          </a:xfrm>
          <a:prstGeom prst="rect">
            <a:avLst/>
          </a:prstGeom>
          <a:noFill/>
          <a:ln>
            <a:noFill/>
          </a:ln>
        </p:spPr>
        <p:txBody>
          <a:bodyPr wrap="square" anchor="b"/>
          <a:lstStyle/>
          <a:p>
            <a:pPr lvl="0" algn="r"/>
            <a:r>
              <a:rPr sz="1200" baseline="0">
                <a:solidFill>
                  <a:srgbClr val="000000"/>
                </a:solidFill>
                <a:latin typeface="Calibri"/>
              </a:rPr>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txBody>
          <a:bodyPr wrap="square" anchor="ctr"/>
          <a:lstStyle/>
          <a:p>
            <a:endParaRPr/>
          </a:p>
        </p:txBody>
      </p:sp>
      <p:sp>
        <p:nvSpPr>
          <p:cNvPr id="3" name="Notes Placeholder 2"/>
          <p:cNvSpPr>
            <a:spLocks noGrp="1"/>
          </p:cNvSpPr>
          <p:nvPr>
            <p:ph type="body" idx="1"/>
          </p:nvPr>
        </p:nvSpPr>
        <p:spPr>
          <a:xfrm>
            <a:off x="685800" y="4343400"/>
            <a:ext cx="5486400" cy="4114800"/>
          </a:xfrm>
          <a:prstGeom prst="rect">
            <a:avLst/>
          </a:prstGeom>
        </p:spPr>
        <p:txBody>
          <a:bodyPr wrap="square" anchor="t"/>
          <a:lstStyle/>
          <a:p>
            <a:pPr lvl="0"/>
            <a:r>
              <a:rPr/>
              <a:t>In red blood cell folate, the dimension of</a:t>
            </a:r>
          </a:p>
          <a:p>
            <a:pPr lvl="0"/>
            <a:r>
              <a:rPr/>
              <a:t>increase over time was significantly greater in the group receiving</a:t>
            </a:r>
          </a:p>
          <a:p>
            <a:pPr lvl="0"/>
            <a:r>
              <a:rPr/>
              <a:t>416 g [6</a:t>
            </a:r>
            <a:r>
              <a:rPr b="0" i="1" u="none" strike="noStrike"/>
              <a:t>S]-5-MTHF/d </a:t>
            </a:r>
            <a:r>
              <a:rPr/>
              <a:t>than in the groups receiving 400 g</a:t>
            </a:r>
          </a:p>
          <a:p>
            <a:pPr lvl="0"/>
            <a:r>
              <a:rPr/>
              <a:t>folic acid/d or 208 g [6</a:t>
            </a:r>
            <a:r>
              <a:rPr b="0" i="1" u="none" strike="noStrike"/>
              <a:t>S]-5-MTHF/d (P  0.001 for both) and </a:t>
            </a:r>
            <a:r>
              <a:rPr/>
              <a:t>in the group receiving 400 g folic acid/d than in the group</a:t>
            </a:r>
          </a:p>
          <a:p>
            <a:pPr lvl="0"/>
            <a:r>
              <a:rPr/>
              <a:t>receiving 208 g [6</a:t>
            </a:r>
            <a:r>
              <a:rPr b="0" i="1" u="none" strike="noStrike"/>
              <a:t>S]-5-MTHF/d (P  0.05).</a:t>
            </a:r>
          </a:p>
        </p:txBody>
      </p:sp>
      <p:sp>
        <p:nvSpPr>
          <p:cNvPr id="4" name="TextBox 3"/>
          <p:cNvSpPr txBox="1"/>
          <p:nvPr/>
        </p:nvSpPr>
        <p:spPr>
          <a:xfrm>
            <a:off x="3884612" y="8685212"/>
            <a:ext cx="2971800" cy="457200"/>
          </a:xfrm>
          <a:prstGeom prst="rect">
            <a:avLst/>
          </a:prstGeom>
          <a:noFill/>
          <a:ln>
            <a:noFill/>
          </a:ln>
        </p:spPr>
        <p:txBody>
          <a:bodyPr wrap="square" anchor="b"/>
          <a:lstStyle/>
          <a:p>
            <a:pPr lvl="0" algn="r"/>
            <a:r>
              <a:rPr sz="1200" baseline="0">
                <a:solidFill>
                  <a:srgbClr val="000000"/>
                </a:solidFill>
                <a:latin typeface="Calibri"/>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txBox="1">
            <a:spLocks noGrp="1"/>
          </p:cNvSpPr>
          <p:nvPr>
            <p:ph type="title"/>
          </p:nvPr>
        </p:nvSpPr>
        <p:spPr>
          <a:xfrm>
            <a:off x="685800" y="2125662"/>
            <a:ext cx="7772400" cy="1439863"/>
          </a:xfrm>
          <a:prstGeom prst="rect">
            <a:avLst/>
          </a:prstGeom>
          <a:noFill/>
          <a:ln>
            <a:noFill/>
          </a:ln>
        </p:spPr>
        <p:txBody>
          <a:bodyPr wrap="square" anchor="ctr"/>
          <a:lstStyle/>
          <a:p>
            <a:pPr lvl="0" algn="ctr"/>
            <a:r>
              <a:rPr/>
              <a:t>Click to edit Master title style</a:t>
            </a:r>
          </a:p>
        </p:txBody>
      </p:sp>
      <p:sp>
        <p:nvSpPr>
          <p:cNvPr id="3" name="Title 2"/>
          <p:cNvSpPr txBox="1">
            <a:spLocks noGrp="1"/>
          </p:cNvSpPr>
          <p:nvPr>
            <p:ph type="title" idx="1"/>
          </p:nvPr>
        </p:nvSpPr>
        <p:spPr>
          <a:xfrm>
            <a:off x="1371600" y="3867150"/>
            <a:ext cx="6400800" cy="1762125"/>
          </a:xfrm>
          <a:prstGeom prst="rect">
            <a:avLst/>
          </a:prstGeom>
          <a:noFill/>
          <a:ln>
            <a:noFill/>
          </a:ln>
        </p:spPr>
        <p:txBody>
          <a:bodyPr wrap="square" anchor="ctr"/>
          <a:lstStyle/>
          <a:p>
            <a:pPr lvl="0" algn="ctr"/>
            <a:r>
              <a:rPr/>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0"/>
            <a:ext cx="8229600" cy="1146175"/>
          </a:xfrm>
          <a:prstGeom prst="rect">
            <a:avLst/>
          </a:prstGeom>
          <a:noFill/>
          <a:ln>
            <a:noFill/>
          </a:ln>
        </p:spPr>
        <p:txBody>
          <a:bodyPr wrap="square" anchor="ctr"/>
          <a:lstStyle/>
          <a:p>
            <a:pPr lvl="0" algn="ctr"/>
            <a:r>
              <a:rPr/>
              <a:t>Click to edit Master title style</a:t>
            </a:r>
          </a:p>
        </p:txBody>
      </p:sp>
      <p:sp>
        <p:nvSpPr>
          <p:cNvPr id="3" name="Text Placeholder 2"/>
          <p:cNvSpPr txBox="1">
            <a:spLocks noGrp="1"/>
          </p:cNvSpPr>
          <p:nvPr>
            <p:ph type="body" idx="1"/>
          </p:nvPr>
        </p:nvSpPr>
        <p:spPr>
          <a:xfrm>
            <a:off x="457200" y="1603375"/>
            <a:ext cx="8229600" cy="4506912"/>
          </a:xfrm>
          <a:prstGeom prst="rect">
            <a:avLst/>
          </a:prstGeom>
          <a:noFill/>
          <a:ln>
            <a:noFill/>
          </a:ln>
        </p:spPr>
        <p:txBody>
          <a:bodyPr wrap="square" anchor="t"/>
          <a:lstStyle/>
          <a:p>
            <a:pPr lvl="0" algn="l"/>
            <a:r>
              <a:rPr/>
              <a:t>Click to edit Master text styles</a:t>
            </a:r>
          </a:p>
          <a:p>
            <a:pPr lvl="0" algn="l"/>
            <a:r>
              <a:rPr/>
              <a:t>Second level</a:t>
            </a:r>
          </a:p>
          <a:p>
            <a:pPr lvl="0" algn="l"/>
            <a:r>
              <a:rPr/>
              <a:t>Third level</a:t>
            </a:r>
          </a:p>
          <a:p>
            <a:pPr lvl="0" algn="l"/>
            <a:r>
              <a:rPr/>
              <a:t>Fourth level</a:t>
            </a:r>
          </a:p>
          <a:p>
            <a:pPr lvl="0" algn="l"/>
            <a:r>
              <a:rPr/>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0"/>
            <a:ext cx="8229600" cy="1146175"/>
          </a:xfrm>
          <a:prstGeom prst="rect">
            <a:avLst/>
          </a:prstGeom>
          <a:noFill/>
          <a:ln>
            <a:noFill/>
          </a:ln>
        </p:spPr>
        <p:txBody>
          <a:bodyPr wrap="square" anchor="ctr"/>
          <a:lstStyle/>
          <a:p>
            <a:pPr lvl="0" algn="ctr"/>
            <a:r>
              <a:rPr/>
              <a:t>Click to edit Master title style</a:t>
            </a:r>
          </a:p>
        </p:txBody>
      </p:sp>
      <p:sp>
        <p:nvSpPr>
          <p:cNvPr id="3" name="Text Placeholder 2"/>
          <p:cNvSpPr txBox="1">
            <a:spLocks noGrp="1"/>
          </p:cNvSpPr>
          <p:nvPr>
            <p:ph type="body" idx="1"/>
          </p:nvPr>
        </p:nvSpPr>
        <p:spPr>
          <a:xfrm>
            <a:off x="457200" y="1603375"/>
            <a:ext cx="4022725" cy="4506912"/>
          </a:xfrm>
          <a:prstGeom prst="rect">
            <a:avLst/>
          </a:prstGeom>
          <a:noFill/>
          <a:ln>
            <a:noFill/>
          </a:ln>
        </p:spPr>
        <p:txBody>
          <a:bodyPr wrap="square" anchor="t"/>
          <a:lstStyle/>
          <a:p>
            <a:pPr lvl="0" algn="l"/>
            <a:r>
              <a:rPr/>
              <a:t>Click to edit Master text styles</a:t>
            </a:r>
          </a:p>
          <a:p>
            <a:pPr lvl="0" algn="l"/>
            <a:r>
              <a:rPr/>
              <a:t>Second level</a:t>
            </a:r>
          </a:p>
          <a:p>
            <a:pPr lvl="0" algn="l"/>
            <a:r>
              <a:rPr/>
              <a:t>Third level</a:t>
            </a:r>
          </a:p>
          <a:p>
            <a:pPr lvl="0" algn="l"/>
            <a:r>
              <a:rPr/>
              <a:t>Fourth level</a:t>
            </a:r>
          </a:p>
          <a:p>
            <a:pPr lvl="0" algn="l"/>
            <a:r>
              <a:rPr/>
              <a:t>Fifth level</a:t>
            </a:r>
          </a:p>
        </p:txBody>
      </p:sp>
      <p:sp>
        <p:nvSpPr>
          <p:cNvPr id="4" name="Text Placeholder 3"/>
          <p:cNvSpPr txBox="1">
            <a:spLocks noGrp="1"/>
          </p:cNvSpPr>
          <p:nvPr>
            <p:ph type="body" idx="2"/>
          </p:nvPr>
        </p:nvSpPr>
        <p:spPr>
          <a:xfrm>
            <a:off x="4652962" y="1603375"/>
            <a:ext cx="4024313" cy="4506912"/>
          </a:xfrm>
          <a:prstGeom prst="rect">
            <a:avLst/>
          </a:prstGeom>
          <a:noFill/>
          <a:ln>
            <a:noFill/>
          </a:ln>
        </p:spPr>
        <p:txBody>
          <a:bodyPr wrap="square" anchor="t"/>
          <a:lstStyle/>
          <a:p>
            <a:pPr lvl="0" algn="l"/>
            <a:r>
              <a:rPr/>
              <a:t>Click to edit Master text styles</a:t>
            </a:r>
          </a:p>
          <a:p>
            <a:pPr lvl="0" algn="l"/>
            <a:r>
              <a:rPr/>
              <a:t>Second level</a:t>
            </a:r>
          </a:p>
          <a:p>
            <a:pPr lvl="0" algn="l"/>
            <a:r>
              <a:rPr/>
              <a:t>Third level</a:t>
            </a:r>
          </a:p>
          <a:p>
            <a:pPr lvl="0" algn="l"/>
            <a:r>
              <a:rPr/>
              <a:t>Fourth level</a:t>
            </a:r>
          </a:p>
          <a:p>
            <a:pPr lvl="0" algn="l"/>
            <a:r>
              <a:rPr/>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a:noFill/>
          <a:ln>
            <a:noFill/>
          </a:ln>
        </p:spPr>
        <p:txBody>
          <a:bodyPr wrap="square" anchor="ctr"/>
          <a:lstStyle/>
          <a:p>
            <a:pPr lvl="0"/>
            <a:r>
              <a:rPr/>
              <a:t>Click to edit Master title style</a:t>
            </a:r>
          </a:p>
        </p:txBody>
      </p:sp>
      <p:sp>
        <p:nvSpPr>
          <p:cNvPr id="3" name="Text Placeholder 2"/>
          <p:cNvSpPr>
            <a:spLocks noGrp="1"/>
          </p:cNvSpPr>
          <p:nvPr>
            <p:ph type="body" idx="1"/>
          </p:nvPr>
        </p:nvSpPr>
        <p:spPr>
          <a:xfrm>
            <a:off x="457200" y="1600200"/>
            <a:ext cx="8229600" cy="4525962"/>
          </a:xfrm>
          <a:prstGeom prst="rect">
            <a:avLst/>
          </a:prstGeom>
          <a:noFill/>
          <a:ln>
            <a:noFill/>
          </a:ln>
        </p:spPr>
        <p:txBody>
          <a:bodyPr wrap="square" ancho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2"/>
          </p:nvPr>
        </p:nvSpPr>
        <p:spPr>
          <a:xfrm>
            <a:off x="457200" y="6356350"/>
            <a:ext cx="2133600" cy="365125"/>
          </a:xfrm>
          <a:prstGeom prst="rect">
            <a:avLst/>
          </a:prstGeom>
          <a:noFill/>
          <a:ln>
            <a:noFill/>
          </a:ln>
        </p:spPr>
        <p:txBody>
          <a:bodyPr wrap="square" anchor="ctr"/>
          <a:lstStyle>
            <a:lvl1pPr lvl="0">
              <a:defRPr sz="1200">
                <a:solidFill>
                  <a:srgbClr val="898989"/>
                </a:solidFill>
              </a:defRPr>
            </a:lvl1pPr>
          </a:lstStyle>
          <a:p>
            <a:endParaRPr/>
          </a:p>
        </p:txBody>
      </p:sp>
      <p:sp>
        <p:nvSpPr>
          <p:cNvPr id="5" name="Footer Placeholder 4"/>
          <p:cNvSpPr>
            <a:spLocks noGrp="1"/>
          </p:cNvSpPr>
          <p:nvPr>
            <p:ph type="ftr" sz="quarter" idx="3"/>
          </p:nvPr>
        </p:nvSpPr>
        <p:spPr>
          <a:xfrm>
            <a:off x="3124200" y="6356350"/>
            <a:ext cx="2895600" cy="365125"/>
          </a:xfrm>
          <a:prstGeom prst="rect">
            <a:avLst/>
          </a:prstGeom>
          <a:noFill/>
          <a:ln>
            <a:noFill/>
          </a:ln>
        </p:spPr>
        <p:txBody>
          <a:bodyPr wrap="square" anchor="ctr"/>
          <a:lstStyle>
            <a:lvl1pPr lvl="0" algn="ctr">
              <a:defRPr sz="1200">
                <a:solidFill>
                  <a:srgbClr val="898989"/>
                </a:solidFill>
              </a:defRPr>
            </a:lvl1pPr>
          </a:lstStyle>
          <a:p>
            <a:endParaRPr/>
          </a:p>
        </p:txBody>
      </p:sp>
      <p:sp>
        <p:nvSpPr>
          <p:cNvPr id="6" name="Slide Number Placeholder 5"/>
          <p:cNvSpPr>
            <a:spLocks noGrp="1"/>
          </p:cNvSpPr>
          <p:nvPr>
            <p:ph type="sldNum" sz="quarter" idx="4"/>
          </p:nvPr>
        </p:nvSpPr>
        <p:spPr>
          <a:xfrm>
            <a:off x="6553200" y="6356350"/>
            <a:ext cx="2133600" cy="365125"/>
          </a:xfrm>
          <a:prstGeom prst="rect">
            <a:avLst/>
          </a:prstGeom>
          <a:noFill/>
          <a:ln>
            <a:noFill/>
          </a:ln>
        </p:spPr>
        <p:txBody>
          <a:bodyPr wrap="square" anchor="ctr"/>
          <a:lstStyle>
            <a:lvl1pPr lvl="0" algn="r">
              <a:defRPr sz="1200">
                <a:solidFill>
                  <a:srgbClr val="898989"/>
                </a:solidFill>
              </a:defRPr>
            </a:lvl1pPr>
          </a:lstStyle>
          <a:p>
            <a:fld id="{8B38DBA3-52F9-4AF4-A6A4-FA4D7DB2F99C}" type="slidenum">
              <a:rPr/>
              <a:pPr/>
              <a:t>‹#›</a:t>
            </a:fld>
            <a:endParaRPr/>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txStyles>
    <p:titleStyle>
      <a:lvl1pPr marL="0" lvl="0" indent="0" algn="ctr">
        <a:lnSpc>
          <a:spcPct val="100000"/>
        </a:lnSpc>
        <a:buNone/>
        <a:defRPr sz="4400" b="0" i="0" u="none" strike="noStrike" baseline="0">
          <a:solidFill>
            <a:srgbClr val="000000"/>
          </a:solidFill>
          <a:latin typeface="Calibri"/>
        </a:defRPr>
      </a:lvl1pPr>
    </p:titleStyle>
    <p:bodyStyle>
      <a:lvl1pPr marL="342900" lvl="0" indent="-342900" algn="l">
        <a:lnSpc>
          <a:spcPct val="100000"/>
        </a:lnSpc>
        <a:spcBef>
          <a:spcPct val="20000"/>
        </a:spcBef>
        <a:buFont typeface="Arial"/>
        <a:buChar char="•"/>
        <a:defRPr sz="3200" b="0" i="0" u="none" strike="noStrike" baseline="0">
          <a:solidFill>
            <a:srgbClr val="000000"/>
          </a:solidFill>
          <a:latin typeface="Calibri"/>
        </a:defRPr>
      </a:lvl1pPr>
      <a:lvl2pPr marL="742950" lvl="1" indent="-285750" algn="l">
        <a:lnSpc>
          <a:spcPct val="100000"/>
        </a:lnSpc>
        <a:spcBef>
          <a:spcPct val="20000"/>
        </a:spcBef>
        <a:buFont typeface="Arial"/>
        <a:buChar char="–"/>
        <a:defRPr sz="2800" b="0" i="0" u="none" strike="noStrike" baseline="0">
          <a:solidFill>
            <a:srgbClr val="000000"/>
          </a:solidFill>
          <a:latin typeface="Calibri"/>
        </a:defRPr>
      </a:lvl2pPr>
      <a:lvl3pPr marL="1143000" lvl="2" indent="-228600" algn="l">
        <a:lnSpc>
          <a:spcPct val="100000"/>
        </a:lnSpc>
        <a:spcBef>
          <a:spcPct val="20000"/>
        </a:spcBef>
        <a:buFont typeface="Arial"/>
        <a:buChar char="•"/>
        <a:defRPr sz="2400" b="0" i="0" u="none" strike="noStrike" baseline="0">
          <a:solidFill>
            <a:srgbClr val="000000"/>
          </a:solidFill>
          <a:latin typeface="Calibri"/>
        </a:defRPr>
      </a:lvl3pPr>
      <a:lvl4pPr marL="1600200" lvl="3" indent="-228600" algn="l">
        <a:lnSpc>
          <a:spcPct val="100000"/>
        </a:lnSpc>
        <a:spcBef>
          <a:spcPct val="20000"/>
        </a:spcBef>
        <a:buFont typeface="Arial"/>
        <a:buChar char="–"/>
        <a:defRPr sz="2000" b="0" i="0" u="none" strike="noStrike" baseline="0">
          <a:solidFill>
            <a:srgbClr val="000000"/>
          </a:solidFill>
          <a:latin typeface="Calibri"/>
        </a:defRPr>
      </a:lvl4pPr>
      <a:lvl5pPr marL="2057400" lvl="4" indent="-228600" algn="l">
        <a:lnSpc>
          <a:spcPct val="100000"/>
        </a:lnSpc>
        <a:spcBef>
          <a:spcPct val="20000"/>
        </a:spcBef>
        <a:buFont typeface="Arial"/>
        <a:buChar char="»"/>
        <a:defRPr sz="2000" b="0" i="0" u="none" strike="noStrike" baseline="0">
          <a:solidFill>
            <a:srgbClr val="000000"/>
          </a:solidFill>
          <a:latin typeface="Calibri"/>
        </a:defRPr>
      </a:lvl5pPr>
    </p:bodyStyle>
    <p:otherStyle>
      <a:lvl1pPr marL="0" lvl="0" indent="0" algn="l">
        <a:lnSpc>
          <a:spcPct val="100000"/>
        </a:lnSpc>
        <a:buNone/>
        <a:defRPr sz="1800" b="0" i="0" u="none" strike="noStrike" baseline="0">
          <a:solidFill>
            <a:srgbClr val="000000"/>
          </a:solidFill>
          <a:latin typeface="Calibri"/>
        </a:defRPr>
      </a:lvl1pPr>
      <a:lvl2pPr marL="457200" lvl="1" indent="0" algn="l">
        <a:lnSpc>
          <a:spcPct val="100000"/>
        </a:lnSpc>
        <a:buNone/>
        <a:defRPr sz="1800" b="0" i="0" u="none" strike="noStrike" baseline="0">
          <a:solidFill>
            <a:srgbClr val="000000"/>
          </a:solidFill>
          <a:latin typeface="Calibri"/>
        </a:defRPr>
      </a:lvl2pPr>
      <a:lvl3pPr marL="914400" lvl="2" indent="0" algn="l">
        <a:lnSpc>
          <a:spcPct val="100000"/>
        </a:lnSpc>
        <a:buNone/>
        <a:defRPr sz="1800" b="0" i="0" u="none" strike="noStrike" baseline="0">
          <a:solidFill>
            <a:srgbClr val="000000"/>
          </a:solidFill>
          <a:latin typeface="Calibri"/>
        </a:defRPr>
      </a:lvl3pPr>
      <a:lvl4pPr marL="1371600" lvl="3" indent="0" algn="l">
        <a:lnSpc>
          <a:spcPct val="100000"/>
        </a:lnSpc>
        <a:buNone/>
        <a:defRPr sz="1800" b="0" i="0" u="none" strike="noStrike" baseline="0">
          <a:solidFill>
            <a:srgbClr val="000000"/>
          </a:solidFill>
          <a:latin typeface="Calibri"/>
        </a:defRPr>
      </a:lvl4pPr>
      <a:lvl5pPr marL="1828800" lvl="4" indent="0" algn="l">
        <a:lnSpc>
          <a:spcPct val="100000"/>
        </a:lnSpc>
        <a:buNone/>
        <a:defRPr sz="1800" b="0" i="0" u="none" strike="noStrike" baseline="0">
          <a:solidFill>
            <a:srgbClr val="000000"/>
          </a:solidFill>
          <a:latin typeface="Calibri"/>
        </a:defRPr>
      </a:lvl5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hyperlink" Target="http://www.veganhealth.org/b12/cycl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hyperlink" Target="http://ghr.nlm.nih.gov/gene/MTHF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hyperlink" Target="http://ghr.nlm.nih.gov/gene/MTHFR"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ghr.nlm.nih.gov/gene/MTHFR" TargetMode="External"/><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www.mthfrheds.com/" TargetMode="Externa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www.health101.org/art_methylcobalamin.htm" TargetMode="External"/><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www.terrytalksnutrition.com/weekly-articles/2012/04-27/the-life-saving-value-of-pyridoxal-5-phosphate-p5p-and-magnesium/" TargetMode="External"/><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hyperlink" Target="http://apiindia.org/pdf/medicine_update_2007/3.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a:xfrm>
            <a:off x="0" y="71462"/>
            <a:ext cx="9144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a:xfrm>
            <a:off x="0" y="0"/>
            <a:ext cx="9144000" cy="6858000"/>
          </a:xfrm>
          <a:prstGeom prst="rect">
            <a:avLst/>
          </a:prstGeom>
          <a:noFill/>
          <a:ln>
            <a:noFill/>
          </a:ln>
        </p:spPr>
      </p:pic>
      <p:sp>
        <p:nvSpPr>
          <p:cNvPr id="3" name="TextBox 2"/>
          <p:cNvSpPr txBox="1"/>
          <p:nvPr/>
        </p:nvSpPr>
        <p:spPr>
          <a:xfrm>
            <a:off x="214312" y="142875"/>
            <a:ext cx="7072313" cy="461962"/>
          </a:xfrm>
          <a:prstGeom prst="rect">
            <a:avLst/>
          </a:prstGeom>
          <a:noFill/>
          <a:ln>
            <a:noFill/>
          </a:ln>
        </p:spPr>
        <p:txBody>
          <a:bodyPr wrap="square" anchor="t"/>
          <a:lstStyle/>
          <a:p>
            <a:pPr marL="0" lvl="0" indent="0" algn="l">
              <a:lnSpc>
                <a:spcPct val="100000"/>
              </a:lnSpc>
              <a:buNone/>
            </a:pPr>
            <a:r>
              <a:rPr sz="2400" b="1" i="0" u="none" strike="noStrike" baseline="0">
                <a:solidFill>
                  <a:srgbClr val="000000"/>
                </a:solidFill>
                <a:latin typeface="Georgia"/>
              </a:rPr>
              <a:t>Etiology of Hyperhomocysteinemia</a:t>
            </a:r>
          </a:p>
        </p:txBody>
      </p:sp>
      <p:sp>
        <p:nvSpPr>
          <p:cNvPr id="4" name="TextBox 3"/>
          <p:cNvSpPr txBox="1"/>
          <p:nvPr/>
        </p:nvSpPr>
        <p:spPr>
          <a:xfrm>
            <a:off x="285750" y="1357312"/>
            <a:ext cx="7143750" cy="3540125"/>
          </a:xfrm>
          <a:prstGeom prst="rect">
            <a:avLst/>
          </a:prstGeom>
          <a:noFill/>
          <a:ln>
            <a:noFill/>
          </a:ln>
        </p:spPr>
        <p:txBody>
          <a:bodyPr wrap="square" anchor="t"/>
          <a:lstStyle/>
          <a:p>
            <a:pPr marL="0" lvl="0" indent="0" algn="l">
              <a:lnSpc>
                <a:spcPct val="100000"/>
              </a:lnSpc>
              <a:buNone/>
            </a:pPr>
            <a:r>
              <a:rPr sz="1600" b="1" i="0" u="none" strike="noStrike" baseline="0">
                <a:solidFill>
                  <a:srgbClr val="C00000"/>
                </a:solidFill>
                <a:latin typeface="Georgia"/>
              </a:rPr>
              <a:t>2. Hereditary predisposition: </a:t>
            </a:r>
          </a:p>
          <a:p>
            <a:pPr marL="0" lvl="0" indent="0" algn="l">
              <a:lnSpc>
                <a:spcPct val="100000"/>
              </a:lnSpc>
              <a:buNone/>
            </a:pPr>
            <a:endParaRPr/>
          </a:p>
          <a:p>
            <a:pPr marL="0" lvl="0" indent="0" algn="just">
              <a:lnSpc>
                <a:spcPct val="100000"/>
              </a:lnSpc>
              <a:buFont typeface="Arial"/>
              <a:buChar char="•"/>
            </a:pPr>
            <a:r>
              <a:rPr sz="1600" b="0" i="0" u="none" strike="noStrike" baseline="0">
                <a:solidFill>
                  <a:srgbClr val="000000"/>
                </a:solidFill>
                <a:latin typeface="Georgia"/>
              </a:rPr>
              <a:t> Mutation in this MTHFR gene is the most common factor for hyper-homocysteinemia.</a:t>
            </a:r>
          </a:p>
          <a:p>
            <a:pPr marL="0" lvl="0" indent="0" algn="just">
              <a:lnSpc>
                <a:spcPct val="100000"/>
              </a:lnSpc>
              <a:buFont typeface="Arial"/>
              <a:buChar char="•"/>
            </a:pPr>
            <a:endParaRPr/>
          </a:p>
          <a:p>
            <a:pPr marL="0" lvl="0" indent="0" algn="just">
              <a:lnSpc>
                <a:spcPct val="100000"/>
              </a:lnSpc>
              <a:buFont typeface="Arial"/>
              <a:buChar char="•"/>
            </a:pPr>
            <a:r>
              <a:rPr sz="1600" b="0" i="0" u="none" strike="noStrike" baseline="0">
                <a:solidFill>
                  <a:srgbClr val="000000"/>
                </a:solidFill>
                <a:latin typeface="Georgia"/>
              </a:rPr>
              <a:t> The most common MTHFR mutation is called the MTHFR C677T mutation, or the “thermolabile” MTHFR mutation.</a:t>
            </a:r>
          </a:p>
          <a:p>
            <a:pPr marL="0" lvl="0" indent="0" algn="just">
              <a:lnSpc>
                <a:spcPct val="100000"/>
              </a:lnSpc>
              <a:buNone/>
            </a:pPr>
            <a:endParaRPr/>
          </a:p>
          <a:p>
            <a:pPr marL="0" lvl="0" indent="0" algn="l">
              <a:lnSpc>
                <a:spcPct val="100000"/>
              </a:lnSpc>
              <a:buFont typeface="Arial"/>
              <a:buChar char="•"/>
            </a:pPr>
            <a:r>
              <a:rPr sz="1600" b="0" i="0" u="none" strike="noStrike" baseline="0">
                <a:solidFill>
                  <a:srgbClr val="000000"/>
                </a:solidFill>
                <a:latin typeface="Georgia"/>
              </a:rPr>
              <a:t> The MTHFR gene produces an enzyme, 5,10-methylene                         tetrahydrofolate reductase (MTHFR), that helps regulate homocysteine levels in the body. </a:t>
            </a:r>
          </a:p>
          <a:p>
            <a:pPr marL="0" lvl="0" indent="0" algn="l">
              <a:lnSpc>
                <a:spcPct val="100000"/>
              </a:lnSpc>
              <a:buFont typeface="Arial"/>
              <a:buChar char="•"/>
            </a:pPr>
            <a:endParaRPr/>
          </a:p>
          <a:p>
            <a:pPr marL="0" lvl="0" indent="0" algn="just">
              <a:lnSpc>
                <a:spcPct val="100000"/>
              </a:lnSpc>
              <a:buFont typeface="Arial"/>
              <a:buChar char="•"/>
            </a:pPr>
            <a:r>
              <a:rPr sz="1600" b="0" i="0" u="none" strike="noStrike" baseline="0">
                <a:solidFill>
                  <a:srgbClr val="000000"/>
                </a:solidFill>
                <a:latin typeface="Georgia"/>
              </a:rPr>
              <a:t> 1/3rd of normal Indian population have deficiency of enzyme MTHFR. </a:t>
            </a:r>
          </a:p>
        </p:txBody>
      </p:sp>
      <p:sp>
        <p:nvSpPr>
          <p:cNvPr id="5" name="TextBox 4"/>
          <p:cNvSpPr txBox="1"/>
          <p:nvPr/>
        </p:nvSpPr>
        <p:spPr>
          <a:xfrm>
            <a:off x="285750" y="5929312"/>
            <a:ext cx="8501062" cy="508000"/>
          </a:xfrm>
          <a:prstGeom prst="rect">
            <a:avLst/>
          </a:prstGeom>
          <a:noFill/>
          <a:ln>
            <a:noFill/>
          </a:ln>
        </p:spPr>
        <p:txBody>
          <a:bodyPr wrap="square" anchor="t"/>
          <a:lstStyle/>
          <a:p>
            <a:pPr marL="0" lvl="0" indent="0" algn="l">
              <a:lnSpc>
                <a:spcPct val="100000"/>
              </a:lnSpc>
              <a:buNone/>
            </a:pPr>
            <a:r>
              <a:rPr sz="900" b="0" i="0" u="none" strike="noStrike" baseline="0">
                <a:solidFill>
                  <a:srgbClr val="000000"/>
                </a:solidFill>
                <a:latin typeface="Georgia"/>
              </a:rPr>
              <a:t> Gupta S, Khanna A. Neural tube defect in pregnancy with hyperhomocysteinemia: a case report. Int J Reprod Contracept Obstet Gynecol. (2014);3(1): 266-267. </a:t>
            </a:r>
          </a:p>
          <a:p>
            <a:pPr marL="0" lvl="0" indent="0" algn="l">
              <a:lnSpc>
                <a:spcPct val="100000"/>
              </a:lnSpc>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a:xfrm>
            <a:off x="0" y="0"/>
            <a:ext cx="9144000" cy="6858000"/>
          </a:xfrm>
          <a:prstGeom prst="rect">
            <a:avLst/>
          </a:prstGeom>
          <a:noFill/>
          <a:ln>
            <a:noFill/>
          </a:ln>
        </p:spPr>
      </p:pic>
      <p:pic>
        <p:nvPicPr>
          <p:cNvPr id="3" name="Picture 2"/>
          <p:cNvPicPr/>
          <p:nvPr/>
        </p:nvPicPr>
        <p:blipFill>
          <a:blip r:embed="rId3"/>
          <a:srcRect l="627" t="17204" r="5328" b="9280"/>
          <a:stretch>
            <a:fillRect/>
          </a:stretch>
        </p:blipFill>
        <p:spPr>
          <a:xfrm>
            <a:off x="428625" y="1357312"/>
            <a:ext cx="8072437" cy="4786313"/>
          </a:xfrm>
          <a:prstGeom prst="rect">
            <a:avLst/>
          </a:prstGeom>
          <a:noFill/>
          <a:ln>
            <a:noFill/>
          </a:ln>
        </p:spPr>
      </p:pic>
      <p:sp>
        <p:nvSpPr>
          <p:cNvPr id="4" name="TextBox 3"/>
          <p:cNvSpPr txBox="1"/>
          <p:nvPr/>
        </p:nvSpPr>
        <p:spPr>
          <a:xfrm>
            <a:off x="285750" y="142875"/>
            <a:ext cx="7000875" cy="461962"/>
          </a:xfrm>
          <a:prstGeom prst="rect">
            <a:avLst/>
          </a:prstGeom>
          <a:noFill/>
          <a:ln>
            <a:noFill/>
          </a:ln>
        </p:spPr>
        <p:txBody>
          <a:bodyPr wrap="square" anchor="t"/>
          <a:lstStyle/>
          <a:p>
            <a:pPr marL="0" lvl="0" indent="0" algn="l">
              <a:lnSpc>
                <a:spcPct val="100000"/>
              </a:lnSpc>
              <a:buNone/>
            </a:pPr>
            <a:r>
              <a:rPr sz="2400" b="1" i="0" u="none" strike="noStrike" baseline="0">
                <a:solidFill>
                  <a:srgbClr val="000000"/>
                </a:solidFill>
                <a:latin typeface="Georgia"/>
              </a:rPr>
              <a:t>Hyperhomocysteinemia: Indian Scenario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a:xfrm>
            <a:off x="0" y="0"/>
            <a:ext cx="9144000" cy="6858000"/>
          </a:xfrm>
          <a:prstGeom prst="rect">
            <a:avLst/>
          </a:prstGeom>
          <a:noFill/>
          <a:ln>
            <a:noFill/>
          </a:ln>
        </p:spPr>
      </p:pic>
      <p:sp>
        <p:nvSpPr>
          <p:cNvPr id="3" name="TextBox 2"/>
          <p:cNvSpPr txBox="1"/>
          <p:nvPr/>
        </p:nvSpPr>
        <p:spPr>
          <a:xfrm flipH="1">
            <a:off x="214312" y="142875"/>
            <a:ext cx="7500938" cy="461962"/>
          </a:xfrm>
          <a:prstGeom prst="rect">
            <a:avLst/>
          </a:prstGeom>
          <a:noFill/>
          <a:ln>
            <a:noFill/>
          </a:ln>
        </p:spPr>
        <p:txBody>
          <a:bodyPr wrap="square" anchor="t"/>
          <a:lstStyle/>
          <a:p>
            <a:pPr marL="0" lvl="0" indent="0" algn="l">
              <a:lnSpc>
                <a:spcPct val="100000"/>
              </a:lnSpc>
              <a:buNone/>
            </a:pPr>
            <a:r>
              <a:rPr sz="2400" b="1" i="0" u="none" strike="noStrike" baseline="0">
                <a:solidFill>
                  <a:srgbClr val="000000"/>
                </a:solidFill>
                <a:latin typeface="Calibri"/>
              </a:rPr>
              <a:t> </a:t>
            </a:r>
            <a:r>
              <a:rPr sz="2400" b="1" i="0" u="none" strike="noStrike" baseline="0">
                <a:solidFill>
                  <a:srgbClr val="000000"/>
                </a:solidFill>
                <a:latin typeface="Georgia"/>
              </a:rPr>
              <a:t>Methionine-Homocysteine-Folate-B12 Cycle</a:t>
            </a:r>
          </a:p>
        </p:txBody>
      </p:sp>
      <p:pic>
        <p:nvPicPr>
          <p:cNvPr id="4" name="Picture 3"/>
          <p:cNvPicPr/>
          <p:nvPr/>
        </p:nvPicPr>
        <p:blipFill>
          <a:blip r:embed="rId3"/>
          <a:srcRect l="34590" t="17578" r="20936" b="6250"/>
          <a:stretch>
            <a:fillRect/>
          </a:stretch>
        </p:blipFill>
        <p:spPr>
          <a:xfrm>
            <a:off x="1071562" y="1071562"/>
            <a:ext cx="6572250" cy="5000625"/>
          </a:xfrm>
          <a:prstGeom prst="rect">
            <a:avLst/>
          </a:prstGeom>
          <a:noFill/>
          <a:ln>
            <a:noFill/>
          </a:ln>
        </p:spPr>
      </p:pic>
      <p:sp>
        <p:nvSpPr>
          <p:cNvPr id="5" name="TextBox 4"/>
          <p:cNvSpPr txBox="1"/>
          <p:nvPr/>
        </p:nvSpPr>
        <p:spPr>
          <a:xfrm>
            <a:off x="428625" y="6215062"/>
            <a:ext cx="3875087" cy="530225"/>
          </a:xfrm>
          <a:prstGeom prst="rect">
            <a:avLst/>
          </a:prstGeom>
          <a:noFill/>
          <a:ln>
            <a:noFill/>
          </a:ln>
        </p:spPr>
        <p:txBody>
          <a:bodyPr wrap="square" anchor="t"/>
          <a:lstStyle/>
          <a:p>
            <a:pPr marL="0" lvl="0" indent="0" algn="l">
              <a:lnSpc>
                <a:spcPct val="100000"/>
              </a:lnSpc>
              <a:buNone/>
            </a:pPr>
            <a:r>
              <a:rPr sz="1000" b="0" i="0" u="none" strike="noStrike" baseline="0">
                <a:solidFill>
                  <a:srgbClr val="000000"/>
                </a:solidFill>
                <a:latin typeface="Calibri"/>
                <a:hlinkClick r:id="rId4"/>
              </a:rPr>
              <a:t>http://www.veganhealth.org/b12/cycle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a:xfrm>
            <a:off x="142875" y="0"/>
            <a:ext cx="9144000" cy="6858000"/>
          </a:xfrm>
          <a:prstGeom prst="rect">
            <a:avLst/>
          </a:prstGeom>
          <a:noFill/>
          <a:ln>
            <a:noFill/>
          </a:ln>
        </p:spPr>
      </p:pic>
      <p:sp>
        <p:nvSpPr>
          <p:cNvPr id="3" name="TextBox 2"/>
          <p:cNvSpPr txBox="1"/>
          <p:nvPr/>
        </p:nvSpPr>
        <p:spPr>
          <a:xfrm>
            <a:off x="285750" y="214312"/>
            <a:ext cx="8643937" cy="461963"/>
          </a:xfrm>
          <a:prstGeom prst="rect">
            <a:avLst/>
          </a:prstGeom>
          <a:noFill/>
          <a:ln>
            <a:noFill/>
          </a:ln>
        </p:spPr>
        <p:txBody>
          <a:bodyPr wrap="square" anchor="t"/>
          <a:lstStyle/>
          <a:p>
            <a:pPr marL="0" lvl="0" indent="0" algn="l">
              <a:lnSpc>
                <a:spcPct val="100000"/>
              </a:lnSpc>
              <a:buNone/>
            </a:pPr>
            <a:r>
              <a:rPr sz="2300" b="1" i="0" u="none" strike="noStrike" baseline="0">
                <a:solidFill>
                  <a:srgbClr val="000000"/>
                </a:solidFill>
                <a:latin typeface="Georgia"/>
              </a:rPr>
              <a:t>Hyperhomocysteinemia &amp; Pregnancy complications</a:t>
            </a:r>
          </a:p>
        </p:txBody>
      </p:sp>
      <p:pic>
        <p:nvPicPr>
          <p:cNvPr id="4" name="Picture 3"/>
          <p:cNvPicPr/>
          <p:nvPr/>
        </p:nvPicPr>
        <p:blipFill>
          <a:blip r:embed="rId3"/>
          <a:srcRect/>
          <a:stretch>
            <a:fillRect/>
          </a:stretch>
        </p:blipFill>
        <p:spPr>
          <a:xfrm>
            <a:off x="1073150" y="1835150"/>
            <a:ext cx="3949700" cy="2816225"/>
          </a:xfrm>
          <a:prstGeom prst="rect">
            <a:avLst/>
          </a:prstGeom>
        </p:spPr>
      </p:pic>
      <p:sp>
        <p:nvSpPr>
          <p:cNvPr id="5" name="Oval 4"/>
          <p:cNvSpPr/>
          <p:nvPr/>
        </p:nvSpPr>
        <p:spPr>
          <a:xfrm>
            <a:off x="4714875" y="1000125"/>
            <a:ext cx="3714750" cy="2428875"/>
          </a:xfrm>
          <a:prstGeom prst="ellipse">
            <a:avLst/>
          </a:prstGeom>
          <a:solidFill>
            <a:srgbClr val="FF00FF"/>
          </a:solidFill>
          <a:ln w="25400">
            <a:solidFill>
              <a:srgbClr val="4BACC6"/>
            </a:solidFill>
          </a:ln>
        </p:spPr>
        <p:txBody>
          <a:bodyPr wrap="square" anchor="ctr"/>
          <a:lstStyle/>
          <a:p>
            <a:pPr marL="0" lvl="0" indent="0" algn="ctr">
              <a:lnSpc>
                <a:spcPct val="100000"/>
              </a:lnSpc>
              <a:buNone/>
            </a:pPr>
            <a:r>
              <a:rPr sz="1800" b="1" i="0" u="none" strike="noStrike" baseline="0">
                <a:solidFill>
                  <a:srgbClr val="FFFFFF"/>
                </a:solidFill>
                <a:latin typeface="Georgia"/>
              </a:rPr>
              <a:t>1</a:t>
            </a:r>
            <a:r>
              <a:rPr sz="1800" b="1" i="0" u="none" strike="noStrike" baseline="30000">
                <a:solidFill>
                  <a:srgbClr val="FFFFFF"/>
                </a:solidFill>
                <a:latin typeface="Georgia"/>
              </a:rPr>
              <a:t>st</a:t>
            </a:r>
            <a:r>
              <a:rPr sz="1800" b="1" i="0" u="none" strike="noStrike" baseline="0">
                <a:solidFill>
                  <a:srgbClr val="FFFFFF"/>
                </a:solidFill>
                <a:latin typeface="Georgia"/>
              </a:rPr>
              <a:t> trimester complications</a:t>
            </a:r>
          </a:p>
          <a:p>
            <a:pPr marL="0" lvl="0" indent="0" algn="ctr">
              <a:lnSpc>
                <a:spcPct val="100000"/>
              </a:lnSpc>
              <a:buNone/>
            </a:pPr>
            <a:r>
              <a:rPr sz="1800" b="0" i="0" u="none" strike="noStrike" baseline="0">
                <a:solidFill>
                  <a:srgbClr val="FFFFFF"/>
                </a:solidFill>
                <a:latin typeface="Georgia"/>
              </a:rPr>
              <a:t>-NTD</a:t>
            </a:r>
          </a:p>
          <a:p>
            <a:pPr marL="0" lvl="0" indent="0" algn="ctr">
              <a:lnSpc>
                <a:spcPct val="100000"/>
              </a:lnSpc>
              <a:buNone/>
            </a:pPr>
            <a:r>
              <a:rPr sz="1800" b="0" i="0" u="none" strike="noStrike" baseline="0">
                <a:solidFill>
                  <a:srgbClr val="FFFFFF"/>
                </a:solidFill>
                <a:latin typeface="Georgia"/>
              </a:rPr>
              <a:t>- Congenital defects like cleft lip and cleft palate</a:t>
            </a:r>
          </a:p>
          <a:p>
            <a:pPr marL="0" lvl="0" indent="0" algn="ctr">
              <a:lnSpc>
                <a:spcPct val="100000"/>
              </a:lnSpc>
              <a:buNone/>
            </a:pPr>
            <a:r>
              <a:rPr sz="1800" b="0" i="0" u="none" strike="noStrike" baseline="0">
                <a:solidFill>
                  <a:srgbClr val="FFFFFF"/>
                </a:solidFill>
                <a:latin typeface="Georgia"/>
              </a:rPr>
              <a:t>- Spontaneous abortions</a:t>
            </a:r>
          </a:p>
        </p:txBody>
      </p:sp>
      <p:sp>
        <p:nvSpPr>
          <p:cNvPr id="6" name="Oval 5"/>
          <p:cNvSpPr/>
          <p:nvPr/>
        </p:nvSpPr>
        <p:spPr>
          <a:xfrm>
            <a:off x="4714875" y="3500437"/>
            <a:ext cx="3786187" cy="2500313"/>
          </a:xfrm>
          <a:prstGeom prst="ellipse">
            <a:avLst/>
          </a:prstGeom>
          <a:solidFill>
            <a:srgbClr val="FF00FF"/>
          </a:solidFill>
          <a:ln w="25400">
            <a:solidFill>
              <a:srgbClr val="4BACC6"/>
            </a:solidFill>
          </a:ln>
        </p:spPr>
        <p:txBody>
          <a:bodyPr wrap="square" anchor="ctr"/>
          <a:lstStyle/>
          <a:p>
            <a:pPr marL="0" lvl="0" indent="0" algn="ctr">
              <a:lnSpc>
                <a:spcPct val="100000"/>
              </a:lnSpc>
              <a:buNone/>
            </a:pPr>
            <a:r>
              <a:rPr sz="1800" b="0" i="0" u="none" strike="noStrike" baseline="0">
                <a:solidFill>
                  <a:srgbClr val="FFFFFF"/>
                </a:solidFill>
                <a:latin typeface="Georgia"/>
              </a:rPr>
              <a:t> </a:t>
            </a:r>
            <a:r>
              <a:rPr sz="1800" b="1" i="0" u="none" strike="noStrike" baseline="0">
                <a:solidFill>
                  <a:srgbClr val="FFFFFF"/>
                </a:solidFill>
                <a:latin typeface="Georgia"/>
              </a:rPr>
              <a:t>2</a:t>
            </a:r>
            <a:r>
              <a:rPr sz="1800" b="1" i="0" u="none" strike="noStrike" baseline="30000">
                <a:solidFill>
                  <a:srgbClr val="FFFFFF"/>
                </a:solidFill>
                <a:latin typeface="Georgia"/>
              </a:rPr>
              <a:t>nd</a:t>
            </a:r>
            <a:r>
              <a:rPr sz="1800" b="1" i="0" u="none" strike="noStrike" baseline="0">
                <a:solidFill>
                  <a:srgbClr val="FFFFFF"/>
                </a:solidFill>
                <a:latin typeface="Georgia"/>
              </a:rPr>
              <a:t> &amp; 3</a:t>
            </a:r>
            <a:r>
              <a:rPr sz="1800" b="1" i="0" u="none" strike="noStrike" baseline="30000">
                <a:solidFill>
                  <a:srgbClr val="FFFFFF"/>
                </a:solidFill>
                <a:latin typeface="Georgia"/>
              </a:rPr>
              <a:t>rd</a:t>
            </a:r>
            <a:r>
              <a:rPr sz="1800" b="1" i="0" u="none" strike="noStrike" baseline="0">
                <a:solidFill>
                  <a:srgbClr val="FFFFFF"/>
                </a:solidFill>
                <a:latin typeface="Georgia"/>
              </a:rPr>
              <a:t> trimester complications</a:t>
            </a:r>
          </a:p>
          <a:p>
            <a:pPr marL="0" lvl="0" indent="0" algn="ctr">
              <a:lnSpc>
                <a:spcPct val="100000"/>
              </a:lnSpc>
              <a:buNone/>
            </a:pPr>
            <a:r>
              <a:rPr sz="1800" b="0" i="0" u="none" strike="noStrike" baseline="0">
                <a:solidFill>
                  <a:srgbClr val="FFFFFF"/>
                </a:solidFill>
                <a:latin typeface="Georgia"/>
              </a:rPr>
              <a:t>-Pre-eclampsia</a:t>
            </a:r>
          </a:p>
          <a:p>
            <a:pPr marL="0" lvl="0" indent="0" algn="ctr">
              <a:lnSpc>
                <a:spcPct val="100000"/>
              </a:lnSpc>
              <a:buNone/>
            </a:pPr>
            <a:r>
              <a:rPr sz="1800" b="0" i="0" u="none" strike="noStrike" baseline="0">
                <a:solidFill>
                  <a:srgbClr val="FFFFFF"/>
                </a:solidFill>
                <a:latin typeface="Georgia"/>
              </a:rPr>
              <a:t> -Abruptio-placenta</a:t>
            </a:r>
          </a:p>
          <a:p>
            <a:pPr marL="0" lvl="0" indent="0" algn="ctr">
              <a:lnSpc>
                <a:spcPct val="100000"/>
              </a:lnSpc>
              <a:buNone/>
            </a:pPr>
            <a:r>
              <a:rPr sz="1800" b="0" i="0" u="none" strike="noStrike" baseline="0">
                <a:solidFill>
                  <a:srgbClr val="FFFFFF"/>
                </a:solidFill>
                <a:latin typeface="Georgia"/>
              </a:rPr>
              <a:t> -Deep venous thrombosis</a:t>
            </a:r>
          </a:p>
          <a:p>
            <a:pPr marL="0" lvl="0" indent="0" algn="ctr">
              <a:lnSpc>
                <a:spcPct val="100000"/>
              </a:lnSpc>
              <a:buNone/>
            </a:pPr>
            <a:r>
              <a:rPr sz="1800" b="0" i="0" u="none" strike="noStrike" baseline="0">
                <a:solidFill>
                  <a:srgbClr val="FFFFFF"/>
                </a:solidFill>
                <a:latin typeface="Georgia"/>
              </a:rPr>
              <a:t> -IUGR</a:t>
            </a:r>
          </a:p>
          <a:p>
            <a:pPr marL="0" lvl="0" indent="0" algn="ctr">
              <a:lnSpc>
                <a:spcPct val="100000"/>
              </a:lnSpc>
              <a:buNone/>
            </a:pPr>
            <a:r>
              <a:rPr sz="1800" b="0" i="0" u="none" strike="noStrike" baseline="0">
                <a:solidFill>
                  <a:srgbClr val="FFFFFF"/>
                </a:solidFill>
                <a:latin typeface="Georgia"/>
              </a:rPr>
              <a:t> -IUFD</a:t>
            </a:r>
          </a:p>
        </p:txBody>
      </p:sp>
      <p:sp>
        <p:nvSpPr>
          <p:cNvPr id="7" name="TextBox 6"/>
          <p:cNvSpPr txBox="1"/>
          <p:nvPr/>
        </p:nvSpPr>
        <p:spPr>
          <a:xfrm>
            <a:off x="214312" y="6000750"/>
            <a:ext cx="4714875" cy="369887"/>
          </a:xfrm>
          <a:prstGeom prst="rect">
            <a:avLst/>
          </a:prstGeom>
          <a:noFill/>
          <a:ln>
            <a:noFill/>
          </a:ln>
        </p:spPr>
        <p:txBody>
          <a:bodyPr wrap="square" anchor="t"/>
          <a:lstStyle/>
          <a:p>
            <a:pPr marL="0" lvl="0" indent="0" algn="l">
              <a:lnSpc>
                <a:spcPct val="100000"/>
              </a:lnSpc>
              <a:buNone/>
            </a:pPr>
            <a:r>
              <a:rPr sz="900" b="0" i="0" u="none" strike="noStrike" baseline="0">
                <a:solidFill>
                  <a:srgbClr val="000000"/>
                </a:solidFill>
                <a:latin typeface="Georgia"/>
              </a:rPr>
              <a:t>Khanna A. Neural tube defect in pregnancy with hyperhomocysteinemia: a case report. Int J Reprod Contracept Obstet Gynecol. (2014);3(1): 266-267.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a:xfrm>
            <a:off x="0" y="0"/>
            <a:ext cx="9144000" cy="6858000"/>
          </a:xfrm>
          <a:prstGeom prst="rect">
            <a:avLst/>
          </a:prstGeom>
          <a:noFill/>
          <a:ln>
            <a:noFill/>
          </a:ln>
        </p:spPr>
      </p:pic>
      <p:sp>
        <p:nvSpPr>
          <p:cNvPr id="3" name="TextBox 2"/>
          <p:cNvSpPr txBox="1"/>
          <p:nvPr/>
        </p:nvSpPr>
        <p:spPr>
          <a:xfrm>
            <a:off x="214312" y="214312"/>
            <a:ext cx="5357813" cy="446088"/>
          </a:xfrm>
          <a:prstGeom prst="rect">
            <a:avLst/>
          </a:prstGeom>
          <a:noFill/>
          <a:ln>
            <a:noFill/>
          </a:ln>
        </p:spPr>
        <p:txBody>
          <a:bodyPr wrap="square" anchor="t"/>
          <a:lstStyle/>
          <a:p>
            <a:pPr marL="0" lvl="0" indent="0" algn="l">
              <a:lnSpc>
                <a:spcPct val="100000"/>
              </a:lnSpc>
              <a:buNone/>
            </a:pPr>
            <a:r>
              <a:rPr sz="2300" b="1" i="0" u="none" strike="noStrike" baseline="0">
                <a:solidFill>
                  <a:srgbClr val="000000"/>
                </a:solidFill>
                <a:latin typeface="Georgia"/>
              </a:rPr>
              <a:t>Hyperhomocysteinemia and NTD</a:t>
            </a:r>
          </a:p>
        </p:txBody>
      </p:sp>
      <p:sp>
        <p:nvSpPr>
          <p:cNvPr id="4" name="TextBox 3"/>
          <p:cNvSpPr txBox="1"/>
          <p:nvPr/>
        </p:nvSpPr>
        <p:spPr>
          <a:xfrm>
            <a:off x="285750" y="1643062"/>
            <a:ext cx="7500937" cy="2800350"/>
          </a:xfrm>
          <a:prstGeom prst="rect">
            <a:avLst/>
          </a:prstGeom>
          <a:noFill/>
          <a:ln>
            <a:noFill/>
          </a:ln>
        </p:spPr>
        <p:txBody>
          <a:bodyPr wrap="square" anchor="t"/>
          <a:lstStyle/>
          <a:p>
            <a:pPr marL="0" lvl="0" indent="0" algn="l">
              <a:lnSpc>
                <a:spcPct val="100000"/>
              </a:lnSpc>
              <a:buFont typeface="Arial"/>
              <a:buChar char="•"/>
            </a:pPr>
            <a:r>
              <a:rPr sz="1600" b="0" i="0" u="none" strike="noStrike" baseline="0">
                <a:solidFill>
                  <a:srgbClr val="000000"/>
                </a:solidFill>
                <a:latin typeface="Georgia"/>
              </a:rPr>
              <a:t> NTDs are the </a:t>
            </a:r>
            <a:r>
              <a:rPr sz="1600" b="1" i="0" u="none" strike="noStrike" baseline="0">
                <a:solidFill>
                  <a:srgbClr val="C00000"/>
                </a:solidFill>
                <a:latin typeface="Georgia"/>
              </a:rPr>
              <a:t>second most common </a:t>
            </a:r>
            <a:r>
              <a:rPr sz="1600" b="0" i="0" u="none" strike="noStrike" baseline="0">
                <a:solidFill>
                  <a:srgbClr val="000000"/>
                </a:solidFill>
                <a:latin typeface="Georgia"/>
              </a:rPr>
              <a:t>severely disabling human congenital defects.</a:t>
            </a:r>
            <a:r>
              <a:rPr sz="1600" b="0" i="0" u="none" strike="noStrike" baseline="30000">
                <a:solidFill>
                  <a:srgbClr val="000000"/>
                </a:solidFill>
                <a:latin typeface="Georgia"/>
              </a:rPr>
              <a:t>1</a:t>
            </a:r>
            <a:r>
              <a:rPr sz="1600" b="0" i="0" u="none" strike="noStrike" baseline="0">
                <a:solidFill>
                  <a:srgbClr val="000000"/>
                </a:solidFill>
                <a:latin typeface="Georgia"/>
              </a:rPr>
              <a:t>  </a:t>
            </a:r>
          </a:p>
          <a:p>
            <a:pPr marL="0" lvl="0" indent="0" algn="l">
              <a:lnSpc>
                <a:spcPct val="100000"/>
              </a:lnSpc>
              <a:buFont typeface="Arial"/>
              <a:buChar char="•"/>
            </a:pPr>
            <a:endParaRPr/>
          </a:p>
          <a:p>
            <a:pPr marL="0" lvl="0" indent="0" algn="l">
              <a:lnSpc>
                <a:spcPct val="100000"/>
              </a:lnSpc>
              <a:buFont typeface="Arial"/>
              <a:buChar char="•"/>
            </a:pPr>
            <a:r>
              <a:rPr sz="1600" b="0" i="0" u="none" strike="noStrike" baseline="0">
                <a:solidFill>
                  <a:srgbClr val="000000"/>
                </a:solidFill>
                <a:latin typeface="Georgia"/>
              </a:rPr>
              <a:t> The association between hyperhomocysteinemia and NTD is the strongest.</a:t>
            </a:r>
            <a:r>
              <a:rPr sz="1600" b="0" i="0" u="none" strike="noStrike" baseline="30000">
                <a:solidFill>
                  <a:srgbClr val="000000"/>
                </a:solidFill>
                <a:latin typeface="Georgia"/>
              </a:rPr>
              <a:t>1</a:t>
            </a:r>
          </a:p>
          <a:p>
            <a:pPr marL="0" lvl="0" indent="0" algn="l">
              <a:lnSpc>
                <a:spcPct val="100000"/>
              </a:lnSpc>
              <a:buFont typeface="Arial"/>
              <a:buChar char="•"/>
            </a:pPr>
            <a:endParaRPr/>
          </a:p>
          <a:p>
            <a:pPr marL="0" lvl="0" indent="0" algn="l">
              <a:lnSpc>
                <a:spcPct val="100000"/>
              </a:lnSpc>
              <a:buFont typeface="Arial"/>
              <a:buChar char="•"/>
            </a:pPr>
            <a:r>
              <a:rPr sz="1600" b="0" i="0" u="none" strike="noStrike" baseline="0">
                <a:solidFill>
                  <a:srgbClr val="000000"/>
                </a:solidFill>
                <a:latin typeface="Georgia"/>
              </a:rPr>
              <a:t> Disorder of homocysteine metabolism has been suggested to be the basis for NTDs</a:t>
            </a:r>
            <a:r>
              <a:rPr sz="1600" b="0" i="0" u="none" strike="noStrike" baseline="30000">
                <a:solidFill>
                  <a:srgbClr val="000000"/>
                </a:solidFill>
                <a:latin typeface="Georgia"/>
              </a:rPr>
              <a:t>2</a:t>
            </a:r>
          </a:p>
          <a:p>
            <a:pPr marL="0" lvl="0" indent="0" algn="l">
              <a:lnSpc>
                <a:spcPct val="100000"/>
              </a:lnSpc>
              <a:buNone/>
            </a:pPr>
            <a:endParaRPr/>
          </a:p>
          <a:p>
            <a:pPr marL="0" lvl="0" indent="0" algn="l">
              <a:lnSpc>
                <a:spcPct val="100000"/>
              </a:lnSpc>
              <a:buFont typeface="Arial"/>
              <a:buChar char="•"/>
            </a:pPr>
            <a:r>
              <a:rPr sz="1600" b="0" i="0" u="none" strike="noStrike" baseline="0">
                <a:solidFill>
                  <a:srgbClr val="000000"/>
                </a:solidFill>
                <a:latin typeface="Georgia"/>
              </a:rPr>
              <a:t> Homocysteine levels appeared to be75% higher in mothers with spina bifida affected offspring in a study by Van der et al.</a:t>
            </a:r>
            <a:r>
              <a:rPr sz="1600" b="0" i="0" u="none" strike="noStrike" baseline="30000">
                <a:solidFill>
                  <a:srgbClr val="000000"/>
                </a:solidFill>
                <a:latin typeface="Georgia"/>
              </a:rPr>
              <a:t>3</a:t>
            </a:r>
          </a:p>
        </p:txBody>
      </p:sp>
      <p:sp>
        <p:nvSpPr>
          <p:cNvPr id="5" name="TextBox 4"/>
          <p:cNvSpPr txBox="1"/>
          <p:nvPr/>
        </p:nvSpPr>
        <p:spPr>
          <a:xfrm>
            <a:off x="285750" y="5572125"/>
            <a:ext cx="8715375" cy="784225"/>
          </a:xfrm>
          <a:prstGeom prst="rect">
            <a:avLst/>
          </a:prstGeom>
          <a:noFill/>
          <a:ln>
            <a:noFill/>
          </a:ln>
        </p:spPr>
        <p:txBody>
          <a:bodyPr wrap="square" anchor="t"/>
          <a:lstStyle/>
          <a:p>
            <a:pPr marL="0" lvl="0" indent="0" algn="l">
              <a:lnSpc>
                <a:spcPct val="100000"/>
              </a:lnSpc>
              <a:buAutoNum type="arabicPeriod"/>
            </a:pPr>
            <a:r>
              <a:rPr sz="900" b="0" i="0" u="none" strike="noStrike" baseline="0">
                <a:solidFill>
                  <a:srgbClr val="000000"/>
                </a:solidFill>
                <a:latin typeface="Georgia"/>
              </a:rPr>
              <a:t>Alfarra H Y,  Alfarra S R, Sadiq M F. Neural tube defects between folate metabolism and genetics. Indian J Hum Genet. 2011 Sep-Dec; 17(3): 126–131.</a:t>
            </a:r>
          </a:p>
          <a:p>
            <a:pPr marL="0" lvl="0" indent="0" algn="l">
              <a:lnSpc>
                <a:spcPct val="100000"/>
              </a:lnSpc>
              <a:buAutoNum type="arabicPeriod"/>
            </a:pPr>
            <a:r>
              <a:rPr sz="900" b="0" i="0" u="none" strike="noStrike" baseline="0">
                <a:solidFill>
                  <a:srgbClr val="000000"/>
                </a:solidFill>
                <a:latin typeface="Georgia"/>
              </a:rPr>
              <a:t>Steegers-Theunissen RP, Boers GH, Trijbels FJ, Eskes TK. Neural-tube defects and derangement of homocysteine metabolism. N Engl J Med. 1991;324:199–200.</a:t>
            </a:r>
          </a:p>
          <a:p>
            <a:pPr marL="0" lvl="0" indent="0" algn="l">
              <a:lnSpc>
                <a:spcPct val="100000"/>
              </a:lnSpc>
              <a:buAutoNum type="arabicPeriod"/>
            </a:pPr>
            <a:r>
              <a:rPr sz="900" b="0" i="0" u="none" strike="noStrike" baseline="0">
                <a:solidFill>
                  <a:srgbClr val="000000"/>
                </a:solidFill>
                <a:latin typeface="Georgia"/>
              </a:rPr>
              <a:t>Van der Put NM, Thomas CM, Eskes TK, Trijbels FJ, Steegers-Theunissen RP, Mariman EC, et al. Altered folate and vitamin B12 metabolism in families with spina bifida offspring. Q J Med. 1997;90:505–10.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a:xfrm>
            <a:off x="0" y="0"/>
            <a:ext cx="9144000" cy="6858000"/>
          </a:xfrm>
          <a:prstGeom prst="rect">
            <a:avLst/>
          </a:prstGeom>
          <a:noFill/>
          <a:ln>
            <a:noFill/>
          </a:ln>
        </p:spPr>
      </p:pic>
      <p:sp>
        <p:nvSpPr>
          <p:cNvPr id="3" name="TextBox 2"/>
          <p:cNvSpPr txBox="1"/>
          <p:nvPr/>
        </p:nvSpPr>
        <p:spPr>
          <a:xfrm>
            <a:off x="285750" y="252412"/>
            <a:ext cx="6715125" cy="461963"/>
          </a:xfrm>
          <a:prstGeom prst="rect">
            <a:avLst/>
          </a:prstGeom>
          <a:noFill/>
          <a:ln>
            <a:noFill/>
          </a:ln>
        </p:spPr>
        <p:txBody>
          <a:bodyPr wrap="square" anchor="t"/>
          <a:lstStyle/>
          <a:p>
            <a:pPr marL="0" lvl="0" indent="0" algn="l">
              <a:lnSpc>
                <a:spcPct val="100000"/>
              </a:lnSpc>
              <a:buNone/>
            </a:pPr>
            <a:r>
              <a:rPr sz="2300" b="1" i="0" u="none" strike="noStrike" baseline="0">
                <a:solidFill>
                  <a:srgbClr val="000000"/>
                </a:solidFill>
                <a:latin typeface="Georgia"/>
              </a:rPr>
              <a:t>Hyper-homocysteinemia and REPL</a:t>
            </a:r>
          </a:p>
        </p:txBody>
      </p:sp>
      <p:sp>
        <p:nvSpPr>
          <p:cNvPr id="4" name="TextBox 3"/>
          <p:cNvSpPr txBox="1"/>
          <p:nvPr/>
        </p:nvSpPr>
        <p:spPr>
          <a:xfrm>
            <a:off x="285750" y="1071562"/>
            <a:ext cx="7929562" cy="2062163"/>
          </a:xfrm>
          <a:prstGeom prst="rect">
            <a:avLst/>
          </a:prstGeom>
          <a:noFill/>
          <a:ln>
            <a:noFill/>
          </a:ln>
        </p:spPr>
        <p:txBody>
          <a:bodyPr wrap="square" anchor="t"/>
          <a:lstStyle/>
          <a:p>
            <a:pPr marL="0" lvl="0" indent="0" algn="l">
              <a:lnSpc>
                <a:spcPct val="100000"/>
              </a:lnSpc>
              <a:buFont typeface="Arial"/>
              <a:buChar char="•"/>
            </a:pPr>
            <a:r>
              <a:rPr sz="1600" b="1" i="0" u="none" strike="noStrike" baseline="0">
                <a:solidFill>
                  <a:srgbClr val="C00000"/>
                </a:solidFill>
                <a:latin typeface="Georgia"/>
              </a:rPr>
              <a:t> Elevated maternal plasma homocysteine levels have been associated with :</a:t>
            </a:r>
          </a:p>
          <a:p>
            <a:pPr marL="0" lvl="0" indent="0" algn="l">
              <a:lnSpc>
                <a:spcPct val="100000"/>
              </a:lnSpc>
              <a:buNone/>
            </a:pPr>
            <a:endParaRPr/>
          </a:p>
          <a:p>
            <a:pPr marL="0" lvl="0" indent="0" algn="l">
              <a:lnSpc>
                <a:spcPct val="100000"/>
              </a:lnSpc>
              <a:buNone/>
            </a:pPr>
            <a:r>
              <a:rPr sz="1600" b="0" i="0" u="none" strike="noStrike" baseline="0">
                <a:solidFill>
                  <a:srgbClr val="000000"/>
                </a:solidFill>
                <a:latin typeface="Georgia"/>
              </a:rPr>
              <a:t>- Elevated risks of miscarriage </a:t>
            </a:r>
            <a:r>
              <a:rPr sz="1600" b="0" i="0" u="none" strike="noStrike" baseline="30000">
                <a:solidFill>
                  <a:srgbClr val="000000"/>
                </a:solidFill>
                <a:latin typeface="Georgia"/>
              </a:rPr>
              <a:t>1</a:t>
            </a:r>
          </a:p>
          <a:p>
            <a:pPr marL="0" lvl="0" indent="0" algn="l">
              <a:lnSpc>
                <a:spcPct val="100000"/>
              </a:lnSpc>
              <a:buNone/>
            </a:pPr>
            <a:r>
              <a:rPr sz="1600" b="0" i="0" u="none" strike="noStrike" baseline="0">
                <a:solidFill>
                  <a:srgbClr val="000000"/>
                </a:solidFill>
                <a:latin typeface="Georgia"/>
              </a:rPr>
              <a:t>- Placental abruption</a:t>
            </a:r>
            <a:r>
              <a:rPr sz="1600" b="0" i="0" u="none" strike="noStrike" baseline="30000">
                <a:solidFill>
                  <a:srgbClr val="000000"/>
                </a:solidFill>
                <a:latin typeface="Georgia"/>
              </a:rPr>
              <a:t>2</a:t>
            </a:r>
            <a:r>
              <a:rPr sz="1600" b="0" i="0" u="none" strike="noStrike" baseline="0">
                <a:solidFill>
                  <a:srgbClr val="000000"/>
                </a:solidFill>
                <a:latin typeface="Georgia"/>
              </a:rPr>
              <a:t> </a:t>
            </a:r>
          </a:p>
          <a:p>
            <a:pPr marL="0" lvl="0" indent="0" algn="l">
              <a:lnSpc>
                <a:spcPct val="100000"/>
              </a:lnSpc>
              <a:buNone/>
            </a:pPr>
            <a:r>
              <a:rPr sz="1600" b="0" i="0" u="none" strike="noStrike" baseline="0">
                <a:solidFill>
                  <a:srgbClr val="000000"/>
                </a:solidFill>
                <a:latin typeface="Georgia"/>
              </a:rPr>
              <a:t>- Other pregnancy complications (e.g. pre-eclampsia)</a:t>
            </a:r>
            <a:r>
              <a:rPr sz="1600" b="0" i="0" u="none" strike="noStrike" baseline="30000">
                <a:solidFill>
                  <a:srgbClr val="000000"/>
                </a:solidFill>
                <a:latin typeface="Georgia"/>
              </a:rPr>
              <a:t> 3</a:t>
            </a:r>
            <a:r>
              <a:rPr sz="1600" b="0" i="0" u="none" strike="noStrike" baseline="0">
                <a:solidFill>
                  <a:srgbClr val="000000"/>
                </a:solidFill>
                <a:latin typeface="Georgia"/>
              </a:rPr>
              <a:t>  </a:t>
            </a:r>
          </a:p>
          <a:p>
            <a:pPr marL="0" lvl="0" indent="0" algn="l">
              <a:lnSpc>
                <a:spcPct val="100000"/>
              </a:lnSpc>
              <a:buNone/>
            </a:pPr>
            <a:r>
              <a:rPr sz="1600" b="0" i="0" u="none" strike="noStrike" baseline="0">
                <a:solidFill>
                  <a:srgbClr val="000000"/>
                </a:solidFill>
                <a:latin typeface="Georgia"/>
              </a:rPr>
              <a:t>- Spontaneous abortions</a:t>
            </a:r>
            <a:r>
              <a:rPr sz="1600" b="0" i="0" u="none" strike="noStrike" baseline="30000">
                <a:solidFill>
                  <a:srgbClr val="000000"/>
                </a:solidFill>
                <a:latin typeface="Georgia"/>
              </a:rPr>
              <a:t>4</a:t>
            </a:r>
            <a:r>
              <a:rPr sz="1600" b="0" i="0" u="none" strike="noStrike" baseline="0">
                <a:solidFill>
                  <a:srgbClr val="000000"/>
                </a:solidFill>
                <a:latin typeface="Georgia"/>
              </a:rPr>
              <a:t> </a:t>
            </a:r>
          </a:p>
          <a:p>
            <a:pPr marL="0" lvl="0" indent="0" algn="l">
              <a:lnSpc>
                <a:spcPct val="100000"/>
              </a:lnSpc>
              <a:buChar char="-"/>
            </a:pPr>
            <a:r>
              <a:rPr sz="1600" b="0" i="0" u="none" strike="noStrike" baseline="0">
                <a:solidFill>
                  <a:srgbClr val="000000"/>
                </a:solidFill>
                <a:latin typeface="Georgia"/>
              </a:rPr>
              <a:t> Foetal growth retardation </a:t>
            </a:r>
            <a:r>
              <a:rPr sz="1600" b="0" i="0" u="none" strike="noStrike" baseline="30000">
                <a:solidFill>
                  <a:srgbClr val="000000"/>
                </a:solidFill>
                <a:latin typeface="Georgia"/>
              </a:rPr>
              <a:t>1 </a:t>
            </a:r>
          </a:p>
        </p:txBody>
      </p:sp>
      <p:sp>
        <p:nvSpPr>
          <p:cNvPr id="5" name="TextBox 4"/>
          <p:cNvSpPr txBox="1"/>
          <p:nvPr/>
        </p:nvSpPr>
        <p:spPr>
          <a:xfrm>
            <a:off x="214312" y="5214937"/>
            <a:ext cx="8358188" cy="1200150"/>
          </a:xfrm>
          <a:prstGeom prst="rect">
            <a:avLst/>
          </a:prstGeom>
          <a:noFill/>
          <a:ln>
            <a:noFill/>
          </a:ln>
        </p:spPr>
        <p:txBody>
          <a:bodyPr wrap="square" anchor="t"/>
          <a:lstStyle/>
          <a:p>
            <a:pPr marL="0" lvl="0" indent="0" algn="l">
              <a:lnSpc>
                <a:spcPct val="100000"/>
              </a:lnSpc>
              <a:buAutoNum type="arabicPeriod"/>
            </a:pPr>
            <a:r>
              <a:rPr sz="900" b="0" i="0" u="none" strike="noStrike" baseline="0">
                <a:solidFill>
                  <a:srgbClr val="000000"/>
                </a:solidFill>
                <a:latin typeface="Georgia"/>
              </a:rPr>
              <a:t>Scholl TO, Johnson WG. Folic acid: influence on the outcome of pregnancy. Am J Clin Nutr. May 2000;71(5 Suppl):1295S-1303S </a:t>
            </a:r>
          </a:p>
          <a:p>
            <a:pPr marL="0" lvl="0" indent="0" algn="l">
              <a:lnSpc>
                <a:spcPct val="100000"/>
              </a:lnSpc>
              <a:buAutoNum type="arabicPeriod"/>
            </a:pPr>
            <a:r>
              <a:rPr sz="900" b="0" i="0" u="none" strike="noStrike" baseline="0">
                <a:solidFill>
                  <a:srgbClr val="000000"/>
                </a:solidFill>
                <a:latin typeface="Georgia"/>
              </a:rPr>
              <a:t>Boxmeer JC, Macklon NS, Lindemans J, et al. IVF outcomes are associated with biomarkers of the homocysteine pathway in monofollicular fluid. Hum Reprod. May 2009;24(5):1059-1066. </a:t>
            </a:r>
          </a:p>
          <a:p>
            <a:pPr marL="0" lvl="0" indent="0" algn="l">
              <a:lnSpc>
                <a:spcPct val="100000"/>
              </a:lnSpc>
              <a:buAutoNum type="arabicPeriod"/>
            </a:pPr>
            <a:r>
              <a:rPr sz="900" b="0" i="0" u="none" strike="noStrike" baseline="0">
                <a:solidFill>
                  <a:srgbClr val="000000"/>
                </a:solidFill>
                <a:latin typeface="Georgia"/>
              </a:rPr>
              <a:t>Nelen WL, Blom HJ, Steegers EA, et al.Homocysteine and folate levels as risk factors for recurrent early pregnancy loss. Obstet Gynecol. Apr 2000;95(4):519-524. </a:t>
            </a:r>
          </a:p>
          <a:p>
            <a:pPr marL="0" lvl="0" indent="0" algn="l">
              <a:lnSpc>
                <a:spcPct val="100000"/>
              </a:lnSpc>
              <a:buAutoNum type="arabicPeriod"/>
            </a:pPr>
            <a:r>
              <a:rPr sz="900" b="0" i="0" u="none" strike="noStrike" baseline="0">
                <a:solidFill>
                  <a:srgbClr val="000000"/>
                </a:solidFill>
                <a:latin typeface="Georgia"/>
              </a:rPr>
              <a:t>George L, Mills JL, Johansson AL, et al. Plasma folate levels and risk of spontaneous abortion. Jama. Oct 16 2002;288(15):1867-1873.  </a:t>
            </a:r>
          </a:p>
          <a:p>
            <a:pPr marL="0" lvl="0" indent="0" algn="l">
              <a:lnSpc>
                <a:spcPct val="100000"/>
              </a:lnSpc>
              <a:buAutoNum type="arabicPeriod"/>
            </a:pPr>
            <a:r>
              <a:rPr sz="900" b="0" i="0" u="none" strike="noStrike" baseline="0">
                <a:solidFill>
                  <a:srgbClr val="000000"/>
                </a:solidFill>
                <a:latin typeface="Georgia"/>
              </a:rPr>
              <a:t>Nair R etal. </a:t>
            </a:r>
            <a:r>
              <a:rPr sz="900" b="0" i="1" u="none" strike="noStrike" baseline="0">
                <a:solidFill>
                  <a:srgbClr val="000000"/>
                </a:solidFill>
                <a:latin typeface="Georgia"/>
              </a:rPr>
              <a:t>MTHFR</a:t>
            </a:r>
            <a:r>
              <a:rPr sz="900" b="0" i="0" u="none" strike="noStrike" baseline="0">
                <a:solidFill>
                  <a:srgbClr val="000000"/>
                </a:solidFill>
                <a:latin typeface="Georgia"/>
              </a:rPr>
              <a:t> C677T Polymorphism and Recurrent Early Pregnancy Loss Risk in North Indian Population. Reproductive Sciences Feb2012 ;19(2):210-215.</a:t>
            </a:r>
          </a:p>
        </p:txBody>
      </p:sp>
      <p:sp>
        <p:nvSpPr>
          <p:cNvPr id="6" name="TextBox 5"/>
          <p:cNvSpPr txBox="1"/>
          <p:nvPr/>
        </p:nvSpPr>
        <p:spPr>
          <a:xfrm>
            <a:off x="214312" y="3500437"/>
            <a:ext cx="8643938" cy="1323975"/>
          </a:xfrm>
          <a:prstGeom prst="rect">
            <a:avLst/>
          </a:prstGeom>
          <a:noFill/>
          <a:ln>
            <a:noFill/>
          </a:ln>
        </p:spPr>
        <p:txBody>
          <a:bodyPr wrap="square" anchor="t"/>
          <a:lstStyle/>
          <a:p>
            <a:pPr marL="0" lvl="0" indent="0" algn="l">
              <a:lnSpc>
                <a:spcPct val="100000"/>
              </a:lnSpc>
              <a:buNone/>
            </a:pPr>
            <a:r>
              <a:rPr sz="1600" b="0" i="0" u="none" strike="noStrike" baseline="0">
                <a:solidFill>
                  <a:srgbClr val="000000"/>
                </a:solidFill>
                <a:latin typeface="Georgia"/>
              </a:rPr>
              <a:t> </a:t>
            </a:r>
            <a:r>
              <a:rPr sz="1600" b="1" i="0" u="none" strike="noStrike" baseline="0">
                <a:solidFill>
                  <a:srgbClr val="000000"/>
                </a:solidFill>
                <a:latin typeface="Georgia"/>
              </a:rPr>
              <a:t>Nair R et al.</a:t>
            </a:r>
            <a:r>
              <a:rPr sz="1600" b="0" i="0" u="none" strike="noStrike" baseline="0">
                <a:solidFill>
                  <a:srgbClr val="000000"/>
                </a:solidFill>
                <a:latin typeface="Georgia"/>
              </a:rPr>
              <a:t> in 2013 studied the genetic association between </a:t>
            </a:r>
            <a:r>
              <a:rPr sz="1600" b="0" i="1" u="none" strike="noStrike" baseline="0">
                <a:solidFill>
                  <a:srgbClr val="000000"/>
                </a:solidFill>
                <a:latin typeface="Georgia"/>
              </a:rPr>
              <a:t>MTHFR</a:t>
            </a:r>
            <a:r>
              <a:rPr sz="1600" b="0" i="0" u="none" strike="noStrike" baseline="0">
                <a:solidFill>
                  <a:srgbClr val="000000"/>
                </a:solidFill>
                <a:latin typeface="Georgia"/>
              </a:rPr>
              <a:t> polymorphism and recurrent pregnancy loss in </a:t>
            </a:r>
            <a:r>
              <a:rPr sz="1600" b="0" i="0" u="none" strike="noStrike" baseline="0">
                <a:solidFill>
                  <a:srgbClr val="C00000"/>
                </a:solidFill>
                <a:latin typeface="Georgia"/>
              </a:rPr>
              <a:t>north Indians</a:t>
            </a:r>
            <a:r>
              <a:rPr sz="1600" b="0" i="0" u="none" strike="noStrike" baseline="0">
                <a:solidFill>
                  <a:srgbClr val="000000"/>
                </a:solidFill>
                <a:latin typeface="Georgia"/>
              </a:rPr>
              <a:t>.</a:t>
            </a:r>
          </a:p>
          <a:p>
            <a:pPr marL="0" lvl="0" indent="0" algn="l">
              <a:lnSpc>
                <a:spcPct val="100000"/>
              </a:lnSpc>
              <a:buNone/>
            </a:pPr>
            <a:r>
              <a:rPr sz="1600" b="0" i="0" u="none" strike="noStrike" baseline="0">
                <a:solidFill>
                  <a:srgbClr val="000000"/>
                </a:solidFill>
                <a:latin typeface="Georgia"/>
              </a:rPr>
              <a:t>They found that presence of rare allele “C” and heterozygous and rare homozygous genotypes significantly increased the risk of REPL.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a:xfrm>
            <a:off x="0" y="0"/>
            <a:ext cx="9144000" cy="6858000"/>
          </a:xfrm>
          <a:prstGeom prst="rect">
            <a:avLst/>
          </a:prstGeom>
          <a:noFill/>
          <a:ln>
            <a:noFill/>
          </a:ln>
        </p:spPr>
      </p:pic>
      <p:sp>
        <p:nvSpPr>
          <p:cNvPr id="3" name="TextBox 2"/>
          <p:cNvSpPr txBox="1"/>
          <p:nvPr/>
        </p:nvSpPr>
        <p:spPr>
          <a:xfrm>
            <a:off x="285750" y="142875"/>
            <a:ext cx="6715125" cy="800100"/>
          </a:xfrm>
          <a:prstGeom prst="rect">
            <a:avLst/>
          </a:prstGeom>
          <a:noFill/>
          <a:ln>
            <a:noFill/>
          </a:ln>
        </p:spPr>
        <p:txBody>
          <a:bodyPr wrap="square" anchor="t"/>
          <a:lstStyle/>
          <a:p>
            <a:pPr marL="0" lvl="0" indent="0" algn="l">
              <a:lnSpc>
                <a:spcPct val="100000"/>
              </a:lnSpc>
              <a:buNone/>
            </a:pPr>
            <a:r>
              <a:rPr sz="2300" b="1" i="0" u="none" strike="noStrike" baseline="0">
                <a:solidFill>
                  <a:srgbClr val="000000"/>
                </a:solidFill>
                <a:latin typeface="Georgia"/>
              </a:rPr>
              <a:t>Hyper-homocysteinemia and infertility</a:t>
            </a:r>
          </a:p>
        </p:txBody>
      </p:sp>
      <p:sp>
        <p:nvSpPr>
          <p:cNvPr id="4" name="TextBox 3"/>
          <p:cNvSpPr txBox="1"/>
          <p:nvPr/>
        </p:nvSpPr>
        <p:spPr>
          <a:xfrm>
            <a:off x="285750" y="1428750"/>
            <a:ext cx="7786687" cy="2509837"/>
          </a:xfrm>
          <a:prstGeom prst="rect">
            <a:avLst/>
          </a:prstGeom>
          <a:noFill/>
          <a:ln>
            <a:noFill/>
          </a:ln>
        </p:spPr>
        <p:txBody>
          <a:bodyPr wrap="square" anchor="t"/>
          <a:lstStyle/>
          <a:p>
            <a:pPr marL="0" lvl="0" indent="0" algn="l">
              <a:lnSpc>
                <a:spcPct val="100000"/>
              </a:lnSpc>
              <a:buFont typeface="Arial"/>
              <a:buChar char="•"/>
            </a:pPr>
            <a:r>
              <a:rPr sz="1600" b="0" i="0" u="none" strike="noStrike" baseline="0">
                <a:solidFill>
                  <a:srgbClr val="000000"/>
                </a:solidFill>
                <a:latin typeface="Georgia"/>
              </a:rPr>
              <a:t> Treatment of Hyperhomocysteinemia is related to better embryo quality and chance of pregnancy</a:t>
            </a:r>
            <a:r>
              <a:rPr sz="1600" b="0" i="0" u="none" strike="noStrike" baseline="30000">
                <a:solidFill>
                  <a:srgbClr val="000000"/>
                </a:solidFill>
                <a:latin typeface="Georgia"/>
              </a:rPr>
              <a:t>1</a:t>
            </a:r>
          </a:p>
          <a:p>
            <a:pPr marL="0" lvl="0" indent="0" algn="l">
              <a:lnSpc>
                <a:spcPct val="100000"/>
              </a:lnSpc>
              <a:buNone/>
            </a:pPr>
            <a:r>
              <a:rPr sz="1600" b="0" i="0" u="none" strike="noStrike" baseline="0">
                <a:solidFill>
                  <a:srgbClr val="000000"/>
                </a:solidFill>
                <a:latin typeface="Georgia"/>
              </a:rPr>
              <a:t> </a:t>
            </a:r>
          </a:p>
          <a:p>
            <a:pPr marL="0" lvl="0" indent="0" algn="l">
              <a:lnSpc>
                <a:spcPct val="100000"/>
              </a:lnSpc>
              <a:buFont typeface="Arial"/>
              <a:buChar char="•"/>
            </a:pPr>
            <a:r>
              <a:rPr sz="1600" b="0" i="0" u="none" strike="noStrike" baseline="0">
                <a:solidFill>
                  <a:srgbClr val="000000"/>
                </a:solidFill>
                <a:latin typeface="Georgia"/>
              </a:rPr>
              <a:t> Reduced risk of ovulatory infertility has also been shown in one study</a:t>
            </a:r>
            <a:r>
              <a:rPr sz="1600" b="0" i="0" u="none" strike="noStrike" baseline="30000">
                <a:solidFill>
                  <a:srgbClr val="000000"/>
                </a:solidFill>
                <a:latin typeface="Georgia"/>
              </a:rPr>
              <a:t>2</a:t>
            </a:r>
          </a:p>
          <a:p>
            <a:pPr marL="0" lvl="0" indent="0" algn="l">
              <a:lnSpc>
                <a:spcPct val="100000"/>
              </a:lnSpc>
              <a:buNone/>
            </a:pPr>
            <a:endParaRPr/>
          </a:p>
          <a:p>
            <a:pPr marL="0" lvl="0" indent="0" algn="l">
              <a:lnSpc>
                <a:spcPct val="100000"/>
              </a:lnSpc>
              <a:buFont typeface="Arial"/>
              <a:buChar char="•"/>
            </a:pPr>
            <a:r>
              <a:rPr sz="1600" b="0" i="0" u="none" strike="noStrike" baseline="0">
                <a:solidFill>
                  <a:srgbClr val="000000"/>
                </a:solidFill>
                <a:latin typeface="Georgia"/>
              </a:rPr>
              <a:t> Studies of infertile women have revealed that preconceptional folic acid supplementation:</a:t>
            </a:r>
          </a:p>
          <a:p>
            <a:pPr marL="0" lvl="0" indent="0" algn="l">
              <a:lnSpc>
                <a:spcPct val="150000"/>
              </a:lnSpc>
              <a:buChar char="-"/>
            </a:pPr>
            <a:r>
              <a:rPr sz="1600" b="0" i="0" u="none" strike="noStrike" baseline="0">
                <a:solidFill>
                  <a:srgbClr val="000000"/>
                </a:solidFill>
                <a:latin typeface="Georgia"/>
              </a:rPr>
              <a:t> Increases folate levels and </a:t>
            </a:r>
          </a:p>
          <a:p>
            <a:pPr marL="0" lvl="0" indent="0" algn="l">
              <a:lnSpc>
                <a:spcPct val="150000"/>
              </a:lnSpc>
              <a:buChar char="-"/>
            </a:pPr>
            <a:r>
              <a:rPr sz="1600" b="0" i="0" u="none" strike="noStrike" baseline="0">
                <a:solidFill>
                  <a:srgbClr val="000000"/>
                </a:solidFill>
                <a:latin typeface="Georgia"/>
              </a:rPr>
              <a:t> Decreases homocysteine levels in follicular fluid </a:t>
            </a:r>
            <a:r>
              <a:rPr sz="1600" b="0" i="0" u="none" strike="noStrike" baseline="30000">
                <a:solidFill>
                  <a:srgbClr val="000000"/>
                </a:solidFill>
                <a:latin typeface="Georgia"/>
              </a:rPr>
              <a:t>3</a:t>
            </a:r>
          </a:p>
        </p:txBody>
      </p:sp>
      <p:sp>
        <p:nvSpPr>
          <p:cNvPr id="5" name="TextBox 4"/>
          <p:cNvSpPr txBox="1"/>
          <p:nvPr/>
        </p:nvSpPr>
        <p:spPr>
          <a:xfrm>
            <a:off x="357187" y="5357812"/>
            <a:ext cx="8715375" cy="923925"/>
          </a:xfrm>
          <a:prstGeom prst="rect">
            <a:avLst/>
          </a:prstGeom>
          <a:noFill/>
          <a:ln>
            <a:noFill/>
          </a:ln>
        </p:spPr>
        <p:txBody>
          <a:bodyPr wrap="square" anchor="t"/>
          <a:lstStyle/>
          <a:p>
            <a:pPr marL="0" lvl="0" indent="0" algn="l">
              <a:lnSpc>
                <a:spcPct val="100000"/>
              </a:lnSpc>
              <a:buNone/>
            </a:pPr>
            <a:r>
              <a:rPr sz="900" b="0" i="0" u="none" strike="noStrike" baseline="0">
                <a:solidFill>
                  <a:srgbClr val="000000"/>
                </a:solidFill>
                <a:latin typeface="Georgia"/>
              </a:rPr>
              <a:t>1.Boxmeer JC, Macklon NS, Lindemans J, et al. IVF outcomes are associated with biomarkers of the homocysteine pathway in monofollicular fluid. Hum Reprod. May 2009;24(5):1059-1066. </a:t>
            </a:r>
          </a:p>
          <a:p>
            <a:pPr marL="0" lvl="0" indent="0" algn="l">
              <a:lnSpc>
                <a:spcPct val="100000"/>
              </a:lnSpc>
              <a:buNone/>
            </a:pPr>
            <a:r>
              <a:rPr sz="900" b="0" i="0" u="none" strike="noStrike" baseline="0">
                <a:solidFill>
                  <a:srgbClr val="000000"/>
                </a:solidFill>
                <a:latin typeface="Georgia"/>
              </a:rPr>
              <a:t>2. Chavarro JE, Rich-Edwards JW, Rosner BA, Willett WC. Use of multivitamins, intake of B vitamins, and risk of ovulatory infertility. Fertil Steril. Mar 2008;89(3):668-676.</a:t>
            </a:r>
          </a:p>
          <a:p>
            <a:pPr marL="0" lvl="0" indent="0" algn="l">
              <a:lnSpc>
                <a:spcPct val="100000"/>
              </a:lnSpc>
              <a:buNone/>
            </a:pPr>
            <a:r>
              <a:rPr sz="900" b="0" i="0" u="none" strike="noStrike" baseline="0">
                <a:solidFill>
                  <a:srgbClr val="000000"/>
                </a:solidFill>
                <a:latin typeface="Georgia"/>
              </a:rPr>
              <a:t>3..Boxmeer JC, Brouns RM, Lindemans J, et al. Preconception folic acid treatment affects the microenvironment of the maturing oocyte in humans. Fertil Steril. Jun 2008;89(6):1766-1770.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a:xfrm>
            <a:off x="0" y="0"/>
            <a:ext cx="9144000" cy="6858000"/>
          </a:xfrm>
          <a:prstGeom prst="rect">
            <a:avLst/>
          </a:prstGeom>
          <a:noFill/>
          <a:ln>
            <a:noFill/>
          </a:ln>
        </p:spPr>
      </p:pic>
      <p:sp>
        <p:nvSpPr>
          <p:cNvPr id="3" name="TextBox 2"/>
          <p:cNvSpPr txBox="1"/>
          <p:nvPr/>
        </p:nvSpPr>
        <p:spPr>
          <a:xfrm>
            <a:off x="214312" y="214312"/>
            <a:ext cx="4786313" cy="446088"/>
          </a:xfrm>
          <a:prstGeom prst="rect">
            <a:avLst/>
          </a:prstGeom>
          <a:noFill/>
          <a:ln>
            <a:noFill/>
          </a:ln>
        </p:spPr>
        <p:txBody>
          <a:bodyPr wrap="square" anchor="t"/>
          <a:lstStyle/>
          <a:p>
            <a:pPr marL="0" lvl="0" indent="0" algn="l">
              <a:lnSpc>
                <a:spcPct val="100000"/>
              </a:lnSpc>
              <a:buNone/>
            </a:pPr>
            <a:r>
              <a:rPr sz="2300" b="1" i="0" u="none" strike="noStrike" baseline="0">
                <a:solidFill>
                  <a:srgbClr val="000000"/>
                </a:solidFill>
                <a:latin typeface="Georgia"/>
              </a:rPr>
              <a:t>MTHFR Polymorphism</a:t>
            </a:r>
          </a:p>
        </p:txBody>
      </p:sp>
      <p:sp>
        <p:nvSpPr>
          <p:cNvPr id="4" name="TextBox 3"/>
          <p:cNvSpPr txBox="1"/>
          <p:nvPr/>
        </p:nvSpPr>
        <p:spPr>
          <a:xfrm>
            <a:off x="214312" y="1143000"/>
            <a:ext cx="7715250" cy="1525587"/>
          </a:xfrm>
          <a:prstGeom prst="rect">
            <a:avLst/>
          </a:prstGeom>
          <a:noFill/>
          <a:ln>
            <a:noFill/>
          </a:ln>
        </p:spPr>
        <p:txBody>
          <a:bodyPr wrap="square" anchor="t"/>
          <a:lstStyle/>
          <a:p>
            <a:pPr marL="0" lvl="0" indent="0" algn="l">
              <a:lnSpc>
                <a:spcPct val="150000"/>
              </a:lnSpc>
              <a:buNone/>
            </a:pPr>
            <a:r>
              <a:rPr sz="1600" b="1" i="0" u="none" strike="noStrike" baseline="0">
                <a:solidFill>
                  <a:srgbClr val="000000"/>
                </a:solidFill>
                <a:latin typeface="Georgia"/>
              </a:rPr>
              <a:t>What is MTHFR gene? </a:t>
            </a:r>
          </a:p>
          <a:p>
            <a:pPr marL="0" lvl="0" indent="0" algn="l">
              <a:lnSpc>
                <a:spcPct val="150000"/>
              </a:lnSpc>
              <a:buFont typeface="Arial"/>
              <a:buChar char="•"/>
            </a:pPr>
            <a:r>
              <a:rPr sz="1600" b="0" i="0" u="none" strike="noStrike" baseline="0">
                <a:solidFill>
                  <a:srgbClr val="000000"/>
                </a:solidFill>
                <a:latin typeface="Georgia"/>
              </a:rPr>
              <a:t> The official name of this gene is “methylenetetrahydrofolate reductase (NAD(P)H).”</a:t>
            </a:r>
          </a:p>
          <a:p>
            <a:pPr marL="0" lvl="0" indent="0" algn="l">
              <a:lnSpc>
                <a:spcPct val="150000"/>
              </a:lnSpc>
              <a:buFont typeface="Arial"/>
              <a:buChar char="•"/>
            </a:pPr>
            <a:r>
              <a:rPr sz="1600" b="0" i="0" u="none" strike="noStrike" baseline="0">
                <a:solidFill>
                  <a:srgbClr val="000000"/>
                </a:solidFill>
                <a:latin typeface="Georgia"/>
              </a:rPr>
              <a:t> MTHFR is the gene's official symbol.</a:t>
            </a:r>
          </a:p>
        </p:txBody>
      </p:sp>
      <p:sp>
        <p:nvSpPr>
          <p:cNvPr id="5" name="Rectangle 4"/>
          <p:cNvSpPr/>
          <p:nvPr/>
        </p:nvSpPr>
        <p:spPr>
          <a:xfrm>
            <a:off x="0" y="0"/>
            <a:ext cx="242887" cy="646112"/>
          </a:xfrm>
          <a:prstGeom prst="rect">
            <a:avLst/>
          </a:prstGeom>
          <a:noFill/>
          <a:ln>
            <a:noFill/>
          </a:ln>
        </p:spPr>
        <p:txBody>
          <a:bodyPr wrap="none" anchor="ctr"/>
          <a:lstStyle/>
          <a:p>
            <a:pPr marL="0" lvl="0" indent="0" algn="l">
              <a:lnSpc>
                <a:spcPct val="100000"/>
              </a:lnSpc>
              <a:buNone/>
            </a:pPr>
            <a:r>
              <a:rPr sz="1800" b="0" i="0" u="none" strike="noStrike" baseline="0">
                <a:solidFill>
                  <a:srgbClr val="000000"/>
                </a:solidFill>
                <a:latin typeface="Calibri"/>
              </a:rPr>
              <a:t>.</a:t>
            </a:r>
          </a:p>
        </p:txBody>
      </p:sp>
      <p:pic>
        <p:nvPicPr>
          <p:cNvPr id="6" name="Picture 5"/>
          <p:cNvPicPr/>
          <p:nvPr/>
        </p:nvPicPr>
        <p:blipFill>
          <a:blip r:embed="rId3"/>
          <a:srcRect/>
          <a:stretch>
            <a:fillRect/>
          </a:stretch>
        </p:blipFill>
        <p:spPr>
          <a:xfrm>
            <a:off x="357187" y="3500437"/>
            <a:ext cx="8001000" cy="1357313"/>
          </a:xfrm>
          <a:prstGeom prst="rect">
            <a:avLst/>
          </a:prstGeom>
          <a:noFill/>
          <a:ln>
            <a:noFill/>
          </a:ln>
        </p:spPr>
      </p:pic>
      <p:sp>
        <p:nvSpPr>
          <p:cNvPr id="7" name="TextBox 6"/>
          <p:cNvSpPr txBox="1"/>
          <p:nvPr/>
        </p:nvSpPr>
        <p:spPr>
          <a:xfrm rot="10800000" flipV="1">
            <a:off x="285750" y="3071812"/>
            <a:ext cx="8001000" cy="276225"/>
          </a:xfrm>
          <a:prstGeom prst="rect">
            <a:avLst/>
          </a:prstGeom>
          <a:noFill/>
          <a:ln>
            <a:noFill/>
          </a:ln>
        </p:spPr>
        <p:txBody>
          <a:bodyPr wrap="square" anchor="t"/>
          <a:lstStyle/>
          <a:p>
            <a:pPr marL="0" lvl="0" indent="0" algn="l">
              <a:lnSpc>
                <a:spcPct val="100000"/>
              </a:lnSpc>
              <a:buNone/>
            </a:pPr>
            <a:r>
              <a:rPr sz="1200" b="1" i="0" u="none" strike="noStrike" baseline="0">
                <a:solidFill>
                  <a:srgbClr val="C00000"/>
                </a:solidFill>
                <a:latin typeface="Georgia"/>
              </a:rPr>
              <a:t>The </a:t>
            </a:r>
            <a:r>
              <a:rPr sz="1200" b="1" i="1" u="none" strike="noStrike" baseline="0">
                <a:solidFill>
                  <a:srgbClr val="C00000"/>
                </a:solidFill>
                <a:latin typeface="Georgia"/>
              </a:rPr>
              <a:t>MTHFR</a:t>
            </a:r>
            <a:r>
              <a:rPr sz="1200" b="1" i="0" u="none" strike="noStrike" baseline="0">
                <a:solidFill>
                  <a:srgbClr val="C00000"/>
                </a:solidFill>
                <a:latin typeface="Georgia"/>
              </a:rPr>
              <a:t> gene is located on the short (p) arm of </a:t>
            </a:r>
            <a:r>
              <a:rPr sz="1200" b="1" i="0" u="sng" strike="noStrike" baseline="0">
                <a:solidFill>
                  <a:srgbClr val="C00000"/>
                </a:solidFill>
                <a:latin typeface="Georgia"/>
              </a:rPr>
              <a:t>chromosome 1 </a:t>
            </a:r>
            <a:r>
              <a:rPr sz="1200" b="1" i="0" u="none" strike="noStrike" baseline="0">
                <a:solidFill>
                  <a:srgbClr val="C00000"/>
                </a:solidFill>
                <a:latin typeface="Georgia"/>
              </a:rPr>
              <a:t>at position 36.3.a</a:t>
            </a:r>
          </a:p>
        </p:txBody>
      </p:sp>
      <p:sp>
        <p:nvSpPr>
          <p:cNvPr id="8" name="TextBox 7"/>
          <p:cNvSpPr txBox="1"/>
          <p:nvPr/>
        </p:nvSpPr>
        <p:spPr>
          <a:xfrm>
            <a:off x="500062" y="6072187"/>
            <a:ext cx="2663825" cy="523875"/>
          </a:xfrm>
          <a:prstGeom prst="rect">
            <a:avLst/>
          </a:prstGeom>
          <a:noFill/>
          <a:ln>
            <a:noFill/>
          </a:ln>
        </p:spPr>
        <p:txBody>
          <a:bodyPr wrap="square" anchor="t"/>
          <a:lstStyle/>
          <a:p>
            <a:pPr marL="0" lvl="0" indent="0" algn="l">
              <a:lnSpc>
                <a:spcPct val="100000"/>
              </a:lnSpc>
              <a:buNone/>
            </a:pPr>
            <a:r>
              <a:rPr sz="1000" b="0" i="0" u="sng" strike="noStrike" baseline="0">
                <a:solidFill>
                  <a:srgbClr val="000000"/>
                </a:solidFill>
                <a:latin typeface="Georgia"/>
                <a:hlinkClick r:id="rId4"/>
              </a:rPr>
              <a:t>http://ghr.nlm.nih.gov/gene/MTHFR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a:xfrm>
            <a:off x="-142875" y="0"/>
            <a:ext cx="9144000" cy="6858000"/>
          </a:xfrm>
          <a:prstGeom prst="rect">
            <a:avLst/>
          </a:prstGeom>
          <a:noFill/>
          <a:ln>
            <a:noFill/>
          </a:ln>
        </p:spPr>
      </p:pic>
      <p:sp>
        <p:nvSpPr>
          <p:cNvPr id="3" name="TextBox 2"/>
          <p:cNvSpPr txBox="1"/>
          <p:nvPr/>
        </p:nvSpPr>
        <p:spPr>
          <a:xfrm>
            <a:off x="1714500" y="1857375"/>
            <a:ext cx="184150" cy="369887"/>
          </a:xfrm>
          <a:prstGeom prst="rect">
            <a:avLst/>
          </a:prstGeom>
          <a:noFill/>
          <a:ln>
            <a:noFill/>
          </a:ln>
        </p:spPr>
        <p:txBody>
          <a:bodyPr wrap="none" anchor="t"/>
          <a:lstStyle/>
          <a:p>
            <a:endParaRPr/>
          </a:p>
        </p:txBody>
      </p:sp>
      <p:pic>
        <p:nvPicPr>
          <p:cNvPr id="4" name="Picture 3"/>
          <p:cNvPicPr/>
          <p:nvPr/>
        </p:nvPicPr>
        <p:blipFill>
          <a:blip r:embed="rId3"/>
          <a:srcRect l="40945" t="38085" r="26976" b="42382"/>
          <a:stretch>
            <a:fillRect/>
          </a:stretch>
        </p:blipFill>
        <p:spPr>
          <a:xfrm>
            <a:off x="357187" y="3714750"/>
            <a:ext cx="7572375" cy="2286000"/>
          </a:xfrm>
          <a:prstGeom prst="rect">
            <a:avLst/>
          </a:prstGeom>
          <a:noFill/>
          <a:ln>
            <a:noFill/>
          </a:ln>
        </p:spPr>
      </p:pic>
      <p:sp>
        <p:nvSpPr>
          <p:cNvPr id="5" name="TextBox 4"/>
          <p:cNvSpPr txBox="1"/>
          <p:nvPr/>
        </p:nvSpPr>
        <p:spPr>
          <a:xfrm>
            <a:off x="214312" y="214312"/>
            <a:ext cx="4357688" cy="446088"/>
          </a:xfrm>
          <a:prstGeom prst="rect">
            <a:avLst/>
          </a:prstGeom>
          <a:noFill/>
          <a:ln>
            <a:noFill/>
          </a:ln>
        </p:spPr>
        <p:txBody>
          <a:bodyPr wrap="square" anchor="t"/>
          <a:lstStyle/>
          <a:p>
            <a:pPr marL="0" lvl="0" indent="0" algn="l">
              <a:lnSpc>
                <a:spcPct val="100000"/>
              </a:lnSpc>
              <a:buNone/>
            </a:pPr>
            <a:r>
              <a:rPr sz="2300" b="1" i="0" u="none" strike="noStrike" baseline="0">
                <a:solidFill>
                  <a:srgbClr val="000000"/>
                </a:solidFill>
                <a:latin typeface="Georgia"/>
              </a:rPr>
              <a:t>MTHFR Polymorphism</a:t>
            </a:r>
          </a:p>
        </p:txBody>
      </p:sp>
      <p:sp>
        <p:nvSpPr>
          <p:cNvPr id="6" name="TextBox 5"/>
          <p:cNvSpPr txBox="1"/>
          <p:nvPr/>
        </p:nvSpPr>
        <p:spPr>
          <a:xfrm>
            <a:off x="285750" y="1000125"/>
            <a:ext cx="7858125" cy="2386012"/>
          </a:xfrm>
          <a:prstGeom prst="rect">
            <a:avLst/>
          </a:prstGeom>
          <a:noFill/>
          <a:ln>
            <a:noFill/>
          </a:ln>
        </p:spPr>
        <p:txBody>
          <a:bodyPr wrap="square" anchor="t"/>
          <a:lstStyle/>
          <a:p>
            <a:pPr marL="457200" lvl="1" indent="0" algn="l">
              <a:lnSpc>
                <a:spcPct val="100000"/>
              </a:lnSpc>
              <a:buNone/>
            </a:pPr>
            <a:r>
              <a:rPr sz="1600" b="1" i="0" u="none" strike="noStrike" baseline="0">
                <a:solidFill>
                  <a:srgbClr val="000000"/>
                </a:solidFill>
                <a:latin typeface="Georgia"/>
              </a:rPr>
              <a:t>A Common polymorphism in the MTFHR gene</a:t>
            </a:r>
          </a:p>
          <a:p>
            <a:pPr marL="457200" lvl="1" indent="0" algn="l">
              <a:lnSpc>
                <a:spcPct val="100000"/>
              </a:lnSpc>
              <a:buNone/>
            </a:pPr>
            <a:endParaRPr/>
          </a:p>
          <a:p>
            <a:pPr marL="457200" lvl="1" indent="0" algn="l">
              <a:lnSpc>
                <a:spcPct val="150000"/>
              </a:lnSpc>
              <a:buFont typeface="Arial"/>
              <a:buChar char="•"/>
            </a:pPr>
            <a:r>
              <a:rPr sz="1600" b="0" i="0" u="none" strike="noStrike" baseline="0">
                <a:solidFill>
                  <a:srgbClr val="000000"/>
                </a:solidFill>
                <a:latin typeface="Georgia"/>
              </a:rPr>
              <a:t> It replaces the nucleotide cytosine with the nucleotide thymine at position 677,written as </a:t>
            </a:r>
            <a:r>
              <a:rPr sz="1600" b="1" i="0" u="none" strike="noStrike" baseline="0">
                <a:solidFill>
                  <a:srgbClr val="C00000"/>
                </a:solidFill>
                <a:latin typeface="Georgia"/>
              </a:rPr>
              <a:t>677C&gt;T</a:t>
            </a:r>
            <a:r>
              <a:rPr sz="1600" b="0" i="0" u="none" strike="noStrike" baseline="0">
                <a:solidFill>
                  <a:srgbClr val="000000"/>
                </a:solidFill>
                <a:latin typeface="Georgia"/>
              </a:rPr>
              <a:t>. </a:t>
            </a:r>
          </a:p>
          <a:p>
            <a:pPr marL="457200" lvl="1" indent="0" algn="l">
              <a:lnSpc>
                <a:spcPct val="150000"/>
              </a:lnSpc>
              <a:buFont typeface="Arial"/>
              <a:buChar char="•"/>
            </a:pPr>
            <a:r>
              <a:rPr sz="1600" b="0" i="0" u="none" strike="noStrike" baseline="0">
                <a:solidFill>
                  <a:srgbClr val="000000"/>
                </a:solidFill>
                <a:latin typeface="Georgia"/>
              </a:rPr>
              <a:t> This variant,  produces the most common ‘thermolabile’ form of MTHFR. </a:t>
            </a:r>
          </a:p>
          <a:p>
            <a:pPr marL="457200" lvl="1" indent="0" algn="l">
              <a:lnSpc>
                <a:spcPct val="150000"/>
              </a:lnSpc>
              <a:buFont typeface="Arial"/>
              <a:buChar char="•"/>
            </a:pPr>
            <a:r>
              <a:rPr sz="1600" b="0" i="0" u="none" strike="noStrike" baseline="0">
                <a:solidFill>
                  <a:srgbClr val="000000"/>
                </a:solidFill>
                <a:latin typeface="Georgia"/>
              </a:rPr>
              <a:t> People with the thermolabile form have increased levels of homocysteine in their blood.</a:t>
            </a:r>
          </a:p>
        </p:txBody>
      </p:sp>
      <p:sp>
        <p:nvSpPr>
          <p:cNvPr id="7" name="TextBox 6"/>
          <p:cNvSpPr txBox="1"/>
          <p:nvPr/>
        </p:nvSpPr>
        <p:spPr>
          <a:xfrm>
            <a:off x="357187" y="6286500"/>
            <a:ext cx="2092325" cy="246062"/>
          </a:xfrm>
          <a:prstGeom prst="rect">
            <a:avLst/>
          </a:prstGeom>
          <a:noFill/>
          <a:ln>
            <a:noFill/>
          </a:ln>
        </p:spPr>
        <p:txBody>
          <a:bodyPr wrap="none" anchor="t"/>
          <a:lstStyle/>
          <a:p>
            <a:pPr marL="0" lvl="0" indent="0" algn="l">
              <a:lnSpc>
                <a:spcPct val="100000"/>
              </a:lnSpc>
              <a:buNone/>
            </a:pPr>
            <a:r>
              <a:rPr sz="1000" b="0" i="0" u="sng" strike="noStrike" baseline="0">
                <a:solidFill>
                  <a:srgbClr val="000000"/>
                </a:solidFill>
                <a:latin typeface="Calibri"/>
                <a:hlinkClick r:id="rId4"/>
              </a:rPr>
              <a:t>http://ghr.nlm.nih.gov/gene/MTHFR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a:xfrm>
            <a:off x="0" y="0"/>
            <a:ext cx="9144000" cy="6858000"/>
          </a:xfrm>
          <a:prstGeom prst="rect">
            <a:avLst/>
          </a:prstGeom>
          <a:noFill/>
          <a:ln>
            <a:noFill/>
          </a:ln>
        </p:spPr>
      </p:pic>
      <p:sp>
        <p:nvSpPr>
          <p:cNvPr id="3" name="TextBox 2"/>
          <p:cNvSpPr txBox="1"/>
          <p:nvPr/>
        </p:nvSpPr>
        <p:spPr>
          <a:xfrm>
            <a:off x="214312" y="268287"/>
            <a:ext cx="5072063" cy="446088"/>
          </a:xfrm>
          <a:prstGeom prst="rect">
            <a:avLst/>
          </a:prstGeom>
          <a:noFill/>
          <a:ln>
            <a:noFill/>
          </a:ln>
        </p:spPr>
        <p:txBody>
          <a:bodyPr wrap="square" anchor="t"/>
          <a:lstStyle/>
          <a:p>
            <a:pPr marL="0" lvl="0" indent="0" algn="l">
              <a:lnSpc>
                <a:spcPct val="100000"/>
              </a:lnSpc>
              <a:buNone/>
            </a:pPr>
            <a:r>
              <a:rPr sz="2300" b="1" i="0" u="none" strike="noStrike" baseline="0">
                <a:solidFill>
                  <a:srgbClr val="000000"/>
                </a:solidFill>
                <a:latin typeface="Georgia"/>
              </a:rPr>
              <a:t>MTHFR Polymorphism</a:t>
            </a:r>
          </a:p>
        </p:txBody>
      </p:sp>
      <p:sp>
        <p:nvSpPr>
          <p:cNvPr id="4" name="TextBox 3"/>
          <p:cNvSpPr txBox="1"/>
          <p:nvPr/>
        </p:nvSpPr>
        <p:spPr>
          <a:xfrm>
            <a:off x="285750" y="1357312"/>
            <a:ext cx="7500937" cy="3046413"/>
          </a:xfrm>
          <a:prstGeom prst="rect">
            <a:avLst/>
          </a:prstGeom>
          <a:noFill/>
          <a:ln>
            <a:noFill/>
          </a:ln>
        </p:spPr>
        <p:txBody>
          <a:bodyPr wrap="square" anchor="t"/>
          <a:lstStyle/>
          <a:p>
            <a:pPr marL="0" lvl="0" indent="0" algn="l">
              <a:lnSpc>
                <a:spcPct val="100000"/>
              </a:lnSpc>
              <a:buNone/>
            </a:pPr>
            <a:r>
              <a:rPr sz="1600" b="1" i="0" u="none" strike="noStrike" baseline="0">
                <a:solidFill>
                  <a:srgbClr val="000000"/>
                </a:solidFill>
                <a:latin typeface="Georgia"/>
              </a:rPr>
              <a:t>What is the Normal Function of MTHFR gene?</a:t>
            </a:r>
            <a:r>
              <a:rPr sz="1600" b="0" i="0" u="none" strike="noStrike" baseline="0">
                <a:solidFill>
                  <a:srgbClr val="000000"/>
                </a:solidFill>
                <a:latin typeface="Georgia"/>
              </a:rPr>
              <a:t> </a:t>
            </a:r>
          </a:p>
          <a:p>
            <a:pPr marL="0" lvl="0" indent="0" algn="l">
              <a:lnSpc>
                <a:spcPct val="100000"/>
              </a:lnSpc>
              <a:buNone/>
            </a:pPr>
            <a:endParaRPr/>
          </a:p>
          <a:p>
            <a:pPr marL="0" lvl="0" indent="0" algn="l">
              <a:lnSpc>
                <a:spcPct val="100000"/>
              </a:lnSpc>
              <a:buFont typeface="Arial"/>
              <a:buChar char="•"/>
            </a:pPr>
            <a:r>
              <a:rPr sz="1600" b="0" i="0" u="none" strike="noStrike" baseline="0">
                <a:solidFill>
                  <a:srgbClr val="000000"/>
                </a:solidFill>
                <a:latin typeface="Georgia"/>
              </a:rPr>
              <a:t> The </a:t>
            </a:r>
            <a:r>
              <a:rPr sz="1600" b="0" i="1" u="none" strike="noStrike" baseline="0">
                <a:solidFill>
                  <a:srgbClr val="000000"/>
                </a:solidFill>
                <a:latin typeface="Georgia"/>
              </a:rPr>
              <a:t>MTHFR</a:t>
            </a:r>
            <a:r>
              <a:rPr sz="1600" b="0" i="0" u="none" strike="noStrike" baseline="0">
                <a:solidFill>
                  <a:srgbClr val="000000"/>
                </a:solidFill>
                <a:latin typeface="Georgia"/>
              </a:rPr>
              <a:t> gene provides instructions for making an enzyme called methylenetetrahydrofolate reductase.(MTHFR) </a:t>
            </a:r>
          </a:p>
          <a:p>
            <a:pPr marL="0" lvl="0" indent="0" algn="l">
              <a:lnSpc>
                <a:spcPct val="100000"/>
              </a:lnSpc>
              <a:buFont typeface="Arial"/>
              <a:buChar char="•"/>
            </a:pPr>
            <a:endParaRPr/>
          </a:p>
          <a:p>
            <a:pPr marL="0" lvl="0" indent="0" algn="l">
              <a:lnSpc>
                <a:spcPct val="100000"/>
              </a:lnSpc>
              <a:buFont typeface="Arial"/>
              <a:buChar char="•"/>
            </a:pPr>
            <a:r>
              <a:rPr sz="1600" b="0" i="0" u="none" strike="noStrike" baseline="0">
                <a:solidFill>
                  <a:srgbClr val="000000"/>
                </a:solidFill>
                <a:latin typeface="Georgia"/>
              </a:rPr>
              <a:t> MTHFR plays an important role in processing amino acids,</a:t>
            </a:r>
          </a:p>
          <a:p>
            <a:pPr marL="0" lvl="0" indent="0" algn="l">
              <a:lnSpc>
                <a:spcPct val="100000"/>
              </a:lnSpc>
              <a:buFont typeface="Arial"/>
              <a:buChar char="•"/>
            </a:pPr>
            <a:endParaRPr/>
          </a:p>
          <a:p>
            <a:pPr marL="0" lvl="0" indent="0" algn="l">
              <a:lnSpc>
                <a:spcPct val="100000"/>
              </a:lnSpc>
              <a:buFont typeface="Arial"/>
              <a:buChar char="•"/>
            </a:pPr>
            <a:r>
              <a:rPr sz="1600" b="0" i="0" u="none" strike="noStrike" baseline="0">
                <a:solidFill>
                  <a:srgbClr val="000000"/>
                </a:solidFill>
                <a:latin typeface="Georgia"/>
              </a:rPr>
              <a:t>  Also important for a chemical reaction involving forms of the B-vitamin folate (also called folic acid or vitamin B9).</a:t>
            </a:r>
          </a:p>
          <a:p>
            <a:pPr marL="0" lvl="0" indent="0" algn="l">
              <a:lnSpc>
                <a:spcPct val="100000"/>
              </a:lnSpc>
              <a:buFont typeface="Arial"/>
              <a:buChar char="•"/>
            </a:pPr>
            <a:endParaRPr/>
          </a:p>
          <a:p>
            <a:pPr marL="0" lvl="0" indent="0" algn="l">
              <a:lnSpc>
                <a:spcPct val="100000"/>
              </a:lnSpc>
              <a:buFont typeface="Arial"/>
              <a:buChar char="•"/>
            </a:pPr>
            <a:r>
              <a:rPr sz="1600" b="0" i="0" u="none" strike="noStrike" baseline="0">
                <a:solidFill>
                  <a:srgbClr val="000000"/>
                </a:solidFill>
                <a:latin typeface="Georgia"/>
              </a:rPr>
              <a:t> Also required for conversion of homocysteine to another amino acid, methionine. </a:t>
            </a:r>
          </a:p>
        </p:txBody>
      </p:sp>
      <p:sp>
        <p:nvSpPr>
          <p:cNvPr id="5" name="TextBox 4"/>
          <p:cNvSpPr txBox="1"/>
          <p:nvPr/>
        </p:nvSpPr>
        <p:spPr>
          <a:xfrm>
            <a:off x="357187" y="6143625"/>
            <a:ext cx="6143625" cy="523875"/>
          </a:xfrm>
          <a:prstGeom prst="rect">
            <a:avLst/>
          </a:prstGeom>
          <a:noFill/>
          <a:ln>
            <a:noFill/>
          </a:ln>
        </p:spPr>
        <p:txBody>
          <a:bodyPr wrap="square" anchor="t"/>
          <a:lstStyle/>
          <a:p>
            <a:pPr marL="0" lvl="0" indent="0" algn="l">
              <a:lnSpc>
                <a:spcPct val="100000"/>
              </a:lnSpc>
              <a:buNone/>
            </a:pPr>
            <a:r>
              <a:rPr sz="1000" b="0" i="0" u="sng" strike="noStrike" baseline="0">
                <a:solidFill>
                  <a:srgbClr val="000000"/>
                </a:solidFill>
                <a:latin typeface="Calibri"/>
                <a:hlinkClick r:id="rId3"/>
              </a:rPr>
              <a:t>http://ghr.nlm.nih.gov/gene/MTHFR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a:xfrm>
            <a:off x="0" y="285750"/>
            <a:ext cx="9144000" cy="6858000"/>
          </a:xfrm>
          <a:prstGeom prst="rect">
            <a:avLst/>
          </a:prstGeom>
          <a:noFill/>
          <a:ln>
            <a:noFill/>
          </a:ln>
        </p:spPr>
      </p:pic>
      <p:sp>
        <p:nvSpPr>
          <p:cNvPr id="3" name="Rectangle 2"/>
          <p:cNvSpPr/>
          <p:nvPr/>
        </p:nvSpPr>
        <p:spPr>
          <a:xfrm>
            <a:off x="214312" y="357187"/>
            <a:ext cx="2714625" cy="461963"/>
          </a:xfrm>
          <a:prstGeom prst="rect">
            <a:avLst/>
          </a:prstGeom>
          <a:noFill/>
          <a:ln>
            <a:noFill/>
          </a:ln>
        </p:spPr>
        <p:txBody>
          <a:bodyPr wrap="square" anchor="ctr"/>
          <a:lstStyle/>
          <a:p>
            <a:pPr marL="0" lvl="0" indent="0" algn="l">
              <a:lnSpc>
                <a:spcPct val="100000"/>
              </a:lnSpc>
              <a:buNone/>
            </a:pPr>
            <a:r>
              <a:rPr sz="2400" b="1" i="0" u="none" strike="noStrike" baseline="0">
                <a:solidFill>
                  <a:srgbClr val="0D0D0D"/>
                </a:solidFill>
                <a:latin typeface="Georgia"/>
              </a:rPr>
              <a:t>She is blessed !</a:t>
            </a:r>
          </a:p>
        </p:txBody>
      </p:sp>
      <p:pic>
        <p:nvPicPr>
          <p:cNvPr id="4" name="Picture 3"/>
          <p:cNvPicPr/>
          <p:nvPr/>
        </p:nvPicPr>
        <p:blipFill>
          <a:blip r:embed="rId3"/>
          <a:srcRect/>
          <a:stretch>
            <a:fillRect/>
          </a:stretch>
        </p:blipFill>
        <p:spPr>
          <a:xfrm>
            <a:off x="2706687" y="1420812"/>
            <a:ext cx="3700463" cy="3084513"/>
          </a:xfrm>
          <a:prstGeom prst="rect">
            <a:avLst/>
          </a:prstGeom>
        </p:spPr>
      </p:pic>
      <p:sp>
        <p:nvSpPr>
          <p:cNvPr id="5" name="Rounded Rectangle 4"/>
          <p:cNvSpPr/>
          <p:nvPr/>
        </p:nvSpPr>
        <p:spPr>
          <a:xfrm>
            <a:off x="0" y="4714875"/>
            <a:ext cx="9144000" cy="914400"/>
          </a:xfrm>
          <a:prstGeom prst="roundRect">
            <a:avLst/>
          </a:prstGeom>
          <a:solidFill>
            <a:srgbClr val="FF00FF"/>
          </a:solidFill>
          <a:ln w="25400">
            <a:solidFill>
              <a:srgbClr val="4BACC6"/>
            </a:solidFill>
          </a:ln>
        </p:spPr>
        <p:txBody>
          <a:bodyPr wrap="square" anchor="ctr"/>
          <a:lstStyle/>
          <a:p>
            <a:pPr marL="0" lvl="0" indent="0" algn="ctr">
              <a:lnSpc>
                <a:spcPct val="100000"/>
              </a:lnSpc>
              <a:buNone/>
            </a:pPr>
            <a:r>
              <a:rPr sz="2400" b="0" i="0" u="none" strike="noStrike" baseline="0">
                <a:solidFill>
                  <a:srgbClr val="FFFFFF"/>
                </a:solidFill>
                <a:latin typeface="Georgia"/>
              </a:rPr>
              <a:t>A Women is blessed with  a precious gift</a:t>
            </a:r>
          </a:p>
          <a:p>
            <a:pPr marL="0" lvl="0" indent="0" algn="ctr">
              <a:lnSpc>
                <a:spcPct val="100000"/>
              </a:lnSpc>
              <a:buNone/>
            </a:pPr>
            <a:r>
              <a:rPr sz="3200" b="0" i="0" u="none" strike="noStrike" baseline="0">
                <a:solidFill>
                  <a:srgbClr val="FFFFFF"/>
                </a:solidFill>
                <a:latin typeface="Georgia"/>
              </a:rPr>
              <a:t>‘Motherhood’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0" y="0"/>
            <a:ext cx="9144000" cy="6858000"/>
          </a:xfrm>
          <a:prstGeom prst="rect">
            <a:avLst/>
          </a:prstGeom>
          <a:noFill/>
          <a:ln>
            <a:noFill/>
          </a:ln>
        </p:spPr>
      </p:pic>
      <p:sp>
        <p:nvSpPr>
          <p:cNvPr id="3" name="TextBox 2"/>
          <p:cNvSpPr txBox="1"/>
          <p:nvPr/>
        </p:nvSpPr>
        <p:spPr>
          <a:xfrm>
            <a:off x="142875" y="196850"/>
            <a:ext cx="4286250" cy="446087"/>
          </a:xfrm>
          <a:prstGeom prst="rect">
            <a:avLst/>
          </a:prstGeom>
          <a:noFill/>
          <a:ln>
            <a:noFill/>
          </a:ln>
        </p:spPr>
        <p:txBody>
          <a:bodyPr wrap="square" anchor="t"/>
          <a:lstStyle/>
          <a:p>
            <a:pPr marL="0" lvl="0" indent="0" algn="l">
              <a:lnSpc>
                <a:spcPct val="100000"/>
              </a:lnSpc>
              <a:buNone/>
            </a:pPr>
            <a:r>
              <a:rPr sz="2300" b="1" i="0" u="none" strike="noStrike" baseline="0">
                <a:solidFill>
                  <a:srgbClr val="000000"/>
                </a:solidFill>
                <a:latin typeface="Georgia"/>
              </a:rPr>
              <a:t>MTHFR Polymorphism</a:t>
            </a:r>
          </a:p>
        </p:txBody>
      </p:sp>
      <p:sp>
        <p:nvSpPr>
          <p:cNvPr id="4" name="TextBox 3"/>
          <p:cNvSpPr txBox="1"/>
          <p:nvPr/>
        </p:nvSpPr>
        <p:spPr>
          <a:xfrm>
            <a:off x="285750" y="1285875"/>
            <a:ext cx="8358187" cy="2554287"/>
          </a:xfrm>
          <a:prstGeom prst="rect">
            <a:avLst/>
          </a:prstGeom>
          <a:noFill/>
          <a:ln>
            <a:noFill/>
          </a:ln>
        </p:spPr>
        <p:txBody>
          <a:bodyPr wrap="square" anchor="t"/>
          <a:lstStyle/>
          <a:p>
            <a:pPr marL="457200" lvl="1" indent="0" algn="l">
              <a:lnSpc>
                <a:spcPct val="100000"/>
              </a:lnSpc>
              <a:buNone/>
            </a:pPr>
            <a:r>
              <a:rPr sz="1600" b="1" i="0" u="none" strike="noStrike" baseline="0">
                <a:solidFill>
                  <a:srgbClr val="000000"/>
                </a:solidFill>
                <a:latin typeface="Georgia"/>
              </a:rPr>
              <a:t>How changes in MTHFR gene are related to health conditions</a:t>
            </a:r>
            <a:r>
              <a:rPr sz="1600" b="1" i="1" u="none" strike="noStrike" baseline="0">
                <a:solidFill>
                  <a:srgbClr val="000000"/>
                </a:solidFill>
                <a:latin typeface="Georgia"/>
              </a:rPr>
              <a:t>?</a:t>
            </a:r>
            <a:r>
              <a:rPr sz="1600" b="0" i="0" u="sng" strike="noStrike" baseline="0">
                <a:solidFill>
                  <a:srgbClr val="000000"/>
                </a:solidFill>
                <a:latin typeface="Georgia"/>
              </a:rPr>
              <a:t> </a:t>
            </a:r>
          </a:p>
          <a:p>
            <a:pPr marL="457200" lvl="1" indent="0" algn="l">
              <a:lnSpc>
                <a:spcPct val="100000"/>
              </a:lnSpc>
              <a:buNone/>
            </a:pPr>
            <a:endParaRPr/>
          </a:p>
          <a:p>
            <a:pPr marL="457200" lvl="1" indent="0" algn="l">
              <a:lnSpc>
                <a:spcPct val="100000"/>
              </a:lnSpc>
              <a:buAutoNum type="arabicPeriod"/>
            </a:pPr>
            <a:r>
              <a:rPr sz="1600" b="1" i="0" u="none" strike="noStrike" baseline="0">
                <a:solidFill>
                  <a:srgbClr val="000000"/>
                </a:solidFill>
                <a:latin typeface="Georgia"/>
              </a:rPr>
              <a:t>Homocystinuria</a:t>
            </a:r>
            <a:r>
              <a:rPr sz="1600" b="0" i="0" u="none" strike="noStrike" baseline="0">
                <a:solidFill>
                  <a:srgbClr val="000000"/>
                </a:solidFill>
                <a:latin typeface="Georgia"/>
              </a:rPr>
              <a:t> </a:t>
            </a:r>
            <a:r>
              <a:rPr sz="1600" b="1" i="0" u="none" strike="noStrike" baseline="0">
                <a:solidFill>
                  <a:srgbClr val="000000"/>
                </a:solidFill>
                <a:latin typeface="Georgia"/>
              </a:rPr>
              <a:t>- </a:t>
            </a:r>
          </a:p>
          <a:p>
            <a:pPr marL="914400" lvl="2" indent="0" algn="l">
              <a:lnSpc>
                <a:spcPct val="100000"/>
              </a:lnSpc>
              <a:buFont typeface="Arial"/>
              <a:buChar char="•"/>
            </a:pPr>
            <a:r>
              <a:rPr sz="1600" b="0" i="0" u="none" strike="noStrike" baseline="0">
                <a:solidFill>
                  <a:srgbClr val="C00000"/>
                </a:solidFill>
                <a:latin typeface="Georgia"/>
              </a:rPr>
              <a:t>Caused by mutations in the </a:t>
            </a:r>
            <a:r>
              <a:rPr sz="1600" b="0" i="1" u="none" strike="noStrike" baseline="0">
                <a:solidFill>
                  <a:srgbClr val="C00000"/>
                </a:solidFill>
                <a:latin typeface="Georgia"/>
              </a:rPr>
              <a:t>MTHFR</a:t>
            </a:r>
            <a:r>
              <a:rPr sz="1600" b="0" i="0" u="none" strike="noStrike" baseline="0">
                <a:solidFill>
                  <a:srgbClr val="C00000"/>
                </a:solidFill>
                <a:latin typeface="Georgia"/>
              </a:rPr>
              <a:t> gene</a:t>
            </a:r>
          </a:p>
          <a:p>
            <a:pPr marL="457200" lvl="1" indent="0" algn="l">
              <a:lnSpc>
                <a:spcPct val="100000"/>
              </a:lnSpc>
              <a:buFont typeface="Arial"/>
              <a:buChar char="•"/>
            </a:pPr>
            <a:endParaRPr/>
          </a:p>
          <a:p>
            <a:pPr marL="457200" lvl="1" indent="0" algn="l">
              <a:lnSpc>
                <a:spcPct val="100000"/>
              </a:lnSpc>
              <a:buNone/>
            </a:pPr>
            <a:endParaRPr/>
          </a:p>
          <a:p>
            <a:pPr marL="457200" lvl="1" indent="0" algn="l">
              <a:lnSpc>
                <a:spcPct val="100000"/>
              </a:lnSpc>
              <a:buNone/>
            </a:pPr>
            <a:endParaRPr/>
          </a:p>
          <a:p>
            <a:pPr marL="457200" lvl="1" indent="0" algn="l">
              <a:lnSpc>
                <a:spcPct val="100000"/>
              </a:lnSpc>
              <a:buNone/>
            </a:pPr>
            <a:r>
              <a:rPr sz="1600" b="0" i="0" u="none" strike="noStrike" baseline="0">
                <a:solidFill>
                  <a:srgbClr val="000000"/>
                </a:solidFill>
                <a:latin typeface="Georgia"/>
              </a:rPr>
              <a:t> </a:t>
            </a:r>
          </a:p>
          <a:p>
            <a:pPr marL="457200" lvl="1" indent="0" algn="l">
              <a:lnSpc>
                <a:spcPct val="100000"/>
              </a:lnSpc>
              <a:buNone/>
            </a:pPr>
            <a:endParaRPr/>
          </a:p>
        </p:txBody>
      </p:sp>
      <p:sp>
        <p:nvSpPr>
          <p:cNvPr id="5" name="TextBox 4"/>
          <p:cNvSpPr txBox="1"/>
          <p:nvPr/>
        </p:nvSpPr>
        <p:spPr>
          <a:xfrm>
            <a:off x="285750" y="3000375"/>
            <a:ext cx="4357687" cy="1077912"/>
          </a:xfrm>
          <a:prstGeom prst="rect">
            <a:avLst/>
          </a:prstGeom>
          <a:noFill/>
          <a:ln>
            <a:noFill/>
          </a:ln>
        </p:spPr>
        <p:txBody>
          <a:bodyPr wrap="square" anchor="t"/>
          <a:lstStyle/>
          <a:p>
            <a:pPr marL="457200" lvl="1" indent="0" algn="l">
              <a:lnSpc>
                <a:spcPct val="100000"/>
              </a:lnSpc>
              <a:buAutoNum type="arabicPeriod" startAt="2"/>
            </a:pPr>
            <a:r>
              <a:rPr sz="1600" b="1" i="0" u="none" strike="noStrike" baseline="0">
                <a:solidFill>
                  <a:srgbClr val="000000"/>
                </a:solidFill>
                <a:latin typeface="Calibri"/>
              </a:rPr>
              <a:t>Anencephaly</a:t>
            </a:r>
            <a:r>
              <a:rPr sz="1600" b="0" i="0" u="none" strike="noStrike" baseline="0">
                <a:solidFill>
                  <a:srgbClr val="000000"/>
                </a:solidFill>
                <a:latin typeface="Calibri"/>
              </a:rPr>
              <a:t> </a:t>
            </a:r>
            <a:r>
              <a:rPr sz="1600" b="1" i="0" u="none" strike="noStrike" baseline="0">
                <a:solidFill>
                  <a:srgbClr val="000000"/>
                </a:solidFill>
                <a:latin typeface="Calibri"/>
              </a:rPr>
              <a:t>-</a:t>
            </a:r>
          </a:p>
          <a:p>
            <a:pPr marL="914400" lvl="2" indent="0" algn="l">
              <a:lnSpc>
                <a:spcPct val="100000"/>
              </a:lnSpc>
              <a:buFont typeface="Arial"/>
              <a:buChar char="•"/>
            </a:pPr>
            <a:r>
              <a:rPr sz="1600" b="0" i="0" u="none" strike="noStrike" baseline="0">
                <a:solidFill>
                  <a:srgbClr val="C00000"/>
                </a:solidFill>
                <a:latin typeface="Calibri"/>
              </a:rPr>
              <a:t>Associated with the </a:t>
            </a:r>
            <a:r>
              <a:rPr sz="1600" b="0" i="1" u="none" strike="noStrike" baseline="0">
                <a:solidFill>
                  <a:srgbClr val="C00000"/>
                </a:solidFill>
                <a:latin typeface="Calibri"/>
              </a:rPr>
              <a:t>MTHFR</a:t>
            </a:r>
            <a:r>
              <a:rPr sz="1600" b="0" i="0" u="none" strike="noStrike" baseline="0">
                <a:solidFill>
                  <a:srgbClr val="C00000"/>
                </a:solidFill>
                <a:latin typeface="Calibri"/>
              </a:rPr>
              <a:t> gene</a:t>
            </a:r>
          </a:p>
          <a:p>
            <a:pPr marL="914400" lvl="2" indent="0" algn="l">
              <a:lnSpc>
                <a:spcPct val="100000"/>
              </a:lnSpc>
              <a:buFont typeface="Arial"/>
              <a:buChar char="•"/>
            </a:pPr>
            <a:r>
              <a:rPr sz="1600" b="0" i="0" u="none" strike="noStrike" baseline="0">
                <a:solidFill>
                  <a:srgbClr val="000000"/>
                </a:solidFill>
                <a:latin typeface="Calibri"/>
              </a:rPr>
              <a:t>Most common type of NTD due to polymorphisms in the </a:t>
            </a:r>
            <a:r>
              <a:rPr sz="1600" b="0" i="1" u="none" strike="noStrike" baseline="0">
                <a:solidFill>
                  <a:srgbClr val="000000"/>
                </a:solidFill>
                <a:latin typeface="Calibri"/>
              </a:rPr>
              <a:t>MTHFR</a:t>
            </a:r>
            <a:r>
              <a:rPr sz="1600" b="0" i="0" u="none" strike="noStrike" baseline="0">
                <a:solidFill>
                  <a:srgbClr val="000000"/>
                </a:solidFill>
                <a:latin typeface="Calibri"/>
              </a:rPr>
              <a:t> gene.</a:t>
            </a:r>
          </a:p>
        </p:txBody>
      </p:sp>
      <p:pic>
        <p:nvPicPr>
          <p:cNvPr id="6" name="Picture 5"/>
          <p:cNvPicPr/>
          <p:nvPr/>
        </p:nvPicPr>
        <p:blipFill>
          <a:blip r:embed="rId4"/>
          <a:srcRect l="4153" t="21815" r="32963" b="24880"/>
          <a:stretch>
            <a:fillRect/>
          </a:stretch>
        </p:blipFill>
        <p:spPr>
          <a:xfrm>
            <a:off x="4786312" y="2928937"/>
            <a:ext cx="4000500" cy="2857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0" y="0"/>
            <a:ext cx="9144000" cy="6858000"/>
          </a:xfrm>
          <a:prstGeom prst="rect">
            <a:avLst/>
          </a:prstGeom>
          <a:noFill/>
          <a:ln>
            <a:noFill/>
          </a:ln>
        </p:spPr>
      </p:pic>
      <p:sp>
        <p:nvSpPr>
          <p:cNvPr id="3" name="TextBox 2"/>
          <p:cNvSpPr txBox="1"/>
          <p:nvPr/>
        </p:nvSpPr>
        <p:spPr>
          <a:xfrm>
            <a:off x="357187" y="214312"/>
            <a:ext cx="4929188" cy="446088"/>
          </a:xfrm>
          <a:prstGeom prst="rect">
            <a:avLst/>
          </a:prstGeom>
          <a:noFill/>
          <a:ln>
            <a:noFill/>
          </a:ln>
        </p:spPr>
        <p:txBody>
          <a:bodyPr wrap="square" anchor="t"/>
          <a:lstStyle/>
          <a:p>
            <a:pPr marL="0" lvl="0" indent="0" algn="l">
              <a:lnSpc>
                <a:spcPct val="100000"/>
              </a:lnSpc>
              <a:buNone/>
            </a:pPr>
            <a:r>
              <a:rPr sz="2300" b="1" i="0" u="none" strike="noStrike" baseline="0">
                <a:solidFill>
                  <a:srgbClr val="000000"/>
                </a:solidFill>
                <a:latin typeface="Georgia"/>
              </a:rPr>
              <a:t>MTHFR Polymorphism</a:t>
            </a:r>
          </a:p>
        </p:txBody>
      </p:sp>
      <p:sp>
        <p:nvSpPr>
          <p:cNvPr id="4" name="TextBox 3"/>
          <p:cNvSpPr txBox="1"/>
          <p:nvPr/>
        </p:nvSpPr>
        <p:spPr>
          <a:xfrm>
            <a:off x="142875" y="1500187"/>
            <a:ext cx="4286250" cy="1155700"/>
          </a:xfrm>
          <a:prstGeom prst="rect">
            <a:avLst/>
          </a:prstGeom>
          <a:noFill/>
          <a:ln>
            <a:noFill/>
          </a:ln>
        </p:spPr>
        <p:txBody>
          <a:bodyPr wrap="square" anchor="t"/>
          <a:lstStyle/>
          <a:p>
            <a:pPr marL="0" lvl="0" indent="0" algn="l">
              <a:lnSpc>
                <a:spcPct val="150000"/>
              </a:lnSpc>
              <a:buNone/>
            </a:pPr>
            <a:r>
              <a:rPr sz="1600" b="1" i="0" u="none" strike="noStrike" baseline="0">
                <a:solidFill>
                  <a:srgbClr val="000000"/>
                </a:solidFill>
                <a:latin typeface="Georgia"/>
              </a:rPr>
              <a:t>3</a:t>
            </a:r>
            <a:r>
              <a:rPr sz="1600" b="0" i="0" u="none" strike="noStrike" baseline="0">
                <a:solidFill>
                  <a:srgbClr val="000000"/>
                </a:solidFill>
                <a:latin typeface="Georgia"/>
              </a:rPr>
              <a:t>. </a:t>
            </a:r>
            <a:r>
              <a:rPr sz="1600" b="1" i="0" u="none" strike="noStrike" baseline="0">
                <a:solidFill>
                  <a:srgbClr val="000000"/>
                </a:solidFill>
                <a:latin typeface="Georgia"/>
              </a:rPr>
              <a:t>Spina bifida</a:t>
            </a:r>
            <a:r>
              <a:rPr sz="1600" b="0" i="0" u="none" strike="noStrike" baseline="0">
                <a:solidFill>
                  <a:srgbClr val="000000"/>
                </a:solidFill>
                <a:latin typeface="Georgia"/>
              </a:rPr>
              <a:t> </a:t>
            </a:r>
            <a:r>
              <a:rPr sz="1600" b="1" i="0" u="none" strike="noStrike" baseline="0">
                <a:solidFill>
                  <a:srgbClr val="000000"/>
                </a:solidFill>
                <a:latin typeface="Georgia"/>
              </a:rPr>
              <a:t>-</a:t>
            </a:r>
            <a:r>
              <a:rPr sz="1600" b="0" i="0" u="none" strike="noStrike" baseline="0">
                <a:solidFill>
                  <a:srgbClr val="000000"/>
                </a:solidFill>
                <a:latin typeface="Georgia"/>
              </a:rPr>
              <a:t> </a:t>
            </a:r>
          </a:p>
          <a:p>
            <a:pPr marL="0" lvl="0" indent="0" algn="l">
              <a:lnSpc>
                <a:spcPct val="150000"/>
              </a:lnSpc>
              <a:buFont typeface="Arial"/>
              <a:buChar char="•"/>
            </a:pPr>
            <a:r>
              <a:rPr sz="1600" b="0" i="0" u="none" strike="noStrike" baseline="0">
                <a:solidFill>
                  <a:srgbClr val="C00000"/>
                </a:solidFill>
                <a:latin typeface="Georgia"/>
              </a:rPr>
              <a:t> Associated with the </a:t>
            </a:r>
            <a:r>
              <a:rPr sz="1600" b="0" i="1" u="none" strike="noStrike" baseline="0">
                <a:solidFill>
                  <a:srgbClr val="C00000"/>
                </a:solidFill>
                <a:latin typeface="Georgia"/>
              </a:rPr>
              <a:t>MTHFR</a:t>
            </a:r>
            <a:r>
              <a:rPr sz="1600" b="0" i="0" u="none" strike="noStrike" baseline="0">
                <a:solidFill>
                  <a:srgbClr val="C00000"/>
                </a:solidFill>
                <a:latin typeface="Georgia"/>
              </a:rPr>
              <a:t> gene</a:t>
            </a:r>
          </a:p>
          <a:p>
            <a:pPr marL="0" lvl="0" indent="0" algn="l">
              <a:lnSpc>
                <a:spcPct val="150000"/>
              </a:lnSpc>
              <a:buFont typeface="Arial"/>
              <a:buChar char="•"/>
            </a:pPr>
            <a:r>
              <a:rPr sz="1600" b="0" i="0" u="none" strike="noStrike" baseline="0">
                <a:solidFill>
                  <a:srgbClr val="000000"/>
                </a:solidFill>
                <a:latin typeface="Georgia"/>
              </a:rPr>
              <a:t> Another common type of neural tube defect.</a:t>
            </a:r>
          </a:p>
        </p:txBody>
      </p:sp>
      <p:pic>
        <p:nvPicPr>
          <p:cNvPr id="5" name="Picture 4"/>
          <p:cNvPicPr/>
          <p:nvPr/>
        </p:nvPicPr>
        <p:blipFill>
          <a:blip r:embed="rId4"/>
          <a:srcRect l="9091" t="25425" r="15150"/>
          <a:stretch>
            <a:fillRect/>
          </a:stretch>
        </p:blipFill>
        <p:spPr>
          <a:xfrm>
            <a:off x="4143375" y="2000250"/>
            <a:ext cx="5000625" cy="3214687"/>
          </a:xfrm>
          <a:prstGeom prst="rect">
            <a:avLst/>
          </a:prstGeom>
          <a:noFill/>
          <a:ln>
            <a:noFill/>
          </a:ln>
        </p:spPr>
      </p:pic>
      <p:sp>
        <p:nvSpPr>
          <p:cNvPr id="6" name="TextBox 5"/>
          <p:cNvSpPr txBox="1"/>
          <p:nvPr/>
        </p:nvSpPr>
        <p:spPr>
          <a:xfrm>
            <a:off x="285750" y="4214812"/>
            <a:ext cx="8643937" cy="1155700"/>
          </a:xfrm>
          <a:prstGeom prst="rect">
            <a:avLst/>
          </a:prstGeom>
          <a:noFill/>
          <a:ln>
            <a:noFill/>
          </a:ln>
        </p:spPr>
        <p:txBody>
          <a:bodyPr wrap="square" anchor="t"/>
          <a:lstStyle/>
          <a:p>
            <a:pPr marL="0" lvl="0" indent="0" algn="l">
              <a:lnSpc>
                <a:spcPct val="150000"/>
              </a:lnSpc>
              <a:buNone/>
            </a:pPr>
            <a:r>
              <a:rPr sz="1600" b="1" i="0" u="none" strike="noStrike" baseline="0">
                <a:solidFill>
                  <a:srgbClr val="000000"/>
                </a:solidFill>
                <a:latin typeface="Georgia"/>
              </a:rPr>
              <a:t>4. Other disorders- </a:t>
            </a:r>
          </a:p>
          <a:p>
            <a:pPr marL="0" lvl="0" indent="0" algn="l">
              <a:lnSpc>
                <a:spcPct val="150000"/>
              </a:lnSpc>
              <a:buFont typeface="Arial"/>
              <a:buChar char="•"/>
            </a:pPr>
            <a:r>
              <a:rPr sz="1600" b="0" i="0" u="none" strike="noStrike" baseline="0">
                <a:solidFill>
                  <a:srgbClr val="000000"/>
                </a:solidFill>
                <a:latin typeface="Georgia"/>
              </a:rPr>
              <a:t> Preeclampsia in pregnancy</a:t>
            </a:r>
          </a:p>
          <a:p>
            <a:pPr marL="0" lvl="0" indent="0" algn="l">
              <a:lnSpc>
                <a:spcPct val="150000"/>
              </a:lnSpc>
              <a:buFont typeface="Arial"/>
              <a:buChar char="•"/>
            </a:pPr>
            <a:r>
              <a:rPr sz="1600" b="0" i="0" u="none" strike="noStrike" baseline="0">
                <a:solidFill>
                  <a:srgbClr val="000000"/>
                </a:solidFill>
                <a:latin typeface="Georgia"/>
              </a:rPr>
              <a:t> Cleft lip and Palate</a:t>
            </a:r>
          </a:p>
        </p:txBody>
      </p:sp>
      <p:sp>
        <p:nvSpPr>
          <p:cNvPr id="7" name="TextBox 6"/>
          <p:cNvSpPr txBox="1"/>
          <p:nvPr/>
        </p:nvSpPr>
        <p:spPr>
          <a:xfrm>
            <a:off x="5786437" y="4500562"/>
            <a:ext cx="2286000" cy="307975"/>
          </a:xfrm>
          <a:prstGeom prst="rect">
            <a:avLst/>
          </a:prstGeom>
          <a:noFill/>
          <a:ln>
            <a:noFill/>
          </a:ln>
        </p:spPr>
        <p:txBody>
          <a:bodyPr wrap="square" anchor="t"/>
          <a:lstStyle/>
          <a:p>
            <a:pPr marL="0" lvl="0" indent="0" algn="ctr">
              <a:lnSpc>
                <a:spcPct val="100000"/>
              </a:lnSpc>
              <a:buNone/>
            </a:pPr>
            <a:r>
              <a:rPr sz="1400" b="1" i="0" u="none" strike="noStrike" baseline="0">
                <a:solidFill>
                  <a:srgbClr val="000000"/>
                </a:solidFill>
                <a:latin typeface="Georgia"/>
              </a:rPr>
              <a:t>Spina Bifida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a:xfrm>
            <a:off x="0" y="0"/>
            <a:ext cx="9144000" cy="6858000"/>
          </a:xfrm>
          <a:prstGeom prst="rect">
            <a:avLst/>
          </a:prstGeom>
          <a:noFill/>
          <a:ln>
            <a:noFill/>
          </a:ln>
        </p:spPr>
      </p:pic>
      <p:sp>
        <p:nvSpPr>
          <p:cNvPr id="3" name="TextBox 2"/>
          <p:cNvSpPr txBox="1"/>
          <p:nvPr/>
        </p:nvSpPr>
        <p:spPr>
          <a:xfrm>
            <a:off x="214312" y="1000125"/>
            <a:ext cx="4951413" cy="584200"/>
          </a:xfrm>
          <a:prstGeom prst="rect">
            <a:avLst/>
          </a:prstGeom>
          <a:noFill/>
          <a:ln>
            <a:noFill/>
          </a:ln>
        </p:spPr>
        <p:txBody>
          <a:bodyPr wrap="square" anchor="t"/>
          <a:lstStyle/>
          <a:p>
            <a:pPr marL="457200" lvl="1" indent="0" algn="l">
              <a:lnSpc>
                <a:spcPct val="100000"/>
              </a:lnSpc>
              <a:buNone/>
            </a:pPr>
            <a:r>
              <a:rPr sz="1600" b="1" i="0" u="none" strike="noStrike" baseline="0">
                <a:solidFill>
                  <a:srgbClr val="000000"/>
                </a:solidFill>
                <a:latin typeface="Georgia"/>
              </a:rPr>
              <a:t>Prevalence of  MTHFR polymorphism </a:t>
            </a:r>
          </a:p>
        </p:txBody>
      </p:sp>
      <p:sp>
        <p:nvSpPr>
          <p:cNvPr id="4" name="TextBox 3"/>
          <p:cNvSpPr txBox="1"/>
          <p:nvPr/>
        </p:nvSpPr>
        <p:spPr>
          <a:xfrm>
            <a:off x="214312" y="214312"/>
            <a:ext cx="4572000" cy="446088"/>
          </a:xfrm>
          <a:prstGeom prst="rect">
            <a:avLst/>
          </a:prstGeom>
          <a:noFill/>
          <a:ln>
            <a:noFill/>
          </a:ln>
        </p:spPr>
        <p:txBody>
          <a:bodyPr wrap="square" anchor="t"/>
          <a:lstStyle/>
          <a:p>
            <a:pPr marL="0" lvl="0" indent="0" algn="l">
              <a:lnSpc>
                <a:spcPct val="100000"/>
              </a:lnSpc>
              <a:buNone/>
            </a:pPr>
            <a:r>
              <a:rPr sz="2300" b="1" i="0" u="none" strike="noStrike" baseline="0">
                <a:solidFill>
                  <a:srgbClr val="000000"/>
                </a:solidFill>
                <a:latin typeface="Georgia"/>
              </a:rPr>
              <a:t>MTHFR Polymorphism</a:t>
            </a:r>
          </a:p>
        </p:txBody>
      </p:sp>
      <p:pic>
        <p:nvPicPr>
          <p:cNvPr id="5" name="Picture 4"/>
          <p:cNvPicPr/>
          <p:nvPr/>
        </p:nvPicPr>
        <p:blipFill>
          <a:blip r:embed="rId3"/>
          <a:srcRect/>
          <a:stretch>
            <a:fillRect/>
          </a:stretch>
        </p:blipFill>
        <p:spPr>
          <a:xfrm>
            <a:off x="285750" y="1500187"/>
            <a:ext cx="7348537" cy="3643313"/>
          </a:xfrm>
          <a:prstGeom prst="rect">
            <a:avLst/>
          </a:prstGeom>
          <a:noFill/>
          <a:ln>
            <a:noFill/>
          </a:ln>
        </p:spPr>
      </p:pic>
      <p:sp>
        <p:nvSpPr>
          <p:cNvPr id="6" name="TextBox 5"/>
          <p:cNvSpPr txBox="1"/>
          <p:nvPr/>
        </p:nvSpPr>
        <p:spPr>
          <a:xfrm>
            <a:off x="214312" y="4857750"/>
            <a:ext cx="8572500" cy="1089025"/>
          </a:xfrm>
          <a:prstGeom prst="rect">
            <a:avLst/>
          </a:prstGeom>
          <a:noFill/>
          <a:ln>
            <a:noFill/>
          </a:ln>
        </p:spPr>
        <p:txBody>
          <a:bodyPr wrap="square" anchor="t"/>
          <a:lstStyle/>
          <a:p>
            <a:pPr marL="0" lvl="0" indent="0" algn="l">
              <a:lnSpc>
                <a:spcPct val="150000"/>
              </a:lnSpc>
              <a:buNone/>
            </a:pPr>
            <a:r>
              <a:rPr sz="1500" b="1" i="0" u="none" strike="noStrike" baseline="0">
                <a:solidFill>
                  <a:srgbClr val="C00000"/>
                </a:solidFill>
                <a:latin typeface="Georgia"/>
              </a:rPr>
              <a:t>The MTHFR C677T polymorphism distribution showing 1-25% of  prevalence in</a:t>
            </a:r>
          </a:p>
          <a:p>
            <a:pPr marL="0" lvl="0" indent="0" algn="l">
              <a:lnSpc>
                <a:spcPct val="150000"/>
              </a:lnSpc>
              <a:buNone/>
            </a:pPr>
            <a:r>
              <a:rPr sz="1500" b="1" i="0" u="none" strike="noStrike" baseline="0">
                <a:solidFill>
                  <a:srgbClr val="C00000"/>
                </a:solidFill>
                <a:latin typeface="Georgia"/>
              </a:rPr>
              <a:t>India specifically in north, south and western region. </a:t>
            </a:r>
          </a:p>
          <a:p>
            <a:pPr marL="0" lvl="0" indent="0" algn="l">
              <a:lnSpc>
                <a:spcPct val="150000"/>
              </a:lnSpc>
              <a:buNone/>
            </a:pPr>
            <a:r>
              <a:rPr sz="1500" b="1" i="0" u="none" strike="noStrike" baseline="0">
                <a:solidFill>
                  <a:srgbClr val="000000"/>
                </a:solidFill>
                <a:latin typeface="Georgia"/>
              </a:rPr>
              <a:t>(</a:t>
            </a:r>
            <a:r>
              <a:rPr sz="1500" b="0" i="0" u="none" strike="noStrike" baseline="0">
                <a:solidFill>
                  <a:srgbClr val="000000"/>
                </a:solidFill>
                <a:latin typeface="Georgia"/>
              </a:rPr>
              <a:t>The population were marked by dots with gradient coloured  for T allele frequency in population)</a:t>
            </a:r>
          </a:p>
        </p:txBody>
      </p:sp>
      <p:sp>
        <p:nvSpPr>
          <p:cNvPr id="7" name="TextBox 6"/>
          <p:cNvSpPr txBox="1"/>
          <p:nvPr/>
        </p:nvSpPr>
        <p:spPr>
          <a:xfrm>
            <a:off x="7786687" y="2214562"/>
            <a:ext cx="1143000" cy="2862263"/>
          </a:xfrm>
          <a:prstGeom prst="rect">
            <a:avLst/>
          </a:prstGeom>
          <a:noFill/>
          <a:ln>
            <a:noFill/>
          </a:ln>
        </p:spPr>
        <p:txBody>
          <a:bodyPr wrap="square" anchor="t"/>
          <a:lstStyle/>
          <a:p>
            <a:pPr marL="0" lvl="0" indent="0" algn="l">
              <a:lnSpc>
                <a:spcPct val="100000"/>
              </a:lnSpc>
              <a:buFont typeface="Arial"/>
              <a:buChar char="•"/>
            </a:pPr>
            <a:r>
              <a:rPr sz="1800" b="0" i="0" u="none" strike="noStrike" baseline="0">
                <a:solidFill>
                  <a:srgbClr val="C00000"/>
                </a:solidFill>
                <a:latin typeface="Calibri"/>
              </a:rPr>
              <a:t>0 - 10%</a:t>
            </a:r>
          </a:p>
          <a:p>
            <a:pPr marL="0" lvl="0" indent="0" algn="l">
              <a:lnSpc>
                <a:spcPct val="100000"/>
              </a:lnSpc>
              <a:buFont typeface="Arial"/>
              <a:buChar char="•"/>
            </a:pPr>
            <a:r>
              <a:rPr sz="1800" b="0" i="0" u="none" strike="noStrike" baseline="0">
                <a:solidFill>
                  <a:srgbClr val="FF0000"/>
                </a:solidFill>
                <a:latin typeface="Calibri"/>
              </a:rPr>
              <a:t>10 - 20%</a:t>
            </a:r>
          </a:p>
          <a:p>
            <a:pPr marL="0" lvl="0" indent="0" algn="l">
              <a:lnSpc>
                <a:spcPct val="100000"/>
              </a:lnSpc>
              <a:buFont typeface="Arial"/>
              <a:buChar char="•"/>
            </a:pPr>
            <a:r>
              <a:rPr sz="1800" b="0" i="0" u="none" strike="noStrike" baseline="0">
                <a:solidFill>
                  <a:srgbClr val="FFC000"/>
                </a:solidFill>
                <a:latin typeface="Calibri"/>
              </a:rPr>
              <a:t>20 - 25%</a:t>
            </a:r>
          </a:p>
          <a:p>
            <a:pPr marL="0" lvl="0" indent="0" algn="l">
              <a:lnSpc>
                <a:spcPct val="100000"/>
              </a:lnSpc>
              <a:buFont typeface="Arial"/>
              <a:buChar char="•"/>
            </a:pPr>
            <a:r>
              <a:rPr sz="1800" b="0" i="0" u="none" strike="noStrike" baseline="0">
                <a:solidFill>
                  <a:srgbClr val="FFFF00"/>
                </a:solidFill>
                <a:latin typeface="Calibri"/>
              </a:rPr>
              <a:t>25 - 30%</a:t>
            </a:r>
          </a:p>
          <a:p>
            <a:pPr marL="0" lvl="0" indent="0" algn="l">
              <a:lnSpc>
                <a:spcPct val="100000"/>
              </a:lnSpc>
              <a:buFont typeface="Arial"/>
              <a:buChar char="•"/>
            </a:pPr>
            <a:r>
              <a:rPr sz="1800" b="0" i="0" u="none" strike="noStrike" baseline="0">
                <a:solidFill>
                  <a:srgbClr val="92D050"/>
                </a:solidFill>
                <a:latin typeface="Calibri"/>
              </a:rPr>
              <a:t>30 - 32%</a:t>
            </a:r>
          </a:p>
          <a:p>
            <a:pPr marL="0" lvl="0" indent="0" algn="l">
              <a:lnSpc>
                <a:spcPct val="100000"/>
              </a:lnSpc>
              <a:buFont typeface="Arial"/>
              <a:buChar char="•"/>
            </a:pPr>
            <a:r>
              <a:rPr sz="1800" b="0" i="0" u="none" strike="noStrike" baseline="0">
                <a:solidFill>
                  <a:srgbClr val="00B050"/>
                </a:solidFill>
                <a:latin typeface="Calibri"/>
              </a:rPr>
              <a:t>32 - 34%</a:t>
            </a:r>
          </a:p>
          <a:p>
            <a:pPr marL="0" lvl="0" indent="0" algn="l">
              <a:lnSpc>
                <a:spcPct val="100000"/>
              </a:lnSpc>
              <a:buFont typeface="Arial"/>
              <a:buChar char="•"/>
            </a:pPr>
            <a:r>
              <a:rPr sz="1800" b="0" i="0" u="none" strike="noStrike" baseline="0">
                <a:solidFill>
                  <a:srgbClr val="00B0F0"/>
                </a:solidFill>
                <a:latin typeface="Calibri"/>
              </a:rPr>
              <a:t>34 - 37%</a:t>
            </a:r>
          </a:p>
          <a:p>
            <a:pPr marL="0" lvl="0" indent="0" algn="l">
              <a:lnSpc>
                <a:spcPct val="100000"/>
              </a:lnSpc>
              <a:buFont typeface="Arial"/>
              <a:buChar char="•"/>
            </a:pPr>
            <a:r>
              <a:rPr sz="1800" b="0" i="0" u="none" strike="noStrike" baseline="0">
                <a:solidFill>
                  <a:srgbClr val="0070C0"/>
                </a:solidFill>
                <a:latin typeface="Calibri"/>
              </a:rPr>
              <a:t>37 - 41%</a:t>
            </a:r>
          </a:p>
          <a:p>
            <a:pPr marL="0" lvl="0" indent="0" algn="l">
              <a:lnSpc>
                <a:spcPct val="100000"/>
              </a:lnSpc>
              <a:buFont typeface="Arial"/>
              <a:buChar char="•"/>
            </a:pPr>
            <a:r>
              <a:rPr sz="1800" b="0" i="0" u="none" strike="noStrike" baseline="0">
                <a:solidFill>
                  <a:srgbClr val="0F234D"/>
                </a:solidFill>
                <a:latin typeface="Calibri"/>
              </a:rPr>
              <a:t>41 - 46%</a:t>
            </a:r>
          </a:p>
        </p:txBody>
      </p:sp>
      <p:sp>
        <p:nvSpPr>
          <p:cNvPr id="8" name="TextBox 7"/>
          <p:cNvSpPr txBox="1"/>
          <p:nvPr/>
        </p:nvSpPr>
        <p:spPr>
          <a:xfrm>
            <a:off x="214312" y="6072187"/>
            <a:ext cx="8358188" cy="400050"/>
          </a:xfrm>
          <a:prstGeom prst="rect">
            <a:avLst/>
          </a:prstGeom>
          <a:noFill/>
          <a:ln>
            <a:noFill/>
          </a:ln>
        </p:spPr>
        <p:txBody>
          <a:bodyPr wrap="square" anchor="t"/>
          <a:lstStyle/>
          <a:p>
            <a:pPr marL="0" lvl="0" indent="0" algn="l">
              <a:lnSpc>
                <a:spcPct val="100000"/>
              </a:lnSpc>
              <a:buNone/>
            </a:pPr>
            <a:r>
              <a:rPr sz="1000" b="0" i="0" u="none" strike="noStrike" baseline="0">
                <a:solidFill>
                  <a:srgbClr val="000000"/>
                </a:solidFill>
                <a:latin typeface="Georgia"/>
              </a:rPr>
              <a:t> Yafei W, Lijun P, Jinfeng W et al. Is the prevalence of MTHFR C677T polymorphism associated with ultraviolet radiation in Eurasia? Journal of Human Genetics (2012), 1–7. doi:10.1038/jhg.2012.113</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0" y="0"/>
            <a:ext cx="9144000" cy="6858000"/>
          </a:xfrm>
          <a:prstGeom prst="rect">
            <a:avLst/>
          </a:prstGeom>
          <a:noFill/>
          <a:ln>
            <a:noFill/>
          </a:ln>
        </p:spPr>
      </p:pic>
      <p:sp>
        <p:nvSpPr>
          <p:cNvPr id="3" name="TextBox 2"/>
          <p:cNvSpPr txBox="1"/>
          <p:nvPr/>
        </p:nvSpPr>
        <p:spPr>
          <a:xfrm>
            <a:off x="357187" y="214312"/>
            <a:ext cx="4643438" cy="446088"/>
          </a:xfrm>
          <a:prstGeom prst="rect">
            <a:avLst/>
          </a:prstGeom>
          <a:noFill/>
          <a:ln>
            <a:noFill/>
          </a:ln>
        </p:spPr>
        <p:txBody>
          <a:bodyPr wrap="square" anchor="t"/>
          <a:lstStyle/>
          <a:p>
            <a:pPr marL="0" lvl="0" indent="0" algn="l">
              <a:lnSpc>
                <a:spcPct val="100000"/>
              </a:lnSpc>
              <a:buNone/>
            </a:pPr>
            <a:r>
              <a:rPr sz="2300" b="1" i="0" u="none" strike="noStrike" baseline="0">
                <a:solidFill>
                  <a:srgbClr val="000000"/>
                </a:solidFill>
                <a:latin typeface="Georgia"/>
              </a:rPr>
              <a:t>MTHFR Polymorphism</a:t>
            </a:r>
          </a:p>
        </p:txBody>
      </p:sp>
      <p:sp>
        <p:nvSpPr>
          <p:cNvPr id="4" name="TextBox 3"/>
          <p:cNvSpPr txBox="1"/>
          <p:nvPr/>
        </p:nvSpPr>
        <p:spPr>
          <a:xfrm>
            <a:off x="428625" y="1500187"/>
            <a:ext cx="8215312" cy="3292475"/>
          </a:xfrm>
          <a:prstGeom prst="rect">
            <a:avLst/>
          </a:prstGeom>
          <a:noFill/>
          <a:ln>
            <a:noFill/>
          </a:ln>
        </p:spPr>
        <p:txBody>
          <a:bodyPr wrap="square" anchor="t"/>
          <a:lstStyle/>
          <a:p>
            <a:pPr marL="0" lvl="0" indent="0" algn="l">
              <a:lnSpc>
                <a:spcPct val="100000"/>
              </a:lnSpc>
              <a:buNone/>
            </a:pPr>
            <a:r>
              <a:rPr sz="1600" b="1" i="0" u="none" strike="noStrike" baseline="0">
                <a:solidFill>
                  <a:srgbClr val="000000"/>
                </a:solidFill>
                <a:latin typeface="Georgia"/>
              </a:rPr>
              <a:t>Studies on Indian Prevalence:</a:t>
            </a:r>
            <a:r>
              <a:rPr sz="1600" b="0" i="0" u="none" strike="noStrike" baseline="0">
                <a:solidFill>
                  <a:srgbClr val="000000"/>
                </a:solidFill>
                <a:latin typeface="Georgia"/>
              </a:rPr>
              <a:t> </a:t>
            </a:r>
          </a:p>
          <a:p>
            <a:pPr marL="0" lvl="0" indent="0" algn="l">
              <a:lnSpc>
                <a:spcPct val="100000"/>
              </a:lnSpc>
              <a:buNone/>
            </a:pPr>
            <a:r>
              <a:rPr sz="1600" b="1" i="0" u="none" strike="noStrike" baseline="0">
                <a:solidFill>
                  <a:srgbClr val="C00000"/>
                </a:solidFill>
                <a:latin typeface="Georgia"/>
              </a:rPr>
              <a:t>Anjeline T et al.</a:t>
            </a:r>
            <a:r>
              <a:rPr sz="1600" b="1" i="0" u="none" strike="noStrike" baseline="30000">
                <a:solidFill>
                  <a:srgbClr val="C00000"/>
                </a:solidFill>
                <a:latin typeface="Georgia"/>
              </a:rPr>
              <a:t> 1</a:t>
            </a:r>
            <a:r>
              <a:rPr sz="1600" b="1" i="0" u="none" strike="noStrike" baseline="0">
                <a:solidFill>
                  <a:srgbClr val="C00000"/>
                </a:solidFill>
                <a:latin typeface="Georgia"/>
              </a:rPr>
              <a:t> </a:t>
            </a:r>
          </a:p>
          <a:p>
            <a:pPr marL="0" lvl="0" indent="0" algn="l">
              <a:lnSpc>
                <a:spcPct val="100000"/>
              </a:lnSpc>
              <a:buFont typeface="Arial"/>
              <a:buChar char="•"/>
            </a:pPr>
            <a:r>
              <a:rPr sz="1600" b="0" i="0" u="none" strike="noStrike" baseline="0">
                <a:solidFill>
                  <a:srgbClr val="000000"/>
                </a:solidFill>
                <a:latin typeface="Georgia"/>
              </a:rPr>
              <a:t> Observed the MTHFR gene polymorphism among </a:t>
            </a:r>
            <a:r>
              <a:rPr sz="1600" b="0" i="0" u="none" strike="noStrike" baseline="0">
                <a:solidFill>
                  <a:srgbClr val="C00000"/>
                </a:solidFill>
                <a:latin typeface="Georgia"/>
              </a:rPr>
              <a:t>Tamilians</a:t>
            </a:r>
            <a:r>
              <a:rPr sz="1600" b="0" i="0" u="none" strike="noStrike" baseline="0">
                <a:solidFill>
                  <a:srgbClr val="000000"/>
                </a:solidFill>
                <a:latin typeface="Georgia"/>
              </a:rPr>
              <a:t>. </a:t>
            </a:r>
          </a:p>
          <a:p>
            <a:pPr marL="0" lvl="0" indent="0" algn="l">
              <a:lnSpc>
                <a:spcPct val="100000"/>
              </a:lnSpc>
              <a:buFont typeface="Arial"/>
              <a:buChar char="•"/>
            </a:pPr>
            <a:r>
              <a:rPr sz="1600" b="0" i="0" u="none" strike="noStrike" baseline="0">
                <a:solidFill>
                  <a:srgbClr val="000000"/>
                </a:solidFill>
                <a:latin typeface="Georgia"/>
              </a:rPr>
              <a:t> Frequency of the C677T heterozygotes was 18.1%(13/72)</a:t>
            </a:r>
          </a:p>
          <a:p>
            <a:pPr marL="0" lvl="0" indent="0" algn="l">
              <a:lnSpc>
                <a:spcPct val="100000"/>
              </a:lnSpc>
              <a:buFont typeface="Arial"/>
              <a:buChar char="•"/>
            </a:pPr>
            <a:endParaRPr/>
          </a:p>
          <a:p>
            <a:pPr marL="0" lvl="0" indent="0" algn="l">
              <a:lnSpc>
                <a:spcPct val="100000"/>
              </a:lnSpc>
              <a:buFont typeface="Arial"/>
              <a:buChar char="•"/>
            </a:pPr>
            <a:endParaRPr/>
          </a:p>
          <a:p>
            <a:pPr marL="0" lvl="0" indent="0" algn="l">
              <a:lnSpc>
                <a:spcPct val="100000"/>
              </a:lnSpc>
              <a:buNone/>
            </a:pPr>
            <a:r>
              <a:rPr sz="1600" b="1" i="0" u="none" strike="noStrike" baseline="0">
                <a:solidFill>
                  <a:srgbClr val="C00000"/>
                </a:solidFill>
                <a:latin typeface="Georgia"/>
              </a:rPr>
              <a:t>Kohli et al.</a:t>
            </a:r>
            <a:r>
              <a:rPr sz="1600" b="1" i="0" u="none" strike="noStrike" baseline="30000">
                <a:solidFill>
                  <a:srgbClr val="C00000"/>
                </a:solidFill>
                <a:latin typeface="Georgia"/>
              </a:rPr>
              <a:t> 2</a:t>
            </a:r>
            <a:r>
              <a:rPr sz="1600" b="1" i="0" u="none" strike="noStrike" baseline="0">
                <a:solidFill>
                  <a:srgbClr val="C00000"/>
                </a:solidFill>
                <a:latin typeface="Georgia"/>
              </a:rPr>
              <a:t> </a:t>
            </a:r>
          </a:p>
          <a:p>
            <a:pPr marL="0" lvl="0" indent="0" algn="l">
              <a:lnSpc>
                <a:spcPct val="100000"/>
              </a:lnSpc>
              <a:buFont typeface="Arial"/>
              <a:buChar char="•"/>
            </a:pPr>
            <a:r>
              <a:rPr sz="1600" b="0" i="0" u="none" strike="noStrike" baseline="0">
                <a:solidFill>
                  <a:srgbClr val="000000"/>
                </a:solidFill>
                <a:latin typeface="Georgia"/>
              </a:rPr>
              <a:t> The prevalence of MTHFR C677T polymorphism in </a:t>
            </a:r>
            <a:r>
              <a:rPr sz="1600" b="0" i="0" u="none" strike="noStrike" baseline="0">
                <a:solidFill>
                  <a:srgbClr val="C00000"/>
                </a:solidFill>
                <a:latin typeface="Georgia"/>
              </a:rPr>
              <a:t>north</a:t>
            </a:r>
            <a:r>
              <a:rPr sz="1600" b="0" i="0" u="none" strike="noStrike" baseline="0">
                <a:solidFill>
                  <a:srgbClr val="000000"/>
                </a:solidFill>
                <a:latin typeface="Georgia"/>
              </a:rPr>
              <a:t> </a:t>
            </a:r>
            <a:r>
              <a:rPr sz="1600" b="0" i="0" u="none" strike="noStrike" baseline="0">
                <a:solidFill>
                  <a:srgbClr val="C00000"/>
                </a:solidFill>
                <a:latin typeface="Georgia"/>
              </a:rPr>
              <a:t>Indian</a:t>
            </a:r>
            <a:r>
              <a:rPr sz="1600" b="0" i="0" u="none" strike="noStrike" baseline="0">
                <a:solidFill>
                  <a:srgbClr val="000000"/>
                </a:solidFill>
                <a:latin typeface="Georgia"/>
              </a:rPr>
              <a:t> mothers with down syndrome was 28%.</a:t>
            </a:r>
          </a:p>
          <a:p>
            <a:pPr marL="0" lvl="0" indent="0" algn="l">
              <a:lnSpc>
                <a:spcPct val="100000"/>
              </a:lnSpc>
              <a:buNone/>
            </a:pPr>
            <a:endParaRPr/>
          </a:p>
          <a:p>
            <a:pPr marL="0" lvl="0" indent="0" algn="l">
              <a:lnSpc>
                <a:spcPct val="100000"/>
              </a:lnSpc>
              <a:buFont typeface="Arial"/>
              <a:buChar char="•"/>
            </a:pPr>
            <a:r>
              <a:rPr sz="1600" b="0" i="0" u="none" strike="noStrike" baseline="0">
                <a:solidFill>
                  <a:srgbClr val="000000"/>
                </a:solidFill>
                <a:latin typeface="Georgia"/>
              </a:rPr>
              <a:t> </a:t>
            </a:r>
            <a:r>
              <a:rPr sz="1600" b="1" i="0" u="none" strike="noStrike" baseline="0">
                <a:solidFill>
                  <a:srgbClr val="C00000"/>
                </a:solidFill>
                <a:latin typeface="Georgia"/>
              </a:rPr>
              <a:t>Sheth JG et al.</a:t>
            </a:r>
            <a:r>
              <a:rPr sz="1600" b="1" i="0" u="none" strike="noStrike" baseline="30000">
                <a:solidFill>
                  <a:srgbClr val="C00000"/>
                </a:solidFill>
                <a:latin typeface="Georgia"/>
              </a:rPr>
              <a:t> 3</a:t>
            </a:r>
            <a:r>
              <a:rPr sz="1600" b="1" i="0" u="none" strike="noStrike" baseline="0">
                <a:solidFill>
                  <a:srgbClr val="C00000"/>
                </a:solidFill>
                <a:latin typeface="Georgia"/>
              </a:rPr>
              <a:t> </a:t>
            </a:r>
          </a:p>
          <a:p>
            <a:pPr marL="0" lvl="0" indent="0" algn="l">
              <a:lnSpc>
                <a:spcPct val="100000"/>
              </a:lnSpc>
              <a:buFont typeface="Arial"/>
              <a:buChar char="•"/>
            </a:pPr>
            <a:r>
              <a:rPr sz="1600" b="0" i="0" u="none" strike="noStrike" baseline="0">
                <a:solidFill>
                  <a:srgbClr val="000000"/>
                </a:solidFill>
                <a:latin typeface="Georgia"/>
              </a:rPr>
              <a:t> A prevalence of 28% MTHFR C677T/T677T polymorphism in </a:t>
            </a:r>
            <a:r>
              <a:rPr sz="1600" b="0" i="0" u="none" strike="noStrike" baseline="0">
                <a:solidFill>
                  <a:srgbClr val="C00000"/>
                </a:solidFill>
                <a:latin typeface="Georgia"/>
              </a:rPr>
              <a:t>Gujrati mothers </a:t>
            </a:r>
            <a:r>
              <a:rPr sz="1600" b="0" i="0" u="none" strike="noStrike" baseline="0">
                <a:solidFill>
                  <a:srgbClr val="000000"/>
                </a:solidFill>
                <a:latin typeface="Georgia"/>
              </a:rPr>
              <a:t>of babies with Down syndrome was seen.</a:t>
            </a:r>
          </a:p>
        </p:txBody>
      </p:sp>
      <p:sp>
        <p:nvSpPr>
          <p:cNvPr id="5" name="TextBox 4"/>
          <p:cNvSpPr txBox="1"/>
          <p:nvPr/>
        </p:nvSpPr>
        <p:spPr>
          <a:xfrm>
            <a:off x="214312" y="5692775"/>
            <a:ext cx="8786813" cy="784225"/>
          </a:xfrm>
          <a:prstGeom prst="rect">
            <a:avLst/>
          </a:prstGeom>
          <a:noFill/>
          <a:ln>
            <a:noFill/>
          </a:ln>
        </p:spPr>
        <p:txBody>
          <a:bodyPr wrap="square" anchor="b"/>
          <a:lstStyle/>
          <a:p>
            <a:pPr marL="0" lvl="0" indent="0" algn="just">
              <a:lnSpc>
                <a:spcPct val="100000"/>
              </a:lnSpc>
              <a:buNone/>
            </a:pPr>
            <a:r>
              <a:rPr sz="900" b="0" i="0" u="none" strike="noStrike" baseline="0">
                <a:solidFill>
                  <a:srgbClr val="000000"/>
                </a:solidFill>
                <a:latin typeface="Georgia"/>
              </a:rPr>
              <a:t>1. Angeline T , Jeyaraj N, Granito S  et al.Prevalence of MTHFR gene polymorphisms (C677T and A1298C) among Tamilians. Exp Mol Pathol. 2004 Oct;77(2):85-8. </a:t>
            </a:r>
          </a:p>
          <a:p>
            <a:pPr marL="0" lvl="0" indent="0" algn="just">
              <a:lnSpc>
                <a:spcPct val="100000"/>
              </a:lnSpc>
              <a:buNone/>
            </a:pPr>
            <a:r>
              <a:rPr sz="900" b="0" i="0" u="none" strike="noStrike" baseline="0">
                <a:solidFill>
                  <a:srgbClr val="000000"/>
                </a:solidFill>
                <a:latin typeface="Georgia"/>
              </a:rPr>
              <a:t>2. Kohli U, Arora S,  Kabra M et al. Prevalence of MTHFR C677T polymorphism in north Indian mothers having babies with Trisomy 21 Down syndrome. Down Syndr Res Pract  (2008) ;12(2):133-7. doi: 10.3104/reports.2004. </a:t>
            </a:r>
          </a:p>
          <a:p>
            <a:pPr marL="0" lvl="0" indent="0" algn="just">
              <a:lnSpc>
                <a:spcPct val="100000"/>
              </a:lnSpc>
              <a:buNone/>
            </a:pPr>
            <a:r>
              <a:rPr sz="900" b="0" i="0" u="none" strike="noStrike" baseline="0">
                <a:solidFill>
                  <a:srgbClr val="000000"/>
                </a:solidFill>
                <a:latin typeface="Georgia"/>
              </a:rPr>
              <a:t>3. Sheth JG, Sheth FJ. Gene polymorphism and folate metabolism: A maternal risk factor for Down syndrome. </a:t>
            </a:r>
            <a:r>
              <a:rPr sz="900" b="0" i="1" u="none" strike="noStrike" baseline="0">
                <a:solidFill>
                  <a:srgbClr val="000000"/>
                </a:solidFill>
                <a:latin typeface="Georgia"/>
              </a:rPr>
              <a:t>Indian Pediatrics. 2003;40:115-</a:t>
            </a:r>
            <a:r>
              <a:rPr sz="900" b="0" i="0" u="none" strike="noStrike" baseline="0">
                <a:solidFill>
                  <a:srgbClr val="000000"/>
                </a:solidFill>
                <a:latin typeface="Georgia"/>
              </a:rPr>
              <a:t>123.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0" y="0"/>
            <a:ext cx="9144000" cy="6858000"/>
          </a:xfrm>
          <a:prstGeom prst="rect">
            <a:avLst/>
          </a:prstGeom>
          <a:noFill/>
          <a:ln>
            <a:noFill/>
          </a:ln>
        </p:spPr>
      </p:pic>
      <p:sp>
        <p:nvSpPr>
          <p:cNvPr id="3" name="TextBox 2"/>
          <p:cNvSpPr txBox="1"/>
          <p:nvPr/>
        </p:nvSpPr>
        <p:spPr>
          <a:xfrm>
            <a:off x="142875" y="214312"/>
            <a:ext cx="4357687" cy="446088"/>
          </a:xfrm>
          <a:prstGeom prst="rect">
            <a:avLst/>
          </a:prstGeom>
          <a:noFill/>
          <a:ln>
            <a:noFill/>
          </a:ln>
        </p:spPr>
        <p:txBody>
          <a:bodyPr wrap="square" anchor="t"/>
          <a:lstStyle/>
          <a:p>
            <a:pPr marL="0" lvl="0" indent="0" algn="l">
              <a:lnSpc>
                <a:spcPct val="100000"/>
              </a:lnSpc>
              <a:buNone/>
            </a:pPr>
            <a:r>
              <a:rPr sz="2300" b="1" i="0" u="none" strike="noStrike" baseline="0">
                <a:solidFill>
                  <a:srgbClr val="000000"/>
                </a:solidFill>
                <a:latin typeface="Georgia"/>
              </a:rPr>
              <a:t>MTHFR Polymorphism</a:t>
            </a:r>
          </a:p>
        </p:txBody>
      </p:sp>
      <p:sp>
        <p:nvSpPr>
          <p:cNvPr id="4" name="TextBox 3"/>
          <p:cNvSpPr txBox="1"/>
          <p:nvPr/>
        </p:nvSpPr>
        <p:spPr>
          <a:xfrm>
            <a:off x="285750" y="1357312"/>
            <a:ext cx="1687512" cy="338138"/>
          </a:xfrm>
          <a:prstGeom prst="rect">
            <a:avLst/>
          </a:prstGeom>
          <a:noFill/>
          <a:ln>
            <a:noFill/>
          </a:ln>
        </p:spPr>
        <p:txBody>
          <a:bodyPr wrap="none" anchor="t"/>
          <a:lstStyle/>
          <a:p>
            <a:pPr marL="0" lvl="0" indent="0" algn="l">
              <a:lnSpc>
                <a:spcPct val="100000"/>
              </a:lnSpc>
              <a:buNone/>
            </a:pPr>
            <a:r>
              <a:rPr sz="1600" b="1" i="0" u="none" strike="noStrike" baseline="0">
                <a:solidFill>
                  <a:srgbClr val="C00000"/>
                </a:solidFill>
                <a:latin typeface="Georgia"/>
              </a:rPr>
              <a:t>Consequences</a:t>
            </a:r>
          </a:p>
        </p:txBody>
      </p:sp>
      <p:pic>
        <p:nvPicPr>
          <p:cNvPr id="5" name="Picture 4"/>
          <p:cNvPicPr/>
          <p:nvPr/>
        </p:nvPicPr>
        <p:blipFill>
          <a:blip r:embed="rId4"/>
          <a:srcRect/>
          <a:stretch>
            <a:fillRect/>
          </a:stretch>
        </p:blipFill>
        <p:spPr>
          <a:xfrm>
            <a:off x="1504950" y="1962150"/>
            <a:ext cx="6138862" cy="4005262"/>
          </a:xfrm>
          <a:prstGeom prst="rect">
            <a:avLst/>
          </a:prstGeom>
        </p:spPr>
      </p:pic>
      <p:sp>
        <p:nvSpPr>
          <p:cNvPr id="6" name="TextBox 5"/>
          <p:cNvSpPr txBox="1"/>
          <p:nvPr/>
        </p:nvSpPr>
        <p:spPr>
          <a:xfrm>
            <a:off x="500062" y="6286500"/>
            <a:ext cx="1833563" cy="400050"/>
          </a:xfrm>
          <a:prstGeom prst="rect">
            <a:avLst/>
          </a:prstGeom>
          <a:noFill/>
          <a:ln>
            <a:noFill/>
          </a:ln>
        </p:spPr>
        <p:txBody>
          <a:bodyPr wrap="none" anchor="t"/>
          <a:lstStyle/>
          <a:p>
            <a:pPr marL="0" lvl="0" indent="0" algn="l">
              <a:lnSpc>
                <a:spcPct val="100000"/>
              </a:lnSpc>
              <a:buNone/>
            </a:pPr>
            <a:r>
              <a:rPr sz="1000" b="0" i="0" u="none" strike="noStrike" baseline="0">
                <a:solidFill>
                  <a:srgbClr val="000000"/>
                </a:solidFill>
                <a:latin typeface="Georgia"/>
                <a:hlinkClick r:id="rId5"/>
              </a:rPr>
              <a:t>http://www.mthfrheds.com/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0" y="0"/>
            <a:ext cx="9144000" cy="6858000"/>
          </a:xfrm>
          <a:prstGeom prst="rect">
            <a:avLst/>
          </a:prstGeom>
          <a:noFill/>
          <a:ln>
            <a:noFill/>
          </a:ln>
        </p:spPr>
      </p:pic>
      <p:sp>
        <p:nvSpPr>
          <p:cNvPr id="3" name="TextBox 2"/>
          <p:cNvSpPr txBox="1"/>
          <p:nvPr/>
        </p:nvSpPr>
        <p:spPr>
          <a:xfrm>
            <a:off x="214312" y="196850"/>
            <a:ext cx="5000625" cy="446087"/>
          </a:xfrm>
          <a:prstGeom prst="rect">
            <a:avLst/>
          </a:prstGeom>
          <a:noFill/>
          <a:ln>
            <a:noFill/>
          </a:ln>
        </p:spPr>
        <p:txBody>
          <a:bodyPr wrap="square" anchor="t"/>
          <a:lstStyle/>
          <a:p>
            <a:pPr marL="0" lvl="0" indent="0" algn="l">
              <a:lnSpc>
                <a:spcPct val="100000"/>
              </a:lnSpc>
              <a:buNone/>
            </a:pPr>
            <a:r>
              <a:rPr sz="2300" b="1" i="0" u="none" strike="noStrike" baseline="0">
                <a:solidFill>
                  <a:srgbClr val="000000"/>
                </a:solidFill>
                <a:latin typeface="Georgia"/>
              </a:rPr>
              <a:t>MTHFR Polymorphism</a:t>
            </a:r>
          </a:p>
        </p:txBody>
      </p:sp>
      <p:sp>
        <p:nvSpPr>
          <p:cNvPr id="4" name="TextBox 3"/>
          <p:cNvSpPr txBox="1"/>
          <p:nvPr/>
        </p:nvSpPr>
        <p:spPr>
          <a:xfrm>
            <a:off x="285750" y="928687"/>
            <a:ext cx="8001000" cy="830263"/>
          </a:xfrm>
          <a:prstGeom prst="rect">
            <a:avLst/>
          </a:prstGeom>
          <a:noFill/>
          <a:ln>
            <a:noFill/>
          </a:ln>
        </p:spPr>
        <p:txBody>
          <a:bodyPr wrap="square" anchor="t"/>
          <a:lstStyle/>
          <a:p>
            <a:pPr marL="0" lvl="0" indent="0" algn="l">
              <a:lnSpc>
                <a:spcPct val="100000"/>
              </a:lnSpc>
              <a:buNone/>
            </a:pPr>
            <a:r>
              <a:rPr sz="1600" b="1" i="0" u="none" strike="noStrike" baseline="0">
                <a:solidFill>
                  <a:srgbClr val="000000"/>
                </a:solidFill>
                <a:latin typeface="Georgia"/>
              </a:rPr>
              <a:t>Treatment: </a:t>
            </a:r>
            <a:r>
              <a:rPr sz="1600" b="0" i="0" u="none" strike="noStrike" baseline="0">
                <a:solidFill>
                  <a:srgbClr val="000000"/>
                </a:solidFill>
                <a:latin typeface="Georgia"/>
              </a:rPr>
              <a:t>Combination of therapies aimed at decreasing homocysteine levels and maximizing any residual enzyme activity.</a:t>
            </a:r>
          </a:p>
        </p:txBody>
      </p:sp>
      <p:pic>
        <p:nvPicPr>
          <p:cNvPr id="5" name="Picture 4"/>
          <p:cNvPicPr/>
          <p:nvPr/>
        </p:nvPicPr>
        <p:blipFill>
          <a:blip r:embed="rId4"/>
          <a:srcRect/>
          <a:stretch>
            <a:fillRect/>
          </a:stretch>
        </p:blipFill>
        <p:spPr>
          <a:xfrm>
            <a:off x="1481137" y="1590675"/>
            <a:ext cx="6132513" cy="4224337"/>
          </a:xfrm>
          <a:prstGeom prst="rect">
            <a:avLst/>
          </a:prstGeom>
        </p:spPr>
      </p:pic>
      <p:sp>
        <p:nvSpPr>
          <p:cNvPr id="6" name="TextBox 5"/>
          <p:cNvSpPr txBox="1"/>
          <p:nvPr/>
        </p:nvSpPr>
        <p:spPr>
          <a:xfrm>
            <a:off x="285750" y="6072187"/>
            <a:ext cx="8715375" cy="369888"/>
          </a:xfrm>
          <a:prstGeom prst="rect">
            <a:avLst/>
          </a:prstGeom>
          <a:noFill/>
          <a:ln>
            <a:noFill/>
          </a:ln>
        </p:spPr>
        <p:txBody>
          <a:bodyPr wrap="square" anchor="t"/>
          <a:lstStyle/>
          <a:p>
            <a:pPr marL="0" lvl="0" indent="0" algn="l">
              <a:lnSpc>
                <a:spcPct val="100000"/>
              </a:lnSpc>
              <a:buNone/>
            </a:pPr>
            <a:r>
              <a:rPr sz="900" b="0" i="0" u="none" strike="noStrike" baseline="0">
                <a:solidFill>
                  <a:srgbClr val="000000"/>
                </a:solidFill>
                <a:latin typeface="Georgia"/>
              </a:rPr>
              <a:t>Rosenblatt, D.S. &amp; R. W. Erbe Methylenetetraydrofolate Reductase in Cultured Human cells.  II.  Genetic and Biochemical Studies of Methylenetetrahydrofolate Reductase Deficiency.  </a:t>
            </a:r>
            <a:r>
              <a:rPr sz="900" b="0" i="1" u="none" strike="noStrike" baseline="0">
                <a:solidFill>
                  <a:srgbClr val="000000"/>
                </a:solidFill>
                <a:latin typeface="Georgia"/>
              </a:rPr>
              <a:t>Pediatric Research</a:t>
            </a:r>
            <a:r>
              <a:rPr sz="900" b="0" i="0" u="none" strike="noStrike" baseline="0">
                <a:solidFill>
                  <a:srgbClr val="000000"/>
                </a:solidFill>
                <a:latin typeface="Georgia"/>
              </a:rPr>
              <a:t> </a:t>
            </a:r>
            <a:r>
              <a:rPr sz="900" b="1" i="0" u="none" strike="noStrike" baseline="0">
                <a:solidFill>
                  <a:srgbClr val="000000"/>
                </a:solidFill>
                <a:latin typeface="Georgia"/>
              </a:rPr>
              <a:t>11</a:t>
            </a:r>
            <a:r>
              <a:rPr sz="900" b="0" i="0" u="none" strike="noStrike" baseline="0">
                <a:solidFill>
                  <a:srgbClr val="000000"/>
                </a:solidFill>
                <a:latin typeface="Georgia"/>
              </a:rPr>
              <a:t>, 1141-1143 (1977).</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a:xfrm>
            <a:off x="0" y="0"/>
            <a:ext cx="9144000" cy="6858000"/>
          </a:xfrm>
          <a:prstGeom prst="rect">
            <a:avLst/>
          </a:prstGeom>
          <a:noFill/>
          <a:ln>
            <a:noFill/>
          </a:ln>
        </p:spPr>
      </p:pic>
      <p:sp>
        <p:nvSpPr>
          <p:cNvPr id="3" name="TextBox 2"/>
          <p:cNvSpPr txBox="1"/>
          <p:nvPr/>
        </p:nvSpPr>
        <p:spPr>
          <a:xfrm>
            <a:off x="285750" y="214312"/>
            <a:ext cx="4143375" cy="446088"/>
          </a:xfrm>
          <a:prstGeom prst="rect">
            <a:avLst/>
          </a:prstGeom>
          <a:noFill/>
          <a:ln>
            <a:noFill/>
          </a:ln>
        </p:spPr>
        <p:txBody>
          <a:bodyPr wrap="square" anchor="t"/>
          <a:lstStyle/>
          <a:p>
            <a:pPr marL="0" lvl="0" indent="0" algn="l">
              <a:lnSpc>
                <a:spcPct val="100000"/>
              </a:lnSpc>
              <a:buNone/>
            </a:pPr>
            <a:r>
              <a:rPr sz="2300" b="1" i="0" u="none" strike="noStrike" baseline="0">
                <a:solidFill>
                  <a:srgbClr val="000000"/>
                </a:solidFill>
                <a:latin typeface="Georgia"/>
              </a:rPr>
              <a:t>L Methyl Folate</a:t>
            </a:r>
          </a:p>
        </p:txBody>
      </p:sp>
      <p:sp>
        <p:nvSpPr>
          <p:cNvPr id="4" name="TextBox 3"/>
          <p:cNvSpPr txBox="1"/>
          <p:nvPr/>
        </p:nvSpPr>
        <p:spPr>
          <a:xfrm>
            <a:off x="357187" y="1143000"/>
            <a:ext cx="8215313" cy="4486275"/>
          </a:xfrm>
          <a:prstGeom prst="rect">
            <a:avLst/>
          </a:prstGeom>
          <a:noFill/>
          <a:ln>
            <a:noFill/>
          </a:ln>
        </p:spPr>
        <p:txBody>
          <a:bodyPr wrap="square" anchor="t"/>
          <a:lstStyle/>
          <a:p>
            <a:pPr marL="0" lvl="0" indent="0" algn="l">
              <a:lnSpc>
                <a:spcPct val="100000"/>
              </a:lnSpc>
              <a:buNone/>
            </a:pPr>
            <a:r>
              <a:rPr sz="1700" b="1" i="0" u="none" strike="noStrike" baseline="0">
                <a:solidFill>
                  <a:srgbClr val="C00000"/>
                </a:solidFill>
                <a:latin typeface="Georgia"/>
              </a:rPr>
              <a:t>What is </a:t>
            </a:r>
            <a:r>
              <a:rPr sz="1600" b="1" i="0" u="none" strike="noStrike" baseline="0">
                <a:solidFill>
                  <a:srgbClr val="C00000"/>
                </a:solidFill>
                <a:latin typeface="Georgia"/>
              </a:rPr>
              <a:t>L-methylfolate</a:t>
            </a:r>
            <a:r>
              <a:rPr sz="1700" b="1" i="0" u="none" strike="noStrike" baseline="0">
                <a:solidFill>
                  <a:srgbClr val="C00000"/>
                </a:solidFill>
                <a:latin typeface="Georgia"/>
              </a:rPr>
              <a:t>?</a:t>
            </a:r>
          </a:p>
          <a:p>
            <a:pPr marL="0" lvl="0" indent="0" algn="l">
              <a:lnSpc>
                <a:spcPct val="100000"/>
              </a:lnSpc>
              <a:buNone/>
            </a:pPr>
            <a:r>
              <a:rPr sz="1700" b="0" i="0" u="none" strike="noStrike" baseline="0">
                <a:solidFill>
                  <a:srgbClr val="000000"/>
                </a:solidFill>
                <a:latin typeface="Georgia"/>
              </a:rPr>
              <a:t> </a:t>
            </a:r>
          </a:p>
          <a:p>
            <a:pPr marL="0" lvl="0" indent="0" algn="l">
              <a:lnSpc>
                <a:spcPct val="150000"/>
              </a:lnSpc>
              <a:buFont typeface="Arial"/>
              <a:buChar char="•"/>
            </a:pPr>
            <a:r>
              <a:rPr sz="1700" b="0" i="0" u="none" strike="noStrike" baseline="0">
                <a:solidFill>
                  <a:srgbClr val="000000"/>
                </a:solidFill>
                <a:latin typeface="Georgia"/>
              </a:rPr>
              <a:t> L-methylfolate is the metabolically active form of folic acid.</a:t>
            </a:r>
          </a:p>
          <a:p>
            <a:pPr marL="0" lvl="0" indent="0" algn="l">
              <a:lnSpc>
                <a:spcPct val="150000"/>
              </a:lnSpc>
              <a:buFont typeface="Arial"/>
              <a:buChar char="•"/>
            </a:pPr>
            <a:r>
              <a:rPr sz="1700" b="0" i="0" u="none" strike="noStrike" baseline="0">
                <a:solidFill>
                  <a:srgbClr val="000000"/>
                </a:solidFill>
                <a:latin typeface="Georgia"/>
              </a:rPr>
              <a:t> A co-factor for homocysteine metabolism.</a:t>
            </a:r>
          </a:p>
          <a:p>
            <a:pPr marL="0" lvl="0" indent="0" algn="l">
              <a:lnSpc>
                <a:spcPct val="150000"/>
              </a:lnSpc>
              <a:buFont typeface="Arial"/>
              <a:buChar char="•"/>
            </a:pPr>
            <a:r>
              <a:rPr sz="1700" b="0" i="0" u="none" strike="noStrike" baseline="0">
                <a:solidFill>
                  <a:srgbClr val="000000"/>
                </a:solidFill>
                <a:latin typeface="Georgia"/>
              </a:rPr>
              <a:t> L-methylfolate is already broken down for those who lack the ability to break down folic Acid on their own. </a:t>
            </a:r>
          </a:p>
          <a:p>
            <a:pPr marL="0" lvl="0" indent="0" algn="l">
              <a:lnSpc>
                <a:spcPct val="150000"/>
              </a:lnSpc>
              <a:buFont typeface="Arial"/>
              <a:buChar char="•"/>
            </a:pPr>
            <a:r>
              <a:rPr sz="1700" b="0" i="0" u="none" strike="noStrike" baseline="0">
                <a:solidFill>
                  <a:srgbClr val="000000"/>
                </a:solidFill>
                <a:latin typeface="Georgia"/>
              </a:rPr>
              <a:t> There is a four-step process needed to break down Folic Acid into L-methylfolate.</a:t>
            </a:r>
          </a:p>
          <a:p>
            <a:pPr marL="0" lvl="0" indent="0" algn="l">
              <a:lnSpc>
                <a:spcPct val="100000"/>
              </a:lnSpc>
              <a:buNone/>
            </a:pPr>
            <a:endParaRPr/>
          </a:p>
          <a:p>
            <a:pPr marL="0" lvl="0" indent="0" algn="ctr">
              <a:lnSpc>
                <a:spcPct val="200000"/>
              </a:lnSpc>
              <a:buNone/>
            </a:pPr>
            <a:r>
              <a:rPr sz="1800" b="0" i="0" u="none" strike="noStrike" baseline="0">
                <a:solidFill>
                  <a:srgbClr val="000000"/>
                </a:solidFill>
                <a:latin typeface="Calibri"/>
              </a:rPr>
              <a:t> </a:t>
            </a:r>
            <a:r>
              <a:rPr sz="1400" b="1" i="0" u="none" strike="noStrike" baseline="0">
                <a:solidFill>
                  <a:srgbClr val="000000"/>
                </a:solidFill>
                <a:latin typeface="Georgia"/>
              </a:rPr>
              <a:t>Folic Acid                 Dihydrofolate                  Tetrahydrofolate &gt;             </a:t>
            </a:r>
          </a:p>
          <a:p>
            <a:pPr marL="0" lvl="0" indent="0" algn="ctr">
              <a:lnSpc>
                <a:spcPct val="200000"/>
              </a:lnSpc>
              <a:buNone/>
            </a:pPr>
            <a:r>
              <a:rPr sz="1400" b="1" i="0" u="none" strike="noStrike" baseline="0">
                <a:solidFill>
                  <a:srgbClr val="000000"/>
                </a:solidFill>
                <a:latin typeface="Georgia"/>
              </a:rPr>
              <a:t> 5, 10 Methylene THF                    </a:t>
            </a:r>
            <a:r>
              <a:rPr sz="1400" b="1" i="0" u="none" strike="noStrike" baseline="0">
                <a:solidFill>
                  <a:srgbClr val="C00000"/>
                </a:solidFill>
                <a:latin typeface="Georgia"/>
              </a:rPr>
              <a:t>L-methylfolate</a:t>
            </a:r>
          </a:p>
          <a:p>
            <a:pPr marL="0" lvl="0" indent="0" algn="ctr">
              <a:lnSpc>
                <a:spcPct val="200000"/>
              </a:lnSpc>
              <a:buNone/>
            </a:pPr>
            <a:r>
              <a:rPr sz="1400" b="0" i="0" u="none" strike="noStrike" baseline="0">
                <a:solidFill>
                  <a:srgbClr val="000000"/>
                </a:solidFill>
                <a:latin typeface="Georgia"/>
              </a:rPr>
              <a:t> </a:t>
            </a:r>
          </a:p>
        </p:txBody>
      </p:sp>
      <p:sp>
        <p:nvSpPr>
          <p:cNvPr id="5" name="TextBox 4"/>
          <p:cNvSpPr txBox="1"/>
          <p:nvPr/>
        </p:nvSpPr>
        <p:spPr>
          <a:xfrm>
            <a:off x="214312" y="5786437"/>
            <a:ext cx="8715375" cy="646113"/>
          </a:xfrm>
          <a:prstGeom prst="rect">
            <a:avLst/>
          </a:prstGeom>
          <a:noFill/>
          <a:ln>
            <a:noFill/>
          </a:ln>
        </p:spPr>
        <p:txBody>
          <a:bodyPr wrap="square" anchor="t"/>
          <a:lstStyle/>
          <a:p>
            <a:pPr marL="0" lvl="0" indent="0" algn="l">
              <a:lnSpc>
                <a:spcPct val="100000"/>
              </a:lnSpc>
              <a:buAutoNum type="arabicPeriod"/>
            </a:pPr>
            <a:r>
              <a:rPr sz="900" b="0" i="0" u="none" strike="noStrike" baseline="0">
                <a:solidFill>
                  <a:srgbClr val="000000"/>
                </a:solidFill>
                <a:latin typeface="Georgia"/>
              </a:rPr>
              <a:t>Jacobs A M, Cheng D. Management of Diabetic Small-Fiber Neuropathy With Combination L-Methylfolate, Methylcobalamin, and Pyridoxal 5-Phosphate. Rev NeurolDis 2011;8(1-2):39-47. </a:t>
            </a:r>
          </a:p>
          <a:p>
            <a:pPr marL="0" lvl="0" indent="0" algn="l">
              <a:lnSpc>
                <a:spcPct val="100000"/>
              </a:lnSpc>
              <a:buAutoNum type="arabicPeriod"/>
            </a:pPr>
            <a:r>
              <a:rPr sz="900" b="0" i="0" u="none" strike="noStrike" baseline="0">
                <a:solidFill>
                  <a:srgbClr val="000000"/>
                </a:solidFill>
                <a:latin typeface="Georgia"/>
              </a:rPr>
              <a:t>van Guldener C. Why is homocysteine elevated in renal failure and what can be expected from homocysteine-lowering? </a:t>
            </a:r>
            <a:r>
              <a:rPr sz="900" b="0" i="1" u="none" strike="noStrike" baseline="0">
                <a:solidFill>
                  <a:srgbClr val="000000"/>
                </a:solidFill>
                <a:latin typeface="Georgia"/>
              </a:rPr>
              <a:t>Nephrol Dial Transplant. </a:t>
            </a:r>
            <a:r>
              <a:rPr sz="900" b="0" i="0" u="none" strike="noStrike" baseline="0">
                <a:solidFill>
                  <a:srgbClr val="000000"/>
                </a:solidFill>
                <a:latin typeface="Georgia"/>
              </a:rPr>
              <a:t>2006;21:1161-1166.</a:t>
            </a:r>
          </a:p>
        </p:txBody>
      </p:sp>
      <p:sp>
        <p:nvSpPr>
          <p:cNvPr id="6" name="Shape 5"/>
          <p:cNvSpPr/>
          <p:nvPr/>
        </p:nvSpPr>
        <p:spPr>
          <a:xfrm>
            <a:off x="2779712" y="4071937"/>
            <a:ext cx="577850" cy="396875"/>
          </a:xfrm>
          <a:solidFill>
            <a:srgbClr val="FF00FF"/>
          </a:solidFill>
          <a:ln w="25400">
            <a:solidFill>
              <a:srgbClr val="4BACC6"/>
            </a:solidFill>
          </a:ln>
        </p:spPr>
        <p:txBody>
          <a:bodyPr wrap="square" anchor="ctr"/>
          <a:lstStyle/>
          <a:p>
            <a:endParaRPr/>
          </a:p>
        </p:txBody>
      </p:sp>
      <p:sp>
        <p:nvSpPr>
          <p:cNvPr id="7" name="Shape 6"/>
          <p:cNvSpPr/>
          <p:nvPr/>
        </p:nvSpPr>
        <p:spPr>
          <a:xfrm>
            <a:off x="4830762" y="4071937"/>
            <a:ext cx="577850" cy="396875"/>
          </a:xfrm>
          <a:solidFill>
            <a:srgbClr val="FF00FF"/>
          </a:solidFill>
          <a:ln w="25400">
            <a:solidFill>
              <a:srgbClr val="4BACC6"/>
            </a:solidFill>
          </a:ln>
        </p:spPr>
        <p:txBody>
          <a:bodyPr wrap="square" anchor="ctr"/>
          <a:lstStyle/>
          <a:p>
            <a:endParaRPr/>
          </a:p>
        </p:txBody>
      </p:sp>
      <p:sp>
        <p:nvSpPr>
          <p:cNvPr id="8" name="Shape 7"/>
          <p:cNvSpPr/>
          <p:nvPr/>
        </p:nvSpPr>
        <p:spPr>
          <a:xfrm>
            <a:off x="4429125" y="4500562"/>
            <a:ext cx="577850" cy="396875"/>
          </a:xfrm>
          <a:solidFill>
            <a:srgbClr val="FF00FF"/>
          </a:solidFill>
          <a:ln w="25400">
            <a:solidFill>
              <a:srgbClr val="4BACC6"/>
            </a:solidFill>
          </a:ln>
        </p:spPr>
        <p:txBody>
          <a:bodyPr wrap="square" anchor="ctr"/>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a:xfrm>
            <a:off x="0" y="0"/>
            <a:ext cx="9144000" cy="6858000"/>
          </a:xfrm>
          <a:prstGeom prst="rect">
            <a:avLst/>
          </a:prstGeom>
          <a:noFill/>
          <a:ln>
            <a:noFill/>
          </a:ln>
        </p:spPr>
      </p:pic>
      <p:sp>
        <p:nvSpPr>
          <p:cNvPr id="3" name="TextBox 2"/>
          <p:cNvSpPr txBox="1"/>
          <p:nvPr/>
        </p:nvSpPr>
        <p:spPr>
          <a:xfrm>
            <a:off x="214312" y="214312"/>
            <a:ext cx="5786438" cy="446088"/>
          </a:xfrm>
          <a:prstGeom prst="rect">
            <a:avLst/>
          </a:prstGeom>
          <a:noFill/>
          <a:ln>
            <a:noFill/>
          </a:ln>
        </p:spPr>
        <p:txBody>
          <a:bodyPr wrap="square" anchor="t"/>
          <a:lstStyle/>
          <a:p>
            <a:pPr marL="0" lvl="0" indent="0" algn="l">
              <a:lnSpc>
                <a:spcPct val="100000"/>
              </a:lnSpc>
              <a:buNone/>
            </a:pPr>
            <a:r>
              <a:rPr sz="2300" b="1" i="0" u="none" strike="noStrike" baseline="0">
                <a:solidFill>
                  <a:srgbClr val="000000"/>
                </a:solidFill>
                <a:latin typeface="Georgia"/>
              </a:rPr>
              <a:t>Advantages of L-methylfolate</a:t>
            </a:r>
          </a:p>
        </p:txBody>
      </p:sp>
      <p:sp>
        <p:nvSpPr>
          <p:cNvPr id="4" name="TextBox 3"/>
          <p:cNvSpPr txBox="1"/>
          <p:nvPr/>
        </p:nvSpPr>
        <p:spPr>
          <a:xfrm>
            <a:off x="285750" y="1357312"/>
            <a:ext cx="5903912" cy="338138"/>
          </a:xfrm>
          <a:prstGeom prst="rect">
            <a:avLst/>
          </a:prstGeom>
          <a:noFill/>
          <a:ln>
            <a:noFill/>
          </a:ln>
        </p:spPr>
        <p:txBody>
          <a:bodyPr wrap="none" anchor="t"/>
          <a:lstStyle/>
          <a:p>
            <a:pPr marL="0" lvl="0" indent="0" algn="l">
              <a:lnSpc>
                <a:spcPct val="100000"/>
              </a:lnSpc>
              <a:buNone/>
            </a:pPr>
            <a:r>
              <a:rPr sz="1600" b="1" i="0" u="none" strike="noStrike" baseline="0">
                <a:solidFill>
                  <a:srgbClr val="C00000"/>
                </a:solidFill>
                <a:latin typeface="Georgia"/>
              </a:rPr>
              <a:t>Advantages of L-methylfolate over conventional forms</a:t>
            </a:r>
          </a:p>
        </p:txBody>
      </p:sp>
      <p:sp>
        <p:nvSpPr>
          <p:cNvPr id="5" name="TextBox 4"/>
          <p:cNvSpPr txBox="1"/>
          <p:nvPr/>
        </p:nvSpPr>
        <p:spPr>
          <a:xfrm>
            <a:off x="285750" y="1857375"/>
            <a:ext cx="5661025" cy="2308225"/>
          </a:xfrm>
          <a:prstGeom prst="rect">
            <a:avLst/>
          </a:prstGeom>
          <a:noFill/>
          <a:ln>
            <a:noFill/>
          </a:ln>
        </p:spPr>
        <p:txBody>
          <a:bodyPr wrap="none" anchor="t"/>
          <a:lstStyle/>
          <a:p>
            <a:pPr marL="0" lvl="0" indent="0" algn="l">
              <a:lnSpc>
                <a:spcPct val="100000"/>
              </a:lnSpc>
              <a:buNone/>
            </a:pPr>
            <a:r>
              <a:rPr sz="1600" b="0" i="0" u="none" strike="noStrike" baseline="0">
                <a:solidFill>
                  <a:srgbClr val="000000"/>
                </a:solidFill>
                <a:latin typeface="Georgia"/>
              </a:rPr>
              <a:t>1.  Novel form of folate </a:t>
            </a:r>
            <a:r>
              <a:rPr sz="1600" b="0" i="0" u="none" strike="noStrike" baseline="0">
                <a:solidFill>
                  <a:srgbClr val="0070C0"/>
                </a:solidFill>
                <a:latin typeface="Georgia"/>
              </a:rPr>
              <a:t>more effective </a:t>
            </a:r>
            <a:r>
              <a:rPr sz="1600" b="0" i="0" u="none" strike="noStrike" baseline="0">
                <a:solidFill>
                  <a:srgbClr val="000000"/>
                </a:solidFill>
                <a:latin typeface="Georgia"/>
              </a:rPr>
              <a:t>than folic acid.</a:t>
            </a:r>
          </a:p>
          <a:p>
            <a:pPr marL="0" lvl="0" indent="0" algn="l">
              <a:lnSpc>
                <a:spcPct val="100000"/>
              </a:lnSpc>
              <a:buAutoNum type="arabicPeriod" startAt="2"/>
            </a:pPr>
            <a:r>
              <a:rPr sz="1600" b="0" i="0" u="none" strike="noStrike" baseline="0">
                <a:solidFill>
                  <a:srgbClr val="0070C0"/>
                </a:solidFill>
                <a:latin typeface="Georgia"/>
              </a:rPr>
              <a:t>Highly absorable </a:t>
            </a:r>
            <a:r>
              <a:rPr sz="1600" b="0" i="0" u="none" strike="noStrike" baseline="0">
                <a:solidFill>
                  <a:srgbClr val="000000"/>
                </a:solidFill>
                <a:latin typeface="Georgia"/>
              </a:rPr>
              <a:t>form of folic acid.</a:t>
            </a:r>
          </a:p>
          <a:p>
            <a:pPr marL="0" lvl="0" indent="0" algn="l">
              <a:lnSpc>
                <a:spcPct val="100000"/>
              </a:lnSpc>
              <a:buAutoNum type="arabicPeriod" startAt="2"/>
            </a:pPr>
            <a:r>
              <a:rPr sz="1600" b="0" i="0" u="none" strike="noStrike" baseline="0">
                <a:solidFill>
                  <a:srgbClr val="000000"/>
                </a:solidFill>
                <a:latin typeface="Georgia"/>
              </a:rPr>
              <a:t>A </a:t>
            </a:r>
            <a:r>
              <a:rPr sz="1600" b="0" i="0" u="none" strike="noStrike" baseline="0">
                <a:solidFill>
                  <a:srgbClr val="0070C0"/>
                </a:solidFill>
                <a:latin typeface="Georgia"/>
              </a:rPr>
              <a:t>bio-active</a:t>
            </a:r>
            <a:r>
              <a:rPr sz="1600" b="0" i="0" u="none" strike="noStrike" baseline="0">
                <a:solidFill>
                  <a:srgbClr val="000000"/>
                </a:solidFill>
                <a:latin typeface="Georgia"/>
              </a:rPr>
              <a:t> form</a:t>
            </a:r>
          </a:p>
          <a:p>
            <a:pPr marL="0" lvl="0" indent="0" algn="l">
              <a:lnSpc>
                <a:spcPct val="100000"/>
              </a:lnSpc>
              <a:buAutoNum type="arabicPeriod" startAt="2"/>
            </a:pPr>
            <a:r>
              <a:rPr sz="1600" b="0" i="0" u="none" strike="noStrike" baseline="0">
                <a:solidFill>
                  <a:srgbClr val="000000"/>
                </a:solidFill>
                <a:latin typeface="Georgia"/>
              </a:rPr>
              <a:t>Benefits patients with MTHF </a:t>
            </a:r>
            <a:r>
              <a:rPr sz="1600" b="0" i="0" u="none" strike="noStrike" baseline="0">
                <a:solidFill>
                  <a:srgbClr val="0070C0"/>
                </a:solidFill>
                <a:latin typeface="Georgia"/>
              </a:rPr>
              <a:t>genetic polymorphism</a:t>
            </a:r>
            <a:r>
              <a:rPr sz="1600" b="0" i="0" u="none" strike="noStrike" baseline="0">
                <a:solidFill>
                  <a:srgbClr val="000000"/>
                </a:solidFill>
                <a:latin typeface="Georgia"/>
              </a:rPr>
              <a:t>.</a:t>
            </a:r>
          </a:p>
          <a:p>
            <a:pPr marL="0" lvl="0" indent="0" algn="l">
              <a:lnSpc>
                <a:spcPct val="100000"/>
              </a:lnSpc>
              <a:buAutoNum type="arabicPeriod" startAt="2"/>
            </a:pPr>
            <a:r>
              <a:rPr sz="1600" b="0" i="0" u="none" strike="noStrike" baseline="0">
                <a:solidFill>
                  <a:srgbClr val="0070C0"/>
                </a:solidFill>
                <a:latin typeface="Georgia"/>
              </a:rPr>
              <a:t>Ready to use </a:t>
            </a:r>
            <a:r>
              <a:rPr sz="1600" b="0" i="0" u="none" strike="noStrike" baseline="0">
                <a:solidFill>
                  <a:srgbClr val="000000"/>
                </a:solidFill>
                <a:latin typeface="Georgia"/>
              </a:rPr>
              <a:t>at cellular level.</a:t>
            </a:r>
          </a:p>
          <a:p>
            <a:pPr marL="0" lvl="0" indent="0" algn="l">
              <a:lnSpc>
                <a:spcPct val="100000"/>
              </a:lnSpc>
              <a:buAutoNum type="arabicPeriod" startAt="2"/>
            </a:pPr>
            <a:r>
              <a:rPr sz="1600" b="0" i="0" u="none" strike="noStrike" baseline="0">
                <a:solidFill>
                  <a:srgbClr val="000000"/>
                </a:solidFill>
                <a:latin typeface="Georgia"/>
              </a:rPr>
              <a:t>Does not require </a:t>
            </a:r>
            <a:r>
              <a:rPr sz="1600" b="0" i="0" u="none" strike="noStrike" baseline="0">
                <a:solidFill>
                  <a:srgbClr val="0070C0"/>
                </a:solidFill>
                <a:latin typeface="Georgia"/>
              </a:rPr>
              <a:t>enzymatic conversion</a:t>
            </a:r>
            <a:r>
              <a:rPr sz="1600" b="0" i="0" u="none" strike="noStrike" baseline="0">
                <a:solidFill>
                  <a:srgbClr val="000000"/>
                </a:solidFill>
                <a:latin typeface="Georgia"/>
              </a:rPr>
              <a:t>, unlike folic acid.</a:t>
            </a:r>
          </a:p>
          <a:p>
            <a:pPr marL="0" lvl="0" indent="0" algn="l">
              <a:lnSpc>
                <a:spcPct val="100000"/>
              </a:lnSpc>
              <a:buAutoNum type="arabicPeriod" startAt="2"/>
            </a:pPr>
            <a:r>
              <a:rPr sz="1600" b="0" i="0" u="none" strike="noStrike" baseline="0">
                <a:solidFill>
                  <a:srgbClr val="000000"/>
                </a:solidFill>
                <a:latin typeface="Georgia"/>
              </a:rPr>
              <a:t>7 times </a:t>
            </a:r>
            <a:r>
              <a:rPr sz="1600" b="0" i="0" u="none" strike="noStrike" baseline="0">
                <a:solidFill>
                  <a:srgbClr val="0070C0"/>
                </a:solidFill>
                <a:latin typeface="Georgia"/>
              </a:rPr>
              <a:t>more bio-available </a:t>
            </a:r>
            <a:r>
              <a:rPr sz="1600" b="0" i="0" u="none" strike="noStrike" baseline="0">
                <a:solidFill>
                  <a:srgbClr val="000000"/>
                </a:solidFill>
                <a:latin typeface="Georgia"/>
              </a:rPr>
              <a:t>than folic acid.</a:t>
            </a:r>
          </a:p>
          <a:p>
            <a:pPr marL="0" lvl="0" indent="0" algn="l">
              <a:lnSpc>
                <a:spcPct val="100000"/>
              </a:lnSpc>
              <a:buAutoNum type="arabicPeriod" startAt="2"/>
            </a:pPr>
            <a:r>
              <a:rPr sz="1600" b="0" i="0" u="none" strike="noStrike" baseline="0">
                <a:solidFill>
                  <a:srgbClr val="000000"/>
                </a:solidFill>
                <a:latin typeface="Georgia"/>
              </a:rPr>
              <a:t>Less likely to mask a </a:t>
            </a:r>
            <a:r>
              <a:rPr sz="1600" b="0" i="0" u="none" strike="noStrike" baseline="0">
                <a:solidFill>
                  <a:srgbClr val="0070C0"/>
                </a:solidFill>
                <a:latin typeface="Georgia"/>
              </a:rPr>
              <a:t>vit. B deficiency</a:t>
            </a:r>
            <a:r>
              <a:rPr sz="1600" b="0" i="0" u="none" strike="noStrike" baseline="0">
                <a:solidFill>
                  <a:srgbClr val="000000"/>
                </a:solidFill>
                <a:latin typeface="Georgia"/>
              </a:rPr>
              <a:t>.</a:t>
            </a:r>
          </a:p>
          <a:p>
            <a:pPr marL="0" lvl="0" indent="0" algn="l">
              <a:lnSpc>
                <a:spcPct val="100000"/>
              </a:lnSpc>
              <a:buAutoNum type="arabicPeriod" startAt="2"/>
            </a:pPr>
            <a:r>
              <a:rPr sz="1600" b="0" i="0" u="none" strike="noStrike" baseline="0">
                <a:solidFill>
                  <a:srgbClr val="0070C0"/>
                </a:solidFill>
                <a:latin typeface="Georgia"/>
              </a:rPr>
              <a:t>Better efficacy </a:t>
            </a:r>
            <a:r>
              <a:rPr sz="1600" b="0" i="0" u="none" strike="noStrike" baseline="0">
                <a:solidFill>
                  <a:srgbClr val="000000"/>
                </a:solidFill>
                <a:latin typeface="Georgia"/>
              </a:rPr>
              <a:t>than folic acid in increasing RBC folate.</a:t>
            </a:r>
          </a:p>
        </p:txBody>
      </p:sp>
      <p:sp>
        <p:nvSpPr>
          <p:cNvPr id="6" name="TextBox 5"/>
          <p:cNvSpPr txBox="1"/>
          <p:nvPr/>
        </p:nvSpPr>
        <p:spPr>
          <a:xfrm>
            <a:off x="214312" y="5429250"/>
            <a:ext cx="8501063" cy="923925"/>
          </a:xfrm>
          <a:prstGeom prst="rect">
            <a:avLst/>
          </a:prstGeom>
          <a:noFill/>
          <a:ln>
            <a:noFill/>
          </a:ln>
        </p:spPr>
        <p:txBody>
          <a:bodyPr wrap="square" anchor="t"/>
          <a:lstStyle/>
          <a:p>
            <a:pPr marL="0" lvl="0" indent="0" algn="l">
              <a:lnSpc>
                <a:spcPct val="100000"/>
              </a:lnSpc>
              <a:buAutoNum type="arabicPeriod"/>
            </a:pPr>
            <a:r>
              <a:rPr sz="900" b="0" i="0" u="none" strike="noStrike" baseline="0">
                <a:solidFill>
                  <a:srgbClr val="000000"/>
                </a:solidFill>
                <a:latin typeface="Georgia"/>
              </a:rPr>
              <a:t>Jacobs A M, Cheng D. Management of Diabetic Small-Fiber Neuropathy With Combination L-Methylfolate, Methylcobalamin, and Pyridoxal 5-Phosphate. Rev NeurolDis 2011;8(1-2):39-47. </a:t>
            </a:r>
          </a:p>
          <a:p>
            <a:pPr marL="0" lvl="0" indent="0" algn="l">
              <a:lnSpc>
                <a:spcPct val="100000"/>
              </a:lnSpc>
              <a:buAutoNum type="arabicPeriod"/>
            </a:pPr>
            <a:r>
              <a:rPr sz="900" b="0" i="0" u="none" strike="noStrike" baseline="0">
                <a:solidFill>
                  <a:srgbClr val="000000"/>
                </a:solidFill>
                <a:latin typeface="Georgia"/>
              </a:rPr>
              <a:t>Venn BJ, Green TJ, Moser R, Mann JI. Comparison of the effect of low-dose supplementation with L-5-methyltetrahydrofolate or folic acidon plasma homocysteine: a randomized placebo-controlled study. </a:t>
            </a:r>
            <a:r>
              <a:rPr sz="900" b="0" i="1" u="none" strike="noStrike" baseline="0">
                <a:solidFill>
                  <a:srgbClr val="000000"/>
                </a:solidFill>
                <a:latin typeface="Georgia"/>
              </a:rPr>
              <a:t>Am J Clin Nutr. </a:t>
            </a:r>
            <a:r>
              <a:rPr sz="900" b="0" i="0" u="none" strike="noStrike" baseline="0">
                <a:solidFill>
                  <a:srgbClr val="000000"/>
                </a:solidFill>
                <a:latin typeface="Georgia"/>
              </a:rPr>
              <a:t>2003;77:658-662. </a:t>
            </a:r>
          </a:p>
          <a:p>
            <a:pPr marL="0" lvl="0" indent="0" algn="l">
              <a:lnSpc>
                <a:spcPct val="100000"/>
              </a:lnSpc>
              <a:buAutoNum type="arabicPeriod"/>
            </a:pPr>
            <a:r>
              <a:rPr sz="900" b="0" i="0" u="none" strike="noStrike" baseline="0">
                <a:solidFill>
                  <a:srgbClr val="000000"/>
                </a:solidFill>
                <a:latin typeface="Georgia"/>
              </a:rPr>
              <a:t>Willems FF, Boers GH, Blom HJ, et al. Pharmacokinetic study on the utilisation of 5-methyltetrahydrofolate and folic acid in patients with coronary artery disease. </a:t>
            </a:r>
            <a:r>
              <a:rPr sz="900" b="0" i="1" u="none" strike="noStrike" baseline="0">
                <a:solidFill>
                  <a:srgbClr val="000000"/>
                </a:solidFill>
                <a:latin typeface="Georgia"/>
              </a:rPr>
              <a:t>Br J Pharmacol. </a:t>
            </a:r>
            <a:r>
              <a:rPr sz="900" b="0" i="0" u="none" strike="noStrike" baseline="0">
                <a:solidFill>
                  <a:srgbClr val="000000"/>
                </a:solidFill>
                <a:latin typeface="Georgia"/>
              </a:rPr>
              <a:t>2004;141:825-830</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a:xfrm>
            <a:off x="0" y="0"/>
            <a:ext cx="9144000" cy="6858000"/>
          </a:xfrm>
          <a:prstGeom prst="rect">
            <a:avLst/>
          </a:prstGeom>
          <a:noFill/>
          <a:ln>
            <a:noFill/>
          </a:ln>
        </p:spPr>
      </p:pic>
      <p:sp>
        <p:nvSpPr>
          <p:cNvPr id="3" name="TextBox 2"/>
          <p:cNvSpPr txBox="1"/>
          <p:nvPr/>
        </p:nvSpPr>
        <p:spPr>
          <a:xfrm>
            <a:off x="285750" y="214312"/>
            <a:ext cx="4714875" cy="446088"/>
          </a:xfrm>
          <a:prstGeom prst="rect">
            <a:avLst/>
          </a:prstGeom>
          <a:noFill/>
          <a:ln>
            <a:noFill/>
          </a:ln>
        </p:spPr>
        <p:txBody>
          <a:bodyPr wrap="square" anchor="t"/>
          <a:lstStyle/>
          <a:p>
            <a:pPr marL="0" lvl="0" indent="0" algn="l">
              <a:lnSpc>
                <a:spcPct val="100000"/>
              </a:lnSpc>
              <a:buNone/>
            </a:pPr>
            <a:r>
              <a:rPr sz="2300" b="1" i="0" u="none" strike="noStrike" baseline="0">
                <a:solidFill>
                  <a:srgbClr val="000000"/>
                </a:solidFill>
                <a:latin typeface="Georgia"/>
              </a:rPr>
              <a:t>Methyl Cobalamine </a:t>
            </a:r>
          </a:p>
        </p:txBody>
      </p:sp>
      <p:sp>
        <p:nvSpPr>
          <p:cNvPr id="4" name="TextBox 3"/>
          <p:cNvSpPr txBox="1"/>
          <p:nvPr/>
        </p:nvSpPr>
        <p:spPr>
          <a:xfrm>
            <a:off x="285750" y="1500187"/>
            <a:ext cx="8809037" cy="830263"/>
          </a:xfrm>
          <a:prstGeom prst="rect">
            <a:avLst/>
          </a:prstGeom>
          <a:noFill/>
          <a:ln>
            <a:noFill/>
          </a:ln>
        </p:spPr>
        <p:txBody>
          <a:bodyPr wrap="square" anchor="t"/>
          <a:lstStyle/>
          <a:p>
            <a:pPr marL="0" lvl="0" indent="0" algn="l">
              <a:lnSpc>
                <a:spcPct val="100000"/>
              </a:lnSpc>
              <a:buFont typeface="Arial"/>
              <a:buChar char="•"/>
            </a:pPr>
            <a:r>
              <a:rPr sz="1600" b="0" i="0" u="none" strike="noStrike" baseline="0">
                <a:solidFill>
                  <a:srgbClr val="000000"/>
                </a:solidFill>
                <a:latin typeface="Georgia"/>
              </a:rPr>
              <a:t> The coenzyme form of vitamin B12 is known as</a:t>
            </a:r>
            <a:r>
              <a:rPr sz="1600" b="1" i="0" u="none" strike="noStrike" baseline="0">
                <a:solidFill>
                  <a:srgbClr val="000000"/>
                </a:solidFill>
                <a:latin typeface="Georgia"/>
              </a:rPr>
              <a:t> </a:t>
            </a:r>
            <a:r>
              <a:rPr sz="1600" b="1" i="1" u="none" strike="noStrike" baseline="0">
                <a:solidFill>
                  <a:srgbClr val="000000"/>
                </a:solidFill>
                <a:latin typeface="Georgia"/>
              </a:rPr>
              <a:t>methylcobalamin</a:t>
            </a:r>
            <a:r>
              <a:rPr sz="1600" b="0" i="0" u="none" strike="noStrike" baseline="0">
                <a:solidFill>
                  <a:srgbClr val="000000"/>
                </a:solidFill>
                <a:latin typeface="Georgia"/>
              </a:rPr>
              <a:t> or </a:t>
            </a:r>
            <a:r>
              <a:rPr sz="1600" b="1" i="1" u="none" strike="noStrike" baseline="0">
                <a:solidFill>
                  <a:srgbClr val="000000"/>
                </a:solidFill>
                <a:latin typeface="Georgia"/>
              </a:rPr>
              <a:t>methyl B12.</a:t>
            </a:r>
          </a:p>
          <a:p>
            <a:pPr marL="0" lvl="0" indent="0" algn="l">
              <a:lnSpc>
                <a:spcPct val="100000"/>
              </a:lnSpc>
              <a:buFont typeface="Arial"/>
              <a:buChar char="•"/>
            </a:pPr>
            <a:endParaRPr/>
          </a:p>
          <a:p>
            <a:pPr marL="0" lvl="0" indent="0" algn="l">
              <a:lnSpc>
                <a:spcPct val="100000"/>
              </a:lnSpc>
              <a:buFont typeface="Arial"/>
              <a:buChar char="•"/>
            </a:pPr>
            <a:r>
              <a:rPr sz="1600" b="0" i="0" u="none" strike="noStrike" baseline="0">
                <a:solidFill>
                  <a:srgbClr val="000000"/>
                </a:solidFill>
                <a:latin typeface="Georgia"/>
              </a:rPr>
              <a:t> Only form of vitamin B12 which can directly participate in homocysteine metabolism.</a:t>
            </a:r>
          </a:p>
        </p:txBody>
      </p:sp>
      <p:sp>
        <p:nvSpPr>
          <p:cNvPr id="5" name="TextBox 4"/>
          <p:cNvSpPr txBox="1"/>
          <p:nvPr/>
        </p:nvSpPr>
        <p:spPr>
          <a:xfrm>
            <a:off x="285750" y="2643187"/>
            <a:ext cx="8072437" cy="2632075"/>
          </a:xfrm>
          <a:prstGeom prst="rect">
            <a:avLst/>
          </a:prstGeom>
          <a:noFill/>
          <a:ln>
            <a:noFill/>
          </a:ln>
        </p:spPr>
        <p:txBody>
          <a:bodyPr wrap="square" anchor="t"/>
          <a:lstStyle/>
          <a:p>
            <a:pPr marL="0" lvl="0" indent="0" algn="l">
              <a:lnSpc>
                <a:spcPct val="150000"/>
              </a:lnSpc>
              <a:buNone/>
            </a:pPr>
            <a:r>
              <a:rPr sz="1600" b="1" i="0" u="none" strike="noStrike" baseline="0">
                <a:solidFill>
                  <a:srgbClr val="C00000"/>
                </a:solidFill>
                <a:latin typeface="Georgia"/>
              </a:rPr>
              <a:t>Advantages over conventional form:</a:t>
            </a:r>
          </a:p>
          <a:p>
            <a:pPr marL="0" lvl="0" indent="0" algn="l">
              <a:lnSpc>
                <a:spcPct val="150000"/>
              </a:lnSpc>
              <a:buAutoNum type="arabicPeriod"/>
            </a:pPr>
            <a:r>
              <a:rPr sz="1600" b="0" i="0" u="none" strike="noStrike" baseline="0">
                <a:solidFill>
                  <a:srgbClr val="000000"/>
                </a:solidFill>
                <a:latin typeface="Georgia"/>
              </a:rPr>
              <a:t>Conversion to co-enzyme form of B12 is not required.</a:t>
            </a:r>
          </a:p>
          <a:p>
            <a:pPr marL="0" lvl="0" indent="0" algn="l">
              <a:lnSpc>
                <a:spcPct val="150000"/>
              </a:lnSpc>
              <a:buAutoNum type="arabicPeriod"/>
            </a:pPr>
            <a:r>
              <a:rPr sz="1600" b="0" i="0" u="none" strike="noStrike" baseline="0">
                <a:solidFill>
                  <a:srgbClr val="000000"/>
                </a:solidFill>
                <a:latin typeface="Georgia"/>
              </a:rPr>
              <a:t>Methylcobalamin is </a:t>
            </a:r>
            <a:r>
              <a:rPr sz="1600" b="1" i="1" u="none" strike="noStrike" baseline="0">
                <a:solidFill>
                  <a:srgbClr val="0070C0"/>
                </a:solidFill>
                <a:latin typeface="Georgia"/>
              </a:rPr>
              <a:t>the most highly reduced form</a:t>
            </a:r>
            <a:r>
              <a:rPr sz="1600" b="1" i="0" u="none" strike="noStrike" baseline="0">
                <a:solidFill>
                  <a:srgbClr val="000000"/>
                </a:solidFill>
                <a:latin typeface="Georgia"/>
              </a:rPr>
              <a:t> </a:t>
            </a:r>
            <a:r>
              <a:rPr sz="1600" b="0" i="0" u="none" strike="noStrike" baseline="0">
                <a:solidFill>
                  <a:srgbClr val="000000"/>
                </a:solidFill>
                <a:latin typeface="Georgia"/>
              </a:rPr>
              <a:t>of vitamin B12.</a:t>
            </a:r>
          </a:p>
          <a:p>
            <a:pPr marL="0" lvl="0" indent="0" algn="l">
              <a:lnSpc>
                <a:spcPct val="150000"/>
              </a:lnSpc>
              <a:buAutoNum type="arabicPeriod"/>
            </a:pPr>
            <a:r>
              <a:rPr sz="1600" b="0" i="0" u="none" strike="noStrike" baseline="0">
                <a:solidFill>
                  <a:srgbClr val="000000"/>
                </a:solidFill>
                <a:latin typeface="Georgia"/>
              </a:rPr>
              <a:t>Therefore, it is a very potent anti-oxidant.</a:t>
            </a:r>
          </a:p>
          <a:p>
            <a:pPr marL="0" lvl="0" indent="0" algn="l">
              <a:lnSpc>
                <a:spcPct val="150000"/>
              </a:lnSpc>
              <a:buAutoNum type="arabicPeriod"/>
            </a:pPr>
            <a:r>
              <a:rPr sz="1600" b="0" i="0" u="none" strike="noStrike" baseline="0">
                <a:solidFill>
                  <a:srgbClr val="000000"/>
                </a:solidFill>
                <a:latin typeface="Georgia"/>
              </a:rPr>
              <a:t>It puts less  strain on our bodies' antioxidative capacity as it is in an already reduced metabolically active from.</a:t>
            </a:r>
          </a:p>
        </p:txBody>
      </p:sp>
      <p:sp>
        <p:nvSpPr>
          <p:cNvPr id="6" name="TextBox 5"/>
          <p:cNvSpPr txBox="1"/>
          <p:nvPr/>
        </p:nvSpPr>
        <p:spPr>
          <a:xfrm>
            <a:off x="285750" y="5929312"/>
            <a:ext cx="7715250" cy="400050"/>
          </a:xfrm>
          <a:prstGeom prst="rect">
            <a:avLst/>
          </a:prstGeom>
          <a:noFill/>
          <a:ln>
            <a:noFill/>
          </a:ln>
        </p:spPr>
        <p:txBody>
          <a:bodyPr wrap="square" anchor="t"/>
          <a:lstStyle/>
          <a:p>
            <a:pPr marL="0" lvl="0" indent="0" algn="l">
              <a:lnSpc>
                <a:spcPct val="100000"/>
              </a:lnSpc>
              <a:buNone/>
            </a:pPr>
            <a:r>
              <a:rPr sz="1000" b="0" i="0" u="none" strike="noStrike" baseline="0">
                <a:solidFill>
                  <a:srgbClr val="000000"/>
                </a:solidFill>
                <a:latin typeface="Georgia"/>
                <a:hlinkClick r:id="rId3"/>
              </a:rPr>
              <a:t>http://www.health101.org/art_methylcobalamin.htm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a:xfrm>
            <a:off x="0" y="0"/>
            <a:ext cx="9144000" cy="6858000"/>
          </a:xfrm>
          <a:prstGeom prst="rect">
            <a:avLst/>
          </a:prstGeom>
          <a:noFill/>
          <a:ln>
            <a:noFill/>
          </a:ln>
        </p:spPr>
      </p:pic>
      <p:sp>
        <p:nvSpPr>
          <p:cNvPr id="3" name="TextBox 2"/>
          <p:cNvSpPr txBox="1"/>
          <p:nvPr/>
        </p:nvSpPr>
        <p:spPr>
          <a:xfrm>
            <a:off x="285750" y="214312"/>
            <a:ext cx="4857750" cy="446088"/>
          </a:xfrm>
          <a:prstGeom prst="rect">
            <a:avLst/>
          </a:prstGeom>
          <a:noFill/>
          <a:ln>
            <a:noFill/>
          </a:ln>
        </p:spPr>
        <p:txBody>
          <a:bodyPr wrap="square" anchor="t"/>
          <a:lstStyle/>
          <a:p>
            <a:pPr marL="0" lvl="0" indent="0" algn="l">
              <a:lnSpc>
                <a:spcPct val="100000"/>
              </a:lnSpc>
              <a:buNone/>
            </a:pPr>
            <a:r>
              <a:rPr sz="2300" b="1" i="0" u="none" strike="noStrike" baseline="0">
                <a:solidFill>
                  <a:srgbClr val="000000"/>
                </a:solidFill>
                <a:latin typeface="Georgia"/>
              </a:rPr>
              <a:t>Pyridoxal-5-phosphate</a:t>
            </a:r>
          </a:p>
        </p:txBody>
      </p:sp>
      <p:sp>
        <p:nvSpPr>
          <p:cNvPr id="4" name="TextBox 3"/>
          <p:cNvSpPr txBox="1"/>
          <p:nvPr/>
        </p:nvSpPr>
        <p:spPr>
          <a:xfrm>
            <a:off x="285750" y="1643062"/>
            <a:ext cx="8828087" cy="338138"/>
          </a:xfrm>
          <a:prstGeom prst="rect">
            <a:avLst/>
          </a:prstGeom>
          <a:noFill/>
          <a:ln>
            <a:noFill/>
          </a:ln>
        </p:spPr>
        <p:txBody>
          <a:bodyPr wrap="square" anchor="t"/>
          <a:lstStyle/>
          <a:p>
            <a:pPr marL="0" lvl="0" indent="0" algn="l">
              <a:lnSpc>
                <a:spcPct val="100000"/>
              </a:lnSpc>
              <a:buNone/>
            </a:pPr>
            <a:r>
              <a:rPr sz="1600" b="0" i="0" u="none" strike="noStrike" baseline="0">
                <a:solidFill>
                  <a:srgbClr val="000000"/>
                </a:solidFill>
                <a:latin typeface="Georgia"/>
              </a:rPr>
              <a:t>Pyridoxal-5-Phosphate, or P5P as it is commonly known, is the </a:t>
            </a:r>
            <a:r>
              <a:rPr sz="1600" b="1" i="1" u="none" strike="noStrike" baseline="0">
                <a:solidFill>
                  <a:srgbClr val="C00000"/>
                </a:solidFill>
                <a:latin typeface="Georgia"/>
              </a:rPr>
              <a:t>active</a:t>
            </a:r>
            <a:r>
              <a:rPr sz="1600" b="1" i="0" u="none" strike="noStrike" baseline="0">
                <a:solidFill>
                  <a:srgbClr val="C00000"/>
                </a:solidFill>
                <a:latin typeface="Georgia"/>
              </a:rPr>
              <a:t> form </a:t>
            </a:r>
            <a:r>
              <a:rPr sz="1600" b="0" i="0" u="none" strike="noStrike" baseline="0">
                <a:solidFill>
                  <a:srgbClr val="000000"/>
                </a:solidFill>
                <a:latin typeface="Georgia"/>
              </a:rPr>
              <a:t>of vitamin B6.</a:t>
            </a:r>
          </a:p>
        </p:txBody>
      </p:sp>
      <p:sp>
        <p:nvSpPr>
          <p:cNvPr id="5" name="TextBox 4"/>
          <p:cNvSpPr txBox="1"/>
          <p:nvPr/>
        </p:nvSpPr>
        <p:spPr>
          <a:xfrm>
            <a:off x="285750" y="2286000"/>
            <a:ext cx="8286750" cy="1570037"/>
          </a:xfrm>
          <a:prstGeom prst="rect">
            <a:avLst/>
          </a:prstGeom>
          <a:noFill/>
          <a:ln>
            <a:noFill/>
          </a:ln>
        </p:spPr>
        <p:txBody>
          <a:bodyPr wrap="square" anchor="t"/>
          <a:lstStyle/>
          <a:p>
            <a:pPr marL="0" lvl="0" indent="0" algn="l">
              <a:lnSpc>
                <a:spcPct val="150000"/>
              </a:lnSpc>
              <a:buNone/>
            </a:pPr>
            <a:r>
              <a:rPr sz="1600" b="1" i="0" u="none" strike="noStrike" baseline="0">
                <a:solidFill>
                  <a:srgbClr val="C00000"/>
                </a:solidFill>
                <a:latin typeface="Georgia"/>
              </a:rPr>
              <a:t>Advantages over conventional form</a:t>
            </a:r>
            <a:r>
              <a:rPr sz="1600" b="0" i="0" u="none" strike="noStrike" baseline="0">
                <a:solidFill>
                  <a:srgbClr val="000000"/>
                </a:solidFill>
                <a:latin typeface="Georgia"/>
              </a:rPr>
              <a:t> </a:t>
            </a:r>
          </a:p>
          <a:p>
            <a:pPr marL="0" lvl="0" indent="0" algn="l">
              <a:lnSpc>
                <a:spcPct val="150000"/>
              </a:lnSpc>
              <a:buAutoNum type="arabicPeriod"/>
            </a:pPr>
            <a:r>
              <a:rPr sz="1600" b="0" i="0" u="none" strike="noStrike" baseline="0">
                <a:solidFill>
                  <a:srgbClr val="000000"/>
                </a:solidFill>
                <a:latin typeface="Georgia"/>
              </a:rPr>
              <a:t>Forms of B6 have to be converted by the liver to the</a:t>
            </a:r>
            <a:r>
              <a:rPr sz="1600" b="0" i="1" u="none" strike="noStrike" baseline="0">
                <a:solidFill>
                  <a:srgbClr val="000000"/>
                </a:solidFill>
                <a:latin typeface="Georgia"/>
              </a:rPr>
              <a:t> active</a:t>
            </a:r>
            <a:r>
              <a:rPr sz="1600" b="0" i="0" u="none" strike="noStrike" baseline="0">
                <a:solidFill>
                  <a:srgbClr val="000000"/>
                </a:solidFill>
                <a:latin typeface="Georgia"/>
              </a:rPr>
              <a:t> form the body needs – P5P.</a:t>
            </a:r>
          </a:p>
          <a:p>
            <a:pPr marL="0" lvl="0" indent="0" algn="l">
              <a:lnSpc>
                <a:spcPct val="150000"/>
              </a:lnSpc>
              <a:buAutoNum type="arabicPeriod"/>
            </a:pPr>
            <a:r>
              <a:rPr sz="1600" b="0" i="0" u="none" strike="noStrike" baseline="0">
                <a:solidFill>
                  <a:srgbClr val="000000"/>
                </a:solidFill>
                <a:latin typeface="Georgia"/>
              </a:rPr>
              <a:t>Conversion is no longer necessary with direct supplementation of P5P.</a:t>
            </a:r>
          </a:p>
          <a:p>
            <a:pPr marL="0" lvl="0" indent="0" algn="l">
              <a:lnSpc>
                <a:spcPct val="150000"/>
              </a:lnSpc>
              <a:buAutoNum type="arabicPeriod"/>
            </a:pPr>
            <a:r>
              <a:rPr sz="1600" b="0" i="0" u="none" strike="noStrike" baseline="0">
                <a:solidFill>
                  <a:srgbClr val="000000"/>
                </a:solidFill>
                <a:latin typeface="Georgia"/>
              </a:rPr>
              <a:t> Full benefits are available immediately after absorption.</a:t>
            </a:r>
          </a:p>
        </p:txBody>
      </p:sp>
      <p:sp>
        <p:nvSpPr>
          <p:cNvPr id="6" name="TextBox 5"/>
          <p:cNvSpPr txBox="1"/>
          <p:nvPr/>
        </p:nvSpPr>
        <p:spPr>
          <a:xfrm>
            <a:off x="285750" y="6072187"/>
            <a:ext cx="8358187" cy="400050"/>
          </a:xfrm>
          <a:prstGeom prst="rect">
            <a:avLst/>
          </a:prstGeom>
          <a:noFill/>
          <a:ln>
            <a:noFill/>
          </a:ln>
        </p:spPr>
        <p:txBody>
          <a:bodyPr wrap="square" anchor="t"/>
          <a:lstStyle/>
          <a:p>
            <a:pPr marL="0" lvl="0" indent="0" algn="l">
              <a:lnSpc>
                <a:spcPct val="100000"/>
              </a:lnSpc>
              <a:buNone/>
            </a:pPr>
            <a:r>
              <a:rPr sz="1000" b="0" i="0" u="none" strike="noStrike" baseline="0">
                <a:solidFill>
                  <a:srgbClr val="000000"/>
                </a:solidFill>
                <a:latin typeface="Georgia"/>
                <a:hlinkClick r:id="rId3"/>
              </a:rPr>
              <a:t>http://www.terrytalksnutrition.com/weekly-articles/2012/04-27/the-life-saving-value-of-pyridoxal-5-phosphate-p5p-and-magnesium/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a:xfrm>
            <a:off x="0" y="285750"/>
            <a:ext cx="9144000" cy="6858000"/>
          </a:xfrm>
          <a:prstGeom prst="rect">
            <a:avLst/>
          </a:prstGeom>
          <a:noFill/>
          <a:ln>
            <a:noFill/>
          </a:ln>
        </p:spPr>
      </p:pic>
      <p:sp>
        <p:nvSpPr>
          <p:cNvPr id="3" name="Rectangle 2"/>
          <p:cNvSpPr/>
          <p:nvPr/>
        </p:nvSpPr>
        <p:spPr>
          <a:xfrm>
            <a:off x="214312" y="357187"/>
            <a:ext cx="4429125" cy="461963"/>
          </a:xfrm>
          <a:prstGeom prst="rect">
            <a:avLst/>
          </a:prstGeom>
          <a:noFill/>
          <a:ln>
            <a:noFill/>
          </a:ln>
        </p:spPr>
        <p:txBody>
          <a:bodyPr wrap="square" anchor="ctr"/>
          <a:lstStyle/>
          <a:p>
            <a:pPr marL="0" lvl="0" indent="0" algn="l">
              <a:lnSpc>
                <a:spcPct val="100000"/>
              </a:lnSpc>
              <a:buNone/>
            </a:pPr>
            <a:r>
              <a:rPr sz="2400" b="1" i="0" u="none" strike="noStrike" baseline="0">
                <a:solidFill>
                  <a:srgbClr val="0D0D0D"/>
                </a:solidFill>
                <a:latin typeface="Georgia"/>
              </a:rPr>
              <a:t>Cherishing  Motherhood</a:t>
            </a:r>
          </a:p>
        </p:txBody>
      </p:sp>
      <p:pic>
        <p:nvPicPr>
          <p:cNvPr id="4" name="Picture 3"/>
          <p:cNvPicPr/>
          <p:nvPr/>
        </p:nvPicPr>
        <p:blipFill>
          <a:blip r:embed="rId3"/>
          <a:srcRect/>
          <a:stretch>
            <a:fillRect/>
          </a:stretch>
        </p:blipFill>
        <p:spPr>
          <a:xfrm>
            <a:off x="2706687" y="1420812"/>
            <a:ext cx="3700463" cy="3084513"/>
          </a:xfrm>
          <a:prstGeom prst="rect">
            <a:avLst/>
          </a:prstGeom>
        </p:spPr>
      </p:pic>
      <p:sp>
        <p:nvSpPr>
          <p:cNvPr id="5" name="Rounded Rectangle 4"/>
          <p:cNvSpPr/>
          <p:nvPr/>
        </p:nvSpPr>
        <p:spPr>
          <a:xfrm>
            <a:off x="0" y="4714875"/>
            <a:ext cx="9144000" cy="914400"/>
          </a:xfrm>
          <a:prstGeom prst="roundRect">
            <a:avLst/>
          </a:prstGeom>
          <a:solidFill>
            <a:srgbClr val="FF00FF"/>
          </a:solidFill>
          <a:ln w="25400">
            <a:solidFill>
              <a:srgbClr val="4BACC6"/>
            </a:solidFill>
          </a:ln>
        </p:spPr>
        <p:txBody>
          <a:bodyPr wrap="square" anchor="ctr"/>
          <a:lstStyle/>
          <a:p>
            <a:pPr marL="0" lvl="0" indent="0" algn="ctr">
              <a:lnSpc>
                <a:spcPct val="100000"/>
              </a:lnSpc>
              <a:buNone/>
            </a:pPr>
            <a:r>
              <a:rPr sz="2400" b="0" i="0" u="none" strike="noStrike" baseline="0">
                <a:solidFill>
                  <a:srgbClr val="FFFFFF"/>
                </a:solidFill>
                <a:latin typeface="Georgia"/>
              </a:rPr>
              <a:t>Let us make her motherhood cherishable</a:t>
            </a:r>
          </a:p>
          <a:p>
            <a:pPr marL="0" lvl="0" indent="0" algn="ctr">
              <a:lnSpc>
                <a:spcPct val="100000"/>
              </a:lnSpc>
              <a:buNone/>
            </a:pPr>
            <a:r>
              <a:rPr sz="3200" b="0" i="0" u="none" strike="noStrike" baseline="0">
                <a:solidFill>
                  <a:srgbClr val="FFFFFF"/>
                </a:solidFill>
                <a:latin typeface="Georgia"/>
              </a:rPr>
              <a:t>But How ?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a:xfrm>
            <a:off x="0" y="0"/>
            <a:ext cx="9144000" cy="6858000"/>
          </a:xfrm>
          <a:prstGeom prst="rect">
            <a:avLst/>
          </a:prstGeom>
          <a:noFill/>
          <a:ln>
            <a:noFill/>
          </a:ln>
        </p:spPr>
      </p:pic>
      <p:sp>
        <p:nvSpPr>
          <p:cNvPr id="3" name="TextBox 2"/>
          <p:cNvSpPr txBox="1"/>
          <p:nvPr/>
        </p:nvSpPr>
        <p:spPr>
          <a:xfrm>
            <a:off x="214312" y="1928812"/>
            <a:ext cx="8643938" cy="1938338"/>
          </a:xfrm>
          <a:prstGeom prst="rect">
            <a:avLst/>
          </a:prstGeom>
          <a:noFill/>
          <a:ln>
            <a:noFill/>
          </a:ln>
        </p:spPr>
        <p:txBody>
          <a:bodyPr wrap="square" anchor="t"/>
          <a:lstStyle/>
          <a:p>
            <a:pPr marL="0" lvl="0" indent="0" algn="l">
              <a:lnSpc>
                <a:spcPct val="100000"/>
              </a:lnSpc>
              <a:buNone/>
            </a:pPr>
            <a:r>
              <a:rPr sz="1600" b="1" i="0" u="none" strike="noStrike" baseline="0">
                <a:solidFill>
                  <a:srgbClr val="C00000"/>
                </a:solidFill>
                <a:latin typeface="Calibri"/>
              </a:rPr>
              <a:t>Role of  L Methyl Folate, Methyl Cobalamine and  Pyridoxal-5-phosphate supplementation in women with hyper homocysteinemia </a:t>
            </a:r>
          </a:p>
          <a:p>
            <a:pPr marL="0" lvl="0" indent="0" algn="l">
              <a:lnSpc>
                <a:spcPct val="100000"/>
              </a:lnSpc>
              <a:buNone/>
            </a:pPr>
            <a:endParaRPr/>
          </a:p>
          <a:p>
            <a:pPr marL="0" lvl="0" indent="0" algn="l">
              <a:lnSpc>
                <a:spcPct val="150000"/>
              </a:lnSpc>
              <a:buFont typeface="Arial"/>
              <a:buChar char="•"/>
            </a:pPr>
            <a:r>
              <a:rPr sz="1600" b="0" i="0" u="none" strike="noStrike" baseline="0">
                <a:solidFill>
                  <a:srgbClr val="000000"/>
                </a:solidFill>
                <a:latin typeface="Calibri"/>
              </a:rPr>
              <a:t> L-methyl folate is an adequate, safe and efficient alternative to folic acid for increasing folate status.</a:t>
            </a:r>
          </a:p>
          <a:p>
            <a:pPr marL="0" lvl="0" indent="0" algn="l">
              <a:lnSpc>
                <a:spcPct val="150000"/>
              </a:lnSpc>
              <a:buFont typeface="Arial"/>
              <a:buChar char="•"/>
            </a:pPr>
            <a:r>
              <a:rPr sz="1600" b="0" i="0" u="none" strike="noStrike" baseline="0">
                <a:solidFill>
                  <a:srgbClr val="000000"/>
                </a:solidFill>
                <a:latin typeface="Calibri"/>
              </a:rPr>
              <a:t> It reduces the risk of having an NTD-affected pregnancy.</a:t>
            </a:r>
          </a:p>
        </p:txBody>
      </p:sp>
      <p:sp>
        <p:nvSpPr>
          <p:cNvPr id="4" name="TextBox 3"/>
          <p:cNvSpPr txBox="1"/>
          <p:nvPr/>
        </p:nvSpPr>
        <p:spPr>
          <a:xfrm>
            <a:off x="0" y="3286125"/>
            <a:ext cx="8929687" cy="923925"/>
          </a:xfrm>
          <a:prstGeom prst="rect">
            <a:avLst/>
          </a:prstGeom>
          <a:noFill/>
          <a:ln>
            <a:noFill/>
          </a:ln>
        </p:spPr>
        <p:txBody>
          <a:bodyPr wrap="square" anchor="t"/>
          <a:lstStyle/>
          <a:p>
            <a:pPr marL="0" lvl="0" indent="0" algn="l">
              <a:lnSpc>
                <a:spcPct val="100000"/>
              </a:lnSpc>
              <a:buNone/>
            </a:pPr>
            <a:endParaRPr/>
          </a:p>
          <a:p>
            <a:pPr marL="0" lvl="0" indent="0" algn="l">
              <a:lnSpc>
                <a:spcPct val="100000"/>
              </a:lnSpc>
              <a:buNone/>
            </a:pPr>
            <a:endParaRPr/>
          </a:p>
        </p:txBody>
      </p:sp>
      <p:sp>
        <p:nvSpPr>
          <p:cNvPr id="5" name="TextBox 4"/>
          <p:cNvSpPr txBox="1"/>
          <p:nvPr/>
        </p:nvSpPr>
        <p:spPr>
          <a:xfrm>
            <a:off x="214312" y="0"/>
            <a:ext cx="7929563" cy="830262"/>
          </a:xfrm>
          <a:prstGeom prst="rect">
            <a:avLst/>
          </a:prstGeom>
          <a:noFill/>
          <a:ln>
            <a:noFill/>
          </a:ln>
        </p:spPr>
        <p:txBody>
          <a:bodyPr wrap="square" anchor="t"/>
          <a:lstStyle/>
          <a:p>
            <a:pPr marL="0" lvl="0" indent="0" algn="l">
              <a:lnSpc>
                <a:spcPct val="100000"/>
              </a:lnSpc>
              <a:buNone/>
            </a:pPr>
            <a:r>
              <a:rPr sz="2300" b="1" i="0" u="none" strike="noStrike" baseline="0">
                <a:solidFill>
                  <a:srgbClr val="000000"/>
                </a:solidFill>
                <a:latin typeface="Georgia"/>
              </a:rPr>
              <a:t>Role of  L Methyl Folate, Methyl Cobalamine and  Pyridoxal-5-phosphate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a:xfrm>
            <a:off x="0" y="0"/>
            <a:ext cx="9144000" cy="6858000"/>
          </a:xfrm>
          <a:prstGeom prst="rect">
            <a:avLst/>
          </a:prstGeom>
          <a:noFill/>
          <a:ln>
            <a:noFill/>
          </a:ln>
        </p:spPr>
      </p:pic>
      <p:sp>
        <p:nvSpPr>
          <p:cNvPr id="3" name="TextBox 2"/>
          <p:cNvSpPr txBox="1"/>
          <p:nvPr/>
        </p:nvSpPr>
        <p:spPr>
          <a:xfrm>
            <a:off x="285750" y="1143000"/>
            <a:ext cx="8143875" cy="4278312"/>
          </a:xfrm>
          <a:prstGeom prst="rect">
            <a:avLst/>
          </a:prstGeom>
          <a:noFill/>
          <a:ln>
            <a:noFill/>
          </a:ln>
        </p:spPr>
        <p:txBody>
          <a:bodyPr wrap="square" anchor="t"/>
          <a:lstStyle/>
          <a:p>
            <a:pPr marL="0" lvl="0" indent="0" algn="l">
              <a:lnSpc>
                <a:spcPct val="100000"/>
              </a:lnSpc>
              <a:buNone/>
            </a:pPr>
            <a:r>
              <a:rPr sz="1600" b="1" i="0" u="none" strike="noStrike" baseline="0">
                <a:solidFill>
                  <a:srgbClr val="000000"/>
                </a:solidFill>
                <a:latin typeface="Georgia"/>
              </a:rPr>
              <a:t>Clinical evidence:</a:t>
            </a:r>
          </a:p>
          <a:p>
            <a:pPr marL="0" lvl="0" indent="0" algn="l">
              <a:lnSpc>
                <a:spcPct val="100000"/>
              </a:lnSpc>
              <a:buFont typeface="Arial"/>
              <a:buChar char="•"/>
            </a:pPr>
            <a:r>
              <a:rPr sz="1600" b="0" i="0" u="none" strike="noStrike" baseline="0">
                <a:solidFill>
                  <a:srgbClr val="000000"/>
                </a:solidFill>
                <a:latin typeface="Georgia"/>
              </a:rPr>
              <a:t> Takimoto H </a:t>
            </a:r>
            <a:r>
              <a:rPr sz="1600" b="0" i="1" u="none" strike="noStrike" baseline="0">
                <a:solidFill>
                  <a:srgbClr val="000000"/>
                </a:solidFill>
                <a:latin typeface="Georgia"/>
              </a:rPr>
              <a:t>et al</a:t>
            </a:r>
            <a:r>
              <a:rPr sz="1600" b="0" i="0" u="none" strike="noStrike" baseline="0">
                <a:solidFill>
                  <a:srgbClr val="000000"/>
                </a:solidFill>
                <a:latin typeface="Georgia"/>
              </a:rPr>
              <a:t>. evaluated the folate status in pregnant women and their relation to fetal growth.</a:t>
            </a:r>
          </a:p>
          <a:p>
            <a:pPr marL="0" lvl="0" indent="0" algn="l">
              <a:lnSpc>
                <a:spcPct val="100000"/>
              </a:lnSpc>
              <a:buNone/>
            </a:pPr>
            <a:endParaRPr/>
          </a:p>
          <a:p>
            <a:pPr marL="0" lvl="0" indent="0" algn="l">
              <a:lnSpc>
                <a:spcPct val="100000"/>
              </a:lnSpc>
              <a:buFont typeface="Arial"/>
              <a:buChar char="•"/>
            </a:pPr>
            <a:r>
              <a:rPr sz="1600" b="0" i="0" u="none" strike="noStrike" baseline="0">
                <a:solidFill>
                  <a:srgbClr val="000000"/>
                </a:solidFill>
                <a:latin typeface="Georgia"/>
              </a:rPr>
              <a:t> They measured changes in folate-related biomarkers including plasma homocysteine (tHcy), serum vitamin B(12) , and serum and RBC folate concentrations in each trimester. </a:t>
            </a:r>
          </a:p>
          <a:p>
            <a:pPr marL="0" lvl="0" indent="0" algn="l">
              <a:lnSpc>
                <a:spcPct val="100000"/>
              </a:lnSpc>
              <a:buNone/>
            </a:pPr>
            <a:endParaRPr/>
          </a:p>
          <a:p>
            <a:pPr marL="0" lvl="0" indent="0" algn="l">
              <a:lnSpc>
                <a:spcPct val="100000"/>
              </a:lnSpc>
              <a:buNone/>
            </a:pPr>
            <a:r>
              <a:rPr sz="1600" b="1" i="0" u="none" strike="noStrike" baseline="0">
                <a:solidFill>
                  <a:srgbClr val="C00000"/>
                </a:solidFill>
                <a:latin typeface="Georgia"/>
              </a:rPr>
              <a:t>Results:</a:t>
            </a:r>
          </a:p>
          <a:p>
            <a:pPr marL="0" lvl="0" indent="0" algn="l">
              <a:lnSpc>
                <a:spcPct val="100000"/>
              </a:lnSpc>
              <a:buNone/>
            </a:pPr>
            <a:r>
              <a:rPr sz="1600" b="1" i="0" u="none" strike="noStrike" baseline="0">
                <a:solidFill>
                  <a:srgbClr val="000000"/>
                </a:solidFill>
                <a:latin typeface="Georgia"/>
              </a:rPr>
              <a:t>Serum and RBC folate </a:t>
            </a:r>
            <a:r>
              <a:rPr sz="1600" b="0" i="0" u="none" strike="noStrike" baseline="0">
                <a:solidFill>
                  <a:srgbClr val="000000"/>
                </a:solidFill>
                <a:latin typeface="Georgia"/>
              </a:rPr>
              <a:t>:  declined significantly during gestation</a:t>
            </a:r>
          </a:p>
          <a:p>
            <a:pPr marL="0" lvl="0" indent="0" algn="l">
              <a:lnSpc>
                <a:spcPct val="100000"/>
              </a:lnSpc>
              <a:buNone/>
            </a:pPr>
            <a:r>
              <a:rPr sz="1600" b="1" i="0" u="none" strike="noStrike" baseline="0">
                <a:solidFill>
                  <a:srgbClr val="000000"/>
                </a:solidFill>
                <a:latin typeface="Georgia"/>
              </a:rPr>
              <a:t>Mean serum B(12)  </a:t>
            </a:r>
            <a:r>
              <a:rPr sz="1600" b="0" i="0" u="none" strike="noStrike" baseline="0">
                <a:solidFill>
                  <a:srgbClr val="000000"/>
                </a:solidFill>
                <a:latin typeface="Georgia"/>
              </a:rPr>
              <a:t>: significantly decreased</a:t>
            </a:r>
          </a:p>
          <a:p>
            <a:pPr marL="0" lvl="0" indent="0" algn="l">
              <a:lnSpc>
                <a:spcPct val="100000"/>
              </a:lnSpc>
              <a:buNone/>
            </a:pPr>
            <a:r>
              <a:rPr sz="1600" b="1" i="0" u="none" strike="noStrike" baseline="0">
                <a:solidFill>
                  <a:srgbClr val="000000"/>
                </a:solidFill>
                <a:latin typeface="Georgia"/>
              </a:rPr>
              <a:t>Plasma tHcy </a:t>
            </a:r>
            <a:r>
              <a:rPr sz="1600" b="0" i="0" u="none" strike="noStrike" baseline="0">
                <a:solidFill>
                  <a:srgbClr val="000000"/>
                </a:solidFill>
                <a:latin typeface="Georgia"/>
              </a:rPr>
              <a:t>: increased from 5.1 in the 1</a:t>
            </a:r>
            <a:r>
              <a:rPr sz="1600" b="0" i="0" u="none" strike="noStrike" baseline="30000">
                <a:solidFill>
                  <a:srgbClr val="000000"/>
                </a:solidFill>
                <a:latin typeface="Georgia"/>
              </a:rPr>
              <a:t>st</a:t>
            </a:r>
            <a:r>
              <a:rPr sz="1600" b="0" i="0" u="none" strike="noStrike" baseline="0">
                <a:solidFill>
                  <a:srgbClr val="000000"/>
                </a:solidFill>
                <a:latin typeface="Georgia"/>
              </a:rPr>
              <a:t> trimester to 5.9 micromol/l in the 3</a:t>
            </a:r>
            <a:r>
              <a:rPr sz="1600" b="0" i="0" u="none" strike="noStrike" baseline="30000">
                <a:solidFill>
                  <a:srgbClr val="000000"/>
                </a:solidFill>
                <a:latin typeface="Georgia"/>
              </a:rPr>
              <a:t>rd</a:t>
            </a:r>
            <a:r>
              <a:rPr sz="1600" b="0" i="0" u="none" strike="noStrike" baseline="0">
                <a:solidFill>
                  <a:srgbClr val="000000"/>
                </a:solidFill>
                <a:latin typeface="Georgia"/>
              </a:rPr>
              <a:t>         trimester </a:t>
            </a:r>
          </a:p>
          <a:p>
            <a:pPr marL="0" lvl="0" indent="0" algn="l">
              <a:lnSpc>
                <a:spcPct val="100000"/>
              </a:lnSpc>
              <a:buNone/>
            </a:pPr>
            <a:r>
              <a:rPr sz="1600" b="1" i="0" u="none" strike="noStrike" baseline="0">
                <a:solidFill>
                  <a:srgbClr val="000000"/>
                </a:solidFill>
                <a:latin typeface="Georgia"/>
              </a:rPr>
              <a:t>Plasma pyridoxal-5'-phosphate</a:t>
            </a:r>
            <a:r>
              <a:rPr sz="1600" b="0" i="0" u="none" strike="noStrike" baseline="0">
                <a:solidFill>
                  <a:srgbClr val="000000"/>
                </a:solidFill>
                <a:latin typeface="Georgia"/>
              </a:rPr>
              <a:t>: markedly low</a:t>
            </a:r>
          </a:p>
          <a:p>
            <a:pPr marL="0" lvl="0" indent="0" algn="l">
              <a:lnSpc>
                <a:spcPct val="100000"/>
              </a:lnSpc>
              <a:buNone/>
            </a:pPr>
            <a:endParaRPr/>
          </a:p>
          <a:p>
            <a:pPr marL="0" lvl="0" indent="0" algn="l">
              <a:lnSpc>
                <a:spcPct val="100000"/>
              </a:lnSpc>
              <a:buNone/>
            </a:pPr>
            <a:r>
              <a:rPr sz="1600" b="1" i="0" u="none" strike="noStrike" baseline="0">
                <a:solidFill>
                  <a:srgbClr val="C00000"/>
                </a:solidFill>
                <a:latin typeface="Georgia"/>
              </a:rPr>
              <a:t>Conclusion</a:t>
            </a:r>
            <a:r>
              <a:rPr sz="1600" b="0" i="0" u="none" strike="noStrike" baseline="0">
                <a:solidFill>
                  <a:srgbClr val="000000"/>
                </a:solidFill>
                <a:latin typeface="Georgia"/>
              </a:rPr>
              <a:t>:  Higher plasma tHcy in the third trimester is a  predictor of lower birth weight.</a:t>
            </a:r>
          </a:p>
        </p:txBody>
      </p:sp>
      <p:sp>
        <p:nvSpPr>
          <p:cNvPr id="4" name="TextBox 3"/>
          <p:cNvSpPr txBox="1"/>
          <p:nvPr/>
        </p:nvSpPr>
        <p:spPr>
          <a:xfrm>
            <a:off x="285750" y="57150"/>
            <a:ext cx="7572375" cy="800100"/>
          </a:xfrm>
          <a:prstGeom prst="rect">
            <a:avLst/>
          </a:prstGeom>
          <a:noFill/>
          <a:ln>
            <a:noFill/>
          </a:ln>
        </p:spPr>
        <p:txBody>
          <a:bodyPr wrap="square" anchor="t"/>
          <a:lstStyle/>
          <a:p>
            <a:pPr marL="0" lvl="0" indent="0" algn="l">
              <a:lnSpc>
                <a:spcPct val="100000"/>
              </a:lnSpc>
              <a:buNone/>
            </a:pPr>
            <a:r>
              <a:rPr sz="2300" b="1" i="0" u="none" strike="noStrike" baseline="0">
                <a:solidFill>
                  <a:srgbClr val="000000"/>
                </a:solidFill>
                <a:latin typeface="Georgia"/>
              </a:rPr>
              <a:t>Role of  L Methyl Folate, Methyl Cobalamine and  Pyridoxal-5-phosphate</a:t>
            </a:r>
          </a:p>
        </p:txBody>
      </p:sp>
      <p:sp>
        <p:nvSpPr>
          <p:cNvPr id="5" name="TextBox 4"/>
          <p:cNvSpPr txBox="1"/>
          <p:nvPr/>
        </p:nvSpPr>
        <p:spPr>
          <a:xfrm>
            <a:off x="285750" y="6072187"/>
            <a:ext cx="8858250" cy="369888"/>
          </a:xfrm>
          <a:prstGeom prst="rect">
            <a:avLst/>
          </a:prstGeom>
          <a:noFill/>
          <a:ln>
            <a:noFill/>
          </a:ln>
        </p:spPr>
        <p:txBody>
          <a:bodyPr wrap="square" anchor="t"/>
          <a:lstStyle/>
          <a:p>
            <a:pPr marL="0" lvl="0" indent="0" algn="l">
              <a:lnSpc>
                <a:spcPct val="100000"/>
              </a:lnSpc>
              <a:buNone/>
            </a:pPr>
            <a:r>
              <a:rPr sz="900" b="0" i="0" u="none" strike="noStrike" baseline="0">
                <a:solidFill>
                  <a:srgbClr val="000000"/>
                </a:solidFill>
                <a:latin typeface="Georgia"/>
              </a:rPr>
              <a:t>Takimoto H, Mito N, Umegaki K et al. Relationship between dietary folate intakes, maternal plasma total homocysteine and B-vitamins during pregnancy and fetal growth in Japan. Eur J Nutr. 2007 Aug;46(5):300-6. Epub 2007 Jul 11.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a:xfrm>
            <a:off x="0" y="0"/>
            <a:ext cx="9144000" cy="6858000"/>
          </a:xfrm>
          <a:prstGeom prst="rect">
            <a:avLst/>
          </a:prstGeom>
          <a:noFill/>
          <a:ln>
            <a:noFill/>
          </a:ln>
        </p:spPr>
      </p:pic>
      <p:sp>
        <p:nvSpPr>
          <p:cNvPr id="3" name="TextBox 2"/>
          <p:cNvSpPr txBox="1"/>
          <p:nvPr/>
        </p:nvSpPr>
        <p:spPr>
          <a:xfrm>
            <a:off x="214312" y="252412"/>
            <a:ext cx="4392613" cy="461963"/>
          </a:xfrm>
          <a:prstGeom prst="rect">
            <a:avLst/>
          </a:prstGeom>
          <a:noFill/>
          <a:ln>
            <a:noFill/>
          </a:ln>
        </p:spPr>
        <p:txBody>
          <a:bodyPr wrap="square" anchor="t"/>
          <a:lstStyle/>
          <a:p>
            <a:pPr marL="0" lvl="0" indent="0" algn="l">
              <a:lnSpc>
                <a:spcPct val="100000"/>
              </a:lnSpc>
              <a:buNone/>
            </a:pPr>
            <a:r>
              <a:rPr sz="2300" b="1" i="0" u="none" strike="noStrike" baseline="0">
                <a:solidFill>
                  <a:srgbClr val="000000"/>
                </a:solidFill>
                <a:latin typeface="Georgia"/>
              </a:rPr>
              <a:t>Clinical Evidence</a:t>
            </a:r>
          </a:p>
        </p:txBody>
      </p:sp>
      <p:sp>
        <p:nvSpPr>
          <p:cNvPr id="4" name="TextBox 3"/>
          <p:cNvSpPr txBox="1"/>
          <p:nvPr/>
        </p:nvSpPr>
        <p:spPr>
          <a:xfrm>
            <a:off x="214312" y="1346200"/>
            <a:ext cx="4429125" cy="3784600"/>
          </a:xfrm>
          <a:prstGeom prst="rect">
            <a:avLst/>
          </a:prstGeom>
          <a:noFill/>
          <a:ln>
            <a:noFill/>
          </a:ln>
        </p:spPr>
        <p:txBody>
          <a:bodyPr wrap="square" anchor="t"/>
          <a:lstStyle/>
          <a:p>
            <a:pPr marL="0" lvl="0" indent="0" algn="l">
              <a:lnSpc>
                <a:spcPct val="150000"/>
              </a:lnSpc>
              <a:buNone/>
            </a:pPr>
            <a:r>
              <a:rPr sz="1600" b="1" i="0" u="none" strike="noStrike" baseline="0">
                <a:solidFill>
                  <a:srgbClr val="000000"/>
                </a:solidFill>
                <a:latin typeface="Georgia"/>
              </a:rPr>
              <a:t>Case report by Gupta S </a:t>
            </a:r>
            <a:r>
              <a:rPr sz="1600" b="1" i="1" u="none" strike="noStrike" baseline="0">
                <a:solidFill>
                  <a:srgbClr val="000000"/>
                </a:solidFill>
                <a:latin typeface="Georgia"/>
              </a:rPr>
              <a:t>et a</a:t>
            </a:r>
            <a:r>
              <a:rPr sz="1600" b="1" i="0" u="none" strike="noStrike" baseline="0">
                <a:solidFill>
                  <a:srgbClr val="000000"/>
                </a:solidFill>
                <a:latin typeface="Georgia"/>
              </a:rPr>
              <a:t>l. in 2014</a:t>
            </a:r>
            <a:r>
              <a:rPr sz="1600" b="0" i="0" u="none" strike="noStrike" baseline="0">
                <a:solidFill>
                  <a:srgbClr val="000000"/>
                </a:solidFill>
                <a:latin typeface="Georgia"/>
              </a:rPr>
              <a:t>: </a:t>
            </a:r>
          </a:p>
          <a:p>
            <a:pPr marL="0" lvl="0" indent="0" algn="l">
              <a:lnSpc>
                <a:spcPct val="150000"/>
              </a:lnSpc>
              <a:buFont typeface="Arial"/>
              <a:buChar char="•"/>
            </a:pPr>
            <a:r>
              <a:rPr sz="1600" b="0" i="0" u="none" strike="noStrike" baseline="0">
                <a:solidFill>
                  <a:srgbClr val="000000"/>
                </a:solidFill>
                <a:latin typeface="Georgia"/>
              </a:rPr>
              <a:t> </a:t>
            </a:r>
            <a:r>
              <a:rPr sz="1600" b="1" i="0" u="none" strike="noStrike" baseline="0">
                <a:solidFill>
                  <a:srgbClr val="000000"/>
                </a:solidFill>
                <a:latin typeface="Georgia"/>
              </a:rPr>
              <a:t>Patient-</a:t>
            </a:r>
            <a:r>
              <a:rPr sz="1600" b="0" i="0" u="none" strike="noStrike" baseline="0">
                <a:solidFill>
                  <a:srgbClr val="000000"/>
                </a:solidFill>
                <a:latin typeface="Georgia"/>
              </a:rPr>
              <a:t> Pregnant lady with hyper-homocysteinemia. </a:t>
            </a:r>
          </a:p>
          <a:p>
            <a:pPr marL="0" lvl="0" indent="0" algn="l">
              <a:lnSpc>
                <a:spcPct val="150000"/>
              </a:lnSpc>
              <a:buFont typeface="Arial"/>
              <a:buChar char="•"/>
            </a:pPr>
            <a:r>
              <a:rPr sz="1600" b="0" i="0" u="none" strike="noStrike" baseline="0">
                <a:solidFill>
                  <a:srgbClr val="000000"/>
                </a:solidFill>
                <a:latin typeface="Georgia"/>
              </a:rPr>
              <a:t> </a:t>
            </a:r>
            <a:r>
              <a:rPr sz="1600" b="1" i="0" u="none" strike="noStrike" baseline="0">
                <a:solidFill>
                  <a:srgbClr val="000000"/>
                </a:solidFill>
                <a:latin typeface="Georgia"/>
              </a:rPr>
              <a:t>History- </a:t>
            </a:r>
            <a:r>
              <a:rPr sz="1600" b="0" i="0" u="none" strike="noStrike" baseline="0">
                <a:solidFill>
                  <a:srgbClr val="000000"/>
                </a:solidFill>
                <a:latin typeface="Georgia"/>
              </a:rPr>
              <a:t>previous abortions due to spina bifida and anencephalic fetus </a:t>
            </a:r>
          </a:p>
          <a:p>
            <a:pPr marL="0" lvl="0" indent="0" algn="l">
              <a:lnSpc>
                <a:spcPct val="150000"/>
              </a:lnSpc>
              <a:buFont typeface="Arial"/>
              <a:buChar char="•"/>
            </a:pPr>
            <a:r>
              <a:rPr sz="1600" b="0" i="0" u="none" strike="noStrike" baseline="0">
                <a:solidFill>
                  <a:srgbClr val="000000"/>
                </a:solidFill>
                <a:latin typeface="Georgia"/>
              </a:rPr>
              <a:t> </a:t>
            </a:r>
            <a:r>
              <a:rPr sz="1600" b="1" i="0" u="none" strike="noStrike" baseline="0">
                <a:solidFill>
                  <a:srgbClr val="000000"/>
                </a:solidFill>
                <a:latin typeface="Georgia"/>
              </a:rPr>
              <a:t>Treatment-</a:t>
            </a:r>
            <a:r>
              <a:rPr sz="1600" b="0" i="0" u="none" strike="noStrike" baseline="0">
                <a:solidFill>
                  <a:srgbClr val="000000"/>
                </a:solidFill>
                <a:latin typeface="Georgia"/>
              </a:rPr>
              <a:t> </a:t>
            </a:r>
            <a:r>
              <a:rPr sz="1600" b="1" i="0" u="none" strike="noStrike" baseline="0">
                <a:solidFill>
                  <a:srgbClr val="C00000"/>
                </a:solidFill>
                <a:latin typeface="Georgia"/>
              </a:rPr>
              <a:t>combination of folate,         vit B</a:t>
            </a:r>
            <a:r>
              <a:rPr sz="1600" b="1" i="0" u="none" strike="noStrike" baseline="-25000">
                <a:solidFill>
                  <a:srgbClr val="C00000"/>
                </a:solidFill>
                <a:latin typeface="Georgia"/>
              </a:rPr>
              <a:t>12</a:t>
            </a:r>
            <a:r>
              <a:rPr sz="1600" b="1" i="0" u="none" strike="noStrike" baseline="0">
                <a:solidFill>
                  <a:srgbClr val="C00000"/>
                </a:solidFill>
                <a:latin typeface="Georgia"/>
              </a:rPr>
              <a:t> and vit B</a:t>
            </a:r>
            <a:r>
              <a:rPr sz="1600" b="1" i="0" u="none" strike="noStrike" baseline="-25000">
                <a:solidFill>
                  <a:srgbClr val="C00000"/>
                </a:solidFill>
                <a:latin typeface="Georgia"/>
              </a:rPr>
              <a:t>6</a:t>
            </a:r>
            <a:r>
              <a:rPr sz="1600" b="1" i="0" u="none" strike="noStrike" baseline="0">
                <a:solidFill>
                  <a:srgbClr val="C00000"/>
                </a:solidFill>
                <a:latin typeface="Georgia"/>
              </a:rPr>
              <a:t> supplementation</a:t>
            </a:r>
            <a:r>
              <a:rPr sz="1600" b="0" i="0" u="none" strike="noStrike" baseline="0">
                <a:solidFill>
                  <a:srgbClr val="000000"/>
                </a:solidFill>
                <a:latin typeface="Georgia"/>
              </a:rPr>
              <a:t>. </a:t>
            </a:r>
          </a:p>
          <a:p>
            <a:pPr marL="0" lvl="0" indent="0" algn="l">
              <a:lnSpc>
                <a:spcPct val="150000"/>
              </a:lnSpc>
              <a:buFont typeface="Arial"/>
              <a:buChar char="•"/>
            </a:pPr>
            <a:r>
              <a:rPr sz="1600" b="0" i="0" u="none" strike="noStrike" baseline="0">
                <a:solidFill>
                  <a:srgbClr val="000000"/>
                </a:solidFill>
                <a:latin typeface="Georgia"/>
              </a:rPr>
              <a:t> Follow up-  her homocysteine levels were reduced from 44 to 13μmol/L and later delivered a healthy baby.</a:t>
            </a:r>
          </a:p>
        </p:txBody>
      </p:sp>
      <p:grpSp>
        <p:nvGrpSpPr>
          <p:cNvPr id="5" name="Group 4"/>
          <p:cNvGrpSpPr/>
          <p:nvPr/>
        </p:nvGrpSpPr>
        <p:grpSpPr>
          <a:xfrm>
            <a:off x="4929187" y="1917700"/>
            <a:ext cx="3071813" cy="2798762"/>
            <a:chOff x="2214546" y="3143248"/>
            <a:chExt cx="3071834" cy="2799354"/>
          </a:xfrm>
        </p:grpSpPr>
        <p:pic>
          <p:nvPicPr>
            <p:cNvPr id="6" name="Picture 5"/>
            <p:cNvPicPr/>
            <p:nvPr/>
          </p:nvPicPr>
          <p:blipFill>
            <a:blip r:embed="rId3"/>
            <a:srcRect/>
            <a:stretch>
              <a:fillRect/>
            </a:stretch>
          </p:blipFill>
          <p:spPr>
            <a:xfrm>
              <a:off x="2214546" y="3143248"/>
              <a:ext cx="3071834" cy="2214578"/>
            </a:xfrm>
            <a:prstGeom prst="rect">
              <a:avLst/>
            </a:prstGeom>
            <a:noFill/>
            <a:ln>
              <a:noFill/>
            </a:ln>
          </p:spPr>
        </p:pic>
        <p:sp>
          <p:nvSpPr>
            <p:cNvPr id="7" name="TextBox 6"/>
            <p:cNvSpPr txBox="1"/>
            <p:nvPr/>
          </p:nvSpPr>
          <p:spPr>
            <a:xfrm>
              <a:off x="2679521" y="5357827"/>
              <a:ext cx="2141885" cy="584775"/>
            </a:xfrm>
            <a:prstGeom prst="rect">
              <a:avLst/>
            </a:prstGeom>
            <a:noFill/>
            <a:ln>
              <a:noFill/>
            </a:ln>
          </p:spPr>
          <p:txBody>
            <a:bodyPr wrap="square" anchor="t"/>
            <a:lstStyle/>
            <a:p>
              <a:pPr marL="0" lvl="0" indent="0" algn="l">
                <a:lnSpc>
                  <a:spcPct val="100000"/>
                </a:lnSpc>
                <a:buNone/>
              </a:pPr>
              <a:r>
                <a:rPr sz="1600" b="1" i="0" u="none" strike="noStrike" baseline="0">
                  <a:solidFill>
                    <a:srgbClr val="000000"/>
                  </a:solidFill>
                  <a:latin typeface="Calibri"/>
                </a:rPr>
                <a:t>Anencephalic foetus</a:t>
              </a:r>
            </a:p>
          </p:txBody>
        </p:sp>
      </p:grpSp>
      <p:sp>
        <p:nvSpPr>
          <p:cNvPr id="8" name="Rectangle 7"/>
          <p:cNvSpPr/>
          <p:nvPr/>
        </p:nvSpPr>
        <p:spPr>
          <a:xfrm>
            <a:off x="214312" y="6072187"/>
            <a:ext cx="7358063" cy="369888"/>
          </a:xfrm>
          <a:prstGeom prst="rect">
            <a:avLst/>
          </a:prstGeom>
          <a:noFill/>
          <a:ln>
            <a:noFill/>
          </a:ln>
        </p:spPr>
        <p:txBody>
          <a:bodyPr wrap="square" anchor="t"/>
          <a:lstStyle/>
          <a:p>
            <a:pPr marL="0" lvl="0" indent="0" algn="l">
              <a:lnSpc>
                <a:spcPct val="100000"/>
              </a:lnSpc>
              <a:buNone/>
            </a:pPr>
            <a:r>
              <a:rPr sz="900" b="0" i="0" u="none" strike="noStrike" baseline="0">
                <a:solidFill>
                  <a:srgbClr val="000000"/>
                </a:solidFill>
                <a:latin typeface="Georgia"/>
              </a:rPr>
              <a:t>Gupta S, Khanna A. Neural tube defect in pregnancy with hyperhomocysteinemia: A case report. Int J Reprod Contracept Obstet Gynecol. (2014);3(1): 266-267.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0" y="0"/>
            <a:ext cx="9144000" cy="6858000"/>
          </a:xfrm>
          <a:prstGeom prst="rect">
            <a:avLst/>
          </a:prstGeom>
          <a:noFill/>
          <a:ln>
            <a:noFill/>
          </a:ln>
        </p:spPr>
      </p:pic>
      <p:sp>
        <p:nvSpPr>
          <p:cNvPr id="3" name="TextBox 2"/>
          <p:cNvSpPr txBox="1"/>
          <p:nvPr/>
        </p:nvSpPr>
        <p:spPr>
          <a:xfrm>
            <a:off x="214312" y="214312"/>
            <a:ext cx="4071938" cy="461963"/>
          </a:xfrm>
          <a:prstGeom prst="rect">
            <a:avLst/>
          </a:prstGeom>
          <a:noFill/>
          <a:ln>
            <a:noFill/>
          </a:ln>
        </p:spPr>
        <p:txBody>
          <a:bodyPr wrap="square" anchor="t"/>
          <a:lstStyle/>
          <a:p>
            <a:pPr marL="0" lvl="0" indent="0" algn="l">
              <a:lnSpc>
                <a:spcPct val="100000"/>
              </a:lnSpc>
              <a:buNone/>
            </a:pPr>
            <a:r>
              <a:rPr sz="2300" b="1" i="0" u="none" strike="noStrike" baseline="0">
                <a:solidFill>
                  <a:srgbClr val="000000"/>
                </a:solidFill>
                <a:latin typeface="Georgia"/>
              </a:rPr>
              <a:t>Clinical Evidence</a:t>
            </a:r>
          </a:p>
        </p:txBody>
      </p:sp>
      <p:sp>
        <p:nvSpPr>
          <p:cNvPr id="4" name="TextBox 3"/>
          <p:cNvSpPr txBox="1"/>
          <p:nvPr/>
        </p:nvSpPr>
        <p:spPr>
          <a:xfrm>
            <a:off x="214312" y="1285875"/>
            <a:ext cx="7572375" cy="3540125"/>
          </a:xfrm>
          <a:prstGeom prst="rect">
            <a:avLst/>
          </a:prstGeom>
          <a:noFill/>
          <a:ln>
            <a:noFill/>
          </a:ln>
        </p:spPr>
        <p:txBody>
          <a:bodyPr wrap="square" anchor="t"/>
          <a:lstStyle/>
          <a:p>
            <a:pPr marL="0" lvl="0" indent="0" algn="l">
              <a:lnSpc>
                <a:spcPct val="100000"/>
              </a:lnSpc>
              <a:buNone/>
            </a:pPr>
            <a:r>
              <a:rPr sz="1600" b="1" i="1" u="none" strike="noStrike" baseline="0">
                <a:solidFill>
                  <a:srgbClr val="000000"/>
                </a:solidFill>
                <a:latin typeface="Georgia"/>
              </a:rPr>
              <a:t>Trial by Lamers Y et al</a:t>
            </a:r>
            <a:r>
              <a:rPr sz="1600" b="0" i="1" u="none" strike="noStrike" baseline="0">
                <a:solidFill>
                  <a:srgbClr val="000000"/>
                </a:solidFill>
                <a:latin typeface="Georgia"/>
              </a:rPr>
              <a:t>. </a:t>
            </a:r>
            <a:r>
              <a:rPr sz="1600" b="1" i="1" u="none" strike="noStrike" baseline="0">
                <a:solidFill>
                  <a:srgbClr val="000000"/>
                </a:solidFill>
                <a:latin typeface="Georgia"/>
              </a:rPr>
              <a:t>in 2006 </a:t>
            </a:r>
          </a:p>
          <a:p>
            <a:pPr marL="0" lvl="0" indent="0" algn="l">
              <a:lnSpc>
                <a:spcPct val="100000"/>
              </a:lnSpc>
              <a:buNone/>
            </a:pPr>
            <a:r>
              <a:rPr sz="1600" b="0" i="0" u="none" strike="noStrike" baseline="0">
                <a:solidFill>
                  <a:srgbClr val="000000"/>
                </a:solidFill>
                <a:latin typeface="Georgia"/>
              </a:rPr>
              <a:t>-A long-term intervention trial in 144 young women.</a:t>
            </a:r>
          </a:p>
          <a:p>
            <a:pPr marL="0" lvl="0" indent="0" algn="l">
              <a:lnSpc>
                <a:spcPct val="100000"/>
              </a:lnSpc>
              <a:buNone/>
            </a:pPr>
            <a:r>
              <a:rPr sz="1600" b="0" i="0" u="none" strike="noStrike" baseline="0">
                <a:solidFill>
                  <a:srgbClr val="000000"/>
                </a:solidFill>
                <a:latin typeface="Georgia"/>
              </a:rPr>
              <a:t> -Showed a higher efficacy of the biologically active folate form [6S]-5-MTHF than the equimolar amount of folic acid after 24 weeks of supplementation.</a:t>
            </a:r>
          </a:p>
          <a:p>
            <a:pPr marL="0" lvl="0" indent="0" algn="l">
              <a:lnSpc>
                <a:spcPct val="100000"/>
              </a:lnSpc>
              <a:buNone/>
            </a:pPr>
            <a:r>
              <a:rPr sz="1600" b="0" i="0" u="none" strike="noStrike" baseline="0">
                <a:solidFill>
                  <a:srgbClr val="000000"/>
                </a:solidFill>
                <a:latin typeface="Georgia"/>
              </a:rPr>
              <a:t> </a:t>
            </a:r>
          </a:p>
          <a:p>
            <a:pPr marL="0" lvl="0" indent="0" algn="l">
              <a:lnSpc>
                <a:spcPct val="100000"/>
              </a:lnSpc>
              <a:buNone/>
            </a:pPr>
            <a:r>
              <a:rPr sz="1600" b="1" i="0" u="none" strike="noStrike" baseline="0">
                <a:solidFill>
                  <a:srgbClr val="000000"/>
                </a:solidFill>
                <a:latin typeface="Georgia"/>
              </a:rPr>
              <a:t>Results:</a:t>
            </a:r>
          </a:p>
          <a:p>
            <a:pPr marL="0" lvl="0" indent="0" algn="l">
              <a:lnSpc>
                <a:spcPct val="100000"/>
              </a:lnSpc>
              <a:buNone/>
            </a:pPr>
            <a:r>
              <a:rPr sz="1600" b="0" i="0" u="none" strike="noStrike" baseline="0">
                <a:solidFill>
                  <a:srgbClr val="000000"/>
                </a:solidFill>
                <a:latin typeface="Georgia"/>
              </a:rPr>
              <a:t>Increase in red blood cell and plasma folate over 24 weeks, was significantly greater in the group receiving </a:t>
            </a:r>
            <a:r>
              <a:rPr sz="1600" b="0" i="1" u="none" strike="noStrike" baseline="0">
                <a:solidFill>
                  <a:srgbClr val="000000"/>
                </a:solidFill>
                <a:latin typeface="Georgia"/>
              </a:rPr>
              <a:t>5-MTHF </a:t>
            </a:r>
            <a:r>
              <a:rPr sz="1600" b="0" i="0" u="none" strike="noStrike" baseline="0">
                <a:solidFill>
                  <a:srgbClr val="000000"/>
                </a:solidFill>
                <a:latin typeface="Georgia"/>
              </a:rPr>
              <a:t>than in the groups receiving folic acid.</a:t>
            </a:r>
          </a:p>
          <a:p>
            <a:pPr marL="0" lvl="0" indent="0" algn="l">
              <a:lnSpc>
                <a:spcPct val="100000"/>
              </a:lnSpc>
              <a:buNone/>
            </a:pPr>
            <a:endParaRPr/>
          </a:p>
          <a:p>
            <a:pPr marL="0" lvl="0" indent="0" algn="l">
              <a:lnSpc>
                <a:spcPct val="100000"/>
              </a:lnSpc>
              <a:buNone/>
            </a:pPr>
            <a:r>
              <a:rPr sz="1600" b="1" i="0" u="none" strike="noStrike" baseline="0">
                <a:solidFill>
                  <a:srgbClr val="000000"/>
                </a:solidFill>
                <a:latin typeface="Georgia"/>
              </a:rPr>
              <a:t>Conclusion: </a:t>
            </a:r>
          </a:p>
          <a:p>
            <a:pPr marL="0" lvl="0" indent="0" algn="l">
              <a:lnSpc>
                <a:spcPct val="100000"/>
              </a:lnSpc>
              <a:buNone/>
            </a:pPr>
            <a:r>
              <a:rPr sz="1600" b="1" i="1" u="none" strike="noStrike" baseline="0">
                <a:solidFill>
                  <a:srgbClr val="C00000"/>
                </a:solidFill>
                <a:latin typeface="Georgia"/>
              </a:rPr>
              <a:t>5-</a:t>
            </a:r>
            <a:r>
              <a:rPr sz="1600" b="1" i="0" u="none" strike="noStrike" baseline="0">
                <a:solidFill>
                  <a:srgbClr val="C00000"/>
                </a:solidFill>
                <a:latin typeface="Georgia"/>
              </a:rPr>
              <a:t>MTHF is more effective than folic acid </a:t>
            </a:r>
            <a:r>
              <a:rPr sz="1600" b="0" i="0" u="none" strike="noStrike" baseline="0">
                <a:solidFill>
                  <a:srgbClr val="000000"/>
                </a:solidFill>
                <a:latin typeface="Georgia"/>
              </a:rPr>
              <a:t>at increasing red blood cell folate concentrations in women of childbearing age.</a:t>
            </a:r>
          </a:p>
          <a:p>
            <a:pPr marL="0" lvl="0" indent="0" algn="l">
              <a:lnSpc>
                <a:spcPct val="100000"/>
              </a:lnSpc>
              <a:buNone/>
            </a:pPr>
            <a:endParaRPr/>
          </a:p>
          <a:p>
            <a:pPr marL="0" lvl="0" indent="0" algn="l">
              <a:lnSpc>
                <a:spcPct val="100000"/>
              </a:lnSpc>
              <a:buNone/>
            </a:pPr>
            <a:r>
              <a:rPr sz="1600" b="0" i="0" u="none" strike="noStrike" baseline="0">
                <a:solidFill>
                  <a:srgbClr val="000000"/>
                </a:solidFill>
                <a:latin typeface="Georgia"/>
              </a:rPr>
              <a:t> </a:t>
            </a:r>
          </a:p>
        </p:txBody>
      </p:sp>
      <p:sp>
        <p:nvSpPr>
          <p:cNvPr id="5" name="TextBox 4"/>
          <p:cNvSpPr txBox="1"/>
          <p:nvPr/>
        </p:nvSpPr>
        <p:spPr>
          <a:xfrm>
            <a:off x="214312" y="5715000"/>
            <a:ext cx="8286750" cy="523875"/>
          </a:xfrm>
          <a:prstGeom prst="rect">
            <a:avLst/>
          </a:prstGeom>
          <a:noFill/>
          <a:ln>
            <a:noFill/>
          </a:ln>
        </p:spPr>
        <p:txBody>
          <a:bodyPr wrap="square" anchor="t"/>
          <a:lstStyle/>
          <a:p>
            <a:pPr marL="0" lvl="0" indent="0" algn="l">
              <a:lnSpc>
                <a:spcPct val="100000"/>
              </a:lnSpc>
              <a:buNone/>
            </a:pPr>
            <a:r>
              <a:rPr sz="1000" b="0" i="1" u="none" strike="noStrike" baseline="0">
                <a:solidFill>
                  <a:srgbClr val="000000"/>
                </a:solidFill>
                <a:latin typeface="Georgia"/>
              </a:rPr>
              <a:t>Lamers Y,  Prinz-Langenohl R,  Bra¨mswig S et al.</a:t>
            </a:r>
            <a:r>
              <a:rPr sz="1000" b="0" i="0" u="none" strike="noStrike" baseline="0">
                <a:solidFill>
                  <a:srgbClr val="000000"/>
                </a:solidFill>
                <a:latin typeface="Georgia"/>
              </a:rPr>
              <a:t> Red blood cell folate concentrations increase more after supplementation with [6</a:t>
            </a:r>
            <a:r>
              <a:rPr sz="1000" b="0" i="1" u="none" strike="noStrike" baseline="0">
                <a:solidFill>
                  <a:srgbClr val="000000"/>
                </a:solidFill>
                <a:latin typeface="Georgia"/>
              </a:rPr>
              <a:t>S]-5-methyltetrahydrofolate than with folic</a:t>
            </a:r>
            <a:r>
              <a:rPr sz="1000" b="0" i="0" u="none" strike="noStrike" baseline="0">
                <a:solidFill>
                  <a:srgbClr val="000000"/>
                </a:solidFill>
                <a:latin typeface="Georgia"/>
              </a:rPr>
              <a:t>acid in women of childbearing age.</a:t>
            </a:r>
            <a:r>
              <a:rPr sz="1000" b="0" i="1" u="none" strike="noStrike" baseline="0">
                <a:solidFill>
                  <a:srgbClr val="000000"/>
                </a:solidFill>
                <a:latin typeface="Georgia"/>
              </a:rPr>
              <a:t> Am J Clin Nutr 2006;84:156–61</a:t>
            </a:r>
            <a:r>
              <a:rPr sz="1800" b="0" i="1" u="none" strike="noStrike" baseline="0">
                <a:solidFill>
                  <a:srgbClr val="000000"/>
                </a:solidFill>
                <a:latin typeface="Georgia"/>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a:xfrm>
            <a:off x="0" y="0"/>
            <a:ext cx="9144000" cy="6858000"/>
          </a:xfrm>
          <a:prstGeom prst="rect">
            <a:avLst/>
          </a:prstGeom>
          <a:noFill/>
          <a:ln>
            <a:noFill/>
          </a:ln>
        </p:spPr>
      </p:pic>
      <p:pic>
        <p:nvPicPr>
          <p:cNvPr id="3" name="Picture 2"/>
          <p:cNvPicPr/>
          <p:nvPr/>
        </p:nvPicPr>
        <p:blipFill>
          <a:blip r:embed="rId3"/>
          <a:srcRect l="30198" t="33203" r="27525" b="25781"/>
          <a:stretch>
            <a:fillRect/>
          </a:stretch>
        </p:blipFill>
        <p:spPr>
          <a:xfrm>
            <a:off x="357187" y="1214437"/>
            <a:ext cx="7358063" cy="4000500"/>
          </a:xfrm>
          <a:prstGeom prst="rect">
            <a:avLst/>
          </a:prstGeom>
          <a:noFill/>
          <a:ln>
            <a:noFill/>
          </a:ln>
        </p:spPr>
      </p:pic>
      <p:sp>
        <p:nvSpPr>
          <p:cNvPr id="4" name="TextBox 3"/>
          <p:cNvSpPr txBox="1"/>
          <p:nvPr/>
        </p:nvSpPr>
        <p:spPr>
          <a:xfrm>
            <a:off x="285750" y="214312"/>
            <a:ext cx="5040312" cy="446088"/>
          </a:xfrm>
          <a:prstGeom prst="rect">
            <a:avLst/>
          </a:prstGeom>
          <a:noFill/>
          <a:ln>
            <a:noFill/>
          </a:ln>
        </p:spPr>
        <p:txBody>
          <a:bodyPr wrap="square" anchor="t"/>
          <a:lstStyle/>
          <a:p>
            <a:pPr marL="0" lvl="0" indent="0" algn="l">
              <a:lnSpc>
                <a:spcPct val="100000"/>
              </a:lnSpc>
              <a:buNone/>
            </a:pPr>
            <a:r>
              <a:rPr sz="2300" b="1" i="0" u="none" strike="noStrike" baseline="0">
                <a:solidFill>
                  <a:srgbClr val="000000"/>
                </a:solidFill>
                <a:latin typeface="Georgia"/>
              </a:rPr>
              <a:t>Results by Lamers Y </a:t>
            </a:r>
            <a:r>
              <a:rPr sz="2300" b="1" i="1" u="none" strike="noStrike" baseline="0">
                <a:solidFill>
                  <a:srgbClr val="000000"/>
                </a:solidFill>
                <a:latin typeface="Georgia"/>
              </a:rPr>
              <a:t>et al</a:t>
            </a:r>
            <a:r>
              <a:rPr sz="2300" b="1" i="0" u="none" strike="noStrike" baseline="0">
                <a:solidFill>
                  <a:srgbClr val="000000"/>
                </a:solidFill>
                <a:latin typeface="Georgia"/>
              </a:rPr>
              <a:t>.</a:t>
            </a:r>
          </a:p>
        </p:txBody>
      </p:sp>
      <p:sp>
        <p:nvSpPr>
          <p:cNvPr id="5" name="TextBox 4"/>
          <p:cNvSpPr txBox="1"/>
          <p:nvPr/>
        </p:nvSpPr>
        <p:spPr>
          <a:xfrm>
            <a:off x="214312" y="5429250"/>
            <a:ext cx="8572500" cy="954087"/>
          </a:xfrm>
          <a:prstGeom prst="rect">
            <a:avLst/>
          </a:prstGeom>
          <a:noFill/>
          <a:ln>
            <a:noFill/>
          </a:ln>
        </p:spPr>
        <p:txBody>
          <a:bodyPr wrap="square" anchor="t"/>
          <a:lstStyle/>
          <a:p>
            <a:pPr marL="0" lvl="0" indent="0" algn="l">
              <a:lnSpc>
                <a:spcPct val="100000"/>
              </a:lnSpc>
              <a:buNone/>
            </a:pPr>
            <a:r>
              <a:rPr sz="1400" b="1" i="0" u="none" strike="noStrike" baseline="0">
                <a:solidFill>
                  <a:srgbClr val="C00000"/>
                </a:solidFill>
                <a:latin typeface="Georgia"/>
              </a:rPr>
              <a:t>Geometric mean red blood cell folate concentrations over time after 24 wk of supplementation with 400 g folic acid/d ,416g MTHF/d,208g MTHF/d and placebo.</a:t>
            </a:r>
          </a:p>
          <a:p>
            <a:pPr marL="0" lvl="0" indent="0" algn="l">
              <a:lnSpc>
                <a:spcPct val="100000"/>
              </a:lnSpc>
              <a:buNone/>
            </a:pPr>
            <a:r>
              <a:rPr sz="1400" b="1" i="0" u="none" strike="noStrike" baseline="0">
                <a:solidFill>
                  <a:srgbClr val="000000"/>
                </a:solidFill>
                <a:latin typeface="Georgia"/>
              </a:rPr>
              <a:t>(▲, </a:t>
            </a:r>
            <a:r>
              <a:rPr sz="1400" b="1" i="1" u="none" strike="noStrike" baseline="0">
                <a:solidFill>
                  <a:srgbClr val="000000"/>
                </a:solidFill>
                <a:latin typeface="Georgia"/>
              </a:rPr>
              <a:t>n =34),  416 g </a:t>
            </a:r>
            <a:r>
              <a:rPr sz="1400" b="1" i="0" u="none" strike="noStrike" baseline="0">
                <a:solidFill>
                  <a:srgbClr val="000000"/>
                </a:solidFill>
                <a:latin typeface="Georgia"/>
              </a:rPr>
              <a:t>[</a:t>
            </a:r>
            <a:r>
              <a:rPr sz="1400" b="1" i="1" u="none" strike="noStrike" baseline="0">
                <a:solidFill>
                  <a:srgbClr val="000000"/>
                </a:solidFill>
                <a:latin typeface="Georgia"/>
              </a:rPr>
              <a:t>[6S]-5-MTHF)/d ; (■, n35), 208g [6S]-5-MTHF/d ; (◊, n33);or placebo </a:t>
            </a:r>
          </a:p>
          <a:p>
            <a:pPr marL="0" lvl="0" indent="0" algn="l">
              <a:lnSpc>
                <a:spcPct val="100000"/>
              </a:lnSpc>
              <a:buNone/>
            </a:pPr>
            <a:r>
              <a:rPr sz="1400" b="1" i="1" u="none" strike="noStrike" baseline="0">
                <a:solidFill>
                  <a:srgbClr val="000000"/>
                </a:solidFill>
                <a:latin typeface="Georgia"/>
              </a:rPr>
              <a:t>(•, n=34).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a:xfrm>
            <a:off x="0" y="0"/>
            <a:ext cx="9144000" cy="6858000"/>
          </a:xfrm>
          <a:prstGeom prst="rect">
            <a:avLst/>
          </a:prstGeom>
          <a:noFill/>
          <a:ln>
            <a:noFill/>
          </a:ln>
        </p:spPr>
      </p:pic>
      <p:pic>
        <p:nvPicPr>
          <p:cNvPr id="3" name="Picture 2"/>
          <p:cNvPicPr/>
          <p:nvPr/>
        </p:nvPicPr>
        <p:blipFill>
          <a:blip r:embed="rId3"/>
          <a:srcRect l="7810" t="56608" r="10093" b="8354"/>
          <a:stretch>
            <a:fillRect/>
          </a:stretch>
        </p:blipFill>
        <p:spPr>
          <a:xfrm>
            <a:off x="285750" y="1071562"/>
            <a:ext cx="7143750" cy="5000625"/>
          </a:xfrm>
          <a:prstGeom prst="rect">
            <a:avLst/>
          </a:prstGeom>
          <a:noFill/>
          <a:ln>
            <a:noFill/>
          </a:ln>
        </p:spPr>
      </p:pic>
      <p:sp>
        <p:nvSpPr>
          <p:cNvPr id="4" name="TextBox 3"/>
          <p:cNvSpPr txBox="1"/>
          <p:nvPr/>
        </p:nvSpPr>
        <p:spPr>
          <a:xfrm>
            <a:off x="214312" y="26987"/>
            <a:ext cx="8501063" cy="830263"/>
          </a:xfrm>
          <a:prstGeom prst="rect">
            <a:avLst/>
          </a:prstGeom>
          <a:noFill/>
          <a:ln>
            <a:noFill/>
          </a:ln>
        </p:spPr>
        <p:txBody>
          <a:bodyPr wrap="square" anchor="t"/>
          <a:lstStyle/>
          <a:p>
            <a:pPr marL="0" lvl="0" indent="0" algn="l">
              <a:lnSpc>
                <a:spcPct val="100000"/>
              </a:lnSpc>
              <a:buNone/>
            </a:pPr>
            <a:r>
              <a:rPr sz="2400" b="1" i="0" u="none" strike="noStrike" baseline="0">
                <a:solidFill>
                  <a:srgbClr val="000000"/>
                </a:solidFill>
                <a:latin typeface="Georgia"/>
              </a:rPr>
              <a:t>Advantages of L-MTHF over folic acid </a:t>
            </a:r>
          </a:p>
          <a:p>
            <a:pPr marL="0" lvl="0" indent="0" algn="l">
              <a:lnSpc>
                <a:spcPct val="100000"/>
              </a:lnSpc>
              <a:buNone/>
            </a:pPr>
            <a:r>
              <a:rPr sz="2400" b="1" i="0" u="none" strike="noStrike" baseline="0">
                <a:solidFill>
                  <a:srgbClr val="000000"/>
                </a:solidFill>
                <a:latin typeface="Georgia"/>
              </a:rPr>
              <a:t>and food folate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a:xfrm>
            <a:off x="0" y="0"/>
            <a:ext cx="9144000" cy="6858000"/>
          </a:xfrm>
          <a:prstGeom prst="rect">
            <a:avLst/>
          </a:prstGeom>
          <a:noFill/>
          <a:ln>
            <a:noFill/>
          </a:ln>
        </p:spPr>
      </p:pic>
      <p:sp>
        <p:nvSpPr>
          <p:cNvPr id="3" name="TextBox 2"/>
          <p:cNvSpPr txBox="1"/>
          <p:nvPr/>
        </p:nvSpPr>
        <p:spPr>
          <a:xfrm>
            <a:off x="214312" y="142875"/>
            <a:ext cx="2571750" cy="461962"/>
          </a:xfrm>
          <a:prstGeom prst="rect">
            <a:avLst/>
          </a:prstGeom>
          <a:noFill/>
          <a:ln>
            <a:noFill/>
          </a:ln>
        </p:spPr>
        <p:txBody>
          <a:bodyPr wrap="square" anchor="t"/>
          <a:lstStyle/>
          <a:p>
            <a:pPr marL="0" lvl="0" indent="0" algn="l">
              <a:lnSpc>
                <a:spcPct val="100000"/>
              </a:lnSpc>
              <a:buNone/>
            </a:pPr>
            <a:r>
              <a:rPr sz="2400" b="1" i="0" u="none" strike="noStrike" baseline="0">
                <a:solidFill>
                  <a:srgbClr val="000000"/>
                </a:solidFill>
                <a:latin typeface="Georgia"/>
              </a:rPr>
              <a:t>Conclusion</a:t>
            </a:r>
          </a:p>
        </p:txBody>
      </p:sp>
      <p:sp>
        <p:nvSpPr>
          <p:cNvPr id="4" name="TextBox 3"/>
          <p:cNvSpPr txBox="1"/>
          <p:nvPr/>
        </p:nvSpPr>
        <p:spPr>
          <a:xfrm>
            <a:off x="285750" y="1285875"/>
            <a:ext cx="8072437" cy="3540125"/>
          </a:xfrm>
          <a:prstGeom prst="rect">
            <a:avLst/>
          </a:prstGeom>
          <a:noFill/>
          <a:ln>
            <a:noFill/>
          </a:ln>
        </p:spPr>
        <p:txBody>
          <a:bodyPr wrap="square" anchor="t"/>
          <a:lstStyle/>
          <a:p>
            <a:pPr marL="0" lvl="0" indent="0" algn="l">
              <a:lnSpc>
                <a:spcPct val="100000"/>
              </a:lnSpc>
              <a:buFont typeface="Arial"/>
              <a:buChar char="•"/>
            </a:pPr>
            <a:r>
              <a:rPr sz="1600" b="0" i="0" u="none" strike="noStrike" baseline="0">
                <a:solidFill>
                  <a:srgbClr val="000000"/>
                </a:solidFill>
                <a:latin typeface="Georgia"/>
              </a:rPr>
              <a:t>  NTDs can be prevented by increasing maternal folate intake in the                preconceptional period</a:t>
            </a:r>
          </a:p>
          <a:p>
            <a:pPr marL="0" lvl="0" indent="0" algn="l">
              <a:lnSpc>
                <a:spcPct val="100000"/>
              </a:lnSpc>
              <a:buFont typeface="Arial"/>
              <a:buChar char="•"/>
            </a:pPr>
            <a:endParaRPr/>
          </a:p>
          <a:p>
            <a:pPr marL="0" lvl="0" indent="0" algn="l">
              <a:lnSpc>
                <a:spcPct val="100000"/>
              </a:lnSpc>
              <a:buFont typeface="Arial"/>
              <a:buChar char="•"/>
            </a:pPr>
            <a:r>
              <a:rPr sz="1600" b="0" i="0" u="none" strike="noStrike" baseline="0">
                <a:solidFill>
                  <a:srgbClr val="000000"/>
                </a:solidFill>
                <a:latin typeface="Georgia"/>
              </a:rPr>
              <a:t>  Supplementation of the natural form, 5-methylTHF, is a better alternative to supplementation of FA. </a:t>
            </a:r>
          </a:p>
          <a:p>
            <a:pPr marL="0" lvl="0" indent="0" algn="l">
              <a:lnSpc>
                <a:spcPct val="100000"/>
              </a:lnSpc>
              <a:buNone/>
            </a:pPr>
            <a:endParaRPr/>
          </a:p>
          <a:p>
            <a:pPr marL="0" lvl="0" indent="0" algn="l">
              <a:lnSpc>
                <a:spcPct val="100000"/>
              </a:lnSpc>
              <a:buFont typeface="Arial"/>
              <a:buChar char="•"/>
            </a:pPr>
            <a:r>
              <a:rPr sz="1600" b="0" i="0" u="none" strike="noStrike" baseline="0">
                <a:solidFill>
                  <a:srgbClr val="000000"/>
                </a:solidFill>
                <a:latin typeface="Georgia"/>
              </a:rPr>
              <a:t>   Supplemental 5-methylTHF can effectively improve folate biomarkers in young women in early pregnancy in order to prevent NTDs </a:t>
            </a:r>
          </a:p>
          <a:p>
            <a:pPr marL="0" lvl="0" indent="0" algn="l">
              <a:lnSpc>
                <a:spcPct val="100000"/>
              </a:lnSpc>
              <a:buNone/>
            </a:pPr>
            <a:endParaRPr/>
          </a:p>
          <a:p>
            <a:pPr marL="0" lvl="0" indent="0" algn="l">
              <a:lnSpc>
                <a:spcPct val="100000"/>
              </a:lnSpc>
              <a:buFont typeface="Arial"/>
              <a:buChar char="•"/>
            </a:pPr>
            <a:r>
              <a:rPr sz="1600" b="0" i="0" u="none" strike="noStrike" baseline="0">
                <a:solidFill>
                  <a:srgbClr val="000000"/>
                </a:solidFill>
                <a:latin typeface="Georgia"/>
              </a:rPr>
              <a:t> Women with polymorphisms in the folate cycle have higher requirements that cannot be achieved by increasing dietary folate intake.</a:t>
            </a:r>
          </a:p>
          <a:p>
            <a:pPr marL="0" lvl="0" indent="0" algn="l">
              <a:lnSpc>
                <a:spcPct val="100000"/>
              </a:lnSpc>
              <a:buFont typeface="Arial"/>
              <a:buChar char="•"/>
            </a:pPr>
            <a:endParaRPr/>
          </a:p>
          <a:p>
            <a:pPr marL="0" lvl="0" indent="0" algn="l">
              <a:lnSpc>
                <a:spcPct val="100000"/>
              </a:lnSpc>
              <a:buFont typeface="Arial"/>
              <a:buChar char="•"/>
            </a:pPr>
            <a:r>
              <a:rPr sz="1600" b="0" i="0" u="none" strike="noStrike" baseline="0">
                <a:solidFill>
                  <a:srgbClr val="000000"/>
                </a:solidFill>
                <a:latin typeface="Georgia"/>
              </a:rPr>
              <a:t>   A mean serum folate level of approximately 50 nmol/L can be achieved by supplementing with 400 μg of 5-methylTHF  for 12 weeks.</a:t>
            </a:r>
          </a:p>
        </p:txBody>
      </p:sp>
      <p:sp>
        <p:nvSpPr>
          <p:cNvPr id="5" name="TextBox 4"/>
          <p:cNvSpPr txBox="1"/>
          <p:nvPr/>
        </p:nvSpPr>
        <p:spPr>
          <a:xfrm>
            <a:off x="285750" y="5857875"/>
            <a:ext cx="8072437" cy="400050"/>
          </a:xfrm>
          <a:prstGeom prst="rect">
            <a:avLst/>
          </a:prstGeom>
          <a:noFill/>
          <a:ln>
            <a:noFill/>
          </a:ln>
        </p:spPr>
        <p:txBody>
          <a:bodyPr wrap="square" anchor="t"/>
          <a:lstStyle/>
          <a:p>
            <a:pPr marL="0" lvl="0" indent="0" algn="l">
              <a:lnSpc>
                <a:spcPct val="100000"/>
              </a:lnSpc>
              <a:buNone/>
            </a:pPr>
            <a:r>
              <a:rPr sz="1000" b="0" i="0" u="none" strike="noStrike" baseline="0">
                <a:solidFill>
                  <a:srgbClr val="000000"/>
                </a:solidFill>
                <a:latin typeface="Georgia"/>
              </a:rPr>
              <a:t>Obeid R,  Holzgreve W ,Pietrzik K. Is 5-methyltetrahydrofolate an alternative to folic acid for the prevention of neural tube defects? J. Perinat. Med. 2013; 41(5): 469–483</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a:xfrm>
            <a:off x="0" y="0"/>
            <a:ext cx="9144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a:xfrm>
            <a:off x="0" y="285750"/>
            <a:ext cx="9144000" cy="6858000"/>
          </a:xfrm>
          <a:prstGeom prst="rect">
            <a:avLst/>
          </a:prstGeom>
          <a:noFill/>
          <a:ln>
            <a:noFill/>
          </a:ln>
        </p:spPr>
      </p:pic>
      <p:sp>
        <p:nvSpPr>
          <p:cNvPr id="3" name="Rectangle 2"/>
          <p:cNvSpPr/>
          <p:nvPr/>
        </p:nvSpPr>
        <p:spPr>
          <a:xfrm>
            <a:off x="214312" y="357187"/>
            <a:ext cx="3500438" cy="461963"/>
          </a:xfrm>
          <a:prstGeom prst="rect">
            <a:avLst/>
          </a:prstGeom>
          <a:noFill/>
          <a:ln>
            <a:noFill/>
          </a:ln>
        </p:spPr>
        <p:txBody>
          <a:bodyPr wrap="square" anchor="ctr"/>
          <a:lstStyle/>
          <a:p>
            <a:pPr marL="0" lvl="0" indent="0" algn="l">
              <a:lnSpc>
                <a:spcPct val="100000"/>
              </a:lnSpc>
              <a:buNone/>
            </a:pPr>
            <a:r>
              <a:rPr sz="2400" b="1" i="0" u="none" strike="noStrike" baseline="0">
                <a:solidFill>
                  <a:srgbClr val="0D0D0D"/>
                </a:solidFill>
                <a:latin typeface="Georgia"/>
              </a:rPr>
              <a:t>Optimum Nutrition </a:t>
            </a:r>
          </a:p>
        </p:txBody>
      </p:sp>
      <p:pic>
        <p:nvPicPr>
          <p:cNvPr id="4" name="Picture 3"/>
          <p:cNvPicPr/>
          <p:nvPr/>
        </p:nvPicPr>
        <p:blipFill>
          <a:blip r:embed="rId3"/>
          <a:srcRect/>
          <a:stretch>
            <a:fillRect/>
          </a:stretch>
        </p:blipFill>
        <p:spPr>
          <a:xfrm>
            <a:off x="2706687" y="1420812"/>
            <a:ext cx="3700463" cy="3084513"/>
          </a:xfrm>
          <a:prstGeom prst="rect">
            <a:avLst/>
          </a:prstGeom>
        </p:spPr>
      </p:pic>
      <p:sp>
        <p:nvSpPr>
          <p:cNvPr id="5" name="Rounded Rectangle 4"/>
          <p:cNvSpPr/>
          <p:nvPr/>
        </p:nvSpPr>
        <p:spPr>
          <a:xfrm>
            <a:off x="0" y="4714875"/>
            <a:ext cx="9144000" cy="914400"/>
          </a:xfrm>
          <a:prstGeom prst="roundRect">
            <a:avLst/>
          </a:prstGeom>
          <a:solidFill>
            <a:srgbClr val="FF00FF"/>
          </a:solidFill>
          <a:ln w="25400">
            <a:solidFill>
              <a:srgbClr val="4BACC6"/>
            </a:solidFill>
          </a:ln>
        </p:spPr>
        <p:txBody>
          <a:bodyPr wrap="square" anchor="ctr"/>
          <a:lstStyle/>
          <a:p>
            <a:pPr marL="0" lvl="0" indent="0" algn="ctr">
              <a:lnSpc>
                <a:spcPct val="100000"/>
              </a:lnSpc>
              <a:buNone/>
            </a:pPr>
            <a:r>
              <a:rPr sz="2400" b="0" i="0" u="none" strike="noStrike" baseline="0">
                <a:solidFill>
                  <a:srgbClr val="FFFFFF"/>
                </a:solidFill>
                <a:latin typeface="Georgia"/>
              </a:rPr>
              <a:t>Optimum nutrition is</a:t>
            </a:r>
          </a:p>
          <a:p>
            <a:pPr marL="0" lvl="0" indent="0" algn="ctr">
              <a:lnSpc>
                <a:spcPct val="100000"/>
              </a:lnSpc>
              <a:buNone/>
            </a:pPr>
            <a:r>
              <a:rPr sz="3200" b="0" i="0" u="none" strike="noStrike" baseline="0">
                <a:solidFill>
                  <a:srgbClr val="FFFFFF"/>
                </a:solidFill>
                <a:latin typeface="Georgia"/>
              </a:rPr>
              <a:t>A Precious Gift to Cherish Motherhood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a:xfrm>
            <a:off x="0" y="0"/>
            <a:ext cx="9144000" cy="7143750"/>
          </a:xfrm>
          <a:prstGeom prst="rect">
            <a:avLst/>
          </a:prstGeom>
          <a:noFill/>
          <a:ln>
            <a:noFill/>
          </a:ln>
        </p:spPr>
      </p:pic>
      <p:sp>
        <p:nvSpPr>
          <p:cNvPr id="3" name="TextBox 2"/>
          <p:cNvSpPr txBox="1"/>
          <p:nvPr/>
        </p:nvSpPr>
        <p:spPr>
          <a:xfrm>
            <a:off x="428625" y="165100"/>
            <a:ext cx="7286625" cy="477837"/>
          </a:xfrm>
          <a:prstGeom prst="rect">
            <a:avLst/>
          </a:prstGeom>
          <a:noFill/>
          <a:ln>
            <a:noFill/>
          </a:ln>
        </p:spPr>
        <p:txBody>
          <a:bodyPr wrap="square" anchor="t"/>
          <a:lstStyle/>
          <a:p>
            <a:pPr marL="0" lvl="0" indent="0" algn="l">
              <a:lnSpc>
                <a:spcPct val="100000"/>
              </a:lnSpc>
              <a:buNone/>
            </a:pPr>
            <a:r>
              <a:rPr sz="2400" b="1" i="0" u="none" strike="noStrike" baseline="0">
                <a:solidFill>
                  <a:srgbClr val="0D0D0D"/>
                </a:solidFill>
                <a:latin typeface="Georgia"/>
              </a:rPr>
              <a:t>Hurdles for a healthy pregnancy</a:t>
            </a:r>
          </a:p>
        </p:txBody>
      </p:sp>
      <p:pic>
        <p:nvPicPr>
          <p:cNvPr id="4" name="Picture 3"/>
          <p:cNvPicPr/>
          <p:nvPr/>
        </p:nvPicPr>
        <p:blipFill>
          <a:blip r:embed="rId3"/>
          <a:srcRect/>
          <a:stretch>
            <a:fillRect/>
          </a:stretch>
        </p:blipFill>
        <p:spPr>
          <a:xfrm>
            <a:off x="890587" y="1206500"/>
            <a:ext cx="6838950" cy="537686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0" y="-500063"/>
            <a:ext cx="9144000" cy="7358063"/>
          </a:xfrm>
          <a:prstGeom prst="rect">
            <a:avLst/>
          </a:prstGeom>
          <a:noFill/>
          <a:ln>
            <a:noFill/>
          </a:ln>
        </p:spPr>
      </p:pic>
      <p:sp>
        <p:nvSpPr>
          <p:cNvPr id="3" name="TextBox 2"/>
          <p:cNvSpPr txBox="1"/>
          <p:nvPr/>
        </p:nvSpPr>
        <p:spPr>
          <a:xfrm>
            <a:off x="142875" y="-104775"/>
            <a:ext cx="7072312" cy="461962"/>
          </a:xfrm>
          <a:prstGeom prst="rect">
            <a:avLst/>
          </a:prstGeom>
          <a:noFill/>
          <a:ln>
            <a:noFill/>
          </a:ln>
        </p:spPr>
        <p:txBody>
          <a:bodyPr wrap="square" anchor="t"/>
          <a:lstStyle/>
          <a:p>
            <a:pPr marL="0" lvl="0" indent="0" algn="l">
              <a:lnSpc>
                <a:spcPct val="100000"/>
              </a:lnSpc>
              <a:buNone/>
            </a:pPr>
            <a:r>
              <a:rPr sz="2400" b="1" i="0" u="none" strike="noStrike" baseline="0">
                <a:solidFill>
                  <a:srgbClr val="0D0D0D"/>
                </a:solidFill>
                <a:latin typeface="Georgia"/>
              </a:rPr>
              <a:t>Prevalence of NTD/REPL in India</a:t>
            </a:r>
          </a:p>
        </p:txBody>
      </p:sp>
      <p:sp>
        <p:nvSpPr>
          <p:cNvPr id="4" name="TextBox 3"/>
          <p:cNvSpPr txBox="1"/>
          <p:nvPr/>
        </p:nvSpPr>
        <p:spPr>
          <a:xfrm>
            <a:off x="214312" y="774700"/>
            <a:ext cx="9001125" cy="4154487"/>
          </a:xfrm>
          <a:prstGeom prst="rect">
            <a:avLst/>
          </a:prstGeom>
          <a:noFill/>
          <a:ln>
            <a:noFill/>
          </a:ln>
        </p:spPr>
        <p:txBody>
          <a:bodyPr wrap="square" anchor="t"/>
          <a:lstStyle/>
          <a:p>
            <a:pPr marL="0" lvl="0" indent="0" algn="l">
              <a:lnSpc>
                <a:spcPct val="100000"/>
              </a:lnSpc>
              <a:buNone/>
            </a:pPr>
            <a:r>
              <a:rPr sz="1600" b="1" i="0" u="none" strike="noStrike" baseline="0">
                <a:solidFill>
                  <a:srgbClr val="000000"/>
                </a:solidFill>
                <a:latin typeface="Georgia"/>
              </a:rPr>
              <a:t>NTD in INDIA:</a:t>
            </a:r>
          </a:p>
          <a:p>
            <a:pPr marL="0" lvl="0" indent="0" algn="l">
              <a:lnSpc>
                <a:spcPct val="100000"/>
              </a:lnSpc>
              <a:buNone/>
            </a:pPr>
            <a:endParaRPr/>
          </a:p>
          <a:p>
            <a:pPr marL="0" lvl="0" indent="0" algn="l">
              <a:lnSpc>
                <a:spcPct val="100000"/>
              </a:lnSpc>
              <a:buNone/>
            </a:pPr>
            <a:r>
              <a:rPr sz="1600" b="1" i="0" u="none" strike="noStrike" baseline="0">
                <a:solidFill>
                  <a:srgbClr val="000000"/>
                </a:solidFill>
                <a:latin typeface="Georgia"/>
              </a:rPr>
              <a:t>Bhide P </a:t>
            </a:r>
            <a:r>
              <a:rPr sz="1600" b="1" i="1" u="none" strike="noStrike" baseline="0">
                <a:solidFill>
                  <a:srgbClr val="000000"/>
                </a:solidFill>
                <a:latin typeface="Georgia"/>
              </a:rPr>
              <a:t>et al</a:t>
            </a:r>
            <a:r>
              <a:rPr sz="1600" b="1" i="0" u="none" strike="noStrike" baseline="0">
                <a:solidFill>
                  <a:srgbClr val="000000"/>
                </a:solidFill>
                <a:latin typeface="Georgia"/>
              </a:rPr>
              <a:t>.</a:t>
            </a:r>
            <a:r>
              <a:rPr sz="1600" b="1" i="0" u="none" strike="noStrike" baseline="30000">
                <a:solidFill>
                  <a:srgbClr val="000000"/>
                </a:solidFill>
                <a:latin typeface="Georgia"/>
              </a:rPr>
              <a:t>1</a:t>
            </a:r>
            <a:r>
              <a:rPr sz="1600" b="1" i="0" u="none" strike="noStrike" baseline="0">
                <a:solidFill>
                  <a:srgbClr val="000000"/>
                </a:solidFill>
                <a:latin typeface="Georgia"/>
              </a:rPr>
              <a:t> in 2013 :</a:t>
            </a:r>
          </a:p>
          <a:p>
            <a:pPr marL="0" lvl="0" indent="0" algn="l">
              <a:lnSpc>
                <a:spcPct val="150000"/>
              </a:lnSpc>
              <a:buFont typeface="Arial"/>
              <a:buChar char="•"/>
            </a:pPr>
            <a:r>
              <a:rPr sz="1600" b="0" i="0" u="none" strike="noStrike" baseline="0">
                <a:solidFill>
                  <a:srgbClr val="000000"/>
                </a:solidFill>
                <a:latin typeface="Georgia"/>
              </a:rPr>
              <a:t> Overall birth prevalence of NTD’s in India =4.1 per 1000 births.</a:t>
            </a:r>
          </a:p>
          <a:p>
            <a:pPr marL="0" lvl="0" indent="0" algn="l">
              <a:lnSpc>
                <a:spcPct val="150000"/>
              </a:lnSpc>
              <a:buFont typeface="Arial"/>
              <a:buChar char="•"/>
            </a:pPr>
            <a:r>
              <a:rPr sz="1600" b="0" i="0" u="none" strike="noStrike" baseline="0">
                <a:solidFill>
                  <a:srgbClr val="000000"/>
                </a:solidFill>
                <a:latin typeface="Georgia"/>
              </a:rPr>
              <a:t> Live birth prevalence of NTD’s = 1.3 per 1000 births </a:t>
            </a:r>
          </a:p>
          <a:p>
            <a:pPr marL="0" lvl="0" indent="0" algn="l">
              <a:lnSpc>
                <a:spcPct val="150000"/>
              </a:lnSpc>
              <a:buFont typeface="Arial"/>
              <a:buChar char="•"/>
            </a:pPr>
            <a:r>
              <a:rPr sz="1600" b="0" i="0" u="none" strike="noStrike" baseline="0">
                <a:solidFill>
                  <a:srgbClr val="000000"/>
                </a:solidFill>
                <a:latin typeface="Georgia"/>
              </a:rPr>
              <a:t> Stillbirth prevalence of NTD’s = 1.7 per 1000 births </a:t>
            </a:r>
          </a:p>
          <a:p>
            <a:pPr marL="0" lvl="0" indent="0" algn="l">
              <a:lnSpc>
                <a:spcPct val="150000"/>
              </a:lnSpc>
              <a:buFont typeface="Arial"/>
              <a:buChar char="•"/>
            </a:pPr>
            <a:r>
              <a:rPr sz="1600" b="0" i="0" u="none" strike="noStrike" baseline="0">
                <a:solidFill>
                  <a:srgbClr val="000000"/>
                </a:solidFill>
                <a:latin typeface="Georgia"/>
              </a:rPr>
              <a:t> Prevalence of anencephaly=2.1 per 1000 births  </a:t>
            </a:r>
          </a:p>
          <a:p>
            <a:pPr marL="0" lvl="0" indent="0" algn="l">
              <a:lnSpc>
                <a:spcPct val="150000"/>
              </a:lnSpc>
              <a:buFont typeface="Arial"/>
              <a:buChar char="•"/>
            </a:pPr>
            <a:r>
              <a:rPr sz="1600" b="0" i="0" u="none" strike="noStrike" baseline="0">
                <a:solidFill>
                  <a:srgbClr val="000000"/>
                </a:solidFill>
                <a:latin typeface="Georgia"/>
              </a:rPr>
              <a:t> Prevalence of spina bifida =1.9 per 1000 births. </a:t>
            </a:r>
          </a:p>
          <a:p>
            <a:pPr marL="0" lvl="0" indent="0" algn="l">
              <a:lnSpc>
                <a:spcPct val="100000"/>
              </a:lnSpc>
              <a:buNone/>
            </a:pPr>
            <a:endParaRPr/>
          </a:p>
          <a:p>
            <a:pPr marL="0" lvl="0" indent="0" algn="l">
              <a:lnSpc>
                <a:spcPct val="100000"/>
              </a:lnSpc>
              <a:buNone/>
            </a:pPr>
            <a:endParaRPr/>
          </a:p>
          <a:p>
            <a:pPr marL="0" lvl="0" indent="0" algn="l">
              <a:lnSpc>
                <a:spcPct val="100000"/>
              </a:lnSpc>
              <a:buNone/>
            </a:pPr>
            <a:r>
              <a:rPr sz="1600" b="1" i="0" u="none" strike="noStrike" baseline="0">
                <a:solidFill>
                  <a:srgbClr val="000000"/>
                </a:solidFill>
                <a:latin typeface="Georgia"/>
              </a:rPr>
              <a:t>REPL in India</a:t>
            </a:r>
          </a:p>
          <a:p>
            <a:pPr marL="0" lvl="0" indent="0" algn="l">
              <a:lnSpc>
                <a:spcPct val="100000"/>
              </a:lnSpc>
              <a:buFont typeface="Arial"/>
              <a:buChar char="•"/>
            </a:pPr>
            <a:endParaRPr/>
          </a:p>
          <a:p>
            <a:pPr marL="0" lvl="0" indent="0" algn="l">
              <a:lnSpc>
                <a:spcPct val="100000"/>
              </a:lnSpc>
              <a:buFont typeface="Arial"/>
              <a:buChar char="•"/>
            </a:pPr>
            <a:r>
              <a:rPr sz="1600" b="0" i="0" u="none" strike="noStrike" baseline="0">
                <a:solidFill>
                  <a:srgbClr val="000000"/>
                </a:solidFill>
                <a:latin typeface="Georgia"/>
              </a:rPr>
              <a:t> REPL is found in 1–5% of couples desiring pregnancy and in 50% of total pregnancies it is a frequent obstetric complication.</a:t>
            </a:r>
            <a:r>
              <a:rPr sz="1600" b="0" i="0" u="none" strike="noStrike" baseline="30000">
                <a:solidFill>
                  <a:srgbClr val="000000"/>
                </a:solidFill>
                <a:latin typeface="Georgia"/>
              </a:rPr>
              <a:t>2</a:t>
            </a:r>
          </a:p>
        </p:txBody>
      </p:sp>
      <p:sp>
        <p:nvSpPr>
          <p:cNvPr id="5" name="TextBox 4"/>
          <p:cNvSpPr txBox="1"/>
          <p:nvPr/>
        </p:nvSpPr>
        <p:spPr>
          <a:xfrm>
            <a:off x="142875" y="5567362"/>
            <a:ext cx="9001125" cy="646113"/>
          </a:xfrm>
          <a:prstGeom prst="rect">
            <a:avLst/>
          </a:prstGeom>
          <a:noFill/>
          <a:ln>
            <a:noFill/>
          </a:ln>
        </p:spPr>
        <p:txBody>
          <a:bodyPr wrap="square" anchor="t"/>
          <a:lstStyle/>
          <a:p>
            <a:pPr marL="0" lvl="0" indent="0" algn="l">
              <a:lnSpc>
                <a:spcPct val="100000"/>
              </a:lnSpc>
              <a:buNone/>
            </a:pPr>
            <a:r>
              <a:rPr sz="900" b="0" i="0" u="none" strike="noStrike" baseline="0">
                <a:solidFill>
                  <a:srgbClr val="000000"/>
                </a:solidFill>
                <a:latin typeface="Georgia"/>
              </a:rPr>
              <a:t>1. Bhide, P., Sagoo, G. S., Moorthie, S., Burton, H. and Kar, A. (2013), Systematic review of birth prevalence of neural tube defects in India. Birth Defects Research Part A: Clinical and Molecular Teratology, 97: 437–443. doi: 10.1002/bdra.23153. </a:t>
            </a:r>
          </a:p>
          <a:p>
            <a:pPr marL="0" lvl="0" indent="0" algn="l">
              <a:lnSpc>
                <a:spcPct val="100000"/>
              </a:lnSpc>
              <a:buNone/>
            </a:pPr>
            <a:r>
              <a:rPr sz="900" b="0" i="0" u="none" strike="noStrike" baseline="0">
                <a:solidFill>
                  <a:srgbClr val="000000"/>
                </a:solidFill>
                <a:latin typeface="Georgia"/>
              </a:rPr>
              <a:t>2. Chakraborty P, Goswami SK, Rajani S, Sharma S, Kabir SN, et al. (2013) Recurrent Pregnancy Loss in Polycystic Ovary Syndrome: Role of Hyperhomocysteinemia and Insulin Resistance. PLoS ONE 8(5): e64446. doi:10.1371/journal.pone.0064446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a:xfrm>
            <a:off x="0" y="0"/>
            <a:ext cx="9144000" cy="6858000"/>
          </a:xfrm>
          <a:prstGeom prst="rect">
            <a:avLst/>
          </a:prstGeom>
          <a:noFill/>
          <a:ln>
            <a:noFill/>
          </a:ln>
        </p:spPr>
      </p:pic>
      <p:sp>
        <p:nvSpPr>
          <p:cNvPr id="3" name="Freeform 2"/>
          <p:cNvSpPr/>
          <p:nvPr/>
        </p:nvSpPr>
        <p:spPr>
          <a:xfrm>
            <a:off x="3570287" y="2857500"/>
            <a:ext cx="1216025" cy="1079500"/>
          </a:xfrm>
          <a:custGeom>
            <a:avLst/>
            <a:gdLst/>
            <a:ahLst/>
            <a:cxnLst/>
            <a:rect l="0" t="0" r="0" b="0"/>
            <a:pathLst>
              <a:path w="1216152" h="1080000">
                <a:moveTo>
                  <a:pt x="0" y="810000"/>
                </a:moveTo>
                <a:lnTo>
                  <a:pt x="270000" y="540000"/>
                </a:lnTo>
                <a:lnTo>
                  <a:pt x="270000" y="675000"/>
                </a:lnTo>
                <a:lnTo>
                  <a:pt x="473076" y="675000"/>
                </a:lnTo>
                <a:lnTo>
                  <a:pt x="473076" y="270000"/>
                </a:lnTo>
                <a:lnTo>
                  <a:pt x="338076" y="270000"/>
                </a:lnTo>
                <a:lnTo>
                  <a:pt x="608076" y="0"/>
                </a:lnTo>
                <a:lnTo>
                  <a:pt x="878076" y="270000"/>
                </a:lnTo>
                <a:lnTo>
                  <a:pt x="743076" y="270000"/>
                </a:lnTo>
                <a:lnTo>
                  <a:pt x="743076" y="675000"/>
                </a:lnTo>
                <a:lnTo>
                  <a:pt x="946152" y="675000"/>
                </a:lnTo>
                <a:lnTo>
                  <a:pt x="946152" y="540000"/>
                </a:lnTo>
                <a:lnTo>
                  <a:pt x="1216152" y="810000"/>
                </a:lnTo>
                <a:lnTo>
                  <a:pt x="946152" y="1080000"/>
                </a:lnTo>
                <a:lnTo>
                  <a:pt x="946152" y="945000"/>
                </a:lnTo>
                <a:lnTo>
                  <a:pt x="270000" y="945000"/>
                </a:lnTo>
                <a:lnTo>
                  <a:pt x="270000" y="1080000"/>
                </a:lnTo>
                <a:close/>
              </a:path>
            </a:pathLst>
          </a:custGeom>
          <a:solidFill>
            <a:srgbClr val="FF00FF"/>
          </a:solidFill>
          <a:ln w="25400">
            <a:solidFill>
              <a:srgbClr val="4BACC6"/>
            </a:solidFill>
            <a:prstDash val="solid"/>
          </a:ln>
        </p:spPr>
        <p:txBody>
          <a:bodyPr wrap="square" anchor="ctr"/>
          <a:lstStyle/>
          <a:p>
            <a:endParaRPr/>
          </a:p>
        </p:txBody>
      </p:sp>
      <p:sp>
        <p:nvSpPr>
          <p:cNvPr id="4" name="TextBox 3"/>
          <p:cNvSpPr txBox="1"/>
          <p:nvPr/>
        </p:nvSpPr>
        <p:spPr>
          <a:xfrm>
            <a:off x="2571750" y="4330700"/>
            <a:ext cx="3286125" cy="338137"/>
          </a:xfrm>
          <a:prstGeom prst="rect">
            <a:avLst/>
          </a:prstGeom>
          <a:noFill/>
          <a:ln>
            <a:noFill/>
          </a:ln>
        </p:spPr>
        <p:txBody>
          <a:bodyPr wrap="square" anchor="t"/>
          <a:lstStyle/>
          <a:p>
            <a:pPr marL="0" lvl="0" indent="0" algn="ctr">
              <a:lnSpc>
                <a:spcPct val="100000"/>
              </a:lnSpc>
              <a:buNone/>
            </a:pPr>
            <a:r>
              <a:rPr sz="1600" b="0" i="0" u="none" strike="noStrike" baseline="0">
                <a:solidFill>
                  <a:srgbClr val="000000"/>
                </a:solidFill>
                <a:latin typeface="Georgia"/>
              </a:rPr>
              <a:t>        Hyperhomocysteinemia</a:t>
            </a:r>
          </a:p>
        </p:txBody>
      </p:sp>
      <p:sp>
        <p:nvSpPr>
          <p:cNvPr id="5" name="TextBox 4"/>
          <p:cNvSpPr txBox="1"/>
          <p:nvPr/>
        </p:nvSpPr>
        <p:spPr>
          <a:xfrm>
            <a:off x="5357812" y="3286125"/>
            <a:ext cx="3198813" cy="338137"/>
          </a:xfrm>
          <a:prstGeom prst="rect">
            <a:avLst/>
          </a:prstGeom>
          <a:noFill/>
          <a:ln>
            <a:noFill/>
          </a:ln>
        </p:spPr>
        <p:txBody>
          <a:bodyPr wrap="square" anchor="t"/>
          <a:lstStyle/>
          <a:p>
            <a:pPr marL="0" lvl="0" indent="0" algn="ctr">
              <a:lnSpc>
                <a:spcPct val="100000"/>
              </a:lnSpc>
              <a:buNone/>
            </a:pPr>
            <a:r>
              <a:rPr sz="1600" b="0" i="0" u="none" strike="noStrike" baseline="0">
                <a:solidFill>
                  <a:srgbClr val="000000"/>
                </a:solidFill>
                <a:latin typeface="Georgia"/>
              </a:rPr>
              <a:t>Unexplained Infertility</a:t>
            </a:r>
          </a:p>
        </p:txBody>
      </p:sp>
      <p:sp>
        <p:nvSpPr>
          <p:cNvPr id="6" name="TextBox 5"/>
          <p:cNvSpPr txBox="1"/>
          <p:nvPr/>
        </p:nvSpPr>
        <p:spPr>
          <a:xfrm>
            <a:off x="2286000" y="2071687"/>
            <a:ext cx="3714750" cy="338138"/>
          </a:xfrm>
          <a:prstGeom prst="rect">
            <a:avLst/>
          </a:prstGeom>
          <a:noFill/>
          <a:ln>
            <a:noFill/>
          </a:ln>
        </p:spPr>
        <p:txBody>
          <a:bodyPr wrap="square" anchor="t"/>
          <a:lstStyle/>
          <a:p>
            <a:pPr marL="0" lvl="0" indent="0" algn="ctr">
              <a:lnSpc>
                <a:spcPct val="100000"/>
              </a:lnSpc>
              <a:buNone/>
            </a:pPr>
            <a:r>
              <a:rPr sz="1600" b="0" i="0" u="none" strike="noStrike" baseline="0">
                <a:solidFill>
                  <a:srgbClr val="000000"/>
                </a:solidFill>
                <a:latin typeface="Georgia"/>
              </a:rPr>
              <a:t>Neural tube defects(NTD’s)</a:t>
            </a:r>
          </a:p>
        </p:txBody>
      </p:sp>
      <p:sp>
        <p:nvSpPr>
          <p:cNvPr id="7" name="TextBox 6"/>
          <p:cNvSpPr txBox="1"/>
          <p:nvPr/>
        </p:nvSpPr>
        <p:spPr>
          <a:xfrm>
            <a:off x="214312" y="3143250"/>
            <a:ext cx="3071813" cy="584200"/>
          </a:xfrm>
          <a:prstGeom prst="rect">
            <a:avLst/>
          </a:prstGeom>
          <a:noFill/>
          <a:ln>
            <a:noFill/>
          </a:ln>
        </p:spPr>
        <p:txBody>
          <a:bodyPr wrap="square" anchor="t"/>
          <a:lstStyle/>
          <a:p>
            <a:pPr marL="0" lvl="0" indent="0" algn="ctr">
              <a:lnSpc>
                <a:spcPct val="100000"/>
              </a:lnSpc>
              <a:buNone/>
            </a:pPr>
            <a:r>
              <a:rPr sz="1600" b="0" i="0" u="none" strike="noStrike" baseline="0">
                <a:solidFill>
                  <a:srgbClr val="000000"/>
                </a:solidFill>
                <a:latin typeface="Georgia"/>
              </a:rPr>
              <a:t>Recurrent early </a:t>
            </a:r>
          </a:p>
          <a:p>
            <a:pPr marL="0" lvl="0" indent="0" algn="ctr">
              <a:lnSpc>
                <a:spcPct val="100000"/>
              </a:lnSpc>
              <a:buNone/>
            </a:pPr>
            <a:r>
              <a:rPr sz="1600" b="0" i="0" u="none" strike="noStrike" baseline="0">
                <a:solidFill>
                  <a:srgbClr val="000000"/>
                </a:solidFill>
                <a:latin typeface="Georgia"/>
              </a:rPr>
              <a:t>pregnancy loss (REPL)</a:t>
            </a:r>
          </a:p>
        </p:txBody>
      </p:sp>
      <p:sp>
        <p:nvSpPr>
          <p:cNvPr id="8" name="TextBox 7"/>
          <p:cNvSpPr txBox="1"/>
          <p:nvPr/>
        </p:nvSpPr>
        <p:spPr>
          <a:xfrm flipH="1">
            <a:off x="285750" y="0"/>
            <a:ext cx="8429625" cy="830262"/>
          </a:xfrm>
          <a:prstGeom prst="rect">
            <a:avLst/>
          </a:prstGeom>
          <a:noFill/>
          <a:ln>
            <a:noFill/>
          </a:ln>
        </p:spPr>
        <p:txBody>
          <a:bodyPr wrap="square" anchor="t"/>
          <a:lstStyle/>
          <a:p>
            <a:pPr marL="0" lvl="0" indent="0" algn="l">
              <a:lnSpc>
                <a:spcPct val="100000"/>
              </a:lnSpc>
              <a:buNone/>
            </a:pPr>
            <a:r>
              <a:rPr sz="2400" b="1" i="0" u="none" strike="noStrike" baseline="0">
                <a:solidFill>
                  <a:srgbClr val="0D0D0D"/>
                </a:solidFill>
                <a:latin typeface="Georgia"/>
              </a:rPr>
              <a:t>Relationship between hyper-homocysteinemia </a:t>
            </a:r>
          </a:p>
          <a:p>
            <a:pPr marL="0" lvl="0" indent="0" algn="l">
              <a:lnSpc>
                <a:spcPct val="100000"/>
              </a:lnSpc>
              <a:buNone/>
            </a:pPr>
            <a:r>
              <a:rPr sz="2400" b="1" i="0" u="none" strike="noStrike" baseline="0">
                <a:solidFill>
                  <a:srgbClr val="0D0D0D"/>
                </a:solidFill>
                <a:latin typeface="Georgia"/>
              </a:rPr>
              <a:t>and pregnancy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a:xfrm>
            <a:off x="0" y="0"/>
            <a:ext cx="9144000" cy="6858000"/>
          </a:xfrm>
          <a:prstGeom prst="rect">
            <a:avLst/>
          </a:prstGeom>
          <a:noFill/>
          <a:ln>
            <a:noFill/>
          </a:ln>
        </p:spPr>
      </p:pic>
      <p:sp>
        <p:nvSpPr>
          <p:cNvPr id="3" name="TextBox 2"/>
          <p:cNvSpPr txBox="1"/>
          <p:nvPr/>
        </p:nvSpPr>
        <p:spPr>
          <a:xfrm>
            <a:off x="285750" y="180975"/>
            <a:ext cx="7000875" cy="461962"/>
          </a:xfrm>
          <a:prstGeom prst="rect">
            <a:avLst/>
          </a:prstGeom>
          <a:noFill/>
          <a:ln>
            <a:noFill/>
          </a:ln>
        </p:spPr>
        <p:txBody>
          <a:bodyPr wrap="square" anchor="t"/>
          <a:lstStyle/>
          <a:p>
            <a:pPr marL="0" lvl="0" indent="0" algn="l">
              <a:lnSpc>
                <a:spcPct val="100000"/>
              </a:lnSpc>
              <a:buNone/>
            </a:pPr>
            <a:r>
              <a:rPr sz="2400" b="1" i="0" u="none" strike="noStrike" baseline="0">
                <a:solidFill>
                  <a:srgbClr val="0D0D0D"/>
                </a:solidFill>
                <a:latin typeface="Georgia"/>
              </a:rPr>
              <a:t>Hyperhomocysteinemia</a:t>
            </a:r>
          </a:p>
        </p:txBody>
      </p:sp>
      <p:sp>
        <p:nvSpPr>
          <p:cNvPr id="4" name="TextBox 3"/>
          <p:cNvSpPr txBox="1"/>
          <p:nvPr/>
        </p:nvSpPr>
        <p:spPr>
          <a:xfrm>
            <a:off x="285750" y="1214437"/>
            <a:ext cx="8429625" cy="584200"/>
          </a:xfrm>
          <a:prstGeom prst="rect">
            <a:avLst/>
          </a:prstGeom>
          <a:noFill/>
          <a:ln>
            <a:noFill/>
          </a:ln>
        </p:spPr>
        <p:txBody>
          <a:bodyPr wrap="square" anchor="t"/>
          <a:lstStyle/>
          <a:p>
            <a:pPr marL="0" lvl="0" indent="0" algn="l">
              <a:lnSpc>
                <a:spcPct val="100000"/>
              </a:lnSpc>
              <a:buNone/>
            </a:pPr>
            <a:r>
              <a:rPr sz="1600" b="1" i="0" u="none" strike="noStrike" baseline="0">
                <a:solidFill>
                  <a:srgbClr val="000000"/>
                </a:solidFill>
                <a:latin typeface="Georgia"/>
              </a:rPr>
              <a:t>Hyper-homocystenemia is characterised by  an abnormally </a:t>
            </a:r>
          </a:p>
          <a:p>
            <a:pPr marL="0" lvl="0" indent="0" algn="l">
              <a:lnSpc>
                <a:spcPct val="100000"/>
              </a:lnSpc>
              <a:buNone/>
            </a:pPr>
            <a:r>
              <a:rPr sz="1600" b="1" i="0" u="none" strike="noStrike" baseline="0">
                <a:solidFill>
                  <a:srgbClr val="000000"/>
                </a:solidFill>
                <a:latin typeface="Georgia"/>
              </a:rPr>
              <a:t>high levels of homocysteine in the blood above 15μmol/L.</a:t>
            </a:r>
          </a:p>
        </p:txBody>
      </p:sp>
      <p:pic>
        <p:nvPicPr>
          <p:cNvPr id="5" name="Picture 4"/>
          <p:cNvPicPr/>
          <p:nvPr/>
        </p:nvPicPr>
        <p:blipFill>
          <a:blip r:embed="rId3"/>
          <a:srcRect/>
          <a:stretch>
            <a:fillRect/>
          </a:stretch>
        </p:blipFill>
        <p:spPr>
          <a:xfrm>
            <a:off x="993775" y="2236787"/>
            <a:ext cx="6108700" cy="1628775"/>
          </a:xfrm>
          <a:prstGeom prst="rect">
            <a:avLst/>
          </a:prstGeom>
        </p:spPr>
      </p:pic>
      <p:sp>
        <p:nvSpPr>
          <p:cNvPr id="6" name="TextBox 5"/>
          <p:cNvSpPr txBox="1"/>
          <p:nvPr/>
        </p:nvSpPr>
        <p:spPr>
          <a:xfrm>
            <a:off x="1428750" y="3214687"/>
            <a:ext cx="1109662" cy="338138"/>
          </a:xfrm>
          <a:prstGeom prst="rect">
            <a:avLst/>
          </a:prstGeom>
          <a:noFill/>
          <a:ln>
            <a:noFill/>
          </a:ln>
        </p:spPr>
        <p:txBody>
          <a:bodyPr wrap="square" anchor="t"/>
          <a:lstStyle/>
          <a:p>
            <a:pPr marL="0" lvl="0" indent="0" algn="ctr">
              <a:lnSpc>
                <a:spcPct val="100000"/>
              </a:lnSpc>
              <a:buNone/>
            </a:pPr>
            <a:r>
              <a:rPr sz="1600" b="0" i="0" u="none" strike="noStrike" baseline="0">
                <a:solidFill>
                  <a:srgbClr val="000000"/>
                </a:solidFill>
                <a:latin typeface="Georgia"/>
              </a:rPr>
              <a:t>Mild</a:t>
            </a:r>
          </a:p>
        </p:txBody>
      </p:sp>
      <p:sp>
        <p:nvSpPr>
          <p:cNvPr id="7" name="TextBox 6"/>
          <p:cNvSpPr txBox="1"/>
          <p:nvPr/>
        </p:nvSpPr>
        <p:spPr>
          <a:xfrm>
            <a:off x="3214687" y="3214687"/>
            <a:ext cx="1614488" cy="338138"/>
          </a:xfrm>
          <a:prstGeom prst="rect">
            <a:avLst/>
          </a:prstGeom>
          <a:noFill/>
          <a:ln>
            <a:noFill/>
          </a:ln>
        </p:spPr>
        <p:txBody>
          <a:bodyPr wrap="square" anchor="t"/>
          <a:lstStyle/>
          <a:p>
            <a:pPr marL="0" lvl="0" indent="0" algn="ctr">
              <a:lnSpc>
                <a:spcPct val="100000"/>
              </a:lnSpc>
              <a:buNone/>
            </a:pPr>
            <a:r>
              <a:rPr sz="1600" b="0" i="0" u="none" strike="noStrike" baseline="0">
                <a:solidFill>
                  <a:srgbClr val="000000"/>
                </a:solidFill>
                <a:latin typeface="Georgia"/>
              </a:rPr>
              <a:t>Moderate</a:t>
            </a:r>
          </a:p>
        </p:txBody>
      </p:sp>
      <p:sp>
        <p:nvSpPr>
          <p:cNvPr id="8" name="TextBox 7"/>
          <p:cNvSpPr txBox="1"/>
          <p:nvPr/>
        </p:nvSpPr>
        <p:spPr>
          <a:xfrm>
            <a:off x="5357812" y="3214687"/>
            <a:ext cx="1314450" cy="338138"/>
          </a:xfrm>
          <a:prstGeom prst="rect">
            <a:avLst/>
          </a:prstGeom>
          <a:noFill/>
          <a:ln>
            <a:noFill/>
          </a:ln>
        </p:spPr>
        <p:txBody>
          <a:bodyPr wrap="square" anchor="t"/>
          <a:lstStyle/>
          <a:p>
            <a:pPr marL="0" lvl="0" indent="0" algn="ctr">
              <a:lnSpc>
                <a:spcPct val="100000"/>
              </a:lnSpc>
              <a:buNone/>
            </a:pPr>
            <a:r>
              <a:rPr sz="1600" b="0" i="0" u="none" strike="noStrike" baseline="0">
                <a:solidFill>
                  <a:srgbClr val="000000"/>
                </a:solidFill>
                <a:latin typeface="Georgia"/>
              </a:rPr>
              <a:t>Severe</a:t>
            </a:r>
          </a:p>
        </p:txBody>
      </p:sp>
      <p:sp>
        <p:nvSpPr>
          <p:cNvPr id="9" name="TextBox 8"/>
          <p:cNvSpPr txBox="1"/>
          <p:nvPr/>
        </p:nvSpPr>
        <p:spPr>
          <a:xfrm>
            <a:off x="285750" y="3714750"/>
            <a:ext cx="8001000" cy="1570037"/>
          </a:xfrm>
          <a:prstGeom prst="rect">
            <a:avLst/>
          </a:prstGeom>
          <a:noFill/>
          <a:ln>
            <a:noFill/>
          </a:ln>
        </p:spPr>
        <p:txBody>
          <a:bodyPr wrap="square" anchor="t"/>
          <a:lstStyle/>
          <a:p>
            <a:pPr marL="0" lvl="0" indent="0" algn="l">
              <a:lnSpc>
                <a:spcPct val="150000"/>
              </a:lnSpc>
              <a:buNone/>
            </a:pPr>
            <a:r>
              <a:rPr sz="1600" b="1" i="0" u="none" strike="noStrike" baseline="0">
                <a:solidFill>
                  <a:srgbClr val="000000"/>
                </a:solidFill>
                <a:latin typeface="Georgia"/>
              </a:rPr>
              <a:t>Indian Scenario</a:t>
            </a:r>
          </a:p>
          <a:p>
            <a:pPr marL="0" lvl="0" indent="0" algn="l">
              <a:lnSpc>
                <a:spcPct val="150000"/>
              </a:lnSpc>
              <a:buFont typeface="Arial"/>
              <a:buChar char="•"/>
            </a:pPr>
            <a:r>
              <a:rPr sz="1600" b="0" i="0" u="none" strike="noStrike" baseline="0">
                <a:solidFill>
                  <a:srgbClr val="000000"/>
                </a:solidFill>
                <a:latin typeface="Georgia"/>
              </a:rPr>
              <a:t> In contrast to the west, Indian studies examining the prevalence of hyperhomocysteinemia have reported a much higher incidence of 52 to 84%.</a:t>
            </a:r>
          </a:p>
          <a:p>
            <a:pPr marL="0" lvl="0" indent="0" algn="l">
              <a:lnSpc>
                <a:spcPct val="150000"/>
              </a:lnSpc>
              <a:buFont typeface="Arial"/>
              <a:buChar char="•"/>
            </a:pPr>
            <a:r>
              <a:rPr sz="1600" b="0" i="0" u="none" strike="noStrike" baseline="0">
                <a:solidFill>
                  <a:srgbClr val="000000"/>
                </a:solidFill>
                <a:latin typeface="Georgia"/>
              </a:rPr>
              <a:t> The mean homocysteine levels too are high, varying from 19.5 to 23.2 μmol/L</a:t>
            </a:r>
          </a:p>
        </p:txBody>
      </p:sp>
      <p:sp>
        <p:nvSpPr>
          <p:cNvPr id="10" name="TextBox 9"/>
          <p:cNvSpPr txBox="1"/>
          <p:nvPr/>
        </p:nvSpPr>
        <p:spPr>
          <a:xfrm>
            <a:off x="285750" y="5857875"/>
            <a:ext cx="8286750" cy="615950"/>
          </a:xfrm>
          <a:prstGeom prst="rect">
            <a:avLst/>
          </a:prstGeom>
          <a:noFill/>
          <a:ln>
            <a:noFill/>
          </a:ln>
        </p:spPr>
        <p:txBody>
          <a:bodyPr wrap="square" anchor="t"/>
          <a:lstStyle/>
          <a:p>
            <a:pPr marL="0" lvl="0" indent="0" algn="l">
              <a:lnSpc>
                <a:spcPct val="100000"/>
              </a:lnSpc>
              <a:buNone/>
            </a:pPr>
            <a:r>
              <a:rPr sz="2400" b="0" i="0" u="none" strike="noStrike" baseline="0">
                <a:solidFill>
                  <a:srgbClr val="000000"/>
                </a:solidFill>
                <a:latin typeface="Georgia"/>
              </a:rPr>
              <a:t> </a:t>
            </a:r>
            <a:r>
              <a:rPr sz="1000" b="0" i="0" u="none" strike="noStrike" baseline="0">
                <a:solidFill>
                  <a:srgbClr val="000000"/>
                </a:solidFill>
                <a:latin typeface="Georgia"/>
              </a:rPr>
              <a:t>Sainani G S, Talwalkar P G, Wadia R S et al. h</a:t>
            </a:r>
            <a:r>
              <a:rPr sz="1000" b="0" i="0" u="none" strike="noStrike" baseline="0">
                <a:solidFill>
                  <a:srgbClr val="000000"/>
                </a:solidFill>
                <a:latin typeface="Georgia"/>
                <a:hlinkClick r:id="rId4"/>
              </a:rPr>
              <a:t>ttp://apiindia.org/pdf/medicine_update_2007/3.pdf</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0" y="0"/>
            <a:ext cx="9144000" cy="6858000"/>
          </a:xfrm>
          <a:prstGeom prst="rect">
            <a:avLst/>
          </a:prstGeom>
          <a:noFill/>
          <a:ln>
            <a:noFill/>
          </a:ln>
        </p:spPr>
      </p:pic>
      <p:sp>
        <p:nvSpPr>
          <p:cNvPr id="3" name="TextBox 2"/>
          <p:cNvSpPr txBox="1"/>
          <p:nvPr/>
        </p:nvSpPr>
        <p:spPr>
          <a:xfrm>
            <a:off x="285750" y="214312"/>
            <a:ext cx="7000875" cy="461963"/>
          </a:xfrm>
          <a:prstGeom prst="rect">
            <a:avLst/>
          </a:prstGeom>
          <a:noFill/>
          <a:ln>
            <a:noFill/>
          </a:ln>
        </p:spPr>
        <p:txBody>
          <a:bodyPr wrap="square" anchor="t"/>
          <a:lstStyle/>
          <a:p>
            <a:pPr marL="0" lvl="0" indent="0" algn="l">
              <a:lnSpc>
                <a:spcPct val="100000"/>
              </a:lnSpc>
              <a:buNone/>
            </a:pPr>
            <a:r>
              <a:rPr sz="2400" b="1" i="0" u="none" strike="noStrike" baseline="0">
                <a:solidFill>
                  <a:srgbClr val="000000"/>
                </a:solidFill>
                <a:latin typeface="Georgia"/>
              </a:rPr>
              <a:t>Etiology of </a:t>
            </a:r>
            <a:r>
              <a:rPr sz="2400" b="1" i="0" u="none" strike="noStrike" baseline="0">
                <a:solidFill>
                  <a:srgbClr val="0D0D0D"/>
                </a:solidFill>
                <a:latin typeface="Georgia"/>
              </a:rPr>
              <a:t>Hyperhomocysteinemia</a:t>
            </a:r>
          </a:p>
        </p:txBody>
      </p:sp>
      <p:sp>
        <p:nvSpPr>
          <p:cNvPr id="4" name="TextBox 3"/>
          <p:cNvSpPr txBox="1"/>
          <p:nvPr/>
        </p:nvSpPr>
        <p:spPr>
          <a:xfrm>
            <a:off x="214312" y="1189037"/>
            <a:ext cx="7572375" cy="3211513"/>
          </a:xfrm>
          <a:prstGeom prst="rect">
            <a:avLst/>
          </a:prstGeom>
          <a:noFill/>
          <a:ln>
            <a:noFill/>
          </a:ln>
        </p:spPr>
        <p:txBody>
          <a:bodyPr wrap="square" anchor="t"/>
          <a:lstStyle/>
          <a:p>
            <a:pPr marL="0" lvl="0" indent="0" algn="l">
              <a:lnSpc>
                <a:spcPct val="100000"/>
              </a:lnSpc>
              <a:buAutoNum type="arabicPeriod"/>
            </a:pPr>
            <a:r>
              <a:rPr sz="1600" b="1" i="0" u="none" strike="noStrike" baseline="0">
                <a:solidFill>
                  <a:srgbClr val="C00000"/>
                </a:solidFill>
                <a:latin typeface="Georgia"/>
              </a:rPr>
              <a:t>Vitamin deficiencies</a:t>
            </a:r>
          </a:p>
          <a:p>
            <a:pPr marL="0" lvl="0" indent="0" algn="l">
              <a:lnSpc>
                <a:spcPct val="100000"/>
              </a:lnSpc>
              <a:buNone/>
            </a:pPr>
            <a:endParaRPr/>
          </a:p>
          <a:p>
            <a:pPr marL="0" lvl="0" indent="0" algn="l">
              <a:lnSpc>
                <a:spcPct val="100000"/>
              </a:lnSpc>
              <a:buFont typeface="Arial"/>
              <a:buChar char="•"/>
            </a:pPr>
            <a:r>
              <a:rPr sz="1600" b="0" i="0" u="none" strike="noStrike" baseline="0">
                <a:solidFill>
                  <a:srgbClr val="000000"/>
                </a:solidFill>
                <a:latin typeface="Georgia"/>
              </a:rPr>
              <a:t> Elevated levels of homocysteine  result from deficiency of one of several enzymes involved in methionine metabolism, namely:</a:t>
            </a:r>
          </a:p>
          <a:p>
            <a:pPr marL="0" lvl="0" indent="0" algn="l">
              <a:lnSpc>
                <a:spcPct val="100000"/>
              </a:lnSpc>
              <a:buChar char="-"/>
            </a:pPr>
            <a:r>
              <a:rPr sz="1600" b="0" i="0" u="none" strike="noStrike" baseline="0">
                <a:solidFill>
                  <a:srgbClr val="000000"/>
                </a:solidFill>
                <a:latin typeface="Georgia"/>
              </a:rPr>
              <a:t> Ffolic acid, </a:t>
            </a:r>
          </a:p>
          <a:p>
            <a:pPr marL="0" lvl="0" indent="0" algn="l">
              <a:lnSpc>
                <a:spcPct val="100000"/>
              </a:lnSpc>
              <a:buChar char="-"/>
            </a:pPr>
            <a:r>
              <a:rPr sz="1600" b="0" i="0" u="none" strike="noStrike" baseline="0">
                <a:solidFill>
                  <a:srgbClr val="000000"/>
                </a:solidFill>
                <a:latin typeface="Georgia"/>
              </a:rPr>
              <a:t> Pyridoxin (vitamin B6) </a:t>
            </a:r>
          </a:p>
          <a:p>
            <a:pPr marL="0" lvl="0" indent="0" algn="l">
              <a:lnSpc>
                <a:spcPct val="100000"/>
              </a:lnSpc>
              <a:buChar char="-"/>
            </a:pPr>
            <a:r>
              <a:rPr sz="1600" b="0" i="0" u="none" strike="noStrike" baseline="0">
                <a:solidFill>
                  <a:srgbClr val="000000"/>
                </a:solidFill>
                <a:latin typeface="Georgia"/>
              </a:rPr>
              <a:t> Methylcobalamin (vitamin B12).</a:t>
            </a:r>
          </a:p>
          <a:p>
            <a:pPr marL="0" lvl="0" indent="0" algn="l">
              <a:lnSpc>
                <a:spcPct val="100000"/>
              </a:lnSpc>
              <a:buChar char="-"/>
            </a:pPr>
            <a:endParaRPr/>
          </a:p>
          <a:p>
            <a:pPr marL="0" lvl="0" indent="0" algn="l">
              <a:lnSpc>
                <a:spcPct val="100000"/>
              </a:lnSpc>
              <a:buFont typeface="Arial"/>
              <a:buChar char="•"/>
            </a:pPr>
            <a:r>
              <a:rPr sz="1600" b="0" i="0" u="none" strike="noStrike" baseline="0">
                <a:solidFill>
                  <a:srgbClr val="000000"/>
                </a:solidFill>
                <a:latin typeface="Georgia"/>
              </a:rPr>
              <a:t> Indians have dietary deficiency of Vit B12, as majority of us are vegetarians and Vit B12 is present mainly in non-vegetarian food.</a:t>
            </a:r>
          </a:p>
          <a:p>
            <a:pPr marL="0" lvl="0" indent="0" algn="l">
              <a:lnSpc>
                <a:spcPct val="100000"/>
              </a:lnSpc>
              <a:buFont typeface="Arial"/>
              <a:buChar char="•"/>
            </a:pPr>
            <a:endParaRPr/>
          </a:p>
          <a:p>
            <a:pPr marL="0" lvl="0" indent="0" algn="l">
              <a:lnSpc>
                <a:spcPct val="100000"/>
              </a:lnSpc>
              <a:buFont typeface="Arial"/>
              <a:buChar char="•"/>
            </a:pPr>
            <a:r>
              <a:rPr sz="1600" b="0" i="0" u="none" strike="noStrike" baseline="0">
                <a:solidFill>
                  <a:srgbClr val="000000"/>
                </a:solidFill>
                <a:latin typeface="Georgia"/>
              </a:rPr>
              <a:t> Indians also have a deficiency of folic acid, as most of us are habituated of eating cooked vegetables, which destroys folic acid.</a:t>
            </a:r>
          </a:p>
        </p:txBody>
      </p:sp>
      <p:sp>
        <p:nvSpPr>
          <p:cNvPr id="5" name="TextBox 4"/>
          <p:cNvSpPr txBox="1"/>
          <p:nvPr/>
        </p:nvSpPr>
        <p:spPr>
          <a:xfrm>
            <a:off x="285750" y="5929312"/>
            <a:ext cx="6572250" cy="523875"/>
          </a:xfrm>
          <a:prstGeom prst="rect">
            <a:avLst/>
          </a:prstGeom>
          <a:noFill/>
          <a:ln>
            <a:noFill/>
          </a:ln>
        </p:spPr>
        <p:txBody>
          <a:bodyPr wrap="square" anchor="t"/>
          <a:lstStyle/>
          <a:p>
            <a:pPr marL="0" lvl="0" indent="0" algn="l">
              <a:lnSpc>
                <a:spcPct val="100000"/>
              </a:lnSpc>
              <a:buNone/>
            </a:pPr>
            <a:r>
              <a:rPr sz="1000" b="0" i="0" u="none" strike="noStrike" baseline="0">
                <a:solidFill>
                  <a:srgbClr val="000000"/>
                </a:solidFill>
                <a:latin typeface="Calibri"/>
              </a:rPr>
              <a:t> </a:t>
            </a:r>
            <a:r>
              <a:rPr sz="900" b="0" i="0" u="none" strike="noStrike" baseline="0">
                <a:solidFill>
                  <a:srgbClr val="000000"/>
                </a:solidFill>
                <a:latin typeface="Georgia"/>
              </a:rPr>
              <a:t>Gupta S, Khanna A. Neural tube defect in pregnancy with hyperhomocysteinemia: a case report. Int J Reprod Contracept Obstet Gynecol. (2014);3(1): 266-267.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2356</Words>
  <PresentationFormat>On-screen Show (4:3)</PresentationFormat>
  <Paragraphs>347</Paragraphs>
  <Slides>37</Slides>
  <Notes>8</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1</cp:revision>
  <dcterms:modified xsi:type="dcterms:W3CDTF">2019-10-03T16:04:42Z</dcterms:modified>
</cp:coreProperties>
</file>