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9" r:id="rId4"/>
    <p:sldId id="326" r:id="rId5"/>
    <p:sldId id="351" r:id="rId6"/>
    <p:sldId id="314" r:id="rId7"/>
    <p:sldId id="350" r:id="rId8"/>
    <p:sldId id="315" r:id="rId9"/>
    <p:sldId id="318" r:id="rId10"/>
    <p:sldId id="257" r:id="rId11"/>
    <p:sldId id="258" r:id="rId12"/>
    <p:sldId id="320" r:id="rId13"/>
    <p:sldId id="321" r:id="rId14"/>
    <p:sldId id="322" r:id="rId15"/>
    <p:sldId id="323" r:id="rId16"/>
    <p:sldId id="324" r:id="rId17"/>
    <p:sldId id="260" r:id="rId18"/>
    <p:sldId id="325" r:id="rId19"/>
    <p:sldId id="265" r:id="rId20"/>
    <p:sldId id="266" r:id="rId21"/>
    <p:sldId id="267" r:id="rId22"/>
    <p:sldId id="268" r:id="rId23"/>
    <p:sldId id="269" r:id="rId24"/>
    <p:sldId id="270" r:id="rId25"/>
    <p:sldId id="271" r:id="rId26"/>
    <p:sldId id="353" r:id="rId27"/>
    <p:sldId id="352" r:id="rId28"/>
    <p:sldId id="272" r:id="rId29"/>
    <p:sldId id="273" r:id="rId30"/>
    <p:sldId id="279" r:id="rId31"/>
    <p:sldId id="276" r:id="rId32"/>
    <p:sldId id="277" r:id="rId33"/>
    <p:sldId id="278" r:id="rId34"/>
    <p:sldId id="274" r:id="rId35"/>
    <p:sldId id="275" r:id="rId36"/>
    <p:sldId id="280" r:id="rId37"/>
    <p:sldId id="281" r:id="rId38"/>
    <p:sldId id="316" r:id="rId39"/>
    <p:sldId id="317" r:id="rId40"/>
    <p:sldId id="283" r:id="rId41"/>
    <p:sldId id="284" r:id="rId42"/>
    <p:sldId id="285" r:id="rId43"/>
    <p:sldId id="290" r:id="rId44"/>
    <p:sldId id="286" r:id="rId45"/>
    <p:sldId id="288" r:id="rId46"/>
    <p:sldId id="291" r:id="rId47"/>
    <p:sldId id="287" r:id="rId48"/>
    <p:sldId id="289" r:id="rId49"/>
    <p:sldId id="292" r:id="rId50"/>
    <p:sldId id="293" r:id="rId51"/>
    <p:sldId id="294" r:id="rId52"/>
    <p:sldId id="295" r:id="rId53"/>
    <p:sldId id="296" r:id="rId54"/>
    <p:sldId id="298" r:id="rId55"/>
    <p:sldId id="297" r:id="rId56"/>
    <p:sldId id="299" r:id="rId57"/>
    <p:sldId id="300" r:id="rId58"/>
    <p:sldId id="301" r:id="rId59"/>
    <p:sldId id="302" r:id="rId60"/>
    <p:sldId id="304" r:id="rId61"/>
    <p:sldId id="355" r:id="rId62"/>
    <p:sldId id="305" r:id="rId63"/>
    <p:sldId id="307" r:id="rId64"/>
    <p:sldId id="308" r:id="rId65"/>
    <p:sldId id="310" r:id="rId66"/>
    <p:sldId id="309" r:id="rId67"/>
    <p:sldId id="306" r:id="rId68"/>
    <p:sldId id="332" r:id="rId69"/>
    <p:sldId id="333" r:id="rId70"/>
    <p:sldId id="349" r:id="rId71"/>
    <p:sldId id="344" r:id="rId72"/>
    <p:sldId id="348" r:id="rId73"/>
    <p:sldId id="345" r:id="rId74"/>
    <p:sldId id="346" r:id="rId75"/>
    <p:sldId id="347" r:id="rId76"/>
    <p:sldId id="334" r:id="rId77"/>
    <p:sldId id="337" r:id="rId78"/>
    <p:sldId id="338" r:id="rId79"/>
    <p:sldId id="339" r:id="rId80"/>
    <p:sldId id="341" r:id="rId81"/>
    <p:sldId id="340" r:id="rId82"/>
    <p:sldId id="335" r:id="rId83"/>
    <p:sldId id="336" r:id="rId84"/>
    <p:sldId id="311" r:id="rId85"/>
    <p:sldId id="35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78" y="8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pPr algn="l"/>
            <a:r>
              <a:rPr lang="en-IN" dirty="0" smtClean="0"/>
              <a:t>URINARY </a:t>
            </a:r>
            <a:br>
              <a:rPr lang="en-IN" dirty="0" smtClean="0"/>
            </a:br>
            <a:r>
              <a:rPr lang="en-IN" dirty="0" smtClean="0"/>
              <a:t>INCONTINENCE</a:t>
            </a:r>
            <a:endParaRPr lang="en-IN" dirty="0"/>
          </a:p>
        </p:txBody>
      </p:sp>
      <p:sp>
        <p:nvSpPr>
          <p:cNvPr id="3" name="Subtitle 2"/>
          <p:cNvSpPr>
            <a:spLocks noGrp="1"/>
          </p:cNvSpPr>
          <p:nvPr>
            <p:ph type="subTitle" idx="1"/>
          </p:nvPr>
        </p:nvSpPr>
        <p:spPr>
          <a:xfrm>
            <a:off x="685800" y="3886200"/>
            <a:ext cx="6400800" cy="1752600"/>
          </a:xfrm>
        </p:spPr>
        <p:txBody>
          <a:bodyPr/>
          <a:lstStyle/>
          <a:p>
            <a:pPr algn="l"/>
            <a:endParaRPr lang="en-IN" dirty="0"/>
          </a:p>
        </p:txBody>
      </p:sp>
      <p:pic>
        <p:nvPicPr>
          <p:cNvPr id="6146" name="Picture 2"/>
          <p:cNvPicPr>
            <a:picLocks noChangeAspect="1" noChangeArrowheads="1"/>
          </p:cNvPicPr>
          <p:nvPr/>
        </p:nvPicPr>
        <p:blipFill>
          <a:blip r:embed="rId2"/>
          <a:srcRect/>
          <a:stretch>
            <a:fillRect/>
          </a:stretch>
        </p:blipFill>
        <p:spPr bwMode="auto">
          <a:xfrm>
            <a:off x="4724400" y="0"/>
            <a:ext cx="44196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pPr marL="742950" indent="-742950" algn="l"/>
            <a:r>
              <a:rPr lang="en-IN" sz="5400" dirty="0" smtClean="0"/>
              <a:t>INVESTIGATIONS</a:t>
            </a:r>
            <a:endParaRPr lang="en-IN" sz="5400" dirty="0"/>
          </a:p>
        </p:txBody>
      </p:sp>
      <p:pic>
        <p:nvPicPr>
          <p:cNvPr id="6146" name="Picture 2" descr="C:\SAPPI\Study\PG PP\images, videos\images\images_3.jpeg"/>
          <p:cNvPicPr>
            <a:picLocks noChangeAspect="1" noChangeArrowheads="1"/>
          </p:cNvPicPr>
          <p:nvPr/>
        </p:nvPicPr>
        <p:blipFill>
          <a:blip r:embed="rId2"/>
          <a:srcRect/>
          <a:stretch>
            <a:fillRect/>
          </a:stretch>
        </p:blipFill>
        <p:spPr bwMode="auto">
          <a:xfrm>
            <a:off x="5181600" y="1524000"/>
            <a:ext cx="3733800"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525963"/>
          </a:xfrm>
        </p:spPr>
        <p:txBody>
          <a:bodyPr/>
          <a:lstStyle/>
          <a:p>
            <a:pPr marL="514350" indent="-514350">
              <a:buFont typeface="+mj-lt"/>
              <a:buAutoNum type="arabicPeriod"/>
            </a:pPr>
            <a:r>
              <a:rPr lang="en-IN" dirty="0" smtClean="0"/>
              <a:t>Routine </a:t>
            </a:r>
            <a:r>
              <a:rPr lang="en-IN" u="sng" dirty="0" smtClean="0"/>
              <a:t>URINE MICROSCOPY</a:t>
            </a:r>
          </a:p>
          <a:p>
            <a:pPr marL="514350" indent="-514350">
              <a:buFont typeface="+mj-lt"/>
              <a:buAutoNum type="arabicPeriod"/>
            </a:pPr>
            <a:r>
              <a:rPr lang="en-IN" dirty="0" smtClean="0"/>
              <a:t>Midstream urine for </a:t>
            </a:r>
            <a:r>
              <a:rPr lang="en-IN" u="sng" dirty="0" smtClean="0"/>
              <a:t>CULTURE AND SENSITIVITY</a:t>
            </a:r>
          </a:p>
          <a:p>
            <a:pPr marL="514350" indent="-514350" algn="ctr">
              <a:buNone/>
            </a:pPr>
            <a:r>
              <a:rPr lang="en-IN" dirty="0" smtClean="0"/>
              <a:t>(to exclude UTI)</a:t>
            </a:r>
          </a:p>
          <a:p>
            <a:pPr marL="514350" indent="-514350" algn="ctr">
              <a:buNone/>
            </a:pPr>
            <a:endParaRPr lang="en-IN" dirty="0" smtClean="0"/>
          </a:p>
        </p:txBody>
      </p:sp>
      <p:pic>
        <p:nvPicPr>
          <p:cNvPr id="8194" name="Picture 2"/>
          <p:cNvPicPr>
            <a:picLocks noChangeAspect="1" noChangeArrowheads="1"/>
          </p:cNvPicPr>
          <p:nvPr/>
        </p:nvPicPr>
        <p:blipFill>
          <a:blip r:embed="rId2"/>
          <a:srcRect/>
          <a:stretch>
            <a:fillRect/>
          </a:stretch>
        </p:blipFill>
        <p:spPr bwMode="auto">
          <a:xfrm>
            <a:off x="533400" y="3276600"/>
            <a:ext cx="2798763" cy="32004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191000" y="3505200"/>
            <a:ext cx="3657600" cy="293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u="sng" dirty="0" smtClean="0"/>
              <a:t>3.COTTON SWAB TEST</a:t>
            </a:r>
            <a:r>
              <a:rPr lang="en-IN" sz="3600" dirty="0" smtClean="0"/>
              <a:t/>
            </a:r>
            <a:br>
              <a:rPr lang="en-IN" sz="3600" dirty="0" smtClean="0"/>
            </a:br>
            <a:r>
              <a:rPr lang="en-IN" sz="3600" dirty="0" smtClean="0"/>
              <a:t>(Q-TIP TEST)</a:t>
            </a:r>
            <a:endParaRPr lang="en-IN" sz="3600" dirty="0"/>
          </a:p>
        </p:txBody>
      </p:sp>
      <p:sp>
        <p:nvSpPr>
          <p:cNvPr id="3" name="Content Placeholder 2"/>
          <p:cNvSpPr>
            <a:spLocks noGrp="1"/>
          </p:cNvSpPr>
          <p:nvPr>
            <p:ph idx="1"/>
          </p:nvPr>
        </p:nvSpPr>
        <p:spPr/>
        <p:txBody>
          <a:bodyPr>
            <a:normAutofit/>
          </a:bodyPr>
          <a:lstStyle/>
          <a:p>
            <a:r>
              <a:rPr lang="en-IN" dirty="0" smtClean="0"/>
              <a:t>A Q-tip cotton swab stick dipped in </a:t>
            </a:r>
            <a:r>
              <a:rPr lang="en-IN" dirty="0" err="1" smtClean="0"/>
              <a:t>xylocaine</a:t>
            </a:r>
            <a:r>
              <a:rPr lang="en-IN" dirty="0" smtClean="0"/>
              <a:t> jelly is placed in the urethra.</a:t>
            </a:r>
          </a:p>
          <a:p>
            <a:r>
              <a:rPr lang="en-IN" dirty="0" smtClean="0"/>
              <a:t>The pt is asked to strain/cough/</a:t>
            </a:r>
            <a:r>
              <a:rPr lang="en-IN" dirty="0" err="1" smtClean="0"/>
              <a:t>valsalva</a:t>
            </a:r>
            <a:r>
              <a:rPr lang="en-IN" dirty="0" smtClean="0"/>
              <a:t> manoeuvre.</a:t>
            </a:r>
          </a:p>
          <a:p>
            <a:r>
              <a:rPr lang="en-IN" dirty="0" smtClean="0"/>
              <a:t>Initially the swab will be parallel to the floor.</a:t>
            </a:r>
          </a:p>
          <a:p>
            <a:r>
              <a:rPr lang="en-IN" dirty="0" smtClean="0"/>
              <a:t>In patients with no GSI, the swab reach an angle not exceeding 10</a:t>
            </a:r>
            <a:r>
              <a:rPr lang="en-IN" dirty="0" smtClean="0">
                <a:latin typeface="Times New Roman"/>
                <a:cs typeface="Times New Roman"/>
              </a:rPr>
              <a:t>̊-15̊ </a:t>
            </a:r>
            <a:r>
              <a:rPr lang="en-IN" dirty="0" smtClean="0">
                <a:cs typeface="Times New Roman"/>
              </a:rPr>
              <a:t>above the horizontal.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lstStyle/>
          <a:p>
            <a:r>
              <a:rPr lang="en-IN" dirty="0" smtClean="0">
                <a:cs typeface="Times New Roman"/>
              </a:rPr>
              <a:t>In positive cases, the angle increases by &gt;30</a:t>
            </a:r>
            <a:r>
              <a:rPr lang="en-IN" dirty="0" smtClean="0">
                <a:latin typeface="Times New Roman"/>
                <a:cs typeface="Times New Roman"/>
              </a:rPr>
              <a:t>̊</a:t>
            </a:r>
            <a:endParaRPr lang="en-IN" dirty="0" smtClean="0">
              <a:cs typeface="Times New Roman"/>
            </a:endParaRPr>
          </a:p>
          <a:p>
            <a:r>
              <a:rPr lang="en-IN" dirty="0" smtClean="0">
                <a:cs typeface="Times New Roman"/>
              </a:rPr>
              <a:t>Positive test indicates- bladder neck descent/ urethral </a:t>
            </a:r>
            <a:r>
              <a:rPr lang="en-IN" dirty="0" err="1" smtClean="0">
                <a:cs typeface="Times New Roman"/>
              </a:rPr>
              <a:t>hypermobility</a:t>
            </a:r>
            <a:r>
              <a:rPr lang="en-IN" dirty="0" smtClean="0">
                <a:cs typeface="Times New Roman"/>
              </a:rPr>
              <a:t>.</a:t>
            </a:r>
            <a:endParaRPr lang="en-IN" dirty="0" smtClean="0"/>
          </a:p>
          <a:p>
            <a:endParaRPr lang="en-IN" dirty="0"/>
          </a:p>
        </p:txBody>
      </p:sp>
      <p:pic>
        <p:nvPicPr>
          <p:cNvPr id="4" name="Picture 2"/>
          <p:cNvPicPr>
            <a:picLocks noChangeAspect="1" noChangeArrowheads="1"/>
          </p:cNvPicPr>
          <p:nvPr/>
        </p:nvPicPr>
        <p:blipFill>
          <a:blip r:embed="rId2"/>
          <a:srcRect/>
          <a:stretch>
            <a:fillRect/>
          </a:stretch>
        </p:blipFill>
        <p:spPr bwMode="auto">
          <a:xfrm>
            <a:off x="1066800" y="2667000"/>
            <a:ext cx="6705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u="sng" dirty="0" smtClean="0"/>
              <a:t>4.PAD TEST</a:t>
            </a:r>
            <a:endParaRPr lang="en-IN" sz="4000" u="sng" dirty="0"/>
          </a:p>
        </p:txBody>
      </p:sp>
      <p:sp>
        <p:nvSpPr>
          <p:cNvPr id="3" name="Content Placeholder 2"/>
          <p:cNvSpPr>
            <a:spLocks noGrp="1"/>
          </p:cNvSpPr>
          <p:nvPr>
            <p:ph idx="1"/>
          </p:nvPr>
        </p:nvSpPr>
        <p:spPr/>
        <p:txBody>
          <a:bodyPr>
            <a:normAutofit lnSpcReduction="10000"/>
          </a:bodyPr>
          <a:lstStyle/>
          <a:p>
            <a:r>
              <a:rPr lang="en-IN" sz="3000" dirty="0" smtClean="0"/>
              <a:t>Pt wears a </a:t>
            </a:r>
            <a:r>
              <a:rPr lang="en-IN" sz="3000" dirty="0" err="1" smtClean="0"/>
              <a:t>preweighed</a:t>
            </a:r>
            <a:r>
              <a:rPr lang="en-IN" sz="3000" dirty="0" smtClean="0"/>
              <a:t> sanitary pad.</a:t>
            </a:r>
          </a:p>
          <a:p>
            <a:r>
              <a:rPr lang="en-IN" sz="3000" dirty="0" smtClean="0"/>
              <a:t>Drinks 500ml water</a:t>
            </a:r>
          </a:p>
          <a:p>
            <a:r>
              <a:rPr lang="en-IN" sz="3000" dirty="0" smtClean="0"/>
              <a:t>15min – rest</a:t>
            </a:r>
          </a:p>
          <a:p>
            <a:r>
              <a:rPr lang="en-IN" sz="3000" dirty="0" smtClean="0"/>
              <a:t>30min – exercise – walking, climbing stairs</a:t>
            </a:r>
          </a:p>
          <a:p>
            <a:r>
              <a:rPr lang="en-IN" sz="3000" dirty="0" smtClean="0"/>
              <a:t>15min – provocative exercise – bending, jumping, coughing</a:t>
            </a:r>
          </a:p>
          <a:p>
            <a:r>
              <a:rPr lang="en-IN" sz="3000" dirty="0" smtClean="0"/>
              <a:t>After a period of 1hr, the pad is removed and weighed.</a:t>
            </a:r>
          </a:p>
          <a:p>
            <a:r>
              <a:rPr lang="en-IN" sz="3000" dirty="0" smtClean="0"/>
              <a:t>An increase in 1g is considered as positive test.</a:t>
            </a:r>
            <a:endParaRPr lang="en-IN" dirty="0"/>
          </a:p>
        </p:txBody>
      </p:sp>
      <p:pic>
        <p:nvPicPr>
          <p:cNvPr id="4098" name="Picture 2"/>
          <p:cNvPicPr>
            <a:picLocks noChangeAspect="1" noChangeArrowheads="1"/>
          </p:cNvPicPr>
          <p:nvPr/>
        </p:nvPicPr>
        <p:blipFill>
          <a:blip r:embed="rId2"/>
          <a:srcRect/>
          <a:stretch>
            <a:fillRect/>
          </a:stretch>
        </p:blipFill>
        <p:spPr bwMode="auto">
          <a:xfrm>
            <a:off x="6705600" y="0"/>
            <a:ext cx="24384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u="sng" dirty="0" smtClean="0"/>
              <a:t>5.STRESS TEST</a:t>
            </a:r>
            <a:endParaRPr lang="en-IN" sz="3600" u="sng" dirty="0"/>
          </a:p>
        </p:txBody>
      </p:sp>
      <p:sp>
        <p:nvSpPr>
          <p:cNvPr id="3" name="Content Placeholder 2"/>
          <p:cNvSpPr>
            <a:spLocks noGrp="1"/>
          </p:cNvSpPr>
          <p:nvPr>
            <p:ph idx="1"/>
          </p:nvPr>
        </p:nvSpPr>
        <p:spPr/>
        <p:txBody>
          <a:bodyPr>
            <a:normAutofit fontScale="92500" lnSpcReduction="10000"/>
          </a:bodyPr>
          <a:lstStyle/>
          <a:p>
            <a:r>
              <a:rPr lang="en-IN" dirty="0" smtClean="0"/>
              <a:t>Pt is asked to void. She is then catheterized to determine the residual urine.</a:t>
            </a:r>
          </a:p>
          <a:p>
            <a:r>
              <a:rPr lang="en-IN" dirty="0" smtClean="0"/>
              <a:t>Thereafter, 250ml of warm saline is</a:t>
            </a:r>
          </a:p>
          <a:p>
            <a:pPr>
              <a:buNone/>
            </a:pPr>
            <a:r>
              <a:rPr lang="en-IN" dirty="0" smtClean="0"/>
              <a:t>     instilled into the bladder.</a:t>
            </a:r>
          </a:p>
          <a:p>
            <a:r>
              <a:rPr lang="en-IN" dirty="0" smtClean="0"/>
              <a:t>Pt is then made to squat on a </a:t>
            </a:r>
          </a:p>
          <a:p>
            <a:pPr>
              <a:buNone/>
            </a:pPr>
            <a:r>
              <a:rPr lang="en-IN" dirty="0" smtClean="0"/>
              <a:t>    </a:t>
            </a:r>
            <a:r>
              <a:rPr lang="en-IN" dirty="0" err="1" smtClean="0"/>
              <a:t>preweighed</a:t>
            </a:r>
            <a:r>
              <a:rPr lang="en-IN" dirty="0" smtClean="0"/>
              <a:t> absorbent pad &amp; asked</a:t>
            </a:r>
          </a:p>
          <a:p>
            <a:pPr>
              <a:buNone/>
            </a:pPr>
            <a:r>
              <a:rPr lang="en-IN" dirty="0" smtClean="0"/>
              <a:t>    to strain, cough.</a:t>
            </a:r>
          </a:p>
          <a:p>
            <a:r>
              <a:rPr lang="en-IN" dirty="0" err="1" smtClean="0"/>
              <a:t>Objectice</a:t>
            </a:r>
            <a:r>
              <a:rPr lang="en-IN" dirty="0" smtClean="0"/>
              <a:t> evidence of leak is noted &amp; grossly </a:t>
            </a:r>
            <a:r>
              <a:rPr lang="en-IN" dirty="0" err="1" smtClean="0"/>
              <a:t>quantitated</a:t>
            </a:r>
            <a:r>
              <a:rPr lang="en-IN" dirty="0" smtClean="0"/>
              <a:t> as mild/moderate/severe.</a:t>
            </a:r>
          </a:p>
        </p:txBody>
      </p:sp>
      <p:pic>
        <p:nvPicPr>
          <p:cNvPr id="12290" name="Picture 2"/>
          <p:cNvPicPr>
            <a:picLocks noChangeAspect="1" noChangeArrowheads="1"/>
          </p:cNvPicPr>
          <p:nvPr/>
        </p:nvPicPr>
        <p:blipFill>
          <a:blip r:embed="rId2"/>
          <a:srcRect/>
          <a:stretch>
            <a:fillRect/>
          </a:stretch>
        </p:blipFill>
        <p:spPr bwMode="auto">
          <a:xfrm>
            <a:off x="6286500" y="2057399"/>
            <a:ext cx="2705100" cy="2971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525963"/>
          </a:xfrm>
        </p:spPr>
        <p:txBody>
          <a:bodyPr/>
          <a:lstStyle/>
          <a:p>
            <a:r>
              <a:rPr lang="en-IN" dirty="0" smtClean="0"/>
              <a:t>Pt is then placed in supine </a:t>
            </a:r>
            <a:r>
              <a:rPr lang="en-IN" dirty="0" err="1" smtClean="0"/>
              <a:t>lithotomy</a:t>
            </a:r>
            <a:r>
              <a:rPr lang="en-IN" dirty="0" smtClean="0"/>
              <a:t> position &amp; asked to strain, cough for further evidence of stress incontinence.</a:t>
            </a:r>
          </a:p>
          <a:p>
            <a:r>
              <a:rPr lang="en-IN" dirty="0" smtClean="0"/>
              <a:t>The absorbent pad is weighed at the end of the test.</a:t>
            </a:r>
          </a:p>
          <a:p>
            <a:r>
              <a:rPr lang="en-IN" dirty="0" smtClean="0"/>
              <a:t>Wt gain of 2g or more is indicative of GSI.</a:t>
            </a:r>
          </a:p>
          <a:p>
            <a:endParaRPr lang="en-IN" dirty="0"/>
          </a:p>
        </p:txBody>
      </p:sp>
      <p:pic>
        <p:nvPicPr>
          <p:cNvPr id="7170" name="Picture 2"/>
          <p:cNvPicPr>
            <a:picLocks noChangeAspect="1" noChangeArrowheads="1"/>
          </p:cNvPicPr>
          <p:nvPr/>
        </p:nvPicPr>
        <p:blipFill>
          <a:blip r:embed="rId2"/>
          <a:srcRect/>
          <a:stretch>
            <a:fillRect/>
          </a:stretch>
        </p:blipFill>
        <p:spPr bwMode="auto">
          <a:xfrm>
            <a:off x="5867400" y="0"/>
            <a:ext cx="32766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IN" sz="3200" u="sng" dirty="0" smtClean="0"/>
              <a:t>6.POST RESIDUAL URINE ASSESSMENT:</a:t>
            </a:r>
            <a:endParaRPr lang="en-IN" sz="3200" u="sng" dirty="0"/>
          </a:p>
        </p:txBody>
      </p:sp>
      <p:sp>
        <p:nvSpPr>
          <p:cNvPr id="3" name="Content Placeholder 2"/>
          <p:cNvSpPr>
            <a:spLocks noGrp="1"/>
          </p:cNvSpPr>
          <p:nvPr>
            <p:ph idx="1"/>
          </p:nvPr>
        </p:nvSpPr>
        <p:spPr>
          <a:xfrm>
            <a:off x="304800" y="1371600"/>
            <a:ext cx="8534400" cy="4525963"/>
          </a:xfrm>
        </p:spPr>
        <p:txBody>
          <a:bodyPr>
            <a:normAutofit/>
          </a:bodyPr>
          <a:lstStyle/>
          <a:p>
            <a:r>
              <a:rPr lang="en-IN" dirty="0" smtClean="0"/>
              <a:t>The woman is asked to void.</a:t>
            </a:r>
          </a:p>
          <a:p>
            <a:r>
              <a:rPr lang="en-IN" b="1" dirty="0" smtClean="0"/>
              <a:t>Catheter</a:t>
            </a:r>
            <a:r>
              <a:rPr lang="en-IN" dirty="0" smtClean="0"/>
              <a:t> is inserted in the bladder </a:t>
            </a:r>
          </a:p>
          <a:p>
            <a:pPr>
              <a:buNone/>
            </a:pPr>
            <a:r>
              <a:rPr lang="en-IN" dirty="0" smtClean="0"/>
              <a:t>    within the next 10min to measure </a:t>
            </a:r>
          </a:p>
          <a:p>
            <a:pPr>
              <a:buNone/>
            </a:pPr>
            <a:r>
              <a:rPr lang="en-IN" dirty="0" smtClean="0"/>
              <a:t>    the remaining urine in the bladder.</a:t>
            </a:r>
          </a:p>
          <a:p>
            <a:r>
              <a:rPr lang="en-IN" dirty="0" smtClean="0"/>
              <a:t>Residual urine assessment by </a:t>
            </a:r>
            <a:r>
              <a:rPr lang="en-IN" b="1" dirty="0" err="1" smtClean="0"/>
              <a:t>Ultrasonography</a:t>
            </a:r>
            <a:r>
              <a:rPr lang="en-IN" dirty="0" smtClean="0"/>
              <a:t> is also fairly accurate.</a:t>
            </a:r>
          </a:p>
          <a:p>
            <a:r>
              <a:rPr lang="en-IN" sz="2800" b="1" dirty="0" smtClean="0"/>
              <a:t>NORMAL RESIDUAL VOLUME SHOULD BE &lt;50ml. </a:t>
            </a:r>
            <a:endParaRPr lang="en-IN" sz="2800" b="1" dirty="0"/>
          </a:p>
        </p:txBody>
      </p:sp>
      <p:pic>
        <p:nvPicPr>
          <p:cNvPr id="10242" name="Picture 2"/>
          <p:cNvPicPr>
            <a:picLocks noChangeAspect="1" noChangeArrowheads="1"/>
          </p:cNvPicPr>
          <p:nvPr/>
        </p:nvPicPr>
        <p:blipFill>
          <a:blip r:embed="rId2"/>
          <a:srcRect/>
          <a:stretch>
            <a:fillRect/>
          </a:stretch>
        </p:blipFill>
        <p:spPr bwMode="auto">
          <a:xfrm>
            <a:off x="6629400" y="0"/>
            <a:ext cx="2514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fontScale="92500" lnSpcReduction="10000"/>
          </a:bodyPr>
          <a:lstStyle/>
          <a:p>
            <a:pPr marL="514350" indent="-514350" algn="ctr">
              <a:buNone/>
            </a:pPr>
            <a:r>
              <a:rPr lang="en-IN" u="sng" dirty="0" smtClean="0"/>
              <a:t>7. VOIDING DIARY:</a:t>
            </a:r>
          </a:p>
          <a:p>
            <a:pPr marL="514350" indent="-514350" algn="ctr">
              <a:buNone/>
            </a:pPr>
            <a:r>
              <a:rPr lang="en-IN" dirty="0" smtClean="0"/>
              <a:t>(FREQUENCY VOLUME CHART)</a:t>
            </a:r>
          </a:p>
          <a:p>
            <a:pPr marL="514350" indent="-514350"/>
            <a:r>
              <a:rPr lang="en-IN" dirty="0" smtClean="0"/>
              <a:t>Pt is asked to record her:</a:t>
            </a:r>
          </a:p>
          <a:p>
            <a:pPr marL="514350" indent="-514350" algn="just">
              <a:buClr>
                <a:srgbClr val="FF0000"/>
              </a:buClr>
              <a:buFont typeface="Wingdings" pitchFamily="2" charset="2"/>
              <a:buChar char="ü"/>
            </a:pPr>
            <a:r>
              <a:rPr lang="en-IN" dirty="0" smtClean="0"/>
              <a:t>Fluid intake </a:t>
            </a:r>
          </a:p>
          <a:p>
            <a:pPr marL="514350" indent="-514350" algn="just">
              <a:buClr>
                <a:srgbClr val="FF0000"/>
              </a:buClr>
              <a:buFont typeface="Wingdings" pitchFamily="2" charset="2"/>
              <a:buChar char="ü"/>
            </a:pPr>
            <a:r>
              <a:rPr lang="en-IN" dirty="0" smtClean="0"/>
              <a:t>Output </a:t>
            </a:r>
          </a:p>
          <a:p>
            <a:pPr marL="514350" indent="-514350" algn="just">
              <a:buClr>
                <a:srgbClr val="FF0000"/>
              </a:buClr>
              <a:buFont typeface="Wingdings" pitchFamily="2" charset="2"/>
              <a:buChar char="ü"/>
            </a:pPr>
            <a:r>
              <a:rPr lang="en-IN" dirty="0" smtClean="0"/>
              <a:t>Episodes of leaking in relation to time &amp; activity.</a:t>
            </a:r>
          </a:p>
          <a:p>
            <a:pPr marL="514350" indent="-514350"/>
            <a:r>
              <a:rPr lang="en-IN" dirty="0" smtClean="0"/>
              <a:t>Should be recorded at least for 3days</a:t>
            </a:r>
          </a:p>
          <a:p>
            <a:pPr marL="514350" indent="-514350"/>
            <a:r>
              <a:rPr lang="en-IN" dirty="0" smtClean="0"/>
              <a:t>This gives an information about:</a:t>
            </a:r>
          </a:p>
          <a:p>
            <a:pPr marL="514350" indent="-514350" algn="just">
              <a:buClr>
                <a:srgbClr val="FF0000"/>
              </a:buClr>
              <a:buFont typeface="Wingdings" pitchFamily="2" charset="2"/>
              <a:buChar char="ü"/>
            </a:pPr>
            <a:r>
              <a:rPr lang="en-IN" dirty="0" smtClean="0"/>
              <a:t>Daily urine output</a:t>
            </a:r>
          </a:p>
          <a:p>
            <a:pPr marL="514350" indent="-514350" algn="just">
              <a:buClr>
                <a:srgbClr val="FF0000"/>
              </a:buClr>
              <a:buFont typeface="Wingdings" pitchFamily="2" charset="2"/>
              <a:buChar char="ü"/>
            </a:pPr>
            <a:r>
              <a:rPr lang="en-IN" dirty="0" smtClean="0"/>
              <a:t>No. Of voids during day and night</a:t>
            </a:r>
          </a:p>
          <a:p>
            <a:pPr marL="514350" indent="-514350" algn="just">
              <a:buClr>
                <a:srgbClr val="FF0000"/>
              </a:buClr>
              <a:buFont typeface="Wingdings" pitchFamily="2" charset="2"/>
              <a:buChar char="ü"/>
            </a:pPr>
            <a:r>
              <a:rPr lang="en-IN" dirty="0" smtClean="0"/>
              <a:t>Bladder capacity</a:t>
            </a:r>
          </a:p>
          <a:p>
            <a:pPr marL="514350" indent="-514350">
              <a:buNone/>
            </a:pPr>
            <a:endParaRPr lang="en-IN" dirty="0"/>
          </a:p>
        </p:txBody>
      </p:sp>
      <p:pic>
        <p:nvPicPr>
          <p:cNvPr id="5122" name="Picture 2"/>
          <p:cNvPicPr>
            <a:picLocks noChangeAspect="1" noChangeArrowheads="1"/>
          </p:cNvPicPr>
          <p:nvPr/>
        </p:nvPicPr>
        <p:blipFill>
          <a:blip r:embed="rId2"/>
          <a:srcRect/>
          <a:stretch>
            <a:fillRect/>
          </a:stretch>
        </p:blipFill>
        <p:spPr bwMode="auto">
          <a:xfrm>
            <a:off x="6934200" y="228600"/>
            <a:ext cx="2209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u="sng" dirty="0" smtClean="0"/>
              <a:t>8.MARSHALL AND BONNEY’S TEST</a:t>
            </a:r>
            <a:endParaRPr lang="en-IN" sz="3600" u="sng" dirty="0"/>
          </a:p>
        </p:txBody>
      </p:sp>
      <p:sp>
        <p:nvSpPr>
          <p:cNvPr id="3" name="Content Placeholder 2"/>
          <p:cNvSpPr>
            <a:spLocks noGrp="1"/>
          </p:cNvSpPr>
          <p:nvPr>
            <p:ph idx="1"/>
          </p:nvPr>
        </p:nvSpPr>
        <p:spPr/>
        <p:txBody>
          <a:bodyPr/>
          <a:lstStyle/>
          <a:p>
            <a:r>
              <a:rPr lang="en-IN" dirty="0" smtClean="0"/>
              <a:t>In the </a:t>
            </a:r>
            <a:r>
              <a:rPr lang="en-IN" u="sng" dirty="0" smtClean="0"/>
              <a:t>MARSHALL</a:t>
            </a:r>
            <a:r>
              <a:rPr lang="en-IN" dirty="0" smtClean="0"/>
              <a:t> test, the vagina in the region of bladder neck is infiltrated with local anaesthetic &amp; the area is elevated with an </a:t>
            </a:r>
            <a:r>
              <a:rPr lang="en-IN" dirty="0" err="1" smtClean="0"/>
              <a:t>allis</a:t>
            </a:r>
            <a:r>
              <a:rPr lang="en-IN" dirty="0" smtClean="0"/>
              <a:t> clamp.</a:t>
            </a:r>
          </a:p>
          <a:p>
            <a:r>
              <a:rPr lang="en-IN" dirty="0" smtClean="0"/>
              <a:t>Failure to demonstrate leakage of urine is indicative of positive test.</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a:t>
            </a:r>
            <a:endParaRPr lang="en-IN" dirty="0"/>
          </a:p>
        </p:txBody>
      </p:sp>
      <p:sp>
        <p:nvSpPr>
          <p:cNvPr id="3" name="Content Placeholder 2"/>
          <p:cNvSpPr>
            <a:spLocks noGrp="1"/>
          </p:cNvSpPr>
          <p:nvPr>
            <p:ph idx="1"/>
          </p:nvPr>
        </p:nvSpPr>
        <p:spPr/>
        <p:txBody>
          <a:bodyPr/>
          <a:lstStyle/>
          <a:p>
            <a:r>
              <a:rPr lang="en-IN" dirty="0" smtClean="0"/>
              <a:t>Involuntary loss of urine so as to </a:t>
            </a:r>
          </a:p>
          <a:p>
            <a:pPr>
              <a:buNone/>
            </a:pPr>
            <a:r>
              <a:rPr lang="en-IN" dirty="0" smtClean="0"/>
              <a:t>    cause social/ </a:t>
            </a:r>
            <a:r>
              <a:rPr lang="en-IN" dirty="0" err="1" smtClean="0"/>
              <a:t>hygienical</a:t>
            </a:r>
            <a:r>
              <a:rPr lang="en-IN" dirty="0" smtClean="0"/>
              <a:t> </a:t>
            </a:r>
          </a:p>
          <a:p>
            <a:pPr>
              <a:buNone/>
            </a:pPr>
            <a:r>
              <a:rPr lang="en-IN" dirty="0" smtClean="0"/>
              <a:t>    inconvenience for day to day activity.</a:t>
            </a:r>
          </a:p>
          <a:p>
            <a:endParaRPr lang="en-IN" dirty="0" smtClean="0"/>
          </a:p>
          <a:p>
            <a:r>
              <a:rPr lang="en-IN" dirty="0" smtClean="0"/>
              <a:t>The leakage should be objectively demonstrable.</a:t>
            </a:r>
          </a:p>
          <a:p>
            <a:endParaRPr lang="en-IN" dirty="0"/>
          </a:p>
        </p:txBody>
      </p:sp>
      <p:pic>
        <p:nvPicPr>
          <p:cNvPr id="1026" name="Picture 2"/>
          <p:cNvPicPr>
            <a:picLocks noChangeAspect="1" noChangeArrowheads="1"/>
          </p:cNvPicPr>
          <p:nvPr/>
        </p:nvPicPr>
        <p:blipFill>
          <a:blip r:embed="rId2"/>
          <a:srcRect/>
          <a:stretch>
            <a:fillRect/>
          </a:stretch>
        </p:blipFill>
        <p:spPr bwMode="auto">
          <a:xfrm>
            <a:off x="6477000" y="0"/>
            <a:ext cx="2667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a:t>
            </a:r>
            <a:r>
              <a:rPr lang="en-IN" u="sng" dirty="0" smtClean="0"/>
              <a:t>BONNEY’S</a:t>
            </a:r>
            <a:r>
              <a:rPr lang="en-IN" dirty="0" smtClean="0"/>
              <a:t> test, 2fingers are placed in the vagina at the </a:t>
            </a:r>
            <a:r>
              <a:rPr lang="en-IN" dirty="0" err="1" smtClean="0"/>
              <a:t>urethrovesical</a:t>
            </a:r>
            <a:r>
              <a:rPr lang="en-IN" dirty="0" smtClean="0"/>
              <a:t> junction, on either side of the urethra &amp; the </a:t>
            </a:r>
            <a:r>
              <a:rPr lang="en-IN" dirty="0" err="1" smtClean="0"/>
              <a:t>baldder</a:t>
            </a:r>
            <a:r>
              <a:rPr lang="en-IN" dirty="0" smtClean="0"/>
              <a:t> neck region is elevated.</a:t>
            </a:r>
          </a:p>
          <a:p>
            <a:r>
              <a:rPr lang="en-IN" dirty="0" smtClean="0"/>
              <a:t>On straining/coughing, absence of leakage of urine indicates a positive test.</a:t>
            </a:r>
          </a:p>
          <a:p>
            <a:r>
              <a:rPr lang="en-IN" dirty="0" smtClean="0"/>
              <a:t>Instead of fingers, </a:t>
            </a:r>
            <a:r>
              <a:rPr lang="en-IN" dirty="0" err="1" smtClean="0"/>
              <a:t>hodge</a:t>
            </a:r>
            <a:r>
              <a:rPr lang="en-IN" dirty="0" smtClean="0"/>
              <a:t> </a:t>
            </a:r>
            <a:r>
              <a:rPr lang="en-IN" dirty="0" err="1" smtClean="0"/>
              <a:t>pessary</a:t>
            </a:r>
            <a:r>
              <a:rPr lang="en-IN" dirty="0" smtClean="0"/>
              <a:t> may be used to elevate the bladder neck.</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u="sng" dirty="0" smtClean="0"/>
              <a:t>9.URODYNAMIC STUDY</a:t>
            </a:r>
            <a:endParaRPr lang="en-IN" sz="4000" u="sng" dirty="0"/>
          </a:p>
        </p:txBody>
      </p:sp>
      <p:sp>
        <p:nvSpPr>
          <p:cNvPr id="3" name="Content Placeholder 2"/>
          <p:cNvSpPr>
            <a:spLocks noGrp="1"/>
          </p:cNvSpPr>
          <p:nvPr>
            <p:ph idx="1"/>
          </p:nvPr>
        </p:nvSpPr>
        <p:spPr/>
        <p:txBody>
          <a:bodyPr>
            <a:normAutofit fontScale="92500" lnSpcReduction="10000"/>
          </a:bodyPr>
          <a:lstStyle/>
          <a:p>
            <a:r>
              <a:rPr lang="en-IN" dirty="0" smtClean="0"/>
              <a:t>If stress incontinence is the only symptom, there may not be any need for detailed </a:t>
            </a:r>
            <a:r>
              <a:rPr lang="en-IN" dirty="0" err="1" smtClean="0"/>
              <a:t>urodynamic</a:t>
            </a:r>
            <a:r>
              <a:rPr lang="en-IN" dirty="0" smtClean="0"/>
              <a:t> study.</a:t>
            </a:r>
          </a:p>
          <a:p>
            <a:pPr>
              <a:buNone/>
            </a:pPr>
            <a:r>
              <a:rPr lang="en-IN" u="sng" dirty="0" smtClean="0"/>
              <a:t>INDICATIONS:</a:t>
            </a:r>
          </a:p>
          <a:p>
            <a:r>
              <a:rPr lang="en-IN" dirty="0" smtClean="0"/>
              <a:t>Associated with frequency, voiding difficulties, </a:t>
            </a:r>
            <a:r>
              <a:rPr lang="en-IN" dirty="0" err="1" smtClean="0"/>
              <a:t>nocturia</a:t>
            </a:r>
            <a:endParaRPr lang="en-IN" dirty="0" smtClean="0"/>
          </a:p>
          <a:p>
            <a:r>
              <a:rPr lang="en-IN" dirty="0" smtClean="0"/>
              <a:t>Mixed </a:t>
            </a:r>
            <a:r>
              <a:rPr lang="en-IN" dirty="0" err="1" smtClean="0"/>
              <a:t>symptomatology</a:t>
            </a:r>
            <a:r>
              <a:rPr lang="en-IN" dirty="0" smtClean="0"/>
              <a:t> (GSI, OAB)</a:t>
            </a:r>
          </a:p>
          <a:p>
            <a:r>
              <a:rPr lang="en-IN" dirty="0" smtClean="0"/>
              <a:t>Associated neuropathy</a:t>
            </a:r>
          </a:p>
          <a:p>
            <a:r>
              <a:rPr lang="en-IN" dirty="0" smtClean="0"/>
              <a:t>Previous failed surgery</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u="sng" dirty="0" smtClean="0"/>
              <a:t>UROFLOWMETRY:</a:t>
            </a:r>
            <a:endParaRPr lang="en-IN" sz="3600" u="sng" dirty="0"/>
          </a:p>
        </p:txBody>
      </p:sp>
      <p:sp>
        <p:nvSpPr>
          <p:cNvPr id="3" name="Content Placeholder 2"/>
          <p:cNvSpPr>
            <a:spLocks noGrp="1"/>
          </p:cNvSpPr>
          <p:nvPr>
            <p:ph idx="1"/>
          </p:nvPr>
        </p:nvSpPr>
        <p:spPr>
          <a:xfrm>
            <a:off x="228600" y="1600200"/>
            <a:ext cx="8686800" cy="4525963"/>
          </a:xfrm>
        </p:spPr>
        <p:txBody>
          <a:bodyPr/>
          <a:lstStyle/>
          <a:p>
            <a:r>
              <a:rPr lang="en-IN" b="1" dirty="0" smtClean="0"/>
              <a:t>Non invasive </a:t>
            </a:r>
            <a:r>
              <a:rPr lang="en-IN" dirty="0" smtClean="0"/>
              <a:t>test to rule out </a:t>
            </a:r>
          </a:p>
          <a:p>
            <a:pPr>
              <a:buNone/>
            </a:pPr>
            <a:r>
              <a:rPr lang="en-IN" b="1" dirty="0" smtClean="0"/>
              <a:t>    voiding</a:t>
            </a:r>
            <a:r>
              <a:rPr lang="en-IN" dirty="0" smtClean="0"/>
              <a:t> </a:t>
            </a:r>
            <a:r>
              <a:rPr lang="en-IN" b="1" dirty="0" smtClean="0"/>
              <a:t>dysfunction.</a:t>
            </a:r>
          </a:p>
          <a:p>
            <a:r>
              <a:rPr lang="en-IN" dirty="0" smtClean="0"/>
              <a:t>The time period of total voiding is recorded by a stop watch &amp; the amount of urine is estimated.</a:t>
            </a:r>
          </a:p>
          <a:p>
            <a:r>
              <a:rPr lang="en-IN" dirty="0" smtClean="0"/>
              <a:t>The normal flow rate is 15-25ml/sec.</a:t>
            </a:r>
          </a:p>
          <a:p>
            <a:r>
              <a:rPr lang="en-IN" dirty="0" smtClean="0"/>
              <a:t>The residual urine is estimated.</a:t>
            </a:r>
            <a:endParaRPr lang="en-IN" dirty="0"/>
          </a:p>
        </p:txBody>
      </p:sp>
      <p:pic>
        <p:nvPicPr>
          <p:cNvPr id="9218" name="Picture 2"/>
          <p:cNvPicPr>
            <a:picLocks noChangeAspect="1" noChangeArrowheads="1"/>
          </p:cNvPicPr>
          <p:nvPr/>
        </p:nvPicPr>
        <p:blipFill>
          <a:blip r:embed="rId2"/>
          <a:srcRect/>
          <a:stretch>
            <a:fillRect/>
          </a:stretch>
        </p:blipFill>
        <p:spPr bwMode="auto">
          <a:xfrm>
            <a:off x="5638800" y="0"/>
            <a:ext cx="31242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685800"/>
          </a:xfrm>
        </p:spPr>
        <p:txBody>
          <a:bodyPr>
            <a:normAutofit fontScale="90000"/>
          </a:bodyPr>
          <a:lstStyle/>
          <a:p>
            <a:endParaRPr lang="en-IN" dirty="0"/>
          </a:p>
        </p:txBody>
      </p:sp>
      <p:sp>
        <p:nvSpPr>
          <p:cNvPr id="3" name="Content Placeholder 2"/>
          <p:cNvSpPr>
            <a:spLocks noGrp="1"/>
          </p:cNvSpPr>
          <p:nvPr>
            <p:ph idx="1"/>
          </p:nvPr>
        </p:nvSpPr>
        <p:spPr>
          <a:xfrm>
            <a:off x="457200" y="1219200"/>
            <a:ext cx="8229600" cy="4525963"/>
          </a:xfrm>
        </p:spPr>
        <p:txBody>
          <a:bodyPr/>
          <a:lstStyle/>
          <a:p>
            <a:r>
              <a:rPr lang="en-IN" dirty="0" smtClean="0"/>
              <a:t>Low peak flow rate &lt;15ml/sec, associated with prolonged voiding time, associated with increased </a:t>
            </a:r>
            <a:r>
              <a:rPr lang="en-IN" dirty="0" err="1" smtClean="0"/>
              <a:t>detrusor</a:t>
            </a:r>
            <a:r>
              <a:rPr lang="en-IN" dirty="0" smtClean="0"/>
              <a:t> pressure (&gt;50cm H2O) indicates </a:t>
            </a:r>
            <a:r>
              <a:rPr lang="en-IN" sz="3600" b="1" dirty="0" smtClean="0"/>
              <a:t>outflow obstruction</a:t>
            </a:r>
            <a:r>
              <a:rPr lang="en-IN" dirty="0" smtClean="0"/>
              <a:t>.</a:t>
            </a:r>
          </a:p>
          <a:p>
            <a:endParaRPr lang="en-IN" dirty="0" smtClean="0"/>
          </a:p>
          <a:p>
            <a:r>
              <a:rPr lang="en-IN" dirty="0" smtClean="0"/>
              <a:t>If the flow rate drops &lt;10ml/sec, it indicates </a:t>
            </a:r>
            <a:r>
              <a:rPr lang="en-IN" sz="3600" b="1" dirty="0" err="1" smtClean="0"/>
              <a:t>atonic</a:t>
            </a:r>
            <a:r>
              <a:rPr lang="en-IN" sz="3600" b="1" dirty="0" smtClean="0"/>
              <a:t> bladder, urethral obstruction </a:t>
            </a:r>
            <a:r>
              <a:rPr lang="en-IN" dirty="0" smtClean="0"/>
              <a:t>- can be confirmed by </a:t>
            </a:r>
            <a:r>
              <a:rPr lang="en-IN" dirty="0" err="1" smtClean="0"/>
              <a:t>cystometry</a:t>
            </a:r>
            <a:r>
              <a:rPr lang="en-IN" dirty="0" smtClean="0"/>
              <a:t>.</a:t>
            </a:r>
          </a:p>
          <a:p>
            <a:pPr>
              <a:buNone/>
            </a:pP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In stress incontinence, urine flow rate is normal with nil or insignificant residual urine.</a:t>
            </a:r>
          </a:p>
          <a:p>
            <a:endParaRPr lang="en-IN" dirty="0" smtClean="0"/>
          </a:p>
          <a:p>
            <a:r>
              <a:rPr lang="en-IN" dirty="0" smtClean="0"/>
              <a:t>If </a:t>
            </a:r>
            <a:r>
              <a:rPr lang="en-IN" dirty="0" err="1" smtClean="0"/>
              <a:t>uroflowmetry</a:t>
            </a:r>
            <a:r>
              <a:rPr lang="en-IN" dirty="0" smtClean="0"/>
              <a:t> is normal, the next step is to do </a:t>
            </a:r>
            <a:r>
              <a:rPr lang="en-IN" dirty="0" err="1" smtClean="0"/>
              <a:t>cystometry</a:t>
            </a:r>
            <a:r>
              <a:rPr lang="en-IN" dirty="0" smtClean="0"/>
              <a:t> to exclude </a:t>
            </a:r>
            <a:r>
              <a:rPr lang="en-IN" dirty="0" err="1" smtClean="0"/>
              <a:t>detrusor</a:t>
            </a:r>
            <a:r>
              <a:rPr lang="en-IN" dirty="0" smtClean="0"/>
              <a:t> instability/ urge incontinence</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990600"/>
          </a:xfrm>
        </p:spPr>
        <p:txBody>
          <a:bodyPr>
            <a:normAutofit/>
          </a:bodyPr>
          <a:lstStyle/>
          <a:p>
            <a:pPr algn="l"/>
            <a:r>
              <a:rPr lang="en-IN" sz="3600" u="sng" dirty="0" smtClean="0"/>
              <a:t>CYSTOMETRY:</a:t>
            </a:r>
            <a:endParaRPr lang="en-IN" sz="3600" u="sng" dirty="0"/>
          </a:p>
        </p:txBody>
      </p:sp>
      <p:sp>
        <p:nvSpPr>
          <p:cNvPr id="3" name="Content Placeholder 2"/>
          <p:cNvSpPr>
            <a:spLocks noGrp="1"/>
          </p:cNvSpPr>
          <p:nvPr>
            <p:ph idx="1"/>
          </p:nvPr>
        </p:nvSpPr>
        <p:spPr>
          <a:xfrm>
            <a:off x="381000" y="1447800"/>
            <a:ext cx="8229600" cy="4525963"/>
          </a:xfrm>
        </p:spPr>
        <p:txBody>
          <a:bodyPr/>
          <a:lstStyle/>
          <a:p>
            <a:r>
              <a:rPr lang="en-IN" dirty="0" smtClean="0"/>
              <a:t>Measurements of pressures within the bladder and urethra during artificial filling of bladder with normal saline/CO2.</a:t>
            </a:r>
          </a:p>
          <a:p>
            <a:r>
              <a:rPr lang="en-IN" dirty="0" smtClean="0"/>
              <a:t>Helps to differentiate true stress incontinence/ </a:t>
            </a:r>
            <a:r>
              <a:rPr lang="en-IN" dirty="0" err="1" smtClean="0"/>
              <a:t>detrusor</a:t>
            </a:r>
            <a:r>
              <a:rPr lang="en-IN" dirty="0" smtClean="0"/>
              <a:t> instability/ urgency/ other types of incontinence.</a:t>
            </a:r>
          </a:p>
          <a:p>
            <a:r>
              <a:rPr lang="en-IN" dirty="0" smtClean="0"/>
              <a:t>Helpful in planning the correct treatment.</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rmAutofit/>
          </a:bodyPr>
          <a:lstStyle/>
          <a:p>
            <a:r>
              <a:rPr lang="en-IN" sz="2800" dirty="0" smtClean="0"/>
              <a:t>2 Pressure catheters with electronic </a:t>
            </a:r>
            <a:r>
              <a:rPr lang="en-IN" sz="2800" dirty="0" err="1" smtClean="0"/>
              <a:t>microtip</a:t>
            </a:r>
            <a:r>
              <a:rPr lang="en-IN" sz="2800" dirty="0" smtClean="0"/>
              <a:t> transducer are used. </a:t>
            </a:r>
          </a:p>
          <a:p>
            <a:r>
              <a:rPr lang="en-IN" sz="2800" dirty="0" smtClean="0"/>
              <a:t>One pressure catheter is introduced into the bladder to measure </a:t>
            </a:r>
            <a:r>
              <a:rPr lang="en-IN" sz="2800" dirty="0" err="1" smtClean="0"/>
              <a:t>intravesical</a:t>
            </a:r>
            <a:r>
              <a:rPr lang="en-IN" sz="2800" dirty="0" smtClean="0"/>
              <a:t> pressure (</a:t>
            </a:r>
            <a:r>
              <a:rPr lang="en-IN" sz="2800" dirty="0" err="1" smtClean="0"/>
              <a:t>Pves</a:t>
            </a:r>
            <a:r>
              <a:rPr lang="en-IN" sz="2800" dirty="0" smtClean="0"/>
              <a:t>). An additional catheter is placed in the bladder to fill it up. </a:t>
            </a:r>
          </a:p>
          <a:p>
            <a:r>
              <a:rPr lang="en-IN" sz="2800" dirty="0" smtClean="0"/>
              <a:t>Another rectal or vaginal pressure catheter is introduced to measure the intra-abdominal pressure(</a:t>
            </a:r>
            <a:r>
              <a:rPr lang="en-IN" sz="2800" dirty="0" err="1" smtClean="0"/>
              <a:t>Pabd</a:t>
            </a:r>
            <a:r>
              <a:rPr lang="en-IN" sz="2800" dirty="0" smtClean="0"/>
              <a:t>).</a:t>
            </a:r>
          </a:p>
          <a:p>
            <a:r>
              <a:rPr lang="en-IN" sz="2800" dirty="0" smtClean="0"/>
              <a:t>True </a:t>
            </a:r>
            <a:r>
              <a:rPr lang="en-IN" sz="2800" dirty="0" err="1" smtClean="0"/>
              <a:t>detrusor</a:t>
            </a:r>
            <a:r>
              <a:rPr lang="en-IN" sz="2800" dirty="0" smtClean="0"/>
              <a:t> pressure (</a:t>
            </a:r>
            <a:r>
              <a:rPr lang="en-IN" sz="2800" dirty="0" err="1" smtClean="0"/>
              <a:t>Pdet</a:t>
            </a:r>
            <a:r>
              <a:rPr lang="en-IN" sz="2800" dirty="0" smtClean="0"/>
              <a:t>) = </a:t>
            </a:r>
            <a:r>
              <a:rPr lang="en-IN" sz="2800" dirty="0" err="1" smtClean="0"/>
              <a:t>Pves</a:t>
            </a:r>
            <a:r>
              <a:rPr lang="en-IN" sz="2800" dirty="0" smtClean="0"/>
              <a:t> - </a:t>
            </a:r>
            <a:r>
              <a:rPr lang="en-IN" sz="2800" dirty="0" err="1" smtClean="0"/>
              <a:t>Pabd</a:t>
            </a:r>
            <a:endParaRPr lang="en-IN" sz="2800" dirty="0"/>
          </a:p>
        </p:txBody>
      </p:sp>
      <p:pic>
        <p:nvPicPr>
          <p:cNvPr id="4" name="Picture 2"/>
          <p:cNvPicPr>
            <a:picLocks noChangeAspect="1" noChangeArrowheads="1"/>
          </p:cNvPicPr>
          <p:nvPr/>
        </p:nvPicPr>
        <p:blipFill>
          <a:blip r:embed="rId2"/>
          <a:srcRect/>
          <a:stretch>
            <a:fillRect/>
          </a:stretch>
        </p:blipFill>
        <p:spPr bwMode="auto">
          <a:xfrm>
            <a:off x="0" y="3733800"/>
            <a:ext cx="9144000" cy="3124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77000" y="3886200"/>
            <a:ext cx="2502877"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IN" sz="3600" u="sng" dirty="0" smtClean="0"/>
              <a:t>Technique:</a:t>
            </a:r>
            <a:endParaRPr lang="en-IN" sz="3600" u="sng" dirty="0"/>
          </a:p>
        </p:txBody>
      </p:sp>
      <p:sp>
        <p:nvSpPr>
          <p:cNvPr id="5" name="Content Placeholder 4"/>
          <p:cNvSpPr>
            <a:spLocks noGrp="1"/>
          </p:cNvSpPr>
          <p:nvPr>
            <p:ph idx="1"/>
          </p:nvPr>
        </p:nvSpPr>
        <p:spPr>
          <a:xfrm>
            <a:off x="457200" y="1066800"/>
            <a:ext cx="8229600" cy="5486400"/>
          </a:xfrm>
        </p:spPr>
        <p:txBody>
          <a:bodyPr>
            <a:normAutofit fontScale="92500" lnSpcReduction="10000"/>
          </a:bodyPr>
          <a:lstStyle/>
          <a:p>
            <a:r>
              <a:rPr lang="en-IN" dirty="0" smtClean="0"/>
              <a:t>Patient sits on the study coach. </a:t>
            </a:r>
          </a:p>
          <a:p>
            <a:r>
              <a:rPr lang="en-IN" dirty="0" smtClean="0"/>
              <a:t>Normal saline is infused inside the bladder through the filling catheter at the rate of 50–100ml/min. </a:t>
            </a:r>
          </a:p>
          <a:p>
            <a:r>
              <a:rPr lang="en-IN" dirty="0" smtClean="0"/>
              <a:t>Continuous recording of the volume infused and pressure changes are done. </a:t>
            </a:r>
          </a:p>
          <a:p>
            <a:r>
              <a:rPr lang="en-IN" dirty="0" smtClean="0"/>
              <a:t>Patient may be asked for standing, coughing or heel bouncing, for provocation. </a:t>
            </a:r>
          </a:p>
          <a:p>
            <a:r>
              <a:rPr lang="en-IN" dirty="0" smtClean="0"/>
              <a:t>During voiding, filling catheter is removed. </a:t>
            </a:r>
          </a:p>
          <a:p>
            <a:r>
              <a:rPr lang="en-IN" dirty="0" smtClean="0"/>
              <a:t>Total volume voided, urine flow rate and pressures- (</a:t>
            </a:r>
            <a:r>
              <a:rPr lang="en-IN" dirty="0" err="1" smtClean="0"/>
              <a:t>Pabd</a:t>
            </a:r>
            <a:r>
              <a:rPr lang="en-IN" dirty="0" smtClean="0"/>
              <a:t>, </a:t>
            </a:r>
            <a:r>
              <a:rPr lang="en-IN" dirty="0" err="1" smtClean="0"/>
              <a:t>Pves</a:t>
            </a:r>
            <a:r>
              <a:rPr lang="en-IN" dirty="0" smtClean="0"/>
              <a:t> and </a:t>
            </a:r>
            <a:r>
              <a:rPr lang="en-IN" dirty="0" err="1" smtClean="0"/>
              <a:t>Pdet</a:t>
            </a:r>
            <a:r>
              <a:rPr lang="en-IN" dirty="0" smtClean="0"/>
              <a:t>) are recorded.</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600200"/>
            <a:ext cx="8686800" cy="4525963"/>
          </a:xfrm>
        </p:spPr>
        <p:txBody>
          <a:bodyPr/>
          <a:lstStyle/>
          <a:p>
            <a:r>
              <a:rPr lang="en-IN" dirty="0" smtClean="0"/>
              <a:t>Urine leaks on coughing with no rise in </a:t>
            </a:r>
            <a:r>
              <a:rPr lang="en-IN" dirty="0" err="1" smtClean="0"/>
              <a:t>detrusor</a:t>
            </a:r>
            <a:r>
              <a:rPr lang="en-IN" dirty="0" smtClean="0"/>
              <a:t> pressure- </a:t>
            </a:r>
            <a:r>
              <a:rPr lang="en-IN" b="1" dirty="0" smtClean="0"/>
              <a:t>GSI.</a:t>
            </a:r>
          </a:p>
          <a:p>
            <a:r>
              <a:rPr lang="en-IN" dirty="0" smtClean="0"/>
              <a:t>In GSI, </a:t>
            </a:r>
            <a:r>
              <a:rPr lang="en-IN" dirty="0" err="1" smtClean="0"/>
              <a:t>cystometric</a:t>
            </a:r>
            <a:r>
              <a:rPr lang="en-IN" dirty="0" smtClean="0"/>
              <a:t> evaluation is normal.</a:t>
            </a:r>
          </a:p>
          <a:p>
            <a:r>
              <a:rPr lang="en-IN" dirty="0" smtClean="0"/>
              <a:t>Values are abnormal in </a:t>
            </a:r>
            <a:r>
              <a:rPr lang="en-IN" dirty="0" err="1" smtClean="0"/>
              <a:t>detrusor</a:t>
            </a:r>
            <a:r>
              <a:rPr lang="en-IN" dirty="0" smtClean="0"/>
              <a:t> instability and urge incontinence.</a:t>
            </a:r>
          </a:p>
          <a:p>
            <a:pPr>
              <a:buNone/>
            </a:pPr>
            <a:endParaRPr lang="en-IN" dirty="0" smtClean="0"/>
          </a:p>
          <a:p>
            <a:endParaRPr lang="en-IN"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CLASSIFICATION</a:t>
            </a:r>
            <a:endParaRPr lang="en-IN" u="sng" dirty="0"/>
          </a:p>
        </p:txBody>
      </p:sp>
      <p:sp>
        <p:nvSpPr>
          <p:cNvPr id="3" name="Content Placeholder 2"/>
          <p:cNvSpPr>
            <a:spLocks noGrp="1"/>
          </p:cNvSpPr>
          <p:nvPr>
            <p:ph idx="1"/>
          </p:nvPr>
        </p:nvSpPr>
        <p:spPr>
          <a:xfrm>
            <a:off x="457200" y="1600200"/>
            <a:ext cx="4114800" cy="4525963"/>
          </a:xfrm>
        </p:spPr>
        <p:txBody>
          <a:bodyPr>
            <a:normAutofit/>
          </a:bodyPr>
          <a:lstStyle/>
          <a:p>
            <a:pPr algn="ctr">
              <a:buNone/>
            </a:pPr>
            <a:r>
              <a:rPr lang="en-IN" b="1" u="sng" dirty="0" smtClean="0"/>
              <a:t>Urethral</a:t>
            </a:r>
          </a:p>
          <a:p>
            <a:r>
              <a:rPr lang="en-IN" dirty="0" smtClean="0"/>
              <a:t>Genuine stress incontinence</a:t>
            </a:r>
          </a:p>
          <a:p>
            <a:r>
              <a:rPr lang="en-IN" dirty="0" smtClean="0"/>
              <a:t>Urge incontinence</a:t>
            </a:r>
          </a:p>
          <a:p>
            <a:r>
              <a:rPr lang="en-IN" dirty="0" smtClean="0"/>
              <a:t>Mixed </a:t>
            </a:r>
          </a:p>
          <a:p>
            <a:r>
              <a:rPr lang="en-IN" dirty="0" smtClean="0"/>
              <a:t>Overflow </a:t>
            </a:r>
          </a:p>
          <a:p>
            <a:r>
              <a:rPr lang="en-IN" dirty="0" smtClean="0"/>
              <a:t>Functional</a:t>
            </a:r>
          </a:p>
          <a:p>
            <a:pPr>
              <a:buNone/>
            </a:pPr>
            <a:endParaRPr lang="en-IN" dirty="0"/>
          </a:p>
        </p:txBody>
      </p:sp>
      <p:sp>
        <p:nvSpPr>
          <p:cNvPr id="4" name="Content Placeholder 2"/>
          <p:cNvSpPr txBox="1">
            <a:spLocks/>
          </p:cNvSpPr>
          <p:nvPr/>
        </p:nvSpPr>
        <p:spPr>
          <a:xfrm>
            <a:off x="4572000" y="1524000"/>
            <a:ext cx="42672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1" i="0" u="sng" strike="noStrike" kern="1200" cap="none" spc="0" normalizeH="0" baseline="0" noProof="0" dirty="0" smtClean="0">
                <a:ln>
                  <a:noFill/>
                </a:ln>
                <a:solidFill>
                  <a:schemeClr val="tx1"/>
                </a:solidFill>
                <a:effectLst/>
                <a:uLnTx/>
                <a:uFillTx/>
                <a:latin typeface="+mn-lt"/>
                <a:ea typeface="+mn-ea"/>
                <a:cs typeface="+mn-cs"/>
              </a:rPr>
              <a:t>Extra urethral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sng" strike="noStrike" kern="1200" cap="none" spc="0" normalizeH="0" baseline="0" noProof="0" dirty="0" smtClean="0">
                <a:ln>
                  <a:noFill/>
                </a:ln>
                <a:solidFill>
                  <a:schemeClr val="tx1"/>
                </a:solidFill>
                <a:effectLst/>
                <a:uLnTx/>
                <a:uFillTx/>
                <a:latin typeface="+mn-lt"/>
                <a:ea typeface="+mn-ea"/>
                <a:cs typeface="+mn-cs"/>
              </a:rPr>
              <a:t>Congenital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Ectopic </a:t>
            </a: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ureter</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0" i="0" u="sng" strike="noStrike" kern="1200" cap="none" spc="0" normalizeH="0" baseline="0" noProof="0" dirty="0" smtClean="0">
                <a:ln>
                  <a:noFill/>
                </a:ln>
                <a:solidFill>
                  <a:schemeClr val="tx1"/>
                </a:solidFill>
                <a:effectLst/>
                <a:uLnTx/>
                <a:uFillTx/>
                <a:latin typeface="+mn-lt"/>
                <a:ea typeface="+mn-ea"/>
                <a:cs typeface="+mn-cs"/>
              </a:rPr>
              <a:t>Acquired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3200" b="0" i="0" u="none" strike="noStrike" kern="1200" cap="none" spc="0" normalizeH="0" baseline="0" noProof="0" dirty="0" smtClean="0">
                <a:ln>
                  <a:noFill/>
                </a:ln>
                <a:solidFill>
                  <a:schemeClr val="tx1"/>
                </a:solidFill>
                <a:effectLst/>
                <a:uLnTx/>
                <a:uFillTx/>
                <a:latin typeface="+mn-lt"/>
                <a:ea typeface="+mn-ea"/>
                <a:cs typeface="+mn-cs"/>
              </a:rPr>
              <a:t>Fistulae (</a:t>
            </a: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vesical</a:t>
            </a:r>
            <a:r>
              <a:rPr kumimoji="0" lang="en-IN"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ureteral</a:t>
            </a:r>
            <a:r>
              <a:rPr kumimoji="0" lang="en-IN"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u="sng" dirty="0" smtClean="0"/>
              <a:t>MICTURITION  CYSTOURETHOGRAPHY:</a:t>
            </a:r>
            <a:endParaRPr lang="en-IN" sz="3600" u="sng" dirty="0"/>
          </a:p>
        </p:txBody>
      </p:sp>
      <p:sp>
        <p:nvSpPr>
          <p:cNvPr id="3" name="Content Placeholder 2"/>
          <p:cNvSpPr>
            <a:spLocks noGrp="1"/>
          </p:cNvSpPr>
          <p:nvPr>
            <p:ph idx="1"/>
          </p:nvPr>
        </p:nvSpPr>
        <p:spPr/>
        <p:txBody>
          <a:bodyPr/>
          <a:lstStyle/>
          <a:p>
            <a:r>
              <a:rPr lang="en-IN" dirty="0" smtClean="0"/>
              <a:t>Normally, a continent woman demonstrates a well posterior UV angle of 100</a:t>
            </a:r>
            <a:r>
              <a:rPr lang="en-IN" dirty="0" smtClean="0">
                <a:latin typeface="Times New Roman"/>
                <a:cs typeface="Times New Roman"/>
              </a:rPr>
              <a:t>̊.</a:t>
            </a:r>
          </a:p>
          <a:p>
            <a:r>
              <a:rPr lang="en-IN" dirty="0" smtClean="0"/>
              <a:t>Loss of </a:t>
            </a:r>
            <a:r>
              <a:rPr lang="en-IN" dirty="0" err="1" smtClean="0"/>
              <a:t>post.UV</a:t>
            </a:r>
            <a:r>
              <a:rPr lang="en-IN" dirty="0" smtClean="0"/>
              <a:t> angle causes stress incontinence.</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u="sng" dirty="0" smtClean="0"/>
              <a:t>UROPROFILOMETRY:</a:t>
            </a:r>
            <a:endParaRPr lang="en-IN" sz="3600" u="sng" dirty="0"/>
          </a:p>
        </p:txBody>
      </p:sp>
      <p:sp>
        <p:nvSpPr>
          <p:cNvPr id="3" name="Content Placeholder 2"/>
          <p:cNvSpPr>
            <a:spLocks noGrp="1"/>
          </p:cNvSpPr>
          <p:nvPr>
            <p:ph idx="1"/>
          </p:nvPr>
        </p:nvSpPr>
        <p:spPr/>
        <p:txBody>
          <a:bodyPr>
            <a:normAutofit/>
          </a:bodyPr>
          <a:lstStyle/>
          <a:p>
            <a:r>
              <a:rPr lang="en-IN" sz="3600" dirty="0" smtClean="0"/>
              <a:t>GOLD STANDARD in the diagnosis of GSI.</a:t>
            </a:r>
          </a:p>
          <a:p>
            <a:r>
              <a:rPr lang="en-IN" sz="3600" b="1" dirty="0" smtClean="0"/>
              <a:t>In a continent woman, urethral pressure must be higher than the bladder pressure</a:t>
            </a:r>
            <a:r>
              <a:rPr lang="en-IN" b="1"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IN" u="sng" dirty="0" smtClean="0"/>
              <a:t>Technique:</a:t>
            </a:r>
          </a:p>
          <a:p>
            <a:pPr>
              <a:buNone/>
            </a:pPr>
            <a:r>
              <a:rPr lang="en-IN" dirty="0" smtClean="0"/>
              <a:t>Catheter having </a:t>
            </a:r>
            <a:r>
              <a:rPr lang="en-IN" dirty="0" err="1" smtClean="0"/>
              <a:t>microtip</a:t>
            </a:r>
            <a:r>
              <a:rPr lang="en-IN" dirty="0" smtClean="0"/>
              <a:t> pressure transducers is inserted into the bladder (filled with 250ml NS) &amp; the catheter is slowly pulled down from the bladder along the urethra.</a:t>
            </a:r>
          </a:p>
          <a:p>
            <a:pPr>
              <a:buNone/>
            </a:pPr>
            <a:endParaRPr lang="en-IN" dirty="0" smtClean="0"/>
          </a:p>
          <a:p>
            <a:pPr>
              <a:buNone/>
            </a:pPr>
            <a:r>
              <a:rPr lang="en-IN" dirty="0" smtClean="0"/>
              <a:t>The transducer measures the </a:t>
            </a:r>
            <a:r>
              <a:rPr lang="en-IN" dirty="0" err="1" smtClean="0"/>
              <a:t>intravesical</a:t>
            </a:r>
            <a:r>
              <a:rPr lang="en-IN" dirty="0" smtClean="0"/>
              <a:t> and urethral pressure while it is pulled down.</a:t>
            </a:r>
          </a:p>
          <a:p>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219200"/>
            <a:ext cx="8229600" cy="4525963"/>
          </a:xfrm>
        </p:spPr>
        <p:txBody>
          <a:bodyPr/>
          <a:lstStyle/>
          <a:p>
            <a:pPr>
              <a:buNone/>
            </a:pPr>
            <a:r>
              <a:rPr lang="en-IN" u="sng" dirty="0" smtClean="0"/>
              <a:t>Abnormalities:</a:t>
            </a:r>
          </a:p>
          <a:p>
            <a:r>
              <a:rPr lang="en-IN" dirty="0" smtClean="0"/>
              <a:t>Functional length of urethra &lt;3cm</a:t>
            </a:r>
          </a:p>
          <a:p>
            <a:r>
              <a:rPr lang="en-IN" dirty="0" smtClean="0"/>
              <a:t>Peak urethral pressure decreases both in supine and erect position.</a:t>
            </a:r>
          </a:p>
          <a:p>
            <a:r>
              <a:rPr lang="en-IN" dirty="0" smtClean="0"/>
              <a:t>During strain, </a:t>
            </a:r>
            <a:r>
              <a:rPr lang="en-IN" b="1" dirty="0" smtClean="0"/>
              <a:t>significant lowering of urethral closure pressure compared to </a:t>
            </a:r>
            <a:r>
              <a:rPr lang="en-IN" b="1" dirty="0" err="1" smtClean="0"/>
              <a:t>intravesical</a:t>
            </a:r>
            <a:r>
              <a:rPr lang="en-IN" b="1" dirty="0" smtClean="0"/>
              <a:t> pressure. (</a:t>
            </a:r>
            <a:r>
              <a:rPr lang="en-IN" b="1" u="sng" dirty="0" smtClean="0"/>
              <a:t>PATHOGNOMONIC of GSI</a:t>
            </a:r>
            <a:r>
              <a:rPr lang="en-IN" b="1" dirty="0" smtClean="0"/>
              <a:t>)</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normAutofit/>
          </a:bodyPr>
          <a:lstStyle/>
          <a:p>
            <a:pPr algn="l"/>
            <a:r>
              <a:rPr lang="en-IN" sz="3200" dirty="0" smtClean="0"/>
              <a:t>  </a:t>
            </a:r>
            <a:r>
              <a:rPr lang="en-IN" sz="3200" u="sng" dirty="0" smtClean="0"/>
              <a:t>CYSTOSCOPY </a:t>
            </a:r>
            <a:r>
              <a:rPr lang="en-IN" sz="3200" dirty="0" smtClean="0"/>
              <a:t>&amp;</a:t>
            </a:r>
            <a:r>
              <a:rPr lang="en-IN" sz="3200" u="sng" dirty="0" smtClean="0"/>
              <a:t> URETHROSCOPY:</a:t>
            </a:r>
            <a:endParaRPr lang="en-IN" sz="3200" u="sng" dirty="0"/>
          </a:p>
        </p:txBody>
      </p:sp>
      <p:sp>
        <p:nvSpPr>
          <p:cNvPr id="3" name="Content Placeholder 2"/>
          <p:cNvSpPr>
            <a:spLocks noGrp="1"/>
          </p:cNvSpPr>
          <p:nvPr>
            <p:ph idx="1"/>
          </p:nvPr>
        </p:nvSpPr>
        <p:spPr/>
        <p:txBody>
          <a:bodyPr/>
          <a:lstStyle/>
          <a:p>
            <a:pPr>
              <a:buNone/>
            </a:pPr>
            <a:r>
              <a:rPr lang="en-IN" dirty="0" err="1" smtClean="0"/>
              <a:t>Perfomed</a:t>
            </a:r>
            <a:r>
              <a:rPr lang="en-IN" dirty="0" smtClean="0"/>
              <a:t> only in selected cases.</a:t>
            </a:r>
          </a:p>
          <a:p>
            <a:pPr>
              <a:buNone/>
            </a:pPr>
            <a:r>
              <a:rPr lang="en-IN" u="sng" dirty="0" smtClean="0"/>
              <a:t>Indications:</a:t>
            </a:r>
          </a:p>
          <a:p>
            <a:r>
              <a:rPr lang="en-IN" dirty="0" smtClean="0"/>
              <a:t>h/o </a:t>
            </a:r>
            <a:r>
              <a:rPr lang="en-IN" dirty="0" err="1" smtClean="0"/>
              <a:t>hematuria</a:t>
            </a:r>
            <a:endParaRPr lang="en-IN" dirty="0" smtClean="0"/>
          </a:p>
          <a:p>
            <a:r>
              <a:rPr lang="en-IN" dirty="0" smtClean="0"/>
              <a:t>h/o frequency, urgency (to r/o reduced bladder capacity, interstitial cystitis)</a:t>
            </a:r>
          </a:p>
          <a:p>
            <a:r>
              <a:rPr lang="en-IN" dirty="0" smtClean="0"/>
              <a:t>Suspected neoplasm</a:t>
            </a:r>
          </a:p>
          <a:p>
            <a:r>
              <a:rPr lang="en-IN" dirty="0" smtClean="0"/>
              <a:t>Suspected fistula</a:t>
            </a:r>
          </a:p>
          <a:p>
            <a:endParaRPr lang="en-IN" dirty="0"/>
          </a:p>
        </p:txBody>
      </p:sp>
      <p:pic>
        <p:nvPicPr>
          <p:cNvPr id="6146" name="Picture 2"/>
          <p:cNvPicPr>
            <a:picLocks noChangeAspect="1" noChangeArrowheads="1"/>
          </p:cNvPicPr>
          <p:nvPr/>
        </p:nvPicPr>
        <p:blipFill>
          <a:blip r:embed="rId2"/>
          <a:srcRect/>
          <a:stretch>
            <a:fillRect/>
          </a:stretch>
        </p:blipFill>
        <p:spPr bwMode="auto">
          <a:xfrm>
            <a:off x="5943600" y="228600"/>
            <a:ext cx="32004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u="sng" dirty="0" smtClean="0"/>
              <a:t>VIDEOCYSTOURETHROGRAPHY:</a:t>
            </a:r>
            <a:endParaRPr lang="en-IN" sz="3600" u="sng" dirty="0"/>
          </a:p>
        </p:txBody>
      </p:sp>
      <p:sp>
        <p:nvSpPr>
          <p:cNvPr id="3" name="Content Placeholder 2"/>
          <p:cNvSpPr>
            <a:spLocks noGrp="1"/>
          </p:cNvSpPr>
          <p:nvPr>
            <p:ph idx="1"/>
          </p:nvPr>
        </p:nvSpPr>
        <p:spPr/>
        <p:txBody>
          <a:bodyPr/>
          <a:lstStyle/>
          <a:p>
            <a:pPr>
              <a:buNone/>
            </a:pPr>
            <a:r>
              <a:rPr lang="en-IN" u="sng" dirty="0" smtClean="0"/>
              <a:t>Indications:</a:t>
            </a:r>
          </a:p>
          <a:p>
            <a:r>
              <a:rPr lang="en-IN" dirty="0" smtClean="0"/>
              <a:t>h/o previous failed surgery.</a:t>
            </a:r>
          </a:p>
          <a:p>
            <a:r>
              <a:rPr lang="en-IN" dirty="0" smtClean="0"/>
              <a:t>To exclude </a:t>
            </a:r>
            <a:r>
              <a:rPr lang="en-IN" dirty="0" err="1" smtClean="0"/>
              <a:t>diverticula</a:t>
            </a:r>
            <a:r>
              <a:rPr lang="en-IN" dirty="0" smtClean="0"/>
              <a:t>, </a:t>
            </a:r>
            <a:r>
              <a:rPr lang="en-IN" dirty="0" err="1" smtClean="0"/>
              <a:t>sacculation</a:t>
            </a:r>
            <a:r>
              <a:rPr lang="en-IN" dirty="0" smtClean="0"/>
              <a:t>.</a:t>
            </a:r>
          </a:p>
          <a:p>
            <a:endParaRPr lang="en-IN" dirty="0" smtClean="0"/>
          </a:p>
          <a:p>
            <a:r>
              <a:rPr lang="en-IN" dirty="0" smtClean="0"/>
              <a:t>To assess the anatomical relationship of bladder neck, bladder base and urethra.</a:t>
            </a:r>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dirty="0" smtClean="0"/>
              <a:t>              </a:t>
            </a:r>
            <a:r>
              <a:rPr lang="en-IN" sz="3600" u="sng" dirty="0" smtClean="0"/>
              <a:t>10.ULTRASOUND              </a:t>
            </a:r>
            <a:endParaRPr lang="en-IN" sz="3600" u="sng"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buNone/>
            </a:pPr>
            <a:r>
              <a:rPr lang="en-IN" dirty="0" smtClean="0"/>
              <a:t>To measure:</a:t>
            </a:r>
          </a:p>
          <a:p>
            <a:r>
              <a:rPr lang="en-IN" dirty="0" smtClean="0"/>
              <a:t>Bladder volume</a:t>
            </a:r>
          </a:p>
          <a:p>
            <a:r>
              <a:rPr lang="en-IN" dirty="0" smtClean="0"/>
              <a:t>Residual volume</a:t>
            </a:r>
          </a:p>
          <a:p>
            <a:r>
              <a:rPr lang="en-IN" dirty="0" smtClean="0"/>
              <a:t>Bladder wall thickness</a:t>
            </a:r>
          </a:p>
          <a:p>
            <a:pPr>
              <a:buNone/>
            </a:pPr>
            <a:r>
              <a:rPr lang="en-IN" dirty="0" smtClean="0"/>
              <a:t>    (Thickness&gt;6mm – </a:t>
            </a:r>
            <a:r>
              <a:rPr lang="en-IN" dirty="0" err="1" smtClean="0"/>
              <a:t>detrusor</a:t>
            </a:r>
            <a:r>
              <a:rPr lang="en-IN" dirty="0" smtClean="0"/>
              <a:t> instability)</a:t>
            </a:r>
          </a:p>
          <a:p>
            <a:pPr>
              <a:buNone/>
            </a:pPr>
            <a:endParaRPr lang="en-IN" dirty="0" smtClean="0"/>
          </a:p>
          <a:p>
            <a:r>
              <a:rPr lang="en-IN" b="1" dirty="0" smtClean="0"/>
              <a:t>TRANSVAGINAL ENDOSONOGRAPHY </a:t>
            </a:r>
            <a:r>
              <a:rPr lang="en-IN" dirty="0" smtClean="0"/>
              <a:t>is widely used to assess the anatomy of bladder neck, urethra, bladder wall thickness</a:t>
            </a:r>
          </a:p>
          <a:p>
            <a:endParaRPr lang="en-IN" dirty="0"/>
          </a:p>
        </p:txBody>
      </p:sp>
      <p:pic>
        <p:nvPicPr>
          <p:cNvPr id="2050" name="Picture 2"/>
          <p:cNvPicPr>
            <a:picLocks noChangeAspect="1" noChangeArrowheads="1"/>
          </p:cNvPicPr>
          <p:nvPr/>
        </p:nvPicPr>
        <p:blipFill>
          <a:blip r:embed="rId2"/>
          <a:srcRect/>
          <a:stretch>
            <a:fillRect/>
          </a:stretch>
        </p:blipFill>
        <p:spPr bwMode="auto">
          <a:xfrm>
            <a:off x="5334000" y="0"/>
            <a:ext cx="3810000"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a:bodyPr>
          <a:lstStyle/>
          <a:p>
            <a:r>
              <a:rPr lang="en-IN" sz="3600" u="sng" dirty="0" smtClean="0"/>
              <a:t>11.MRI</a:t>
            </a:r>
            <a:endParaRPr lang="en-IN" sz="3600" u="sng" dirty="0"/>
          </a:p>
        </p:txBody>
      </p:sp>
      <p:sp>
        <p:nvSpPr>
          <p:cNvPr id="3" name="Content Placeholder 2"/>
          <p:cNvSpPr>
            <a:spLocks noGrp="1"/>
          </p:cNvSpPr>
          <p:nvPr>
            <p:ph idx="1"/>
          </p:nvPr>
        </p:nvSpPr>
        <p:spPr>
          <a:xfrm>
            <a:off x="228600" y="1295400"/>
            <a:ext cx="5105400" cy="4525963"/>
          </a:xfrm>
        </p:spPr>
        <p:txBody>
          <a:bodyPr/>
          <a:lstStyle/>
          <a:p>
            <a:r>
              <a:rPr lang="en-IN" dirty="0" smtClean="0"/>
              <a:t>Helps in studying the defects in the pelvic floor muscles and the supporting fasciae.</a:t>
            </a:r>
          </a:p>
          <a:p>
            <a:pPr algn="ctr">
              <a:buNone/>
            </a:pPr>
            <a:endParaRPr lang="en-IN" sz="3600" u="sng" dirty="0" smtClean="0"/>
          </a:p>
          <a:p>
            <a:pPr algn="ctr">
              <a:buNone/>
            </a:pPr>
            <a:r>
              <a:rPr lang="en-IN" sz="3600" u="sng" dirty="0" smtClean="0"/>
              <a:t>12.CT UROGRAM</a:t>
            </a:r>
          </a:p>
          <a:p>
            <a:r>
              <a:rPr lang="en-IN" dirty="0" smtClean="0"/>
              <a:t>To </a:t>
            </a:r>
            <a:r>
              <a:rPr lang="en-IN" dirty="0" err="1" smtClean="0"/>
              <a:t>ruleout</a:t>
            </a:r>
            <a:r>
              <a:rPr lang="en-IN" dirty="0" smtClean="0"/>
              <a:t> congenital anomalies, calculi, fistulae.</a:t>
            </a:r>
            <a:endParaRPr lang="en-IN" dirty="0"/>
          </a:p>
        </p:txBody>
      </p:sp>
      <p:pic>
        <p:nvPicPr>
          <p:cNvPr id="3074" name="Picture 2"/>
          <p:cNvPicPr>
            <a:picLocks noChangeAspect="1" noChangeArrowheads="1"/>
          </p:cNvPicPr>
          <p:nvPr/>
        </p:nvPicPr>
        <p:blipFill>
          <a:blip r:embed="rId2"/>
          <a:srcRect/>
          <a:stretch>
            <a:fillRect/>
          </a:stretch>
        </p:blipFill>
        <p:spPr bwMode="auto">
          <a:xfrm>
            <a:off x="5410200" y="1066800"/>
            <a:ext cx="37338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Grades of GSI (clinical)</a:t>
            </a:r>
            <a:endParaRPr lang="en-IN" dirty="0"/>
          </a:p>
        </p:txBody>
      </p:sp>
      <p:sp>
        <p:nvSpPr>
          <p:cNvPr id="3" name="Content Placeholder 2"/>
          <p:cNvSpPr>
            <a:spLocks noGrp="1"/>
          </p:cNvSpPr>
          <p:nvPr>
            <p:ph idx="1"/>
          </p:nvPr>
        </p:nvSpPr>
        <p:spPr/>
        <p:txBody>
          <a:bodyPr/>
          <a:lstStyle/>
          <a:p>
            <a:r>
              <a:rPr lang="en-IN" dirty="0" smtClean="0"/>
              <a:t>Grade </a:t>
            </a:r>
            <a:r>
              <a:rPr lang="en-IN" dirty="0" err="1" smtClean="0"/>
              <a:t>i</a:t>
            </a:r>
            <a:r>
              <a:rPr lang="en-IN" dirty="0" smtClean="0"/>
              <a:t> – incontinence with only severe stress</a:t>
            </a:r>
          </a:p>
          <a:p>
            <a:r>
              <a:rPr lang="en-IN" dirty="0" smtClean="0"/>
              <a:t>Grade ii – incontinence with moderate stress</a:t>
            </a:r>
          </a:p>
          <a:p>
            <a:r>
              <a:rPr lang="en-IN" dirty="0" smtClean="0"/>
              <a:t>Grade iii – incontinence with mild stress</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Grades of GSI (surgical)</a:t>
            </a:r>
            <a:endParaRPr lang="en-IN" dirty="0"/>
          </a:p>
        </p:txBody>
      </p:sp>
      <p:sp>
        <p:nvSpPr>
          <p:cNvPr id="3" name="Content Placeholder 2"/>
          <p:cNvSpPr>
            <a:spLocks noGrp="1"/>
          </p:cNvSpPr>
          <p:nvPr>
            <p:ph idx="1"/>
          </p:nvPr>
        </p:nvSpPr>
        <p:spPr/>
        <p:txBody>
          <a:bodyPr/>
          <a:lstStyle/>
          <a:p>
            <a:r>
              <a:rPr lang="en-IN" dirty="0" smtClean="0"/>
              <a:t>Type </a:t>
            </a:r>
            <a:r>
              <a:rPr lang="en-IN" dirty="0" err="1" smtClean="0"/>
              <a:t>i</a:t>
            </a:r>
            <a:r>
              <a:rPr lang="en-IN" dirty="0" smtClean="0"/>
              <a:t> – GSI due lo loss of posterior  </a:t>
            </a:r>
            <a:r>
              <a:rPr lang="en-IN" dirty="0" err="1" smtClean="0"/>
              <a:t>urethrovesical</a:t>
            </a:r>
            <a:r>
              <a:rPr lang="en-IN" dirty="0" smtClean="0"/>
              <a:t> angle</a:t>
            </a:r>
          </a:p>
          <a:p>
            <a:r>
              <a:rPr lang="en-IN" dirty="0" smtClean="0"/>
              <a:t>Type ii – loss of posterior </a:t>
            </a:r>
            <a:r>
              <a:rPr lang="en-IN" dirty="0" err="1" smtClean="0"/>
              <a:t>urethrovesical</a:t>
            </a:r>
            <a:r>
              <a:rPr lang="en-IN" dirty="0" smtClean="0"/>
              <a:t> angle + urethral </a:t>
            </a:r>
            <a:r>
              <a:rPr lang="en-IN" dirty="0" err="1" smtClean="0"/>
              <a:t>hypermobility</a:t>
            </a:r>
            <a:endParaRPr lang="en-IN" dirty="0" smtClean="0"/>
          </a:p>
          <a:p>
            <a:r>
              <a:rPr lang="en-IN" dirty="0" smtClean="0"/>
              <a:t>Type iii – intrinsic sphincter deficiency</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Genuine Stress Incontinence</a:t>
            </a:r>
            <a:endParaRPr lang="en-IN" dirty="0"/>
          </a:p>
        </p:txBody>
      </p:sp>
      <p:sp>
        <p:nvSpPr>
          <p:cNvPr id="3" name="Content Placeholder 2"/>
          <p:cNvSpPr>
            <a:spLocks noGrp="1"/>
          </p:cNvSpPr>
          <p:nvPr>
            <p:ph idx="1"/>
          </p:nvPr>
        </p:nvSpPr>
        <p:spPr>
          <a:xfrm>
            <a:off x="0" y="1524000"/>
            <a:ext cx="8229600" cy="4525963"/>
          </a:xfrm>
        </p:spPr>
        <p:txBody>
          <a:bodyPr/>
          <a:lstStyle/>
          <a:p>
            <a:r>
              <a:rPr lang="en-IN" dirty="0" smtClean="0"/>
              <a:t>Involuntary loss of urine with increased intra abdominal pressure in the absence of </a:t>
            </a:r>
            <a:r>
              <a:rPr lang="en-IN" dirty="0" err="1" smtClean="0"/>
              <a:t>detrusor</a:t>
            </a:r>
            <a:r>
              <a:rPr lang="en-IN" dirty="0" smtClean="0"/>
              <a:t> contraction.</a:t>
            </a:r>
          </a:p>
          <a:p>
            <a:r>
              <a:rPr lang="en-IN" b="1" dirty="0" smtClean="0"/>
              <a:t>THE BLADDER PRESSURE EXCEEDS THE URETHRAL PRESSURE</a:t>
            </a:r>
            <a:r>
              <a:rPr lang="en-IN" dirty="0" smtClean="0"/>
              <a:t>, leakage occurs.</a:t>
            </a:r>
          </a:p>
          <a:p>
            <a:r>
              <a:rPr lang="en-IN" dirty="0" smtClean="0"/>
              <a:t>Most common type.</a:t>
            </a:r>
          </a:p>
        </p:txBody>
      </p:sp>
      <p:pic>
        <p:nvPicPr>
          <p:cNvPr id="2050" name="Picture 2"/>
          <p:cNvPicPr>
            <a:picLocks noChangeAspect="1" noChangeArrowheads="1"/>
          </p:cNvPicPr>
          <p:nvPr/>
        </p:nvPicPr>
        <p:blipFill>
          <a:blip r:embed="rId2"/>
          <a:srcRect/>
          <a:stretch>
            <a:fillRect/>
          </a:stretch>
        </p:blipFill>
        <p:spPr bwMode="auto">
          <a:xfrm>
            <a:off x="6994071" y="2209800"/>
            <a:ext cx="2149929"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               TREATMENT</a:t>
            </a:r>
            <a:endParaRPr lang="en-IN"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IN" dirty="0" smtClean="0"/>
              <a:t>Depends on:</a:t>
            </a:r>
          </a:p>
          <a:p>
            <a:r>
              <a:rPr lang="en-IN" dirty="0" smtClean="0"/>
              <a:t>Clinical findings</a:t>
            </a:r>
          </a:p>
          <a:p>
            <a:r>
              <a:rPr lang="en-IN" dirty="0" smtClean="0"/>
              <a:t>Severity of incontinence</a:t>
            </a:r>
          </a:p>
          <a:p>
            <a:r>
              <a:rPr lang="en-IN" dirty="0" smtClean="0"/>
              <a:t>Presence of </a:t>
            </a:r>
            <a:r>
              <a:rPr lang="en-IN" dirty="0" err="1" smtClean="0"/>
              <a:t>co.morbidities</a:t>
            </a:r>
            <a:endParaRPr lang="en-IN" dirty="0" smtClean="0"/>
          </a:p>
          <a:p>
            <a:endParaRPr lang="en-IN" dirty="0" smtClean="0"/>
          </a:p>
          <a:p>
            <a:pPr>
              <a:buNone/>
            </a:pPr>
            <a:r>
              <a:rPr lang="en-IN" dirty="0" smtClean="0"/>
              <a:t>Comprises of:</a:t>
            </a:r>
          </a:p>
          <a:p>
            <a:r>
              <a:rPr lang="en-IN" dirty="0" smtClean="0"/>
              <a:t>Conservative therapy</a:t>
            </a:r>
          </a:p>
          <a:p>
            <a:r>
              <a:rPr lang="en-IN" dirty="0" smtClean="0"/>
              <a:t>Surgical repair</a:t>
            </a:r>
            <a:endParaRPr lang="en-IN" dirty="0"/>
          </a:p>
        </p:txBody>
      </p:sp>
      <p:pic>
        <p:nvPicPr>
          <p:cNvPr id="4098" name="Picture 2"/>
          <p:cNvPicPr>
            <a:picLocks noChangeAspect="1" noChangeArrowheads="1"/>
          </p:cNvPicPr>
          <p:nvPr/>
        </p:nvPicPr>
        <p:blipFill>
          <a:blip r:embed="rId2"/>
          <a:srcRect/>
          <a:stretch>
            <a:fillRect/>
          </a:stretch>
        </p:blipFill>
        <p:spPr bwMode="auto">
          <a:xfrm>
            <a:off x="5257800" y="304800"/>
            <a:ext cx="3886200" cy="4687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IN" dirty="0" smtClean="0"/>
              <a:t>Conservative therapy</a:t>
            </a:r>
            <a:endParaRPr lang="en-IN" dirty="0"/>
          </a:p>
        </p:txBody>
      </p:sp>
      <p:sp>
        <p:nvSpPr>
          <p:cNvPr id="3" name="Content Placeholder 2"/>
          <p:cNvSpPr>
            <a:spLocks noGrp="1"/>
          </p:cNvSpPr>
          <p:nvPr>
            <p:ph idx="1"/>
          </p:nvPr>
        </p:nvSpPr>
        <p:spPr>
          <a:xfrm>
            <a:off x="381000" y="1143000"/>
            <a:ext cx="8229600" cy="4525963"/>
          </a:xfrm>
        </p:spPr>
        <p:txBody>
          <a:bodyPr/>
          <a:lstStyle/>
          <a:p>
            <a:pPr marL="514350" indent="-514350">
              <a:buFont typeface="+mj-lt"/>
              <a:buAutoNum type="arabicPeriod"/>
            </a:pPr>
            <a:r>
              <a:rPr lang="en-IN" u="sng" dirty="0" smtClean="0"/>
              <a:t>LIFE STYLE MODIFICATION:</a:t>
            </a:r>
          </a:p>
          <a:p>
            <a:pPr marL="514350" indent="-514350">
              <a:buNone/>
            </a:pPr>
            <a:r>
              <a:rPr lang="en-IN" dirty="0" smtClean="0"/>
              <a:t>      Wt reduction</a:t>
            </a:r>
          </a:p>
          <a:p>
            <a:pPr marL="514350" indent="-514350">
              <a:buNone/>
            </a:pPr>
            <a:r>
              <a:rPr lang="en-IN" dirty="0" smtClean="0"/>
              <a:t>      Cessation of smoking</a:t>
            </a:r>
          </a:p>
          <a:p>
            <a:pPr marL="514350" indent="-514350">
              <a:buNone/>
            </a:pPr>
            <a:r>
              <a:rPr lang="en-IN" dirty="0" smtClean="0"/>
              <a:t>      Reduce caffeine intake</a:t>
            </a:r>
          </a:p>
        </p:txBody>
      </p:sp>
      <p:pic>
        <p:nvPicPr>
          <p:cNvPr id="2050" name="Picture 2"/>
          <p:cNvPicPr>
            <a:picLocks noChangeAspect="1" noChangeArrowheads="1"/>
          </p:cNvPicPr>
          <p:nvPr/>
        </p:nvPicPr>
        <p:blipFill>
          <a:blip r:embed="rId2"/>
          <a:srcRect/>
          <a:stretch>
            <a:fillRect/>
          </a:stretch>
        </p:blipFill>
        <p:spPr bwMode="auto">
          <a:xfrm>
            <a:off x="4800601" y="1752600"/>
            <a:ext cx="4343400" cy="22860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34000" y="4267200"/>
            <a:ext cx="3067050" cy="23717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81000" y="3657600"/>
            <a:ext cx="41910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5364163"/>
          </a:xfrm>
        </p:spPr>
        <p:txBody>
          <a:bodyPr>
            <a:normAutofit/>
          </a:bodyPr>
          <a:lstStyle/>
          <a:p>
            <a:pPr marL="514350" indent="-514350">
              <a:buAutoNum type="arabicPeriod" startAt="2"/>
            </a:pPr>
            <a:r>
              <a:rPr lang="en-IN" u="sng" dirty="0" smtClean="0"/>
              <a:t>PHYSIOTHERAPY:</a:t>
            </a:r>
          </a:p>
          <a:p>
            <a:pPr marL="514350" indent="-514350"/>
            <a:r>
              <a:rPr lang="en-IN" sz="2800" b="1" dirty="0" smtClean="0"/>
              <a:t>KEGEL’S EXERCISE- </a:t>
            </a:r>
            <a:r>
              <a:rPr lang="en-IN" sz="2800" dirty="0" smtClean="0"/>
              <a:t>voluntary contraction of pelvic floor muscles, there by improves the resting tone of </a:t>
            </a:r>
            <a:r>
              <a:rPr lang="en-IN" sz="2800" dirty="0" err="1" smtClean="0"/>
              <a:t>levator</a:t>
            </a:r>
            <a:r>
              <a:rPr lang="en-IN" sz="2800" dirty="0" smtClean="0"/>
              <a:t> </a:t>
            </a:r>
            <a:r>
              <a:rPr lang="en-IN" sz="2800" dirty="0" err="1" smtClean="0"/>
              <a:t>ani</a:t>
            </a:r>
            <a:r>
              <a:rPr lang="en-IN" sz="2800" dirty="0" smtClean="0"/>
              <a:t>.</a:t>
            </a:r>
          </a:p>
          <a:p>
            <a:pPr marL="514350" indent="-514350"/>
            <a:r>
              <a:rPr lang="en-IN" sz="2800" dirty="0" smtClean="0"/>
              <a:t>This should be done about 100times in a day.</a:t>
            </a:r>
          </a:p>
          <a:p>
            <a:pPr marL="514350" indent="-514350"/>
            <a:r>
              <a:rPr lang="en-IN" sz="2800" dirty="0" smtClean="0"/>
              <a:t>It takes 8-12wks before any improvement is seen.</a:t>
            </a:r>
          </a:p>
          <a:p>
            <a:pPr>
              <a:buNone/>
            </a:pPr>
            <a:endParaRPr lang="en-IN" dirty="0"/>
          </a:p>
        </p:txBody>
      </p:sp>
      <p:pic>
        <p:nvPicPr>
          <p:cNvPr id="7170" name="Picture 2"/>
          <p:cNvPicPr>
            <a:picLocks noChangeAspect="1" noChangeArrowheads="1"/>
          </p:cNvPicPr>
          <p:nvPr/>
        </p:nvPicPr>
        <p:blipFill>
          <a:blip r:embed="rId2"/>
          <a:srcRect/>
          <a:stretch>
            <a:fillRect/>
          </a:stretch>
        </p:blipFill>
        <p:spPr bwMode="auto">
          <a:xfrm>
            <a:off x="609600" y="3352800"/>
            <a:ext cx="76962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Pelvic floor exercises with or without electrical stimulation for 4months.</a:t>
            </a:r>
          </a:p>
          <a:p>
            <a:r>
              <a:rPr lang="en-IN" b="1" dirty="0" smtClean="0"/>
              <a:t>ELECTRICAL STIMULATION-</a:t>
            </a:r>
            <a:r>
              <a:rPr lang="en-IN" dirty="0" smtClean="0"/>
              <a:t> if incontinence is caused by </a:t>
            </a:r>
            <a:r>
              <a:rPr lang="en-IN" dirty="0" err="1" smtClean="0"/>
              <a:t>denervation</a:t>
            </a:r>
            <a:r>
              <a:rPr lang="en-IN" dirty="0" smtClean="0"/>
              <a:t> of </a:t>
            </a:r>
            <a:r>
              <a:rPr lang="en-IN" dirty="0" err="1" smtClean="0"/>
              <a:t>pudendal</a:t>
            </a:r>
            <a:r>
              <a:rPr lang="en-IN" dirty="0" smtClean="0"/>
              <a:t> nerve.</a:t>
            </a:r>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915400" cy="3992563"/>
          </a:xfrm>
        </p:spPr>
        <p:txBody>
          <a:bodyPr/>
          <a:lstStyle/>
          <a:p>
            <a:pPr marL="514350" indent="-514350">
              <a:buAutoNum type="arabicPeriod" startAt="3"/>
            </a:pPr>
            <a:r>
              <a:rPr lang="en-IN" u="sng" dirty="0" smtClean="0"/>
              <a:t>MEDICATIONS:</a:t>
            </a:r>
            <a:endParaRPr lang="en-IN" dirty="0" smtClean="0">
              <a:cs typeface="Times New Roman"/>
            </a:endParaRPr>
          </a:p>
          <a:p>
            <a:pPr marL="514350" indent="-514350">
              <a:buNone/>
            </a:pPr>
            <a:r>
              <a:rPr lang="el-GR" u="sng" dirty="0" smtClean="0">
                <a:cs typeface="Times New Roman"/>
              </a:rPr>
              <a:t>α</a:t>
            </a:r>
            <a:r>
              <a:rPr lang="en-IN" u="sng" dirty="0" smtClean="0">
                <a:cs typeface="Times New Roman"/>
              </a:rPr>
              <a:t>-adrenergic agents</a:t>
            </a:r>
            <a:r>
              <a:rPr lang="en-IN" dirty="0" smtClean="0">
                <a:cs typeface="Times New Roman"/>
              </a:rPr>
              <a:t>: </a:t>
            </a:r>
            <a:r>
              <a:rPr lang="en-IN" dirty="0" err="1" smtClean="0">
                <a:cs typeface="Times New Roman"/>
              </a:rPr>
              <a:t>Imipramine</a:t>
            </a:r>
            <a:r>
              <a:rPr lang="en-IN" dirty="0" smtClean="0">
                <a:cs typeface="Times New Roman"/>
              </a:rPr>
              <a:t> 10-25mg, BD</a:t>
            </a:r>
          </a:p>
          <a:p>
            <a:pPr marL="514350" indent="-514350">
              <a:buNone/>
            </a:pPr>
            <a:r>
              <a:rPr lang="en-IN" u="sng" dirty="0" smtClean="0">
                <a:cs typeface="Times New Roman"/>
              </a:rPr>
              <a:t>SSRIs:</a:t>
            </a:r>
            <a:r>
              <a:rPr lang="en-IN" dirty="0" smtClean="0">
                <a:cs typeface="Times New Roman"/>
              </a:rPr>
              <a:t> </a:t>
            </a:r>
            <a:r>
              <a:rPr lang="en-IN" dirty="0" err="1" smtClean="0">
                <a:cs typeface="Times New Roman"/>
              </a:rPr>
              <a:t>Duloxetine</a:t>
            </a:r>
            <a:r>
              <a:rPr lang="en-IN" dirty="0" smtClean="0">
                <a:cs typeface="Times New Roman"/>
              </a:rPr>
              <a:t> hydrochloride</a:t>
            </a:r>
            <a:endParaRPr lang="en-IN" u="sng" dirty="0" smtClean="0">
              <a:cs typeface="Times New Roman"/>
            </a:endParaRPr>
          </a:p>
          <a:p>
            <a:pPr marL="514350" indent="-514350">
              <a:buNone/>
            </a:pPr>
            <a:r>
              <a:rPr lang="en-IN" u="sng" dirty="0" smtClean="0">
                <a:cs typeface="Times New Roman"/>
              </a:rPr>
              <a:t>Oestrogens:</a:t>
            </a:r>
            <a:r>
              <a:rPr lang="en-IN" dirty="0" smtClean="0">
                <a:cs typeface="Times New Roman"/>
              </a:rPr>
              <a:t> Oral/Vaginal cream in post menopausal </a:t>
            </a:r>
          </a:p>
          <a:p>
            <a:pPr marL="514350" indent="-514350">
              <a:buNone/>
            </a:pPr>
            <a:endParaRPr lang="en-IN" dirty="0" smtClean="0">
              <a:cs typeface="Times New Roman"/>
            </a:endParaRPr>
          </a:p>
          <a:p>
            <a:pPr marL="514350" indent="-514350">
              <a:buNone/>
            </a:pPr>
            <a:r>
              <a:rPr lang="en-IN" dirty="0" smtClean="0">
                <a:cs typeface="Times New Roman"/>
              </a:rPr>
              <a:t>Increase the tone of the bladder neck and urethra.</a:t>
            </a:r>
          </a:p>
          <a:p>
            <a:pPr marL="514350" indent="-514350">
              <a:buNone/>
            </a:pPr>
            <a:endParaRPr lang="en-IN" u="sng" dirty="0" smtClean="0"/>
          </a:p>
          <a:p>
            <a:pPr>
              <a:buNone/>
            </a:pPr>
            <a:endParaRPr lang="en-IN" dirty="0"/>
          </a:p>
        </p:txBody>
      </p:sp>
      <p:pic>
        <p:nvPicPr>
          <p:cNvPr id="5122" name="Picture 2"/>
          <p:cNvPicPr>
            <a:picLocks noChangeAspect="1" noChangeArrowheads="1"/>
          </p:cNvPicPr>
          <p:nvPr/>
        </p:nvPicPr>
        <p:blipFill>
          <a:blip r:embed="rId2"/>
          <a:srcRect/>
          <a:stretch>
            <a:fillRect/>
          </a:stretch>
        </p:blipFill>
        <p:spPr bwMode="auto">
          <a:xfrm>
            <a:off x="0" y="0"/>
            <a:ext cx="91440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7620000" cy="5257800"/>
          </a:xfrm>
        </p:spPr>
        <p:txBody>
          <a:bodyPr>
            <a:normAutofit fontScale="92500"/>
          </a:bodyPr>
          <a:lstStyle/>
          <a:p>
            <a:r>
              <a:rPr lang="en-IN" b="1" dirty="0" smtClean="0"/>
              <a:t>PERIURETHRAL INJECTION </a:t>
            </a:r>
          </a:p>
          <a:p>
            <a:pPr>
              <a:buNone/>
            </a:pPr>
            <a:r>
              <a:rPr lang="en-IN" b="1" dirty="0" smtClean="0"/>
              <a:t>    </a:t>
            </a:r>
            <a:r>
              <a:rPr lang="en-IN" dirty="0" smtClean="0"/>
              <a:t>GAX collagen (</a:t>
            </a:r>
            <a:r>
              <a:rPr lang="en-IN" dirty="0" err="1" smtClean="0"/>
              <a:t>glutaraldehyde</a:t>
            </a:r>
            <a:r>
              <a:rPr lang="en-IN" dirty="0" smtClean="0"/>
              <a:t> cross-</a:t>
            </a:r>
          </a:p>
          <a:p>
            <a:pPr>
              <a:buNone/>
            </a:pPr>
            <a:r>
              <a:rPr lang="en-IN" dirty="0" smtClean="0"/>
              <a:t>    linked bovine collagen)</a:t>
            </a:r>
          </a:p>
          <a:p>
            <a:r>
              <a:rPr lang="en-IN" dirty="0" smtClean="0"/>
              <a:t>2.5ml is injected at 3 &amp; 9 o’clock </a:t>
            </a:r>
          </a:p>
          <a:p>
            <a:pPr>
              <a:buNone/>
            </a:pPr>
            <a:r>
              <a:rPr lang="en-IN" dirty="0" smtClean="0"/>
              <a:t>    positions into the </a:t>
            </a:r>
            <a:r>
              <a:rPr lang="en-IN" dirty="0" err="1" smtClean="0"/>
              <a:t>submucosa</a:t>
            </a:r>
            <a:r>
              <a:rPr lang="en-IN" dirty="0" smtClean="0"/>
              <a:t> of </a:t>
            </a:r>
          </a:p>
          <a:p>
            <a:pPr>
              <a:buNone/>
            </a:pPr>
            <a:r>
              <a:rPr lang="en-IN" dirty="0" smtClean="0"/>
              <a:t>    proximal urethra near the bladder </a:t>
            </a:r>
          </a:p>
          <a:p>
            <a:pPr>
              <a:buNone/>
            </a:pPr>
            <a:r>
              <a:rPr lang="en-IN" dirty="0" smtClean="0"/>
              <a:t>    base under </a:t>
            </a:r>
            <a:r>
              <a:rPr lang="en-IN" dirty="0" err="1" smtClean="0"/>
              <a:t>cystoscopic</a:t>
            </a:r>
            <a:r>
              <a:rPr lang="en-IN" dirty="0" smtClean="0"/>
              <a:t> vision.</a:t>
            </a:r>
          </a:p>
          <a:p>
            <a:r>
              <a:rPr lang="en-IN" dirty="0" smtClean="0"/>
              <a:t>effective in minor degree GSI. </a:t>
            </a:r>
          </a:p>
          <a:p>
            <a:r>
              <a:rPr lang="en-IN" dirty="0" smtClean="0"/>
              <a:t>It prevents premature bladder neck opening.</a:t>
            </a:r>
          </a:p>
          <a:p>
            <a:endParaRPr lang="en-IN" dirty="0"/>
          </a:p>
        </p:txBody>
      </p:sp>
      <p:pic>
        <p:nvPicPr>
          <p:cNvPr id="3074" name="Picture 2"/>
          <p:cNvPicPr>
            <a:picLocks noChangeAspect="1" noChangeArrowheads="1"/>
          </p:cNvPicPr>
          <p:nvPr/>
        </p:nvPicPr>
        <p:blipFill>
          <a:blip r:embed="rId2"/>
          <a:srcRect/>
          <a:stretch>
            <a:fillRect/>
          </a:stretch>
        </p:blipFill>
        <p:spPr bwMode="auto">
          <a:xfrm>
            <a:off x="6172200" y="457200"/>
            <a:ext cx="27432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smtClean="0"/>
              <a:t>PARAURETHRAL IMPLANTS</a:t>
            </a:r>
          </a:p>
          <a:p>
            <a:pPr>
              <a:buNone/>
            </a:pPr>
            <a:r>
              <a:rPr lang="en-IN" b="1" dirty="0" smtClean="0"/>
              <a:t>    </a:t>
            </a:r>
            <a:r>
              <a:rPr lang="en-IN" dirty="0" smtClean="0"/>
              <a:t>Implants using Teflon increase the functional length of the urethra.</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124200"/>
          </a:xfrm>
        </p:spPr>
        <p:txBody>
          <a:bodyPr>
            <a:normAutofit lnSpcReduction="10000"/>
          </a:bodyPr>
          <a:lstStyle/>
          <a:p>
            <a:pPr marL="514350" indent="-514350">
              <a:buAutoNum type="arabicPeriod" startAt="4"/>
            </a:pPr>
            <a:r>
              <a:rPr lang="en-IN" u="sng" dirty="0" smtClean="0"/>
              <a:t>VAGINAL DEVICES:</a:t>
            </a:r>
          </a:p>
          <a:p>
            <a:pPr marL="514350" indent="-514350"/>
            <a:r>
              <a:rPr lang="en-IN" dirty="0" err="1" smtClean="0"/>
              <a:t>Pessary</a:t>
            </a:r>
            <a:endParaRPr lang="en-IN" dirty="0" smtClean="0"/>
          </a:p>
          <a:p>
            <a:pPr marL="514350" indent="-514350"/>
            <a:r>
              <a:rPr lang="en-IN" dirty="0" smtClean="0"/>
              <a:t>Bladder neck prosthesis</a:t>
            </a:r>
          </a:p>
          <a:p>
            <a:pPr marL="514350" indent="-514350"/>
            <a:r>
              <a:rPr lang="en-IN" dirty="0" err="1" smtClean="0"/>
              <a:t>Silastic</a:t>
            </a:r>
            <a:r>
              <a:rPr lang="en-IN" dirty="0" smtClean="0"/>
              <a:t> vaginal cone (20-100g)</a:t>
            </a:r>
          </a:p>
          <a:p>
            <a:pPr marL="514350" indent="-514350">
              <a:buNone/>
            </a:pPr>
            <a:r>
              <a:rPr lang="en-IN" dirty="0" smtClean="0"/>
              <a:t>      supports the urethra &amp; decrease the stress incontinence</a:t>
            </a:r>
          </a:p>
          <a:p>
            <a:pPr marL="514350" indent="-514350">
              <a:buNone/>
            </a:pPr>
            <a:endParaRPr lang="en-IN" dirty="0" smtClean="0"/>
          </a:p>
          <a:p>
            <a:pPr marL="514350" indent="-514350">
              <a:buNone/>
            </a:pPr>
            <a:endParaRPr lang="en-IN" dirty="0" smtClean="0"/>
          </a:p>
        </p:txBody>
      </p:sp>
      <p:pic>
        <p:nvPicPr>
          <p:cNvPr id="1026" name="Picture 2"/>
          <p:cNvPicPr>
            <a:picLocks noChangeAspect="1" noChangeArrowheads="1"/>
          </p:cNvPicPr>
          <p:nvPr/>
        </p:nvPicPr>
        <p:blipFill>
          <a:blip r:embed="rId2"/>
          <a:srcRect/>
          <a:stretch>
            <a:fillRect/>
          </a:stretch>
        </p:blipFill>
        <p:spPr bwMode="auto">
          <a:xfrm>
            <a:off x="533400" y="3733800"/>
            <a:ext cx="3505200" cy="2819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19600" y="3276600"/>
            <a:ext cx="4038600" cy="3429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096000" y="228600"/>
            <a:ext cx="2830287"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buAutoNum type="arabicPeriod" startAt="5"/>
            </a:pPr>
            <a:r>
              <a:rPr lang="en-IN" u="sng" dirty="0" smtClean="0"/>
              <a:t>INTRAURETHRAL DEVICES:</a:t>
            </a:r>
          </a:p>
          <a:p>
            <a:pPr marL="514350" indent="-514350">
              <a:buNone/>
            </a:pPr>
            <a:r>
              <a:rPr lang="en-IN" dirty="0" smtClean="0"/>
              <a:t>      Inserted into the urethra and removed before voiding.</a:t>
            </a:r>
          </a:p>
          <a:p>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u="sng" dirty="0" smtClean="0"/>
              <a:t>SURGICAL REPAIR</a:t>
            </a:r>
            <a:r>
              <a:rPr lang="en-IN" dirty="0" smtClean="0"/>
              <a:t/>
            </a:r>
            <a:br>
              <a:rPr lang="en-IN" dirty="0" smtClean="0"/>
            </a:br>
            <a:r>
              <a:rPr lang="en-IN" u="sng" dirty="0" smtClean="0"/>
              <a:t>Objectives and Principles</a:t>
            </a:r>
            <a:endParaRPr lang="en-IN" u="sng" dirty="0"/>
          </a:p>
        </p:txBody>
      </p:sp>
      <p:sp>
        <p:nvSpPr>
          <p:cNvPr id="3" name="Content Placeholder 2"/>
          <p:cNvSpPr>
            <a:spLocks noGrp="1"/>
          </p:cNvSpPr>
          <p:nvPr>
            <p:ph idx="1"/>
          </p:nvPr>
        </p:nvSpPr>
        <p:spPr>
          <a:xfrm>
            <a:off x="457200" y="1676400"/>
            <a:ext cx="8229600" cy="4525963"/>
          </a:xfrm>
        </p:spPr>
        <p:txBody>
          <a:bodyPr>
            <a:normAutofit/>
          </a:bodyPr>
          <a:lstStyle/>
          <a:p>
            <a:r>
              <a:rPr lang="en-IN" sz="2800" dirty="0" smtClean="0"/>
              <a:t>Restoration of normal anatomy to maintain bladder neck and proximal urethra as intra abdominal structures. So that it lies within the abdominal pressure zone.</a:t>
            </a:r>
          </a:p>
          <a:p>
            <a:r>
              <a:rPr lang="en-IN" sz="2800" dirty="0" smtClean="0"/>
              <a:t> Strengthening the supports of bladder neck and proximal urethra. This prevents the funnelling of </a:t>
            </a:r>
            <a:r>
              <a:rPr lang="en-IN" sz="2800" dirty="0" err="1" smtClean="0"/>
              <a:t>vesicourethral</a:t>
            </a:r>
            <a:r>
              <a:rPr lang="en-IN" sz="2800" dirty="0" smtClean="0"/>
              <a:t> junction in response to raised </a:t>
            </a:r>
            <a:r>
              <a:rPr lang="en-IN" sz="2800" dirty="0" err="1" smtClean="0"/>
              <a:t>intravesical</a:t>
            </a:r>
            <a:r>
              <a:rPr lang="en-IN" sz="2800" dirty="0" smtClean="0"/>
              <a:t> pressure. </a:t>
            </a:r>
          </a:p>
          <a:p>
            <a:r>
              <a:rPr lang="en-IN" sz="2800" dirty="0" smtClean="0"/>
              <a:t>To increase the functional urethral length.</a:t>
            </a:r>
            <a:endParaRPr lang="en-IN" sz="2800" dirty="0"/>
          </a:p>
        </p:txBody>
      </p:sp>
      <p:pic>
        <p:nvPicPr>
          <p:cNvPr id="1026" name="Picture 2"/>
          <p:cNvPicPr>
            <a:picLocks noChangeAspect="1" noChangeArrowheads="1"/>
          </p:cNvPicPr>
          <p:nvPr/>
        </p:nvPicPr>
        <p:blipFill>
          <a:blip r:embed="rId2"/>
          <a:srcRect/>
          <a:stretch>
            <a:fillRect/>
          </a:stretch>
        </p:blipFill>
        <p:spPr bwMode="auto">
          <a:xfrm>
            <a:off x="0" y="0"/>
            <a:ext cx="19812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ETIOPATHOGENESIS</a:t>
            </a:r>
            <a:endParaRPr lang="en-IN" dirty="0"/>
          </a:p>
        </p:txBody>
      </p:sp>
      <p:sp>
        <p:nvSpPr>
          <p:cNvPr id="3" name="Content Placeholder 2"/>
          <p:cNvSpPr>
            <a:spLocks noGrp="1"/>
          </p:cNvSpPr>
          <p:nvPr>
            <p:ph idx="1"/>
          </p:nvPr>
        </p:nvSpPr>
        <p:spPr/>
        <p:txBody>
          <a:bodyPr/>
          <a:lstStyle/>
          <a:p>
            <a:r>
              <a:rPr lang="en-IN" dirty="0" smtClean="0"/>
              <a:t>GSI is strictly an anatomic problem.</a:t>
            </a:r>
          </a:p>
          <a:p>
            <a:r>
              <a:rPr lang="en-IN" dirty="0" smtClean="0"/>
              <a:t>GSI occurs when there is urethral </a:t>
            </a:r>
            <a:r>
              <a:rPr lang="en-IN" dirty="0" err="1" smtClean="0"/>
              <a:t>hypermobility</a:t>
            </a:r>
            <a:r>
              <a:rPr lang="en-IN" dirty="0" smtClean="0"/>
              <a:t> due to damage to supports (or) intrinsic sphincter deficiency when urethra is damaged.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Vaginal Procedures</a:t>
            </a:r>
            <a:endParaRPr lang="en-IN" dirty="0"/>
          </a:p>
        </p:txBody>
      </p:sp>
      <p:sp>
        <p:nvSpPr>
          <p:cNvPr id="3" name="Content Placeholder 2"/>
          <p:cNvSpPr>
            <a:spLocks noGrp="1"/>
          </p:cNvSpPr>
          <p:nvPr>
            <p:ph idx="1"/>
          </p:nvPr>
        </p:nvSpPr>
        <p:spPr/>
        <p:txBody>
          <a:bodyPr/>
          <a:lstStyle/>
          <a:p>
            <a:r>
              <a:rPr lang="en-IN" dirty="0" smtClean="0"/>
              <a:t>Anterior </a:t>
            </a:r>
            <a:r>
              <a:rPr lang="en-IN" dirty="0" err="1" smtClean="0"/>
              <a:t>colporrhaphy</a:t>
            </a:r>
            <a:r>
              <a:rPr lang="en-IN" dirty="0" smtClean="0"/>
              <a:t> + </a:t>
            </a:r>
            <a:r>
              <a:rPr lang="en-IN" dirty="0" err="1" smtClean="0"/>
              <a:t>kelly’s</a:t>
            </a:r>
            <a:r>
              <a:rPr lang="en-IN" dirty="0" smtClean="0"/>
              <a:t> stitch</a:t>
            </a:r>
          </a:p>
          <a:p>
            <a:pPr>
              <a:buNone/>
            </a:pPr>
            <a:r>
              <a:rPr lang="en-IN" u="sng" dirty="0" err="1" smtClean="0"/>
              <a:t>Retropubic</a:t>
            </a:r>
            <a:r>
              <a:rPr lang="en-IN" u="sng" dirty="0" smtClean="0"/>
              <a:t> </a:t>
            </a:r>
            <a:r>
              <a:rPr lang="en-IN" u="sng" dirty="0" err="1" smtClean="0"/>
              <a:t>midurethral</a:t>
            </a:r>
            <a:r>
              <a:rPr lang="en-IN" u="sng" dirty="0" smtClean="0"/>
              <a:t> tape procedures</a:t>
            </a:r>
          </a:p>
          <a:p>
            <a:r>
              <a:rPr lang="en-IN" dirty="0" smtClean="0"/>
              <a:t>TVT – Tension Free Vaginal Tape</a:t>
            </a:r>
          </a:p>
          <a:p>
            <a:r>
              <a:rPr lang="en-IN" dirty="0" smtClean="0"/>
              <a:t>TOT – Trans </a:t>
            </a:r>
            <a:r>
              <a:rPr lang="en-IN" dirty="0" err="1" smtClean="0"/>
              <a:t>Obturator</a:t>
            </a:r>
            <a:r>
              <a:rPr lang="en-IN" dirty="0" smtClean="0"/>
              <a:t> Tape</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u="sng" dirty="0" smtClean="0"/>
              <a:t>Anterior </a:t>
            </a:r>
            <a:r>
              <a:rPr lang="en-IN" u="sng" dirty="0" err="1" smtClean="0"/>
              <a:t>colporrhaphy</a:t>
            </a:r>
            <a:r>
              <a:rPr lang="en-IN" u="sng" dirty="0" smtClean="0"/>
              <a:t> + </a:t>
            </a:r>
            <a:r>
              <a:rPr lang="en-IN" u="sng" dirty="0" err="1" smtClean="0"/>
              <a:t>kelly’s</a:t>
            </a:r>
            <a:r>
              <a:rPr lang="en-IN" u="sng" dirty="0" smtClean="0"/>
              <a:t> stitch</a:t>
            </a:r>
            <a:endParaRPr lang="en-IN" dirty="0"/>
          </a:p>
        </p:txBody>
      </p:sp>
      <p:sp>
        <p:nvSpPr>
          <p:cNvPr id="3" name="Content Placeholder 2"/>
          <p:cNvSpPr>
            <a:spLocks noGrp="1"/>
          </p:cNvSpPr>
          <p:nvPr>
            <p:ph idx="1"/>
          </p:nvPr>
        </p:nvSpPr>
        <p:spPr>
          <a:xfrm>
            <a:off x="304800" y="1676400"/>
            <a:ext cx="5029200" cy="4221163"/>
          </a:xfrm>
        </p:spPr>
        <p:txBody>
          <a:bodyPr/>
          <a:lstStyle/>
          <a:p>
            <a:r>
              <a:rPr lang="en-IN" dirty="0" err="1" smtClean="0"/>
              <a:t>Vesicovaginal</a:t>
            </a:r>
            <a:r>
              <a:rPr lang="en-IN" dirty="0" smtClean="0"/>
              <a:t> fascia is </a:t>
            </a:r>
            <a:r>
              <a:rPr lang="en-IN" dirty="0" err="1" smtClean="0"/>
              <a:t>plicated</a:t>
            </a:r>
            <a:r>
              <a:rPr lang="en-IN" dirty="0" smtClean="0"/>
              <a:t> by a series of transverse stitches at the level of bladder neck with ‘0’ catgut/</a:t>
            </a:r>
            <a:r>
              <a:rPr lang="en-IN" dirty="0" err="1" smtClean="0"/>
              <a:t>vicryl</a:t>
            </a:r>
            <a:r>
              <a:rPr lang="en-IN" dirty="0" smtClean="0"/>
              <a:t>.</a:t>
            </a:r>
          </a:p>
          <a:p>
            <a:r>
              <a:rPr lang="en-IN" dirty="0" smtClean="0"/>
              <a:t>Results in elevation of bladder neck.</a:t>
            </a:r>
            <a:endParaRPr lang="en-IN" dirty="0"/>
          </a:p>
        </p:txBody>
      </p:sp>
      <p:pic>
        <p:nvPicPr>
          <p:cNvPr id="3074" name="Picture 2"/>
          <p:cNvPicPr>
            <a:picLocks noChangeAspect="1" noChangeArrowheads="1"/>
          </p:cNvPicPr>
          <p:nvPr/>
        </p:nvPicPr>
        <p:blipFill>
          <a:blip r:embed="rId2"/>
          <a:srcRect/>
          <a:stretch>
            <a:fillRect/>
          </a:stretch>
        </p:blipFill>
        <p:spPr bwMode="auto">
          <a:xfrm>
            <a:off x="5105400" y="1295400"/>
            <a:ext cx="4038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IN" u="sng" dirty="0" smtClean="0"/>
              <a:t>Advantages:</a:t>
            </a:r>
          </a:p>
          <a:p>
            <a:r>
              <a:rPr lang="en-IN" dirty="0" smtClean="0"/>
              <a:t>(</a:t>
            </a:r>
            <a:r>
              <a:rPr lang="en-IN" dirty="0" err="1" smtClean="0"/>
              <a:t>i</a:t>
            </a:r>
            <a:r>
              <a:rPr lang="en-IN" dirty="0" smtClean="0"/>
              <a:t>) simple procedure</a:t>
            </a:r>
          </a:p>
          <a:p>
            <a:r>
              <a:rPr lang="en-IN" dirty="0" smtClean="0"/>
              <a:t>(ii) less time is required</a:t>
            </a:r>
          </a:p>
          <a:p>
            <a:r>
              <a:rPr lang="en-IN" dirty="0" smtClean="0"/>
              <a:t>(iii) correction of co-existent </a:t>
            </a:r>
            <a:r>
              <a:rPr lang="en-IN" dirty="0" err="1" smtClean="0"/>
              <a:t>cystocele</a:t>
            </a:r>
            <a:endParaRPr lang="en-IN" dirty="0" smtClean="0"/>
          </a:p>
          <a:p>
            <a:r>
              <a:rPr lang="en-IN" dirty="0" smtClean="0"/>
              <a:t>(iv) specially suited for women who are elderly and medically unfit for prolonged surgery</a:t>
            </a:r>
          </a:p>
          <a:p>
            <a:pPr>
              <a:buNone/>
            </a:pPr>
            <a:endParaRPr lang="en-IN" dirty="0" smtClean="0"/>
          </a:p>
          <a:p>
            <a:pPr>
              <a:buNone/>
            </a:pPr>
            <a:r>
              <a:rPr lang="en-IN" u="sng" dirty="0" smtClean="0"/>
              <a:t>Disadvantage:</a:t>
            </a:r>
          </a:p>
          <a:p>
            <a:r>
              <a:rPr lang="en-IN" dirty="0" smtClean="0"/>
              <a:t>Long-term success rate is low (50–60%). </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IN" dirty="0" smtClean="0"/>
              <a:t>TVT</a:t>
            </a:r>
            <a:endParaRPr lang="en-IN" dirty="0"/>
          </a:p>
        </p:txBody>
      </p:sp>
      <p:sp>
        <p:nvSpPr>
          <p:cNvPr id="3" name="Content Placeholder 2"/>
          <p:cNvSpPr>
            <a:spLocks noGrp="1"/>
          </p:cNvSpPr>
          <p:nvPr>
            <p:ph idx="1"/>
          </p:nvPr>
        </p:nvSpPr>
        <p:spPr>
          <a:xfrm>
            <a:off x="457200" y="762000"/>
            <a:ext cx="8458200" cy="4525963"/>
          </a:xfrm>
        </p:spPr>
        <p:txBody>
          <a:bodyPr>
            <a:normAutofit/>
          </a:bodyPr>
          <a:lstStyle/>
          <a:p>
            <a:r>
              <a:rPr lang="en-IN" sz="2800" dirty="0" smtClean="0"/>
              <a:t>Polypropylene mesh is placed under </a:t>
            </a:r>
            <a:r>
              <a:rPr lang="en-IN" sz="2800" dirty="0" err="1" smtClean="0"/>
              <a:t>midurethra</a:t>
            </a:r>
            <a:r>
              <a:rPr lang="en-IN" sz="2800" dirty="0" smtClean="0"/>
              <a:t>, passed via the </a:t>
            </a:r>
            <a:r>
              <a:rPr lang="en-IN" sz="2800" dirty="0" err="1" smtClean="0"/>
              <a:t>retropubic</a:t>
            </a:r>
            <a:r>
              <a:rPr lang="en-IN" sz="2800" dirty="0" smtClean="0"/>
              <a:t> space and fixed to the anterior abdominal wall just above the pubic </a:t>
            </a:r>
            <a:r>
              <a:rPr lang="en-IN" sz="2800" dirty="0" err="1" smtClean="0"/>
              <a:t>symphysis</a:t>
            </a:r>
            <a:r>
              <a:rPr lang="en-IN" sz="2800" dirty="0" smtClean="0"/>
              <a:t>.</a:t>
            </a:r>
          </a:p>
          <a:p>
            <a:r>
              <a:rPr lang="en-IN" sz="2800" dirty="0" smtClean="0"/>
              <a:t>Tape is not sutured to any structure.</a:t>
            </a:r>
          </a:p>
          <a:p>
            <a:pPr>
              <a:buNone/>
            </a:pPr>
            <a:r>
              <a:rPr lang="en-IN" sz="2800" dirty="0" smtClean="0"/>
              <a:t>    (tension-free).</a:t>
            </a:r>
          </a:p>
          <a:p>
            <a:r>
              <a:rPr lang="en-IN" sz="2800" dirty="0" smtClean="0"/>
              <a:t> </a:t>
            </a:r>
            <a:r>
              <a:rPr lang="en-IN" sz="2800" dirty="0" err="1" smtClean="0"/>
              <a:t>Cystoscopy</a:t>
            </a:r>
            <a:r>
              <a:rPr lang="en-IN" sz="2800" dirty="0" smtClean="0"/>
              <a:t> is done at the end of the procedure.</a:t>
            </a:r>
            <a:endParaRPr lang="en-IN" sz="2800" dirty="0"/>
          </a:p>
        </p:txBody>
      </p:sp>
      <p:pic>
        <p:nvPicPr>
          <p:cNvPr id="5122" name="Picture 2"/>
          <p:cNvPicPr>
            <a:picLocks noChangeAspect="1" noChangeArrowheads="1"/>
          </p:cNvPicPr>
          <p:nvPr/>
        </p:nvPicPr>
        <p:blipFill>
          <a:blip r:embed="rId2"/>
          <a:srcRect/>
          <a:stretch>
            <a:fillRect/>
          </a:stretch>
        </p:blipFill>
        <p:spPr bwMode="auto">
          <a:xfrm>
            <a:off x="1981200" y="4114800"/>
            <a:ext cx="54102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IN" u="sng" dirty="0" smtClean="0"/>
              <a:t>Advantages:</a:t>
            </a:r>
          </a:p>
          <a:p>
            <a:r>
              <a:rPr lang="en-IN" dirty="0" smtClean="0"/>
              <a:t>Less invasive </a:t>
            </a:r>
          </a:p>
          <a:p>
            <a:r>
              <a:rPr lang="en-IN" dirty="0" smtClean="0"/>
              <a:t>Operative time is short</a:t>
            </a:r>
          </a:p>
          <a:p>
            <a:r>
              <a:rPr lang="en-IN" dirty="0" smtClean="0"/>
              <a:t>Success rate is about 80–90% at 3 years</a:t>
            </a:r>
          </a:p>
          <a:p>
            <a:pPr>
              <a:buNone/>
            </a:pPr>
            <a:endParaRPr lang="en-IN" dirty="0" smtClean="0"/>
          </a:p>
          <a:p>
            <a:pPr>
              <a:buNone/>
            </a:pPr>
            <a:r>
              <a:rPr lang="en-IN" u="sng" dirty="0" smtClean="0"/>
              <a:t>Complications: </a:t>
            </a:r>
          </a:p>
          <a:p>
            <a:r>
              <a:rPr lang="en-IN" dirty="0" smtClean="0"/>
              <a:t>Injury to bladder</a:t>
            </a:r>
          </a:p>
          <a:p>
            <a:r>
              <a:rPr lang="en-IN" dirty="0" err="1" smtClean="0"/>
              <a:t>Retropubic</a:t>
            </a:r>
            <a:r>
              <a:rPr lang="en-IN" dirty="0" smtClean="0"/>
              <a:t> hematoma</a:t>
            </a:r>
          </a:p>
          <a:p>
            <a:r>
              <a:rPr lang="en-IN" dirty="0" smtClean="0"/>
              <a:t>Overactive bladder</a:t>
            </a:r>
          </a:p>
          <a:p>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TOT</a:t>
            </a:r>
            <a:endParaRPr lang="en-IN" dirty="0"/>
          </a:p>
        </p:txBody>
      </p:sp>
      <p:sp>
        <p:nvSpPr>
          <p:cNvPr id="3" name="Content Placeholder 2"/>
          <p:cNvSpPr>
            <a:spLocks noGrp="1"/>
          </p:cNvSpPr>
          <p:nvPr>
            <p:ph idx="1"/>
          </p:nvPr>
        </p:nvSpPr>
        <p:spPr>
          <a:xfrm>
            <a:off x="457200" y="1143000"/>
            <a:ext cx="8229600" cy="4525963"/>
          </a:xfrm>
        </p:spPr>
        <p:txBody>
          <a:bodyPr/>
          <a:lstStyle/>
          <a:p>
            <a:r>
              <a:rPr lang="en-IN" dirty="0" smtClean="0"/>
              <a:t>Polypropylene mesh tape is placed under the </a:t>
            </a:r>
            <a:r>
              <a:rPr lang="en-IN" dirty="0" err="1" smtClean="0"/>
              <a:t>midurethra</a:t>
            </a:r>
            <a:r>
              <a:rPr lang="en-IN" dirty="0" smtClean="0"/>
              <a:t> and passed through the </a:t>
            </a:r>
            <a:r>
              <a:rPr lang="en-IN" dirty="0" err="1" smtClean="0"/>
              <a:t>obturator</a:t>
            </a:r>
            <a:r>
              <a:rPr lang="en-IN" dirty="0" smtClean="0"/>
              <a:t> membrane &amp; tape is fixed to the </a:t>
            </a:r>
            <a:r>
              <a:rPr lang="en-IN" dirty="0" err="1" smtClean="0"/>
              <a:t>anteromedial</a:t>
            </a:r>
            <a:r>
              <a:rPr lang="en-IN" dirty="0" smtClean="0"/>
              <a:t> aspect of the thigh.</a:t>
            </a:r>
          </a:p>
          <a:p>
            <a:r>
              <a:rPr lang="en-IN" dirty="0" smtClean="0"/>
              <a:t> No need to perform </a:t>
            </a:r>
            <a:r>
              <a:rPr lang="en-IN" dirty="0" err="1" smtClean="0"/>
              <a:t>cystoscopy</a:t>
            </a:r>
            <a:r>
              <a:rPr lang="en-IN" dirty="0" smtClean="0"/>
              <a:t>.</a:t>
            </a:r>
            <a:endParaRPr lang="en-IN" dirty="0"/>
          </a:p>
        </p:txBody>
      </p:sp>
      <p:pic>
        <p:nvPicPr>
          <p:cNvPr id="2050" name="Picture 2"/>
          <p:cNvPicPr>
            <a:picLocks noChangeAspect="1" noChangeArrowheads="1"/>
          </p:cNvPicPr>
          <p:nvPr/>
        </p:nvPicPr>
        <p:blipFill>
          <a:blip r:embed="rId2"/>
          <a:srcRect/>
          <a:stretch>
            <a:fillRect/>
          </a:stretch>
        </p:blipFill>
        <p:spPr bwMode="auto">
          <a:xfrm>
            <a:off x="1905000" y="3886200"/>
            <a:ext cx="51054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IN" u="sng" dirty="0" smtClean="0"/>
              <a:t>Advantages:</a:t>
            </a:r>
          </a:p>
          <a:p>
            <a:r>
              <a:rPr lang="en-IN" dirty="0" smtClean="0"/>
              <a:t>Less hospital stay</a:t>
            </a:r>
          </a:p>
          <a:p>
            <a:r>
              <a:rPr lang="en-IN" dirty="0" smtClean="0"/>
              <a:t>operation time is less.</a:t>
            </a:r>
          </a:p>
          <a:p>
            <a:r>
              <a:rPr lang="en-IN" dirty="0" smtClean="0"/>
              <a:t> Success rate is similar to that of TVT</a:t>
            </a:r>
          </a:p>
          <a:p>
            <a:pPr>
              <a:buNone/>
            </a:pPr>
            <a:endParaRPr lang="en-IN" dirty="0" smtClean="0"/>
          </a:p>
          <a:p>
            <a:pPr>
              <a:buNone/>
            </a:pPr>
            <a:r>
              <a:rPr lang="en-IN" u="sng" dirty="0" smtClean="0"/>
              <a:t>Complications: </a:t>
            </a:r>
          </a:p>
          <a:p>
            <a:r>
              <a:rPr lang="en-IN" dirty="0" smtClean="0"/>
              <a:t>Post-operative delayed voiding</a:t>
            </a:r>
          </a:p>
          <a:p>
            <a:r>
              <a:rPr lang="en-IN" dirty="0" smtClean="0"/>
              <a:t>Urinary retention </a:t>
            </a:r>
          </a:p>
          <a:p>
            <a:r>
              <a:rPr lang="en-IN" dirty="0" smtClean="0"/>
              <a:t>Infection </a:t>
            </a:r>
          </a:p>
          <a:p>
            <a:r>
              <a:rPr lang="en-IN" dirty="0" smtClean="0"/>
              <a:t>Mesh erosion </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Abdominal Procedures </a:t>
            </a:r>
            <a:endParaRPr lang="en-IN" dirty="0"/>
          </a:p>
        </p:txBody>
      </p:sp>
      <p:sp>
        <p:nvSpPr>
          <p:cNvPr id="3" name="Content Placeholder 2"/>
          <p:cNvSpPr>
            <a:spLocks noGrp="1"/>
          </p:cNvSpPr>
          <p:nvPr>
            <p:ph idx="1"/>
          </p:nvPr>
        </p:nvSpPr>
        <p:spPr/>
        <p:txBody>
          <a:bodyPr/>
          <a:lstStyle/>
          <a:p>
            <a:r>
              <a:rPr lang="en-IN" dirty="0" smtClean="0"/>
              <a:t>Marshall-</a:t>
            </a:r>
            <a:r>
              <a:rPr lang="en-IN" dirty="0" err="1" smtClean="0"/>
              <a:t>Marchetti</a:t>
            </a:r>
            <a:r>
              <a:rPr lang="en-IN" dirty="0" smtClean="0"/>
              <a:t>-</a:t>
            </a:r>
            <a:r>
              <a:rPr lang="en-IN" dirty="0" err="1" smtClean="0"/>
              <a:t>Krantz</a:t>
            </a:r>
            <a:r>
              <a:rPr lang="en-IN" dirty="0" smtClean="0"/>
              <a:t> procedure</a:t>
            </a:r>
          </a:p>
          <a:p>
            <a:r>
              <a:rPr lang="en-IN" dirty="0" smtClean="0"/>
              <a:t>Burch </a:t>
            </a:r>
            <a:r>
              <a:rPr lang="en-IN" dirty="0" err="1" smtClean="0"/>
              <a:t>colposuspension</a:t>
            </a:r>
            <a:endParaRPr lang="en-IN" dirty="0" smtClean="0"/>
          </a:p>
          <a:p>
            <a:r>
              <a:rPr lang="en-IN" dirty="0" smtClean="0"/>
              <a:t>Laparoscopic </a:t>
            </a:r>
            <a:r>
              <a:rPr lang="en-IN" dirty="0" err="1" smtClean="0"/>
              <a:t>colposuspension</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Marshall-</a:t>
            </a:r>
            <a:r>
              <a:rPr lang="en-IN" dirty="0" err="1" smtClean="0"/>
              <a:t>Marchetti</a:t>
            </a:r>
            <a:r>
              <a:rPr lang="en-IN" dirty="0" smtClean="0"/>
              <a:t>-</a:t>
            </a:r>
            <a:r>
              <a:rPr lang="en-IN" dirty="0" err="1" smtClean="0"/>
              <a:t>Krantz</a:t>
            </a:r>
            <a:r>
              <a:rPr lang="en-IN" dirty="0" smtClean="0"/>
              <a:t> (MMK) procedure</a:t>
            </a:r>
            <a:endParaRPr lang="en-IN" dirty="0"/>
          </a:p>
        </p:txBody>
      </p:sp>
      <p:sp>
        <p:nvSpPr>
          <p:cNvPr id="3" name="Content Placeholder 2"/>
          <p:cNvSpPr>
            <a:spLocks noGrp="1"/>
          </p:cNvSpPr>
          <p:nvPr>
            <p:ph idx="1"/>
          </p:nvPr>
        </p:nvSpPr>
        <p:spPr/>
        <p:txBody>
          <a:bodyPr/>
          <a:lstStyle/>
          <a:p>
            <a:r>
              <a:rPr lang="en-IN" dirty="0" smtClean="0"/>
              <a:t> Through </a:t>
            </a:r>
            <a:r>
              <a:rPr lang="en-IN" dirty="0" err="1" smtClean="0"/>
              <a:t>suprapubic</a:t>
            </a:r>
            <a:r>
              <a:rPr lang="en-IN" dirty="0" smtClean="0"/>
              <a:t> approach, </a:t>
            </a:r>
            <a:r>
              <a:rPr lang="en-IN" dirty="0" err="1" smtClean="0"/>
              <a:t>retropubic</a:t>
            </a:r>
            <a:r>
              <a:rPr lang="en-IN" dirty="0" smtClean="0"/>
              <a:t> space is opened.</a:t>
            </a:r>
          </a:p>
          <a:p>
            <a:r>
              <a:rPr lang="en-IN" dirty="0" err="1" smtClean="0"/>
              <a:t>Paraurethral</a:t>
            </a:r>
            <a:r>
              <a:rPr lang="en-IN" dirty="0" smtClean="0"/>
              <a:t> and </a:t>
            </a:r>
            <a:r>
              <a:rPr lang="en-IN" dirty="0" err="1" smtClean="0"/>
              <a:t>paravesical</a:t>
            </a:r>
            <a:r>
              <a:rPr lang="en-IN" dirty="0" smtClean="0"/>
              <a:t> </a:t>
            </a:r>
            <a:r>
              <a:rPr lang="en-IN" dirty="0" err="1" smtClean="0"/>
              <a:t>endopelvic</a:t>
            </a:r>
            <a:r>
              <a:rPr lang="en-IN" dirty="0" smtClean="0"/>
              <a:t> fascia at the level of bladder neck are stitched to the </a:t>
            </a:r>
            <a:r>
              <a:rPr lang="en-IN" dirty="0" err="1" smtClean="0"/>
              <a:t>periosteum</a:t>
            </a:r>
            <a:r>
              <a:rPr lang="en-IN" dirty="0" smtClean="0"/>
              <a:t> at the back of the </a:t>
            </a:r>
            <a:r>
              <a:rPr lang="en-IN" dirty="0" err="1" smtClean="0"/>
              <a:t>symphysis</a:t>
            </a:r>
            <a:r>
              <a:rPr lang="en-IN" dirty="0" smtClean="0"/>
              <a:t> pubis. </a:t>
            </a:r>
            <a:endParaRPr lang="en-IN" dirty="0"/>
          </a:p>
        </p:txBody>
      </p:sp>
      <p:pic>
        <p:nvPicPr>
          <p:cNvPr id="4098" name="Picture 2"/>
          <p:cNvPicPr>
            <a:picLocks noChangeAspect="1" noChangeArrowheads="1"/>
          </p:cNvPicPr>
          <p:nvPr/>
        </p:nvPicPr>
        <p:blipFill>
          <a:blip r:embed="rId2"/>
          <a:srcRect/>
          <a:stretch>
            <a:fillRect/>
          </a:stretch>
        </p:blipFill>
        <p:spPr bwMode="auto">
          <a:xfrm>
            <a:off x="3200400" y="4191000"/>
            <a:ext cx="3810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dirty="0" smtClean="0"/>
              <a:t>Burch </a:t>
            </a:r>
            <a:r>
              <a:rPr lang="en-IN" dirty="0" err="1" smtClean="0"/>
              <a:t>colposuspension</a:t>
            </a:r>
            <a:endParaRPr lang="en-IN" dirty="0"/>
          </a:p>
        </p:txBody>
      </p:sp>
      <p:sp>
        <p:nvSpPr>
          <p:cNvPr id="3" name="Content Placeholder 2"/>
          <p:cNvSpPr>
            <a:spLocks noGrp="1"/>
          </p:cNvSpPr>
          <p:nvPr>
            <p:ph idx="1"/>
          </p:nvPr>
        </p:nvSpPr>
        <p:spPr>
          <a:xfrm>
            <a:off x="457200" y="990600"/>
            <a:ext cx="8229600" cy="4525963"/>
          </a:xfrm>
        </p:spPr>
        <p:txBody>
          <a:bodyPr/>
          <a:lstStyle/>
          <a:p>
            <a:r>
              <a:rPr lang="en-IN" dirty="0" smtClean="0"/>
              <a:t>Approach is through the retro pubic space.</a:t>
            </a:r>
          </a:p>
          <a:p>
            <a:r>
              <a:rPr lang="en-IN" dirty="0" err="1" smtClean="0"/>
              <a:t>Paravaginal</a:t>
            </a:r>
            <a:r>
              <a:rPr lang="en-IN" dirty="0" smtClean="0"/>
              <a:t> tissue at the level of bladder neck or the lateral vaginal fornix is sutured to the  </a:t>
            </a:r>
            <a:r>
              <a:rPr lang="en-IN" dirty="0" err="1" smtClean="0"/>
              <a:t>iliopectineal</a:t>
            </a:r>
            <a:r>
              <a:rPr lang="en-IN" dirty="0" smtClean="0"/>
              <a:t> ligament [Cooper’s ligament] with non absorbable sutures.</a:t>
            </a:r>
          </a:p>
          <a:p>
            <a:r>
              <a:rPr lang="en-IN" dirty="0" smtClean="0"/>
              <a:t>Gold standard for GSI.</a:t>
            </a:r>
          </a:p>
          <a:p>
            <a:r>
              <a:rPr lang="en-IN" dirty="0" smtClean="0"/>
              <a:t>Success rate-70-90%</a:t>
            </a:r>
            <a:endParaRPr lang="en-IN" dirty="0"/>
          </a:p>
        </p:txBody>
      </p:sp>
      <p:pic>
        <p:nvPicPr>
          <p:cNvPr id="4" name="Picture 2"/>
          <p:cNvPicPr>
            <a:picLocks noChangeAspect="1" noChangeArrowheads="1"/>
          </p:cNvPicPr>
          <p:nvPr/>
        </p:nvPicPr>
        <p:blipFill>
          <a:blip r:embed="rId2"/>
          <a:srcRect/>
          <a:stretch>
            <a:fillRect/>
          </a:stretch>
        </p:blipFill>
        <p:spPr bwMode="auto">
          <a:xfrm>
            <a:off x="4572000" y="3657600"/>
            <a:ext cx="4572000"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IN" dirty="0" smtClean="0"/>
              <a:t>Risk Factors</a:t>
            </a:r>
            <a:endParaRPr lang="en-IN" dirty="0"/>
          </a:p>
        </p:txBody>
      </p:sp>
      <p:sp>
        <p:nvSpPr>
          <p:cNvPr id="3" name="Content Placeholder 2"/>
          <p:cNvSpPr>
            <a:spLocks noGrp="1"/>
          </p:cNvSpPr>
          <p:nvPr>
            <p:ph idx="1"/>
          </p:nvPr>
        </p:nvSpPr>
        <p:spPr>
          <a:xfrm>
            <a:off x="457200" y="1066800"/>
            <a:ext cx="8229600" cy="4983163"/>
          </a:xfrm>
        </p:spPr>
        <p:txBody>
          <a:bodyPr>
            <a:noAutofit/>
          </a:bodyPr>
          <a:lstStyle/>
          <a:p>
            <a:r>
              <a:rPr lang="en-IN" dirty="0" smtClean="0"/>
              <a:t>Age</a:t>
            </a:r>
          </a:p>
          <a:p>
            <a:r>
              <a:rPr lang="en-IN" dirty="0" smtClean="0"/>
              <a:t>Pregnancy</a:t>
            </a:r>
          </a:p>
          <a:p>
            <a:r>
              <a:rPr lang="en-IN" dirty="0" err="1" smtClean="0"/>
              <a:t>Puerperium</a:t>
            </a:r>
            <a:r>
              <a:rPr lang="en-IN" dirty="0" smtClean="0"/>
              <a:t>/Vaginal delivery</a:t>
            </a:r>
          </a:p>
          <a:p>
            <a:r>
              <a:rPr lang="en-IN" dirty="0" err="1" smtClean="0"/>
              <a:t>Multiparity</a:t>
            </a:r>
            <a:endParaRPr lang="en-IN" dirty="0" smtClean="0"/>
          </a:p>
          <a:p>
            <a:r>
              <a:rPr lang="en-IN" dirty="0" smtClean="0"/>
              <a:t>Menopause</a:t>
            </a:r>
          </a:p>
          <a:p>
            <a:r>
              <a:rPr lang="en-IN" dirty="0" smtClean="0"/>
              <a:t>Increased </a:t>
            </a:r>
            <a:r>
              <a:rPr lang="en-IN" dirty="0" err="1" smtClean="0"/>
              <a:t>inta</a:t>
            </a:r>
            <a:r>
              <a:rPr lang="en-IN" dirty="0" smtClean="0"/>
              <a:t>-abdominal pressure</a:t>
            </a:r>
          </a:p>
          <a:p>
            <a:r>
              <a:rPr lang="en-IN" dirty="0" smtClean="0"/>
              <a:t>Smoking</a:t>
            </a:r>
          </a:p>
          <a:p>
            <a:r>
              <a:rPr lang="en-IN" dirty="0" smtClean="0"/>
              <a:t>Obesity</a:t>
            </a:r>
          </a:p>
          <a:p>
            <a:r>
              <a:rPr lang="en-IN" dirty="0" smtClean="0"/>
              <a:t>Previous surgery</a:t>
            </a:r>
          </a:p>
          <a:p>
            <a:endParaRPr lang="en-IN"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Laparoscopic </a:t>
            </a:r>
            <a:r>
              <a:rPr lang="en-IN" dirty="0" err="1" smtClean="0"/>
              <a:t>colposuspension</a:t>
            </a:r>
            <a:endParaRPr lang="en-IN" dirty="0"/>
          </a:p>
        </p:txBody>
      </p:sp>
      <p:sp>
        <p:nvSpPr>
          <p:cNvPr id="3" name="Content Placeholder 2"/>
          <p:cNvSpPr>
            <a:spLocks noGrp="1"/>
          </p:cNvSpPr>
          <p:nvPr>
            <p:ph idx="1"/>
          </p:nvPr>
        </p:nvSpPr>
        <p:spPr/>
        <p:txBody>
          <a:bodyPr/>
          <a:lstStyle/>
          <a:p>
            <a:r>
              <a:rPr lang="en-IN" dirty="0" smtClean="0"/>
              <a:t> Same way as that of an open Burch </a:t>
            </a:r>
            <a:r>
              <a:rPr lang="en-IN" dirty="0" err="1" smtClean="0"/>
              <a:t>colposuspension</a:t>
            </a:r>
            <a:r>
              <a:rPr lang="en-IN" dirty="0" smtClean="0"/>
              <a:t>. </a:t>
            </a:r>
          </a:p>
          <a:p>
            <a:r>
              <a:rPr lang="en-IN" dirty="0" smtClean="0"/>
              <a:t>Success rate is similar to open method.</a:t>
            </a:r>
          </a:p>
          <a:p>
            <a:r>
              <a:rPr lang="en-IN" dirty="0" smtClean="0"/>
              <a:t>Needs experienced operator </a:t>
            </a:r>
          </a:p>
          <a:p>
            <a:r>
              <a:rPr lang="en-IN" dirty="0" smtClean="0"/>
              <a:t>More time consuming.</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IN" u="sng" dirty="0" smtClean="0"/>
              <a:t>Complications of </a:t>
            </a:r>
            <a:r>
              <a:rPr lang="en-IN" u="sng" dirty="0" err="1" smtClean="0"/>
              <a:t>abd.procedures</a:t>
            </a:r>
            <a:r>
              <a:rPr lang="en-IN" u="sng" dirty="0" smtClean="0"/>
              <a:t>:</a:t>
            </a:r>
          </a:p>
          <a:p>
            <a:r>
              <a:rPr lang="en-IN" dirty="0" smtClean="0"/>
              <a:t>Hemorrhage during dissection of the space </a:t>
            </a:r>
          </a:p>
          <a:p>
            <a:r>
              <a:rPr lang="en-IN" dirty="0" smtClean="0"/>
              <a:t>Urethra and bladder neck injury</a:t>
            </a:r>
          </a:p>
          <a:p>
            <a:r>
              <a:rPr lang="en-IN" dirty="0" err="1" smtClean="0"/>
              <a:t>Osteitis</a:t>
            </a:r>
            <a:r>
              <a:rPr lang="en-IN" dirty="0" smtClean="0"/>
              <a:t> pubis (MMK procedure)</a:t>
            </a:r>
          </a:p>
          <a:p>
            <a:r>
              <a:rPr lang="en-IN" dirty="0" smtClean="0"/>
              <a:t>Voiding difficulty </a:t>
            </a:r>
          </a:p>
          <a:p>
            <a:r>
              <a:rPr lang="en-IN" dirty="0" err="1" smtClean="0"/>
              <a:t>Detrusor</a:t>
            </a:r>
            <a:r>
              <a:rPr lang="en-IN" dirty="0" smtClean="0"/>
              <a:t> instability </a:t>
            </a:r>
          </a:p>
          <a:p>
            <a:r>
              <a:rPr lang="en-IN" dirty="0" smtClean="0"/>
              <a:t>VVF</a:t>
            </a:r>
          </a:p>
          <a:p>
            <a:r>
              <a:rPr lang="en-IN" dirty="0" smtClean="0"/>
              <a:t>Failure and recurrence. </a:t>
            </a: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Combined procedures</a:t>
            </a:r>
            <a:endParaRPr lang="en-IN" dirty="0"/>
          </a:p>
        </p:txBody>
      </p:sp>
      <p:sp>
        <p:nvSpPr>
          <p:cNvPr id="3" name="Content Placeholder 2"/>
          <p:cNvSpPr>
            <a:spLocks noGrp="1"/>
          </p:cNvSpPr>
          <p:nvPr>
            <p:ph idx="1"/>
          </p:nvPr>
        </p:nvSpPr>
        <p:spPr/>
        <p:txBody>
          <a:bodyPr/>
          <a:lstStyle/>
          <a:p>
            <a:r>
              <a:rPr lang="en-IN" dirty="0" smtClean="0"/>
              <a:t>Sling procedures</a:t>
            </a:r>
          </a:p>
          <a:p>
            <a:r>
              <a:rPr lang="en-IN" dirty="0" smtClean="0"/>
              <a:t>Endoscopic bladder suspension</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Sling procedures</a:t>
            </a:r>
            <a:endParaRPr lang="en-IN" dirty="0"/>
          </a:p>
        </p:txBody>
      </p:sp>
      <p:sp>
        <p:nvSpPr>
          <p:cNvPr id="3" name="Content Placeholder 2"/>
          <p:cNvSpPr>
            <a:spLocks noGrp="1"/>
          </p:cNvSpPr>
          <p:nvPr>
            <p:ph idx="1"/>
          </p:nvPr>
        </p:nvSpPr>
        <p:spPr/>
        <p:txBody>
          <a:bodyPr>
            <a:normAutofit/>
          </a:bodyPr>
          <a:lstStyle/>
          <a:p>
            <a:r>
              <a:rPr lang="en-IN" dirty="0" smtClean="0"/>
              <a:t>Combined approach, vaginal and abdominal (</a:t>
            </a:r>
            <a:r>
              <a:rPr lang="en-IN" dirty="0" err="1" smtClean="0"/>
              <a:t>retropubic</a:t>
            </a:r>
            <a:r>
              <a:rPr lang="en-IN" dirty="0" smtClean="0"/>
              <a:t> space) is made.</a:t>
            </a:r>
          </a:p>
          <a:p>
            <a:r>
              <a:rPr lang="en-IN" dirty="0" smtClean="0"/>
              <a:t>Sling is passed around the bladder neck and is fixed to rectus sheath under minimal tension to act as a hammock. </a:t>
            </a:r>
          </a:p>
          <a:p>
            <a:r>
              <a:rPr lang="en-IN" dirty="0" smtClean="0"/>
              <a:t>This works by compressing the urethra at the </a:t>
            </a:r>
            <a:r>
              <a:rPr lang="en-IN" dirty="0" err="1" smtClean="0"/>
              <a:t>urethrovesical</a:t>
            </a:r>
            <a:r>
              <a:rPr lang="en-IN" dirty="0" smtClean="0"/>
              <a:t> junction.</a:t>
            </a:r>
          </a:p>
          <a:p>
            <a:r>
              <a:rPr lang="en-IN" dirty="0" smtClean="0"/>
              <a:t>Success rate is 70 percent. </a:t>
            </a:r>
          </a:p>
          <a:p>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668963"/>
          </a:xfrm>
        </p:spPr>
        <p:txBody>
          <a:bodyPr>
            <a:normAutofit/>
          </a:bodyPr>
          <a:lstStyle/>
          <a:p>
            <a:r>
              <a:rPr lang="en-IN" dirty="0" smtClean="0"/>
              <a:t> The materials used for sling are:</a:t>
            </a:r>
          </a:p>
          <a:p>
            <a:pPr marL="571500" indent="-571500">
              <a:buFont typeface="+mj-lt"/>
              <a:buAutoNum type="arabicPeriod"/>
            </a:pPr>
            <a:r>
              <a:rPr lang="en-IN" u="sng" dirty="0" smtClean="0"/>
              <a:t>organic (</a:t>
            </a:r>
            <a:r>
              <a:rPr lang="en-IN" u="sng" dirty="0" err="1" smtClean="0"/>
              <a:t>autogenous</a:t>
            </a:r>
            <a:r>
              <a:rPr lang="en-IN" u="sng" dirty="0" smtClean="0"/>
              <a:t>)</a:t>
            </a:r>
          </a:p>
          <a:p>
            <a:pPr marL="571500" indent="-571500">
              <a:buNone/>
            </a:pPr>
            <a:r>
              <a:rPr lang="en-IN" dirty="0" smtClean="0"/>
              <a:t>           rectus sheath (Aldridge procedure)</a:t>
            </a:r>
          </a:p>
          <a:p>
            <a:pPr marL="571500" indent="-571500">
              <a:buNone/>
            </a:pPr>
            <a:r>
              <a:rPr lang="en-IN" dirty="0" smtClean="0"/>
              <a:t>           fascia </a:t>
            </a:r>
            <a:r>
              <a:rPr lang="en-IN" dirty="0" err="1" smtClean="0"/>
              <a:t>lata</a:t>
            </a:r>
            <a:r>
              <a:rPr lang="en-IN" dirty="0" smtClean="0"/>
              <a:t> </a:t>
            </a:r>
          </a:p>
          <a:p>
            <a:pPr>
              <a:buNone/>
            </a:pPr>
            <a:r>
              <a:rPr lang="en-IN" dirty="0" smtClean="0"/>
              <a:t>2.  </a:t>
            </a:r>
            <a:r>
              <a:rPr lang="en-IN" u="sng" dirty="0" smtClean="0"/>
              <a:t>Inorganic</a:t>
            </a:r>
          </a:p>
          <a:p>
            <a:pPr>
              <a:buNone/>
            </a:pPr>
            <a:r>
              <a:rPr lang="en-IN" dirty="0" smtClean="0"/>
              <a:t>           </a:t>
            </a:r>
            <a:r>
              <a:rPr lang="en-IN" dirty="0" err="1" smtClean="0"/>
              <a:t>silastic</a:t>
            </a:r>
            <a:endParaRPr lang="en-IN" dirty="0" smtClean="0"/>
          </a:p>
          <a:p>
            <a:pPr>
              <a:buNone/>
            </a:pPr>
            <a:r>
              <a:rPr lang="en-IN" dirty="0" smtClean="0"/>
              <a:t>           </a:t>
            </a:r>
            <a:r>
              <a:rPr lang="en-IN" dirty="0" err="1" smtClean="0"/>
              <a:t>marlex</a:t>
            </a:r>
            <a:endParaRPr lang="en-IN" dirty="0" smtClean="0"/>
          </a:p>
          <a:p>
            <a:pPr>
              <a:buNone/>
            </a:pPr>
            <a:r>
              <a:rPr lang="en-IN" dirty="0" smtClean="0"/>
              <a:t>           </a:t>
            </a:r>
            <a:r>
              <a:rPr lang="en-IN" dirty="0" err="1" smtClean="0"/>
              <a:t>goretex</a:t>
            </a:r>
            <a:endParaRPr lang="en-IN" dirty="0" smtClean="0"/>
          </a:p>
          <a:p>
            <a:pPr>
              <a:buNone/>
            </a:pPr>
            <a:endParaRPr lang="en-IN" dirty="0" smtClean="0"/>
          </a:p>
          <a:p>
            <a:pPr>
              <a:buNone/>
            </a:pPr>
            <a:endParaRPr lang="en-IN" dirty="0" smtClean="0"/>
          </a:p>
          <a:p>
            <a:pPr>
              <a:buNone/>
            </a:pP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u="sng" dirty="0" smtClean="0"/>
              <a:t>Disadvantages:</a:t>
            </a:r>
          </a:p>
          <a:p>
            <a:r>
              <a:rPr lang="en-IN" dirty="0" smtClean="0"/>
              <a:t>Voiding difficulties</a:t>
            </a:r>
          </a:p>
          <a:p>
            <a:r>
              <a:rPr lang="en-IN" dirty="0" err="1" smtClean="0"/>
              <a:t>Detrusor</a:t>
            </a:r>
            <a:r>
              <a:rPr lang="en-IN" dirty="0" smtClean="0"/>
              <a:t> instability and </a:t>
            </a:r>
          </a:p>
          <a:p>
            <a:r>
              <a:rPr lang="en-IN" dirty="0" smtClean="0"/>
              <a:t>Sling erosion</a:t>
            </a:r>
          </a:p>
          <a:p>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Endoscopic bladder suspension</a:t>
            </a:r>
            <a:endParaRPr lang="en-IN" dirty="0"/>
          </a:p>
        </p:txBody>
      </p:sp>
      <p:sp>
        <p:nvSpPr>
          <p:cNvPr id="3" name="Content Placeholder 2"/>
          <p:cNvSpPr>
            <a:spLocks noGrp="1"/>
          </p:cNvSpPr>
          <p:nvPr>
            <p:ph idx="1"/>
          </p:nvPr>
        </p:nvSpPr>
        <p:spPr/>
        <p:txBody>
          <a:bodyPr/>
          <a:lstStyle/>
          <a:p>
            <a:r>
              <a:rPr lang="en-IN" dirty="0" smtClean="0"/>
              <a:t>Bladder-neck region is dissected, through the vagina. </a:t>
            </a:r>
          </a:p>
          <a:p>
            <a:r>
              <a:rPr lang="en-IN" dirty="0" smtClean="0"/>
              <a:t>A small </a:t>
            </a:r>
            <a:r>
              <a:rPr lang="en-IN" dirty="0" err="1" smtClean="0"/>
              <a:t>suprapubic</a:t>
            </a:r>
            <a:r>
              <a:rPr lang="en-IN" dirty="0" smtClean="0"/>
              <a:t> incision is made. </a:t>
            </a:r>
          </a:p>
          <a:p>
            <a:r>
              <a:rPr lang="en-IN" dirty="0" smtClean="0"/>
              <a:t>Sutures are passed between vagina and anterior abdominal wall &amp; the proximal urethra and the bladder neck are fixed to the rectus sheath.</a:t>
            </a:r>
          </a:p>
          <a:p>
            <a:r>
              <a:rPr lang="en-IN" dirty="0" smtClean="0"/>
              <a:t>Success rate – 50%</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 Salvage Procedures</a:t>
            </a:r>
            <a:endParaRPr lang="en-IN" dirty="0"/>
          </a:p>
        </p:txBody>
      </p:sp>
      <p:sp>
        <p:nvSpPr>
          <p:cNvPr id="3" name="Content Placeholder 2"/>
          <p:cNvSpPr>
            <a:spLocks noGrp="1"/>
          </p:cNvSpPr>
          <p:nvPr>
            <p:ph idx="1"/>
          </p:nvPr>
        </p:nvSpPr>
        <p:spPr/>
        <p:txBody>
          <a:bodyPr/>
          <a:lstStyle/>
          <a:p>
            <a:r>
              <a:rPr lang="en-IN" dirty="0" smtClean="0"/>
              <a:t>Implantation of artificial sphincter</a:t>
            </a:r>
          </a:p>
          <a:p>
            <a:r>
              <a:rPr lang="en-IN" dirty="0" smtClean="0"/>
              <a:t>Urinary diversion</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           Urge Incontinence</a:t>
            </a:r>
            <a:endParaRPr lang="en-IN" dirty="0"/>
          </a:p>
        </p:txBody>
      </p:sp>
      <p:sp>
        <p:nvSpPr>
          <p:cNvPr id="3" name="Content Placeholder 2"/>
          <p:cNvSpPr>
            <a:spLocks noGrp="1"/>
          </p:cNvSpPr>
          <p:nvPr>
            <p:ph idx="1"/>
          </p:nvPr>
        </p:nvSpPr>
        <p:spPr/>
        <p:txBody>
          <a:bodyPr/>
          <a:lstStyle/>
          <a:p>
            <a:r>
              <a:rPr lang="en-IN" dirty="0" smtClean="0"/>
              <a:t>Second common cause of urinary incontinence.</a:t>
            </a:r>
          </a:p>
          <a:p>
            <a:r>
              <a:rPr lang="en-IN" dirty="0" smtClean="0"/>
              <a:t>Involuntary loss of urine, accompanied by/ preceded by urgency.</a:t>
            </a:r>
          </a:p>
          <a:p>
            <a:pPr>
              <a:buNone/>
            </a:pPr>
            <a:r>
              <a:rPr lang="en-IN" u="sng" dirty="0" smtClean="0"/>
              <a:t>2types:</a:t>
            </a:r>
          </a:p>
          <a:p>
            <a:r>
              <a:rPr lang="en-IN" dirty="0" smtClean="0"/>
              <a:t>Sensory urge incontinence</a:t>
            </a:r>
          </a:p>
          <a:p>
            <a:r>
              <a:rPr lang="en-IN" dirty="0" smtClean="0"/>
              <a:t>Motor urge incontinence</a:t>
            </a:r>
          </a:p>
          <a:p>
            <a:pPr>
              <a:buNone/>
            </a:pPr>
            <a:endParaRPr lang="en-IN" dirty="0"/>
          </a:p>
        </p:txBody>
      </p:sp>
      <p:pic>
        <p:nvPicPr>
          <p:cNvPr id="4" name="Picture 13"/>
          <p:cNvPicPr>
            <a:picLocks noChangeAspect="1"/>
          </p:cNvPicPr>
          <p:nvPr/>
        </p:nvPicPr>
        <p:blipFill>
          <a:blip r:embed="rId2"/>
          <a:srcRect/>
          <a:stretch>
            <a:fillRect/>
          </a:stretch>
        </p:blipFill>
        <p:spPr bwMode="auto">
          <a:xfrm>
            <a:off x="6596062" y="0"/>
            <a:ext cx="2547938" cy="26670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600" b="1" u="sng" dirty="0" smtClean="0"/>
              <a:t>Sensory Urge Incontinence:</a:t>
            </a:r>
            <a:endParaRPr lang="en-IN" sz="3600" b="1" u="sng" dirty="0"/>
          </a:p>
        </p:txBody>
      </p:sp>
      <p:sp>
        <p:nvSpPr>
          <p:cNvPr id="3" name="Content Placeholder 2"/>
          <p:cNvSpPr>
            <a:spLocks noGrp="1"/>
          </p:cNvSpPr>
          <p:nvPr>
            <p:ph idx="1"/>
          </p:nvPr>
        </p:nvSpPr>
        <p:spPr>
          <a:xfrm>
            <a:off x="609600" y="1219200"/>
            <a:ext cx="8229600" cy="1295400"/>
          </a:xfrm>
        </p:spPr>
        <p:txBody>
          <a:bodyPr/>
          <a:lstStyle/>
          <a:p>
            <a:r>
              <a:rPr lang="en-IN" dirty="0" smtClean="0"/>
              <a:t>Unable to control the escape of urine once there is urge to void.</a:t>
            </a:r>
          </a:p>
          <a:p>
            <a:pPr>
              <a:buNone/>
            </a:pPr>
            <a:endParaRPr lang="en-IN" dirty="0"/>
          </a:p>
        </p:txBody>
      </p:sp>
      <p:sp>
        <p:nvSpPr>
          <p:cNvPr id="4" name="Title 1"/>
          <p:cNvSpPr txBox="1">
            <a:spLocks/>
          </p:cNvSpPr>
          <p:nvPr/>
        </p:nvSpPr>
        <p:spPr>
          <a:xfrm>
            <a:off x="457200" y="2514600"/>
            <a:ext cx="8229600" cy="13255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sng" strike="noStrike" kern="1200" cap="none" spc="0" normalizeH="0" baseline="0" noProof="0" dirty="0" smtClean="0">
                <a:ln>
                  <a:noFill/>
                </a:ln>
                <a:solidFill>
                  <a:schemeClr val="tx1"/>
                </a:solidFill>
                <a:effectLst/>
                <a:uLnTx/>
                <a:uFillTx/>
                <a:latin typeface="+mj-lt"/>
                <a:ea typeface="+mj-ea"/>
                <a:cs typeface="+mj-cs"/>
              </a:rPr>
              <a:t>Motor Urge Incontinence:</a:t>
            </a:r>
            <a:br>
              <a:rPr kumimoji="0" lang="en-IN" sz="3600" b="1" i="0" u="sng" strike="noStrike" kern="1200" cap="none" spc="0" normalizeH="0" baseline="0" noProof="0" dirty="0" smtClean="0">
                <a:ln>
                  <a:noFill/>
                </a:ln>
                <a:solidFill>
                  <a:schemeClr val="tx1"/>
                </a:solidFill>
                <a:effectLst/>
                <a:uLnTx/>
                <a:uFillTx/>
                <a:latin typeface="+mj-lt"/>
                <a:ea typeface="+mj-ea"/>
                <a:cs typeface="+mj-cs"/>
              </a:rPr>
            </a:br>
            <a:r>
              <a:rPr kumimoji="0" lang="en-IN" sz="3600" b="1" i="0" u="sng" strike="noStrike" kern="1200" cap="none" spc="0" normalizeH="0" baseline="0" noProof="0" dirty="0" smtClean="0">
                <a:ln>
                  <a:noFill/>
                </a:ln>
                <a:solidFill>
                  <a:schemeClr val="tx1"/>
                </a:solidFill>
                <a:effectLst/>
                <a:uLnTx/>
                <a:uFillTx/>
                <a:latin typeface="+mj-lt"/>
                <a:ea typeface="+mj-ea"/>
                <a:cs typeface="+mj-cs"/>
              </a:rPr>
              <a:t>(OVER ACTIVE BLADDER/OAB)</a:t>
            </a:r>
            <a:endParaRPr kumimoji="0" lang="en-IN" sz="3600" b="1" i="0" u="sng"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533400" y="3886200"/>
            <a:ext cx="82296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IN" sz="3200" dirty="0" smtClean="0"/>
              <a:t>L</a:t>
            </a: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eakage</a:t>
            </a:r>
            <a:r>
              <a:rPr kumimoji="0" lang="en-IN" sz="3200" b="0" i="0" u="none" strike="noStrike" kern="1200" cap="none" spc="0" normalizeH="0" baseline="0" noProof="0" dirty="0" smtClean="0">
                <a:ln>
                  <a:noFill/>
                </a:ln>
                <a:solidFill>
                  <a:schemeClr val="tx1"/>
                </a:solidFill>
                <a:effectLst/>
                <a:uLnTx/>
                <a:uFillTx/>
                <a:latin typeface="+mn-lt"/>
                <a:ea typeface="+mn-ea"/>
                <a:cs typeface="+mn-cs"/>
              </a:rPr>
              <a:t> of urine due to </a:t>
            </a:r>
            <a:r>
              <a:rPr kumimoji="0" lang="en-IN" sz="3200" b="0" i="0" u="none" strike="noStrike" kern="1200" cap="none" spc="0" normalizeH="0" baseline="0" noProof="0" dirty="0" err="1" smtClean="0">
                <a:ln>
                  <a:noFill/>
                </a:ln>
                <a:solidFill>
                  <a:schemeClr val="tx1"/>
                </a:solidFill>
                <a:effectLst/>
                <a:uLnTx/>
                <a:uFillTx/>
                <a:latin typeface="+mn-lt"/>
                <a:ea typeface="+mn-ea"/>
                <a:cs typeface="+mn-cs"/>
              </a:rPr>
              <a:t>detrusor</a:t>
            </a:r>
            <a:r>
              <a:rPr kumimoji="0" lang="en-IN" sz="3200" b="0" i="0" u="none" strike="noStrike" kern="1200" cap="none" spc="0" normalizeH="0" baseline="0" noProof="0" dirty="0" smtClean="0">
                <a:ln>
                  <a:noFill/>
                </a:ln>
                <a:solidFill>
                  <a:schemeClr val="tx1"/>
                </a:solidFill>
                <a:effectLst/>
                <a:uLnTx/>
                <a:uFillTx/>
                <a:latin typeface="+mn-lt"/>
                <a:ea typeface="+mn-ea"/>
                <a:cs typeface="+mn-cs"/>
              </a:rPr>
              <a:t> over activity during the filling phase while the patient tries to inhibit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Symptoms</a:t>
            </a:r>
            <a:endParaRPr lang="en-IN" dirty="0"/>
          </a:p>
        </p:txBody>
      </p:sp>
      <p:sp>
        <p:nvSpPr>
          <p:cNvPr id="3" name="Content Placeholder 2"/>
          <p:cNvSpPr>
            <a:spLocks noGrp="1"/>
          </p:cNvSpPr>
          <p:nvPr>
            <p:ph idx="1"/>
          </p:nvPr>
        </p:nvSpPr>
        <p:spPr/>
        <p:txBody>
          <a:bodyPr>
            <a:normAutofit lnSpcReduction="10000"/>
          </a:bodyPr>
          <a:lstStyle/>
          <a:p>
            <a:r>
              <a:rPr lang="en-IN" dirty="0" smtClean="0"/>
              <a:t>The only symptom is escape of urine with coughing, sneezing or laughing.</a:t>
            </a:r>
          </a:p>
          <a:p>
            <a:pPr>
              <a:buNone/>
            </a:pPr>
            <a:r>
              <a:rPr lang="en-IN" u="sng" dirty="0" smtClean="0"/>
              <a:t>The loss of urine has got the following features:</a:t>
            </a:r>
          </a:p>
          <a:p>
            <a:r>
              <a:rPr lang="en-IN" dirty="0" smtClean="0"/>
              <a:t>Leakage of urine coincides with stress </a:t>
            </a:r>
          </a:p>
          <a:p>
            <a:r>
              <a:rPr lang="en-IN" dirty="0" smtClean="0"/>
              <a:t>No prior urge to void </a:t>
            </a:r>
          </a:p>
          <a:p>
            <a:r>
              <a:rPr lang="en-IN" dirty="0" smtClean="0"/>
              <a:t>Amount-small </a:t>
            </a:r>
          </a:p>
          <a:p>
            <a:r>
              <a:rPr lang="en-IN" dirty="0" smtClean="0"/>
              <a:t>Patient-fully aware of it</a:t>
            </a:r>
          </a:p>
          <a:p>
            <a:r>
              <a:rPr lang="en-IN" dirty="0" err="1" smtClean="0"/>
              <a:t>Micturition</a:t>
            </a:r>
            <a:r>
              <a:rPr lang="en-IN" dirty="0" smtClean="0"/>
              <a:t>-normal</a:t>
            </a:r>
          </a:p>
          <a:p>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90600" y="0"/>
            <a:ext cx="7162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r>
              <a:rPr lang="en-IN" dirty="0" smtClean="0"/>
              <a:t>Clinical presentation </a:t>
            </a:r>
            <a:endParaRPr lang="en-IN" dirty="0"/>
          </a:p>
        </p:txBody>
      </p:sp>
      <p:graphicFrame>
        <p:nvGraphicFramePr>
          <p:cNvPr id="5" name="Table 4"/>
          <p:cNvGraphicFramePr>
            <a:graphicFrameLocks noGrp="1"/>
          </p:cNvGraphicFramePr>
          <p:nvPr/>
        </p:nvGraphicFramePr>
        <p:xfrm>
          <a:off x="0" y="1269488"/>
          <a:ext cx="9144000" cy="5588512"/>
        </p:xfrm>
        <a:graphic>
          <a:graphicData uri="http://schemas.openxmlformats.org/drawingml/2006/table">
            <a:tbl>
              <a:tblPr firstRow="1" bandRow="1">
                <a:tableStyleId>{5C22544A-7EE6-4342-B048-85BDC9FD1C3A}</a:tableStyleId>
              </a:tblPr>
              <a:tblGrid>
                <a:gridCol w="3048000"/>
                <a:gridCol w="3048000"/>
                <a:gridCol w="3048000"/>
              </a:tblGrid>
              <a:tr h="1091300">
                <a:tc>
                  <a:txBody>
                    <a:bodyPr/>
                    <a:lstStyle/>
                    <a:p>
                      <a:endParaRPr lang="en-IN" dirty="0"/>
                    </a:p>
                  </a:txBody>
                  <a:tcPr/>
                </a:tc>
                <a:tc>
                  <a:txBody>
                    <a:bodyPr/>
                    <a:lstStyle/>
                    <a:p>
                      <a:pPr algn="ctr"/>
                      <a:r>
                        <a:rPr lang="en-IN" sz="2400" dirty="0" smtClean="0"/>
                        <a:t>SENSORY</a:t>
                      </a:r>
                      <a:r>
                        <a:rPr lang="en-IN" sz="2400" baseline="0" dirty="0" smtClean="0"/>
                        <a:t> URGE INCONTINENCE</a:t>
                      </a:r>
                      <a:endParaRPr lang="en-IN" sz="2400" dirty="0" smtClean="0"/>
                    </a:p>
                    <a:p>
                      <a:endParaRPr lang="en-IN" dirty="0"/>
                    </a:p>
                  </a:txBody>
                  <a:tcPr/>
                </a:tc>
                <a:tc>
                  <a:txBody>
                    <a:bodyPr/>
                    <a:lstStyle/>
                    <a:p>
                      <a:pPr algn="ctr"/>
                      <a:r>
                        <a:rPr lang="en-IN" dirty="0" smtClean="0"/>
                        <a:t>MOTOR</a:t>
                      </a:r>
                      <a:r>
                        <a:rPr lang="en-IN" baseline="0" dirty="0" smtClean="0"/>
                        <a:t> URGE INCONTINENCE</a:t>
                      </a:r>
                    </a:p>
                    <a:p>
                      <a:pPr algn="ctr"/>
                      <a:r>
                        <a:rPr lang="en-IN" sz="2400" baseline="0" dirty="0" smtClean="0"/>
                        <a:t>(OAB)</a:t>
                      </a:r>
                      <a:endParaRPr lang="en-IN" sz="2400" dirty="0"/>
                    </a:p>
                  </a:txBody>
                  <a:tcPr/>
                </a:tc>
              </a:tr>
              <a:tr h="818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Stress prior to leakage </a:t>
                      </a:r>
                    </a:p>
                    <a:p>
                      <a:pPr algn="ctr"/>
                      <a:endParaRPr lang="en-IN" sz="2400" dirty="0"/>
                    </a:p>
                  </a:txBody>
                  <a:tcPr/>
                </a:tc>
                <a:tc>
                  <a:txBody>
                    <a:bodyPr/>
                    <a:lstStyle/>
                    <a:p>
                      <a:pPr algn="ctr"/>
                      <a:r>
                        <a:rPr lang="en-IN" sz="2400" dirty="0" smtClean="0"/>
                        <a:t>Nil</a:t>
                      </a:r>
                      <a:endParaRPr lang="en-IN" sz="2400" dirty="0"/>
                    </a:p>
                  </a:txBody>
                  <a:tcPr/>
                </a:tc>
                <a:tc>
                  <a:txBody>
                    <a:bodyPr/>
                    <a:lstStyle/>
                    <a:p>
                      <a:pPr algn="ctr"/>
                      <a:r>
                        <a:rPr lang="en-IN" sz="2400" dirty="0" smtClean="0"/>
                        <a:t>Nil</a:t>
                      </a:r>
                      <a:endParaRPr lang="en-IN" sz="2400" dirty="0"/>
                    </a:p>
                  </a:txBody>
                  <a:tcPr/>
                </a:tc>
              </a:tr>
              <a:tr h="8336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Urge prior to leakage </a:t>
                      </a:r>
                    </a:p>
                    <a:p>
                      <a:pPr algn="ctr"/>
                      <a:endParaRPr lang="en-IN" sz="2400" dirty="0"/>
                    </a:p>
                  </a:txBody>
                  <a:tcPr/>
                </a:tc>
                <a:tc>
                  <a:txBody>
                    <a:bodyPr/>
                    <a:lstStyle/>
                    <a:p>
                      <a:pPr algn="ctr"/>
                      <a:r>
                        <a:rPr lang="en-IN" sz="2400" dirty="0" smtClean="0"/>
                        <a:t>Present</a:t>
                      </a:r>
                      <a:endParaRPr lang="en-IN" sz="2400" dirty="0"/>
                    </a:p>
                  </a:txBody>
                  <a:tcPr/>
                </a:tc>
                <a:tc>
                  <a:txBody>
                    <a:bodyPr/>
                    <a:lstStyle/>
                    <a:p>
                      <a:pPr algn="ctr"/>
                      <a:r>
                        <a:rPr lang="en-IN" sz="2400" dirty="0" smtClean="0"/>
                        <a:t>Present except in neurologic disease </a:t>
                      </a:r>
                      <a:endParaRPr lang="en-IN" sz="2400" dirty="0"/>
                    </a:p>
                  </a:txBody>
                  <a:tcPr/>
                </a:tc>
              </a:tr>
              <a:tr h="818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Awareness </a:t>
                      </a:r>
                    </a:p>
                    <a:p>
                      <a:pPr algn="ctr"/>
                      <a:endParaRPr lang="en-IN" sz="2400" dirty="0"/>
                    </a:p>
                  </a:txBody>
                  <a:tcPr/>
                </a:tc>
                <a:tc>
                  <a:txBody>
                    <a:bodyPr/>
                    <a:lstStyle/>
                    <a:p>
                      <a:pPr algn="ctr"/>
                      <a:r>
                        <a:rPr lang="en-IN" sz="2400" dirty="0" smtClean="0"/>
                        <a:t>Present</a:t>
                      </a:r>
                      <a:endParaRPr lang="en-IN" sz="2400" dirty="0"/>
                    </a:p>
                  </a:txBody>
                  <a:tcPr/>
                </a:tc>
                <a:tc>
                  <a:txBody>
                    <a:bodyPr/>
                    <a:lstStyle/>
                    <a:p>
                      <a:pPr algn="ctr"/>
                      <a:r>
                        <a:rPr lang="en-IN" sz="2400" dirty="0" smtClean="0"/>
                        <a:t>Not present </a:t>
                      </a:r>
                      <a:endParaRPr lang="en-IN" sz="2400" dirty="0"/>
                    </a:p>
                  </a:txBody>
                  <a:tcPr/>
                </a:tc>
              </a:tr>
              <a:tr h="1182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Control of loss  </a:t>
                      </a:r>
                    </a:p>
                    <a:p>
                      <a:pPr algn="ctr"/>
                      <a:endParaRPr lang="en-IN" sz="2400" dirty="0"/>
                    </a:p>
                  </a:txBody>
                  <a:tcPr/>
                </a:tc>
                <a:tc>
                  <a:txBody>
                    <a:bodyPr/>
                    <a:lstStyle/>
                    <a:p>
                      <a:pPr algn="ctr"/>
                      <a:r>
                        <a:rPr lang="en-IN" sz="2400" dirty="0" smtClean="0"/>
                        <a:t>Can control with adequate encouragement </a:t>
                      </a:r>
                      <a:endParaRPr lang="en-IN" sz="2400" dirty="0"/>
                    </a:p>
                  </a:txBody>
                  <a:tcPr/>
                </a:tc>
                <a:tc>
                  <a:txBody>
                    <a:bodyPr/>
                    <a:lstStyle/>
                    <a:p>
                      <a:pPr algn="ctr"/>
                      <a:r>
                        <a:rPr lang="en-IN" sz="2400" dirty="0" smtClean="0"/>
                        <a:t>Cannot control despite strong encouragement</a:t>
                      </a:r>
                    </a:p>
                    <a:p>
                      <a:pPr algn="ctr"/>
                      <a:endParaRPr lang="en-IN" sz="2400" dirty="0"/>
                    </a:p>
                  </a:txBody>
                  <a:tcPr/>
                </a:tc>
              </a:tr>
              <a:tr h="818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Amount</a:t>
                      </a:r>
                    </a:p>
                    <a:p>
                      <a:pPr algn="ctr"/>
                      <a:endParaRPr lang="en-IN" sz="2400" dirty="0"/>
                    </a:p>
                  </a:txBody>
                  <a:tcPr/>
                </a:tc>
                <a:tc>
                  <a:txBody>
                    <a:bodyPr/>
                    <a:lstStyle/>
                    <a:p>
                      <a:pPr algn="ctr"/>
                      <a:r>
                        <a:rPr lang="en-IN" sz="2400" dirty="0" smtClean="0"/>
                        <a:t>Large</a:t>
                      </a:r>
                      <a:endParaRPr lang="en-IN" sz="2400" dirty="0"/>
                    </a:p>
                  </a:txBody>
                  <a:tcPr/>
                </a:tc>
                <a:tc>
                  <a:txBody>
                    <a:bodyPr/>
                    <a:lstStyle/>
                    <a:p>
                      <a:pPr algn="ctr"/>
                      <a:r>
                        <a:rPr lang="en-IN" sz="2400" dirty="0" smtClean="0"/>
                        <a:t>Large</a:t>
                      </a:r>
                      <a:endParaRPr lang="en-IN" sz="2400"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smtClean="0"/>
              <a:t>Urodynamics</a:t>
            </a:r>
            <a:endParaRPr lang="en-IN" dirty="0"/>
          </a:p>
        </p:txBody>
      </p:sp>
      <p:graphicFrame>
        <p:nvGraphicFramePr>
          <p:cNvPr id="4" name="Content Placeholder 3"/>
          <p:cNvGraphicFramePr>
            <a:graphicFrameLocks noGrp="1"/>
          </p:cNvGraphicFramePr>
          <p:nvPr>
            <p:ph idx="1"/>
          </p:nvPr>
        </p:nvGraphicFramePr>
        <p:xfrm>
          <a:off x="0" y="1508760"/>
          <a:ext cx="9144000" cy="5349240"/>
        </p:xfrm>
        <a:graphic>
          <a:graphicData uri="http://schemas.openxmlformats.org/drawingml/2006/table">
            <a:tbl>
              <a:tblPr firstRow="1" bandRow="1">
                <a:tableStyleId>{5C22544A-7EE6-4342-B048-85BDC9FD1C3A}</a:tableStyleId>
              </a:tblPr>
              <a:tblGrid>
                <a:gridCol w="3048000"/>
                <a:gridCol w="3048000"/>
                <a:gridCol w="3048000"/>
              </a:tblGrid>
              <a:tr h="1143000">
                <a:tc>
                  <a:txBody>
                    <a:bodyPr/>
                    <a:lstStyle/>
                    <a:p>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SENSORY</a:t>
                      </a:r>
                      <a:r>
                        <a:rPr lang="en-IN" sz="2400" baseline="0" dirty="0" smtClean="0"/>
                        <a:t> URGE INCONTINENCE</a:t>
                      </a:r>
                      <a:endParaRPr lang="en-IN" sz="2400" dirty="0" smtClean="0"/>
                    </a:p>
                    <a:p>
                      <a:endParaRPr lang="en-IN" dirty="0"/>
                    </a:p>
                  </a:txBody>
                  <a:tcPr/>
                </a:tc>
                <a:tc>
                  <a:txBody>
                    <a:bodyPr/>
                    <a:lstStyle/>
                    <a:p>
                      <a:pPr algn="ctr"/>
                      <a:r>
                        <a:rPr lang="en-IN" dirty="0" smtClean="0"/>
                        <a:t>MOTOR</a:t>
                      </a:r>
                      <a:r>
                        <a:rPr lang="en-IN" baseline="0" dirty="0" smtClean="0"/>
                        <a:t> URGE INCONTINENCE</a:t>
                      </a:r>
                    </a:p>
                    <a:p>
                      <a:pPr algn="ctr"/>
                      <a:r>
                        <a:rPr lang="en-IN" sz="2400" baseline="0" dirty="0" smtClean="0"/>
                        <a:t>(OAB)</a:t>
                      </a:r>
                      <a:endParaRPr lang="en-IN" sz="2400" dirty="0" smtClean="0"/>
                    </a:p>
                    <a:p>
                      <a:endParaRPr lang="en-IN" dirty="0"/>
                    </a:p>
                  </a:txBody>
                  <a:tcPr/>
                </a:tc>
              </a:tr>
              <a:tr h="775663">
                <a:tc>
                  <a:txBody>
                    <a:bodyPr/>
                    <a:lstStyle/>
                    <a:p>
                      <a:pPr algn="ctr"/>
                      <a:r>
                        <a:rPr lang="en-IN" sz="2400" dirty="0" err="1" smtClean="0"/>
                        <a:t>Uro</a:t>
                      </a:r>
                      <a:r>
                        <a:rPr lang="en-IN" sz="2400" dirty="0" smtClean="0"/>
                        <a:t> </a:t>
                      </a:r>
                      <a:r>
                        <a:rPr lang="en-IN" sz="2400" dirty="0" err="1" smtClean="0"/>
                        <a:t>flowmetry</a:t>
                      </a:r>
                      <a:endParaRPr lang="en-IN" sz="2400" dirty="0"/>
                    </a:p>
                  </a:txBody>
                  <a:tcPr/>
                </a:tc>
                <a:tc>
                  <a:txBody>
                    <a:bodyPr/>
                    <a:lstStyle/>
                    <a:p>
                      <a:pPr algn="ctr"/>
                      <a:r>
                        <a:rPr lang="en-IN" sz="2400" dirty="0" smtClean="0"/>
                        <a:t>Normal</a:t>
                      </a:r>
                      <a:endParaRPr lang="en-IN" sz="2400" dirty="0"/>
                    </a:p>
                  </a:txBody>
                  <a:tcPr/>
                </a:tc>
                <a:tc>
                  <a:txBody>
                    <a:bodyPr/>
                    <a:lstStyle/>
                    <a:p>
                      <a:r>
                        <a:rPr lang="en-IN" sz="2400" dirty="0" smtClean="0"/>
                        <a:t>High in idiopathic group</a:t>
                      </a:r>
                      <a:endParaRPr lang="en-IN" sz="2400" dirty="0"/>
                    </a:p>
                  </a:txBody>
                  <a:tcPr/>
                </a:tc>
              </a:tr>
              <a:tr h="2413175">
                <a:tc>
                  <a:txBody>
                    <a:bodyPr/>
                    <a:lstStyle/>
                    <a:p>
                      <a:pPr algn="ctr"/>
                      <a:endParaRPr lang="en-IN" dirty="0" smtClean="0"/>
                    </a:p>
                    <a:p>
                      <a:pPr algn="ctr"/>
                      <a:endParaRPr lang="en-IN" dirty="0" smtClean="0"/>
                    </a:p>
                    <a:p>
                      <a:pPr algn="ctr"/>
                      <a:endParaRPr lang="en-IN" sz="2400" dirty="0" smtClean="0"/>
                    </a:p>
                    <a:p>
                      <a:pPr algn="ctr"/>
                      <a:r>
                        <a:rPr lang="en-IN" sz="2400" dirty="0" err="1" smtClean="0"/>
                        <a:t>Cystometry</a:t>
                      </a:r>
                      <a:endParaRPr lang="en-IN" sz="2400" dirty="0"/>
                    </a:p>
                  </a:txBody>
                  <a:tcPr/>
                </a:tc>
                <a:tc>
                  <a:txBody>
                    <a:bodyPr/>
                    <a:lstStyle/>
                    <a:p>
                      <a:pPr algn="ctr"/>
                      <a:endParaRPr lang="en-IN" dirty="0" smtClean="0"/>
                    </a:p>
                    <a:p>
                      <a:pPr algn="ctr"/>
                      <a:endParaRPr lang="en-IN" dirty="0" smtClean="0"/>
                    </a:p>
                    <a:p>
                      <a:pPr algn="ctr"/>
                      <a:endParaRPr lang="en-IN" sz="2400" dirty="0" smtClean="0"/>
                    </a:p>
                    <a:p>
                      <a:pPr algn="ctr"/>
                      <a:r>
                        <a:rPr lang="en-IN" sz="2400" dirty="0" smtClean="0"/>
                        <a:t>Normal</a:t>
                      </a:r>
                    </a:p>
                  </a:txBody>
                  <a:tcPr/>
                </a:tc>
                <a:tc>
                  <a:txBody>
                    <a:bodyPr/>
                    <a:lstStyle/>
                    <a:p>
                      <a:r>
                        <a:rPr lang="en-IN" sz="2400" dirty="0" smtClean="0"/>
                        <a:t>Urge</a:t>
                      </a:r>
                      <a:r>
                        <a:rPr lang="en-IN" sz="2400" baseline="0" dirty="0" smtClean="0"/>
                        <a:t> to pass urine is </a:t>
                      </a:r>
                      <a:r>
                        <a:rPr lang="en-IN" sz="2400" dirty="0" smtClean="0"/>
                        <a:t>provoked at much lower bladder filling. </a:t>
                      </a:r>
                    </a:p>
                    <a:p>
                      <a:r>
                        <a:rPr lang="en-IN" sz="2400" dirty="0" err="1" smtClean="0"/>
                        <a:t>Detrusor</a:t>
                      </a:r>
                      <a:r>
                        <a:rPr lang="en-IN" sz="2400" dirty="0" smtClean="0"/>
                        <a:t> pressure is increased during filling.</a:t>
                      </a:r>
                    </a:p>
                    <a:p>
                      <a:endParaRPr lang="en-IN" dirty="0"/>
                    </a:p>
                  </a:txBody>
                  <a:tcPr/>
                </a:tc>
              </a:tr>
              <a:tr h="775663">
                <a:tc>
                  <a:txBody>
                    <a:bodyPr/>
                    <a:lstStyle/>
                    <a:p>
                      <a:pPr algn="ctr"/>
                      <a:r>
                        <a:rPr lang="en-IN" sz="2400" dirty="0" err="1" smtClean="0"/>
                        <a:t>Cystourethroscopy</a:t>
                      </a:r>
                      <a:endParaRPr lang="en-IN" sz="2400" dirty="0"/>
                    </a:p>
                  </a:txBody>
                  <a:tcPr/>
                </a:tc>
                <a:tc>
                  <a:txBody>
                    <a:bodyPr/>
                    <a:lstStyle/>
                    <a:p>
                      <a:pPr algn="ctr"/>
                      <a:r>
                        <a:rPr lang="en-IN" sz="2400" dirty="0" err="1" smtClean="0"/>
                        <a:t>oﬀending</a:t>
                      </a:r>
                      <a:r>
                        <a:rPr lang="en-IN" sz="2400" dirty="0" smtClean="0"/>
                        <a:t> factor present </a:t>
                      </a:r>
                      <a:endParaRPr lang="en-IN" sz="2400" dirty="0"/>
                    </a:p>
                  </a:txBody>
                  <a:tcPr/>
                </a:tc>
                <a:tc>
                  <a:txBody>
                    <a:bodyPr/>
                    <a:lstStyle/>
                    <a:p>
                      <a:r>
                        <a:rPr lang="en-IN" sz="2400" dirty="0" smtClean="0"/>
                        <a:t>Diminished bladder capacity</a:t>
                      </a:r>
                      <a:endParaRPr lang="en-IN" sz="2400" dirty="0"/>
                    </a:p>
                  </a:txBody>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IN" dirty="0"/>
          </a:p>
        </p:txBody>
      </p:sp>
      <p:sp>
        <p:nvSpPr>
          <p:cNvPr id="3" name="Content Placeholder 2"/>
          <p:cNvSpPr>
            <a:spLocks noGrp="1"/>
          </p:cNvSpPr>
          <p:nvPr>
            <p:ph idx="1"/>
          </p:nvPr>
        </p:nvSpPr>
        <p:spPr/>
        <p:txBody>
          <a:bodyPr/>
          <a:lstStyle/>
          <a:p>
            <a:r>
              <a:rPr lang="en-IN" dirty="0" smtClean="0"/>
              <a:t>Psychotherapy</a:t>
            </a:r>
          </a:p>
          <a:p>
            <a:r>
              <a:rPr lang="en-IN" u="sng" dirty="0" smtClean="0"/>
              <a:t>BLADDER DRILL </a:t>
            </a:r>
            <a:r>
              <a:rPr lang="en-IN" dirty="0" smtClean="0"/>
              <a:t>– this involves voiding at scheduled times starting with 30-60min interval. If urge to void occurs earlier, distraction methods are used to control voiding.</a:t>
            </a:r>
          </a:p>
          <a:p>
            <a:pPr>
              <a:buNone/>
            </a:pPr>
            <a:r>
              <a:rPr lang="en-IN" dirty="0" smtClean="0"/>
              <a:t>    The initial response is quite good but the failure rate is high. </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pPr>
              <a:buNone/>
            </a:pPr>
            <a:r>
              <a:rPr lang="en-IN" u="sng" dirty="0" smtClean="0"/>
              <a:t>Medications:</a:t>
            </a:r>
          </a:p>
          <a:p>
            <a:r>
              <a:rPr lang="en-IN" dirty="0" err="1" smtClean="0"/>
              <a:t>Oxybutynin</a:t>
            </a:r>
            <a:endParaRPr lang="en-IN" dirty="0" smtClean="0"/>
          </a:p>
          <a:p>
            <a:r>
              <a:rPr lang="en-IN" dirty="0" err="1" smtClean="0"/>
              <a:t>Hyoscyamine</a:t>
            </a:r>
            <a:endParaRPr lang="en-IN" dirty="0" smtClean="0"/>
          </a:p>
          <a:p>
            <a:r>
              <a:rPr lang="en-IN" dirty="0" err="1" smtClean="0"/>
              <a:t>Dicyclomine</a:t>
            </a:r>
            <a:endParaRPr lang="en-IN" dirty="0" smtClean="0"/>
          </a:p>
          <a:p>
            <a:r>
              <a:rPr lang="en-IN" dirty="0" err="1" smtClean="0"/>
              <a:t>Tolterodine</a:t>
            </a:r>
            <a:endParaRPr lang="en-IN" dirty="0" smtClean="0"/>
          </a:p>
          <a:p>
            <a:r>
              <a:rPr lang="en-IN" dirty="0" err="1" smtClean="0"/>
              <a:t>Trospium</a:t>
            </a:r>
            <a:endParaRPr lang="en-IN" dirty="0" smtClean="0"/>
          </a:p>
          <a:p>
            <a:r>
              <a:rPr lang="en-IN" dirty="0" err="1" smtClean="0"/>
              <a:t>Solifenacin</a:t>
            </a:r>
            <a:endParaRPr lang="en-IN" dirty="0" smtClean="0"/>
          </a:p>
          <a:p>
            <a:pPr>
              <a:buNone/>
            </a:pPr>
            <a:r>
              <a:rPr lang="en-IN" dirty="0" smtClean="0"/>
              <a:t>    These drugs act through </a:t>
            </a:r>
            <a:r>
              <a:rPr lang="en-IN" dirty="0" err="1" smtClean="0"/>
              <a:t>anticholinergic</a:t>
            </a:r>
            <a:r>
              <a:rPr lang="en-IN" dirty="0" smtClean="0"/>
              <a:t> property &amp; inhibit bladder contractility, increase bladder neck and urethral resistance.</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u="sng" dirty="0" smtClean="0"/>
              <a:t>INTRAVESICAL THERAPY:</a:t>
            </a:r>
          </a:p>
          <a:p>
            <a:r>
              <a:rPr lang="en-IN" dirty="0" smtClean="0"/>
              <a:t>Capsaicin, </a:t>
            </a:r>
            <a:r>
              <a:rPr lang="en-IN" dirty="0" err="1" smtClean="0"/>
              <a:t>botulinum</a:t>
            </a:r>
            <a:r>
              <a:rPr lang="en-IN" dirty="0" smtClean="0"/>
              <a:t> toxin, </a:t>
            </a:r>
            <a:r>
              <a:rPr lang="en-IN" dirty="0" err="1" smtClean="0"/>
              <a:t>resiniferatoxin</a:t>
            </a:r>
            <a:endParaRPr lang="en-IN" dirty="0" smtClean="0"/>
          </a:p>
          <a:p>
            <a:pPr>
              <a:buNone/>
            </a:pPr>
            <a:endParaRPr lang="en-IN" dirty="0" smtClean="0"/>
          </a:p>
          <a:p>
            <a:pPr>
              <a:buNone/>
            </a:pPr>
            <a:r>
              <a:rPr lang="en-IN" u="sng" dirty="0" smtClean="0"/>
              <a:t>SURGICAL TREATMENT:</a:t>
            </a:r>
          </a:p>
          <a:p>
            <a:r>
              <a:rPr lang="en-IN" dirty="0" err="1" smtClean="0"/>
              <a:t>Denervation</a:t>
            </a:r>
            <a:endParaRPr lang="en-IN" dirty="0" smtClean="0"/>
          </a:p>
          <a:p>
            <a:r>
              <a:rPr lang="en-IN" dirty="0" err="1" smtClean="0"/>
              <a:t>Detrusor</a:t>
            </a:r>
            <a:r>
              <a:rPr lang="en-IN" dirty="0" smtClean="0"/>
              <a:t> </a:t>
            </a:r>
            <a:r>
              <a:rPr lang="en-IN" dirty="0" err="1" smtClean="0"/>
              <a:t>myectomy</a:t>
            </a:r>
            <a:endParaRPr lang="en-IN" dirty="0" smtClean="0"/>
          </a:p>
          <a:p>
            <a:r>
              <a:rPr lang="en-IN" dirty="0" smtClean="0"/>
              <a:t>Augmentation </a:t>
            </a:r>
            <a:r>
              <a:rPr lang="en-IN" dirty="0" err="1" smtClean="0"/>
              <a:t>cystoplasty</a:t>
            </a:r>
            <a:endParaRPr lang="en-IN" dirty="0" smtClean="0"/>
          </a:p>
          <a:p>
            <a:r>
              <a:rPr lang="en-IN" dirty="0" smtClean="0"/>
              <a:t>Urinary diversion</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Mixed Incontinence</a:t>
            </a:r>
            <a:endParaRPr lang="en-IN" dirty="0"/>
          </a:p>
        </p:txBody>
      </p:sp>
      <p:sp>
        <p:nvSpPr>
          <p:cNvPr id="3" name="Content Placeholder 2"/>
          <p:cNvSpPr>
            <a:spLocks noGrp="1"/>
          </p:cNvSpPr>
          <p:nvPr>
            <p:ph idx="1"/>
          </p:nvPr>
        </p:nvSpPr>
        <p:spPr/>
        <p:txBody>
          <a:bodyPr/>
          <a:lstStyle/>
          <a:p>
            <a:r>
              <a:rPr lang="en-IN" dirty="0" smtClean="0"/>
              <a:t>Have symptoms of both stress and urge incontinence.</a:t>
            </a:r>
          </a:p>
          <a:p>
            <a:r>
              <a:rPr lang="en-IN" dirty="0" smtClean="0"/>
              <a:t>Managed initially with medical treatment for </a:t>
            </a:r>
            <a:r>
              <a:rPr lang="en-IN" dirty="0" err="1" smtClean="0"/>
              <a:t>detrusor</a:t>
            </a:r>
            <a:r>
              <a:rPr lang="en-IN" dirty="0" smtClean="0"/>
              <a:t> </a:t>
            </a:r>
            <a:r>
              <a:rPr lang="en-IN" dirty="0" err="1" smtClean="0"/>
              <a:t>overactivity</a:t>
            </a:r>
            <a:r>
              <a:rPr lang="en-IN" dirty="0" smtClean="0"/>
              <a:t>.</a:t>
            </a:r>
          </a:p>
          <a:p>
            <a:r>
              <a:rPr lang="en-IN" dirty="0" smtClean="0"/>
              <a:t>If repeat </a:t>
            </a:r>
            <a:r>
              <a:rPr lang="en-IN" dirty="0" err="1" smtClean="0"/>
              <a:t>urodynamic</a:t>
            </a:r>
            <a:r>
              <a:rPr lang="en-IN" dirty="0" smtClean="0"/>
              <a:t> study reveals stress incontinence, surgical intervention is warranted.</a:t>
            </a: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Overflow Incontinence</a:t>
            </a:r>
            <a:endParaRPr lang="en-IN" dirty="0"/>
          </a:p>
        </p:txBody>
      </p:sp>
      <p:sp>
        <p:nvSpPr>
          <p:cNvPr id="3" name="Content Placeholder 2"/>
          <p:cNvSpPr>
            <a:spLocks noGrp="1"/>
          </p:cNvSpPr>
          <p:nvPr>
            <p:ph idx="1"/>
          </p:nvPr>
        </p:nvSpPr>
        <p:spPr/>
        <p:txBody>
          <a:bodyPr/>
          <a:lstStyle/>
          <a:p>
            <a:r>
              <a:rPr lang="en-IN" dirty="0" smtClean="0"/>
              <a:t>Occurs as a result of prolonged and neglected retention. </a:t>
            </a:r>
          </a:p>
          <a:p>
            <a:r>
              <a:rPr lang="en-IN" dirty="0" smtClean="0"/>
              <a:t>Its mechanism is probably the over-distension of the bladder pulls open the internal sphincter.</a:t>
            </a:r>
          </a:p>
          <a:p>
            <a:r>
              <a:rPr lang="en-IN" dirty="0" smtClean="0"/>
              <a:t>There may be compensatory </a:t>
            </a:r>
            <a:r>
              <a:rPr lang="en-IN" dirty="0" err="1" smtClean="0"/>
              <a:t>detrusor</a:t>
            </a:r>
            <a:r>
              <a:rPr lang="en-IN" dirty="0" smtClean="0"/>
              <a:t> hypertrophy. </a:t>
            </a:r>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IN" u="sng" dirty="0" smtClean="0"/>
              <a:t>Causes:</a:t>
            </a:r>
          </a:p>
          <a:p>
            <a:pPr>
              <a:buNone/>
            </a:pPr>
            <a:r>
              <a:rPr lang="en-IN" u="sng" dirty="0" smtClean="0"/>
              <a:t>Obstructive:</a:t>
            </a:r>
          </a:p>
          <a:p>
            <a:r>
              <a:rPr lang="en-IN" dirty="0" err="1" smtClean="0"/>
              <a:t>Stenosis</a:t>
            </a:r>
            <a:r>
              <a:rPr lang="en-IN" dirty="0" smtClean="0"/>
              <a:t> following operations of  </a:t>
            </a:r>
            <a:r>
              <a:rPr lang="en-IN" dirty="0" err="1" smtClean="0"/>
              <a:t>urethrovaginal</a:t>
            </a:r>
            <a:r>
              <a:rPr lang="en-IN" dirty="0" smtClean="0"/>
              <a:t> fistula or </a:t>
            </a:r>
            <a:r>
              <a:rPr lang="en-IN" dirty="0" err="1" smtClean="0"/>
              <a:t>caruncle</a:t>
            </a:r>
            <a:r>
              <a:rPr lang="en-IN" dirty="0" smtClean="0"/>
              <a:t>.</a:t>
            </a:r>
          </a:p>
          <a:p>
            <a:r>
              <a:rPr lang="en-IN" dirty="0" smtClean="0"/>
              <a:t>Urethral </a:t>
            </a:r>
            <a:r>
              <a:rPr lang="en-IN" dirty="0" err="1" smtClean="0"/>
              <a:t>angulation</a:t>
            </a:r>
            <a:r>
              <a:rPr lang="en-IN" dirty="0" smtClean="0"/>
              <a:t> in cases with big </a:t>
            </a:r>
            <a:r>
              <a:rPr lang="en-IN" dirty="0" err="1" smtClean="0"/>
              <a:t>cystocele</a:t>
            </a:r>
            <a:r>
              <a:rPr lang="en-IN" dirty="0" smtClean="0"/>
              <a:t>.</a:t>
            </a:r>
          </a:p>
          <a:p>
            <a:r>
              <a:rPr lang="en-IN" dirty="0" smtClean="0"/>
              <a:t>Bladder neck obstruction in postmenopausal women.</a:t>
            </a:r>
          </a:p>
          <a:p>
            <a:r>
              <a:rPr lang="en-IN" dirty="0" smtClean="0"/>
              <a:t>After sling operation for stress incontinence.</a:t>
            </a:r>
          </a:p>
          <a:p>
            <a:r>
              <a:rPr lang="en-IN" dirty="0" smtClean="0"/>
              <a:t>Cancer of the urethra, bladder neck, vulva, </a:t>
            </a:r>
            <a:r>
              <a:rPr lang="en-IN" dirty="0" err="1" smtClean="0"/>
              <a:t>paraurethral</a:t>
            </a:r>
            <a:r>
              <a:rPr lang="en-IN" dirty="0" smtClean="0"/>
              <a:t> cyst and </a:t>
            </a:r>
            <a:r>
              <a:rPr lang="en-IN" dirty="0" err="1" smtClean="0"/>
              <a:t>tumor</a:t>
            </a:r>
            <a:r>
              <a:rPr lang="en-IN" dirty="0" smtClean="0"/>
              <a:t>. </a:t>
            </a:r>
          </a:p>
          <a:p>
            <a:pPr>
              <a:buNone/>
            </a:pPr>
            <a:endParaRPr lang="en-IN" dirty="0" smtClean="0"/>
          </a:p>
          <a:p>
            <a:endParaRPr lang="en-IN"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buNone/>
            </a:pPr>
            <a:r>
              <a:rPr lang="en-IN" u="sng" dirty="0" smtClean="0"/>
              <a:t>Non-obstructive:</a:t>
            </a:r>
          </a:p>
          <a:p>
            <a:pPr>
              <a:buNone/>
            </a:pPr>
            <a:r>
              <a:rPr lang="en-IN" u="sng" dirty="0" smtClean="0"/>
              <a:t>BLADDER DETRUSOR MAY FAIL TO CONTRACT</a:t>
            </a:r>
          </a:p>
          <a:p>
            <a:r>
              <a:rPr lang="en-IN" u="sng" dirty="0" smtClean="0"/>
              <a:t>Diseases</a:t>
            </a:r>
            <a:r>
              <a:rPr lang="en-IN" dirty="0" smtClean="0"/>
              <a:t>—multiple sclerosis (</a:t>
            </a:r>
            <a:r>
              <a:rPr lang="en-IN" dirty="0" err="1" smtClean="0"/>
              <a:t>detrusor</a:t>
            </a:r>
            <a:r>
              <a:rPr lang="en-IN" dirty="0" smtClean="0"/>
              <a:t> sphincter </a:t>
            </a:r>
            <a:r>
              <a:rPr lang="en-IN" dirty="0" err="1" smtClean="0"/>
              <a:t>dys</a:t>
            </a:r>
            <a:r>
              <a:rPr lang="en-IN" dirty="0" smtClean="0"/>
              <a:t> </a:t>
            </a:r>
            <a:r>
              <a:rPr lang="en-IN" dirty="0" err="1" smtClean="0"/>
              <a:t>synergia</a:t>
            </a:r>
            <a:r>
              <a:rPr lang="en-IN" dirty="0" smtClean="0"/>
              <a:t>)</a:t>
            </a:r>
          </a:p>
          <a:p>
            <a:r>
              <a:rPr lang="en-IN" dirty="0" smtClean="0"/>
              <a:t>Parkinson’s disease</a:t>
            </a:r>
          </a:p>
          <a:p>
            <a:r>
              <a:rPr lang="en-IN" dirty="0" smtClean="0"/>
              <a:t>neuropathy. </a:t>
            </a:r>
          </a:p>
          <a:p>
            <a:r>
              <a:rPr lang="en-IN" u="sng" dirty="0" smtClean="0"/>
              <a:t>Drugs</a:t>
            </a:r>
            <a:r>
              <a:rPr lang="en-IN" dirty="0" smtClean="0"/>
              <a:t>—epidural </a:t>
            </a:r>
            <a:r>
              <a:rPr lang="en-IN" dirty="0" err="1" smtClean="0"/>
              <a:t>anesthesia</a:t>
            </a:r>
            <a:r>
              <a:rPr lang="en-IN" dirty="0" smtClean="0"/>
              <a:t> antidepressant, ganglion blockers.</a:t>
            </a:r>
          </a:p>
          <a:p>
            <a:r>
              <a:rPr lang="en-IN" u="sng" dirty="0" smtClean="0"/>
              <a:t>Psychogenic</a:t>
            </a:r>
            <a:r>
              <a:rPr lang="en-IN" dirty="0" smtClean="0"/>
              <a:t>—hysteria, fear, modesty or shyness.</a:t>
            </a: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u="sng" dirty="0" smtClean="0"/>
              <a:t>CLINICAL  EVALUATION</a:t>
            </a:r>
            <a:br>
              <a:rPr lang="en-IN" u="sng" dirty="0" smtClean="0"/>
            </a:br>
            <a:r>
              <a:rPr lang="en-IN" u="sng" dirty="0" smtClean="0"/>
              <a:t>history:</a:t>
            </a:r>
            <a:endParaRPr lang="en-IN" u="sng" dirty="0"/>
          </a:p>
        </p:txBody>
      </p:sp>
      <p:sp>
        <p:nvSpPr>
          <p:cNvPr id="3" name="Content Placeholder 2"/>
          <p:cNvSpPr>
            <a:spLocks noGrp="1"/>
          </p:cNvSpPr>
          <p:nvPr>
            <p:ph idx="1"/>
          </p:nvPr>
        </p:nvSpPr>
        <p:spPr/>
        <p:txBody>
          <a:bodyPr/>
          <a:lstStyle/>
          <a:p>
            <a:r>
              <a:rPr lang="en-IN" dirty="0" smtClean="0"/>
              <a:t>Age</a:t>
            </a:r>
          </a:p>
          <a:p>
            <a:r>
              <a:rPr lang="en-IN" dirty="0" smtClean="0"/>
              <a:t>Obstetric history</a:t>
            </a:r>
          </a:p>
          <a:p>
            <a:r>
              <a:rPr lang="en-IN" dirty="0" smtClean="0"/>
              <a:t>Menopausal status</a:t>
            </a:r>
          </a:p>
          <a:p>
            <a:r>
              <a:rPr lang="en-IN" dirty="0" smtClean="0"/>
              <a:t>Urine leakage – provocative factors, duration, frequency, quantity</a:t>
            </a:r>
          </a:p>
          <a:p>
            <a:r>
              <a:rPr lang="en-IN" dirty="0" smtClean="0"/>
              <a:t>Past history: medications/ DM/ BA/ surgery</a:t>
            </a:r>
          </a:p>
          <a:p>
            <a:r>
              <a:rPr lang="en-IN" dirty="0" smtClean="0"/>
              <a:t>Personal history: constipation/smoking</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dirty="0" err="1" smtClean="0"/>
              <a:t>Urodynamic</a:t>
            </a:r>
            <a:r>
              <a:rPr lang="en-IN" sz="4000" dirty="0" smtClean="0"/>
              <a:t> findings:</a:t>
            </a:r>
            <a:endParaRPr lang="en-IN" sz="4000" dirty="0"/>
          </a:p>
        </p:txBody>
      </p:sp>
      <p:sp>
        <p:nvSpPr>
          <p:cNvPr id="3" name="Content Placeholder 2"/>
          <p:cNvSpPr>
            <a:spLocks noGrp="1"/>
          </p:cNvSpPr>
          <p:nvPr>
            <p:ph idx="1"/>
          </p:nvPr>
        </p:nvSpPr>
        <p:spPr/>
        <p:txBody>
          <a:bodyPr/>
          <a:lstStyle/>
          <a:p>
            <a:pPr>
              <a:buNone/>
            </a:pPr>
            <a:r>
              <a:rPr lang="en-IN" u="sng" dirty="0" err="1" smtClean="0"/>
              <a:t>Cystometry</a:t>
            </a:r>
            <a:endParaRPr lang="en-IN" u="sng" dirty="0" smtClean="0"/>
          </a:p>
          <a:p>
            <a:r>
              <a:rPr lang="en-IN" dirty="0" smtClean="0"/>
              <a:t>Large capacity of the bladder </a:t>
            </a:r>
          </a:p>
          <a:p>
            <a:r>
              <a:rPr lang="en-IN" dirty="0" smtClean="0"/>
              <a:t>No rise of </a:t>
            </a:r>
            <a:r>
              <a:rPr lang="en-IN" dirty="0" err="1" smtClean="0"/>
              <a:t>detrusor</a:t>
            </a:r>
            <a:r>
              <a:rPr lang="en-IN" dirty="0" smtClean="0"/>
              <a:t> pressure during voiding.</a:t>
            </a:r>
          </a:p>
          <a:p>
            <a:pPr>
              <a:buNone/>
            </a:pPr>
            <a:r>
              <a:rPr lang="en-IN" u="sng" dirty="0" err="1" smtClean="0"/>
              <a:t>Uroflowmetry</a:t>
            </a:r>
            <a:r>
              <a:rPr lang="en-IN" u="sng" dirty="0" smtClean="0"/>
              <a:t> </a:t>
            </a:r>
          </a:p>
          <a:p>
            <a:r>
              <a:rPr lang="en-IN" dirty="0" smtClean="0"/>
              <a:t>Low flow rate</a:t>
            </a:r>
          </a:p>
          <a:p>
            <a:r>
              <a:rPr lang="en-IN" dirty="0" smtClean="0"/>
              <a:t>Significant residual urine.</a:t>
            </a:r>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Treatment:</a:t>
            </a:r>
            <a:endParaRPr lang="en-IN"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IN" dirty="0" smtClean="0"/>
              <a:t>Surgical treatment of </a:t>
            </a:r>
            <a:r>
              <a:rPr lang="en-IN" b="1" dirty="0" smtClean="0"/>
              <a:t>obstruction</a:t>
            </a:r>
            <a:r>
              <a:rPr lang="en-IN" dirty="0" smtClean="0"/>
              <a:t>, if any, has to be done.</a:t>
            </a:r>
          </a:p>
          <a:p>
            <a:r>
              <a:rPr lang="en-IN" dirty="0" smtClean="0"/>
              <a:t>In cases of </a:t>
            </a:r>
            <a:r>
              <a:rPr lang="en-IN" b="1" dirty="0" smtClean="0"/>
              <a:t>non-obstructive</a:t>
            </a:r>
            <a:r>
              <a:rPr lang="en-IN" dirty="0" smtClean="0"/>
              <a:t> group, continuous catheter drainage is required. Intermittent clamping of the catheter is to be done prior to its removal.</a:t>
            </a:r>
          </a:p>
          <a:p>
            <a:r>
              <a:rPr lang="en-IN" dirty="0" smtClean="0"/>
              <a:t>Following removal of the catheter, the residual urine has to be measured. It should not be more than 100 ml, preferably 50 ml. If more than 100 ml, the continuous drainage is reinstituted.</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IN" dirty="0" smtClean="0"/>
              <a:t>Functional Incontinence</a:t>
            </a:r>
            <a:endParaRPr lang="en-IN" dirty="0"/>
          </a:p>
        </p:txBody>
      </p:sp>
      <p:sp>
        <p:nvSpPr>
          <p:cNvPr id="3" name="Content Placeholder 2"/>
          <p:cNvSpPr>
            <a:spLocks noGrp="1"/>
          </p:cNvSpPr>
          <p:nvPr>
            <p:ph idx="1"/>
          </p:nvPr>
        </p:nvSpPr>
        <p:spPr>
          <a:xfrm>
            <a:off x="457200" y="838200"/>
            <a:ext cx="8991600" cy="5105400"/>
          </a:xfrm>
        </p:spPr>
        <p:txBody>
          <a:bodyPr>
            <a:noAutofit/>
          </a:bodyPr>
          <a:lstStyle/>
          <a:p>
            <a:pPr>
              <a:buNone/>
            </a:pPr>
            <a:r>
              <a:rPr lang="en-IN" dirty="0" smtClean="0"/>
              <a:t>Unrelated to the physiological voiding mechanism.</a:t>
            </a:r>
          </a:p>
          <a:p>
            <a:pPr>
              <a:buNone/>
            </a:pPr>
            <a:r>
              <a:rPr lang="en-IN" u="sng" dirty="0" smtClean="0"/>
              <a:t>Causes:</a:t>
            </a:r>
          </a:p>
          <a:p>
            <a:r>
              <a:rPr lang="en-IN" dirty="0" smtClean="0"/>
              <a:t>D - delirium</a:t>
            </a:r>
          </a:p>
          <a:p>
            <a:r>
              <a:rPr lang="en-IN" dirty="0" smtClean="0"/>
              <a:t>I - infection</a:t>
            </a:r>
          </a:p>
          <a:p>
            <a:r>
              <a:rPr lang="en-IN" dirty="0" smtClean="0"/>
              <a:t>A - atrophy</a:t>
            </a:r>
          </a:p>
          <a:p>
            <a:r>
              <a:rPr lang="en-IN" dirty="0" smtClean="0"/>
              <a:t>P - pharmacological</a:t>
            </a:r>
          </a:p>
          <a:p>
            <a:r>
              <a:rPr lang="en-IN" dirty="0" smtClean="0"/>
              <a:t>P - psychological</a:t>
            </a:r>
          </a:p>
          <a:p>
            <a:r>
              <a:rPr lang="en-IN" dirty="0" smtClean="0"/>
              <a:t>E - </a:t>
            </a:r>
            <a:r>
              <a:rPr lang="en-IN" dirty="0" err="1" smtClean="0"/>
              <a:t>endocraniopathy</a:t>
            </a:r>
            <a:endParaRPr lang="en-IN" dirty="0" smtClean="0"/>
          </a:p>
          <a:p>
            <a:r>
              <a:rPr lang="en-IN" dirty="0" smtClean="0"/>
              <a:t>R - restricted mobility</a:t>
            </a:r>
          </a:p>
          <a:p>
            <a:r>
              <a:rPr lang="en-IN" dirty="0" smtClean="0"/>
              <a:t>S - stool impaction</a:t>
            </a:r>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Treatment of underlying cause.</a:t>
            </a:r>
          </a:p>
          <a:p>
            <a:r>
              <a:rPr lang="en-IN" dirty="0" smtClean="0"/>
              <a:t>Usage of incontinence pads</a:t>
            </a:r>
          </a:p>
          <a:p>
            <a:r>
              <a:rPr lang="en-IN" dirty="0" smtClean="0"/>
              <a:t>Fluid restriction 1L/day</a:t>
            </a:r>
          </a:p>
          <a:p>
            <a:r>
              <a:rPr lang="en-IN" dirty="0" smtClean="0"/>
              <a:t>Vaginal </a:t>
            </a:r>
            <a:r>
              <a:rPr lang="en-IN" dirty="0" err="1" smtClean="0"/>
              <a:t>estrogen</a:t>
            </a:r>
            <a:r>
              <a:rPr lang="en-IN" dirty="0" smtClean="0"/>
              <a:t> in post menopausal</a:t>
            </a:r>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Extra Urethral Incontinence</a:t>
            </a:r>
            <a:endParaRPr lang="en-IN" dirty="0"/>
          </a:p>
        </p:txBody>
      </p:sp>
      <p:sp>
        <p:nvSpPr>
          <p:cNvPr id="3" name="Content Placeholder 2"/>
          <p:cNvSpPr>
            <a:spLocks noGrp="1"/>
          </p:cNvSpPr>
          <p:nvPr>
            <p:ph idx="1"/>
          </p:nvPr>
        </p:nvSpPr>
        <p:spPr/>
        <p:txBody>
          <a:bodyPr>
            <a:normAutofit/>
          </a:bodyPr>
          <a:lstStyle/>
          <a:p>
            <a:r>
              <a:rPr lang="en-IN" dirty="0" smtClean="0"/>
              <a:t>When the urine escapes through abnormal opening &amp; not through the urethra.</a:t>
            </a:r>
          </a:p>
          <a:p>
            <a:r>
              <a:rPr lang="en-IN" dirty="0" smtClean="0"/>
              <a:t>Congenital - Ectopic </a:t>
            </a:r>
            <a:r>
              <a:rPr lang="en-IN" dirty="0" err="1" smtClean="0"/>
              <a:t>ureter</a:t>
            </a:r>
            <a:endParaRPr lang="en-IN" dirty="0" smtClean="0"/>
          </a:p>
          <a:p>
            <a:pPr lvl="0">
              <a:defRPr/>
            </a:pPr>
            <a:r>
              <a:rPr lang="en-IN" dirty="0" smtClean="0"/>
              <a:t>Acquired - Fistulae (</a:t>
            </a:r>
            <a:r>
              <a:rPr lang="en-IN" dirty="0" err="1" smtClean="0"/>
              <a:t>vesical</a:t>
            </a:r>
            <a:r>
              <a:rPr lang="en-IN" dirty="0" smtClean="0"/>
              <a:t>, </a:t>
            </a:r>
            <a:r>
              <a:rPr lang="en-IN" dirty="0" err="1" smtClean="0"/>
              <a:t>ureteral</a:t>
            </a:r>
            <a:r>
              <a:rPr lang="en-IN" dirty="0" smtClean="0"/>
              <a:t>)</a:t>
            </a:r>
          </a:p>
          <a:p>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2209800" y="1752600"/>
            <a:ext cx="4953000" cy="5105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0" y="66675"/>
            <a:ext cx="9144000" cy="3057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pPr algn="l"/>
            <a:r>
              <a:rPr lang="en-IN" sz="3600" u="sng" dirty="0" smtClean="0"/>
              <a:t>Physical examination:</a:t>
            </a:r>
            <a:endParaRPr lang="en-IN" sz="3600" u="sng" dirty="0"/>
          </a:p>
        </p:txBody>
      </p:sp>
      <p:sp>
        <p:nvSpPr>
          <p:cNvPr id="3" name="Content Placeholder 2"/>
          <p:cNvSpPr>
            <a:spLocks noGrp="1"/>
          </p:cNvSpPr>
          <p:nvPr>
            <p:ph idx="1"/>
          </p:nvPr>
        </p:nvSpPr>
        <p:spPr>
          <a:xfrm>
            <a:off x="457200" y="1066800"/>
            <a:ext cx="8229600" cy="5410200"/>
          </a:xfrm>
        </p:spPr>
        <p:txBody>
          <a:bodyPr>
            <a:normAutofit fontScale="92500" lnSpcReduction="10000"/>
          </a:bodyPr>
          <a:lstStyle/>
          <a:p>
            <a:r>
              <a:rPr lang="en-IN" dirty="0" smtClean="0"/>
              <a:t>Ht/Wt/BMI</a:t>
            </a:r>
          </a:p>
          <a:p>
            <a:r>
              <a:rPr lang="en-IN" dirty="0" smtClean="0"/>
              <a:t>CVS/RS/CNS</a:t>
            </a:r>
          </a:p>
          <a:p>
            <a:r>
              <a:rPr lang="en-IN" dirty="0" smtClean="0"/>
              <a:t>P/A</a:t>
            </a:r>
          </a:p>
          <a:p>
            <a:r>
              <a:rPr lang="en-IN" dirty="0" smtClean="0"/>
              <a:t>L/E – excoriation of the vulva, </a:t>
            </a:r>
            <a:r>
              <a:rPr lang="en-IN" dirty="0" err="1" smtClean="0"/>
              <a:t>prolapse</a:t>
            </a:r>
            <a:endParaRPr lang="en-IN" dirty="0" smtClean="0"/>
          </a:p>
          <a:p>
            <a:pPr algn="ctr">
              <a:buNone/>
            </a:pPr>
            <a:r>
              <a:rPr lang="en-IN" b="1" dirty="0" smtClean="0">
                <a:solidFill>
                  <a:srgbClr val="FF0000"/>
                </a:solidFill>
              </a:rPr>
              <a:t> PELVIC EXAMINATION SHOULD BE DONE WITH THE FULL BLADDER </a:t>
            </a:r>
          </a:p>
          <a:p>
            <a:r>
              <a:rPr lang="en-IN" dirty="0" smtClean="0"/>
              <a:t>P/S – </a:t>
            </a:r>
            <a:r>
              <a:rPr lang="en-IN" dirty="0" err="1" smtClean="0"/>
              <a:t>cystocele</a:t>
            </a:r>
            <a:r>
              <a:rPr lang="en-IN" dirty="0" smtClean="0"/>
              <a:t>, </a:t>
            </a:r>
            <a:r>
              <a:rPr lang="en-IN" dirty="0" err="1" smtClean="0"/>
              <a:t>urethrocele</a:t>
            </a:r>
            <a:r>
              <a:rPr lang="en-IN" dirty="0" smtClean="0"/>
              <a:t>, senile vaginal changes, descent of cervix</a:t>
            </a:r>
          </a:p>
          <a:p>
            <a:r>
              <a:rPr lang="en-IN" dirty="0" smtClean="0"/>
              <a:t>P/V</a:t>
            </a:r>
          </a:p>
          <a:p>
            <a:r>
              <a:rPr lang="en-IN" dirty="0" err="1" smtClean="0"/>
              <a:t>Levator</a:t>
            </a:r>
            <a:r>
              <a:rPr lang="en-IN" dirty="0" smtClean="0"/>
              <a:t> </a:t>
            </a:r>
            <a:r>
              <a:rPr lang="en-IN" dirty="0" err="1" smtClean="0"/>
              <a:t>ani</a:t>
            </a:r>
            <a:r>
              <a:rPr lang="en-IN" dirty="0" smtClean="0"/>
              <a:t> tone</a:t>
            </a:r>
          </a:p>
          <a:p>
            <a:r>
              <a:rPr lang="en-IN" dirty="0" smtClean="0"/>
              <a:t>Demonstration of incontinence</a:t>
            </a:r>
          </a:p>
          <a:p>
            <a:pPr>
              <a:buNone/>
            </a:pP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2856</Words>
  <Application>Microsoft Office PowerPoint</Application>
  <PresentationFormat>On-screen Show (4:3)</PresentationFormat>
  <Paragraphs>467</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URINARY  INCONTINENCE</vt:lpstr>
      <vt:lpstr>Definition</vt:lpstr>
      <vt:lpstr>CLASSIFICATION</vt:lpstr>
      <vt:lpstr>Genuine Stress Incontinence</vt:lpstr>
      <vt:lpstr>ETIOPATHOGENESIS</vt:lpstr>
      <vt:lpstr>Risk Factors</vt:lpstr>
      <vt:lpstr>Symptoms</vt:lpstr>
      <vt:lpstr>CLINICAL  EVALUATION history:</vt:lpstr>
      <vt:lpstr>Physical examination:</vt:lpstr>
      <vt:lpstr>INVESTIGATIONS</vt:lpstr>
      <vt:lpstr>Slide 11</vt:lpstr>
      <vt:lpstr>3.COTTON SWAB TEST (Q-TIP TEST)</vt:lpstr>
      <vt:lpstr>Slide 13</vt:lpstr>
      <vt:lpstr>4.PAD TEST</vt:lpstr>
      <vt:lpstr>5.STRESS TEST</vt:lpstr>
      <vt:lpstr>Slide 16</vt:lpstr>
      <vt:lpstr>6.POST RESIDUAL URINE ASSESSMENT:</vt:lpstr>
      <vt:lpstr>Slide 18</vt:lpstr>
      <vt:lpstr>8.MARSHALL AND BONNEY’S TEST</vt:lpstr>
      <vt:lpstr>Slide 20</vt:lpstr>
      <vt:lpstr>9.URODYNAMIC STUDY</vt:lpstr>
      <vt:lpstr>UROFLOWMETRY:</vt:lpstr>
      <vt:lpstr>Slide 23</vt:lpstr>
      <vt:lpstr>Slide 24</vt:lpstr>
      <vt:lpstr>CYSTOMETRY:</vt:lpstr>
      <vt:lpstr>Slide 26</vt:lpstr>
      <vt:lpstr>Technique:</vt:lpstr>
      <vt:lpstr>Slide 28</vt:lpstr>
      <vt:lpstr>Slide 29</vt:lpstr>
      <vt:lpstr>MICTURITION  CYSTOURETHOGRAPHY:</vt:lpstr>
      <vt:lpstr>UROPROFILOMETRY:</vt:lpstr>
      <vt:lpstr>Slide 32</vt:lpstr>
      <vt:lpstr>Slide 33</vt:lpstr>
      <vt:lpstr>  CYSTOSCOPY &amp; URETHROSCOPY:</vt:lpstr>
      <vt:lpstr>VIDEOCYSTOURETHROGRAPHY:</vt:lpstr>
      <vt:lpstr>              10.ULTRASOUND              </vt:lpstr>
      <vt:lpstr>11.MRI</vt:lpstr>
      <vt:lpstr>Grades of GSI (clinical)</vt:lpstr>
      <vt:lpstr>Grades of GSI (surgical)</vt:lpstr>
      <vt:lpstr>               TREATMENT</vt:lpstr>
      <vt:lpstr>Conservative therapy</vt:lpstr>
      <vt:lpstr>Slide 42</vt:lpstr>
      <vt:lpstr>Slide 43</vt:lpstr>
      <vt:lpstr>Slide 44</vt:lpstr>
      <vt:lpstr>Slide 45</vt:lpstr>
      <vt:lpstr>Slide 46</vt:lpstr>
      <vt:lpstr>Slide 47</vt:lpstr>
      <vt:lpstr>Slide 48</vt:lpstr>
      <vt:lpstr>SURGICAL REPAIR Objectives and Principles</vt:lpstr>
      <vt:lpstr>Vaginal Procedures</vt:lpstr>
      <vt:lpstr>Anterior colporrhaphy + kelly’s stitch</vt:lpstr>
      <vt:lpstr>Slide 52</vt:lpstr>
      <vt:lpstr>TVT</vt:lpstr>
      <vt:lpstr>Slide 54</vt:lpstr>
      <vt:lpstr>TOT</vt:lpstr>
      <vt:lpstr>Slide 56</vt:lpstr>
      <vt:lpstr>Abdominal Procedures </vt:lpstr>
      <vt:lpstr>Marshall-Marchetti-Krantz (MMK) procedure</vt:lpstr>
      <vt:lpstr>Burch colposuspension</vt:lpstr>
      <vt:lpstr>Laparoscopic colposuspension</vt:lpstr>
      <vt:lpstr>Slide 61</vt:lpstr>
      <vt:lpstr>Combined procedures</vt:lpstr>
      <vt:lpstr>Sling procedures</vt:lpstr>
      <vt:lpstr>Slide 64</vt:lpstr>
      <vt:lpstr>Slide 65</vt:lpstr>
      <vt:lpstr>Endoscopic bladder suspension</vt:lpstr>
      <vt:lpstr> Salvage Procedures</vt:lpstr>
      <vt:lpstr>           Urge Incontinence</vt:lpstr>
      <vt:lpstr>Sensory Urge Incontinence:</vt:lpstr>
      <vt:lpstr>Slide 70</vt:lpstr>
      <vt:lpstr>Clinical presentation </vt:lpstr>
      <vt:lpstr>Urodynamics</vt:lpstr>
      <vt:lpstr>Treatment</vt:lpstr>
      <vt:lpstr>Slide 74</vt:lpstr>
      <vt:lpstr>Slide 75</vt:lpstr>
      <vt:lpstr>Mixed Incontinence</vt:lpstr>
      <vt:lpstr>Overflow Incontinence</vt:lpstr>
      <vt:lpstr>Slide 78</vt:lpstr>
      <vt:lpstr>Slide 79</vt:lpstr>
      <vt:lpstr>Urodynamic findings:</vt:lpstr>
      <vt:lpstr>Treatment:</vt:lpstr>
      <vt:lpstr>Functional Incontinence</vt:lpstr>
      <vt:lpstr>Slide 83</vt:lpstr>
      <vt:lpstr>Extra Urethral Incontinence</vt:lpstr>
      <vt:lpstr>Slide 85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INCONTINENCE</dc:title>
  <dc:creator>SWAPNIKA DEVIREDDY</dc:creator>
  <cp:lastModifiedBy>Admin</cp:lastModifiedBy>
  <cp:revision>127</cp:revision>
  <dcterms:created xsi:type="dcterms:W3CDTF">2006-08-16T00:00:00Z</dcterms:created>
  <dcterms:modified xsi:type="dcterms:W3CDTF">2019-10-03T12:09:50Z</dcterms:modified>
</cp:coreProperties>
</file>