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331" r:id="rId6"/>
    <p:sldId id="261" r:id="rId7"/>
    <p:sldId id="263" r:id="rId8"/>
    <p:sldId id="266" r:id="rId9"/>
    <p:sldId id="267" r:id="rId10"/>
    <p:sldId id="268" r:id="rId11"/>
    <p:sldId id="269" r:id="rId12"/>
    <p:sldId id="337" r:id="rId13"/>
    <p:sldId id="270" r:id="rId14"/>
    <p:sldId id="332" r:id="rId15"/>
    <p:sldId id="271" r:id="rId16"/>
    <p:sldId id="272" r:id="rId17"/>
    <p:sldId id="333" r:id="rId18"/>
    <p:sldId id="273" r:id="rId19"/>
    <p:sldId id="335" r:id="rId20"/>
    <p:sldId id="274" r:id="rId21"/>
    <p:sldId id="275" r:id="rId22"/>
    <p:sldId id="336" r:id="rId23"/>
    <p:sldId id="276" r:id="rId24"/>
    <p:sldId id="277" r:id="rId25"/>
    <p:sldId id="342" r:id="rId26"/>
    <p:sldId id="338" r:id="rId27"/>
    <p:sldId id="278" r:id="rId28"/>
    <p:sldId id="279" r:id="rId29"/>
    <p:sldId id="280" r:id="rId30"/>
    <p:sldId id="281" r:id="rId31"/>
    <p:sldId id="282" r:id="rId32"/>
    <p:sldId id="341" r:id="rId33"/>
    <p:sldId id="283" r:id="rId34"/>
    <p:sldId id="286" r:id="rId35"/>
    <p:sldId id="284" r:id="rId36"/>
    <p:sldId id="285" r:id="rId37"/>
    <p:sldId id="287" r:id="rId38"/>
    <p:sldId id="288" r:id="rId39"/>
    <p:sldId id="289" r:id="rId40"/>
    <p:sldId id="296" r:id="rId41"/>
    <p:sldId id="297" r:id="rId42"/>
    <p:sldId id="339" r:id="rId43"/>
    <p:sldId id="298" r:id="rId44"/>
    <p:sldId id="291" r:id="rId45"/>
    <p:sldId id="292" r:id="rId46"/>
    <p:sldId id="293" r:id="rId47"/>
    <p:sldId id="294" r:id="rId48"/>
    <p:sldId id="295" r:id="rId49"/>
    <p:sldId id="34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43" r:id="rId63"/>
    <p:sldId id="311" r:id="rId64"/>
    <p:sldId id="344" r:id="rId65"/>
    <p:sldId id="312" r:id="rId66"/>
    <p:sldId id="313" r:id="rId67"/>
    <p:sldId id="314" r:id="rId68"/>
    <p:sldId id="315" r:id="rId69"/>
    <p:sldId id="316" r:id="rId70"/>
    <p:sldId id="317" r:id="rId71"/>
    <p:sldId id="318" r:id="rId72"/>
    <p:sldId id="319" r:id="rId73"/>
    <p:sldId id="345" r:id="rId74"/>
    <p:sldId id="320" r:id="rId75"/>
    <p:sldId id="321" r:id="rId76"/>
    <p:sldId id="322" r:id="rId77"/>
    <p:sldId id="323" r:id="rId78"/>
    <p:sldId id="324" r:id="rId79"/>
    <p:sldId id="346" r:id="rId80"/>
    <p:sldId id="325" r:id="rId81"/>
    <p:sldId id="326" r:id="rId82"/>
    <p:sldId id="327" r:id="rId83"/>
    <p:sldId id="328" r:id="rId84"/>
    <p:sldId id="347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1170" y="15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F5FB-FE63-4410-9E3B-D895B23CD2FE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D0A7-E2D2-459F-BD8C-23FDDBF5A9C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F5FB-FE63-4410-9E3B-D895B23CD2FE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D0A7-E2D2-459F-BD8C-23FDDBF5A9C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F5FB-FE63-4410-9E3B-D895B23CD2FE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D0A7-E2D2-459F-BD8C-23FDDBF5A9C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F5FB-FE63-4410-9E3B-D895B23CD2FE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D0A7-E2D2-459F-BD8C-23FDDBF5A9C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F5FB-FE63-4410-9E3B-D895B23CD2FE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D0A7-E2D2-459F-BD8C-23FDDBF5A9C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F5FB-FE63-4410-9E3B-D895B23CD2FE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D0A7-E2D2-459F-BD8C-23FDDBF5A9C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F5FB-FE63-4410-9E3B-D895B23CD2FE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D0A7-E2D2-459F-BD8C-23FDDBF5A9C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F5FB-FE63-4410-9E3B-D895B23CD2FE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D0A7-E2D2-459F-BD8C-23FDDBF5A9C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F5FB-FE63-4410-9E3B-D895B23CD2FE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D0A7-E2D2-459F-BD8C-23FDDBF5A9C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6F5FB-FE63-4410-9E3B-D895B23CD2FE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9D0A7-E2D2-459F-BD8C-23FDDBF5A9C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326F5FB-FE63-4410-9E3B-D895B23CD2FE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2F9D0A7-E2D2-459F-BD8C-23FDDBF5A9C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326F5FB-FE63-4410-9E3B-D895B23CD2FE}" type="datetimeFigureOut">
              <a:rPr lang="en-IN" smtClean="0"/>
              <a:pPr/>
              <a:t>03-10-2019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2F9D0A7-E2D2-459F-BD8C-23FDDBF5A9C6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72816"/>
          </a:xfrm>
        </p:spPr>
        <p:txBody>
          <a:bodyPr/>
          <a:lstStyle/>
          <a:p>
            <a:r>
              <a:rPr lang="en-IN" smtClean="0"/>
              <a:t>Genital </a:t>
            </a:r>
            <a:r>
              <a:rPr lang="en-IN" dirty="0" smtClean="0"/>
              <a:t>Injuries.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1920" y="2996952"/>
            <a:ext cx="5292080" cy="1944216"/>
          </a:xfrm>
        </p:spPr>
        <p:txBody>
          <a:bodyPr>
            <a:normAutofit/>
          </a:bodyPr>
          <a:lstStyle/>
          <a:p>
            <a:endParaRPr lang="en-IN" sz="2800" dirty="0" smtClean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57192"/>
            <a:ext cx="4139952" cy="1700808"/>
          </a:xfrm>
          <a:prstGeom prst="rect">
            <a:avLst/>
          </a:prstGeom>
        </p:spPr>
      </p:pic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5157192"/>
            <a:ext cx="5004048" cy="1700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Arial Narrow" pitchFamily="34" charset="0"/>
              </a:rPr>
              <a:t>Failure of the </a:t>
            </a:r>
            <a:r>
              <a:rPr lang="en-IN" sz="2800" dirty="0" err="1" smtClean="0">
                <a:latin typeface="Arial Narrow" pitchFamily="34" charset="0"/>
              </a:rPr>
              <a:t>levator</a:t>
            </a:r>
            <a:r>
              <a:rPr lang="en-IN" sz="2800" dirty="0" smtClean="0">
                <a:latin typeface="Arial Narrow" pitchFamily="34" charset="0"/>
              </a:rPr>
              <a:t> </a:t>
            </a:r>
            <a:r>
              <a:rPr lang="en-IN" sz="2800" dirty="0" err="1" smtClean="0">
                <a:latin typeface="Arial Narrow" pitchFamily="34" charset="0"/>
              </a:rPr>
              <a:t>ani</a:t>
            </a:r>
            <a:r>
              <a:rPr lang="en-IN" sz="2800" dirty="0" smtClean="0">
                <a:latin typeface="Arial Narrow" pitchFamily="34" charset="0"/>
              </a:rPr>
              <a:t> to relax at crucial moment may lead to extensive damage to the pelvic structures.</a:t>
            </a:r>
          </a:p>
          <a:p>
            <a:endParaRPr lang="en-IN" sz="2800" dirty="0" smtClean="0">
              <a:latin typeface="Arial Narrow" pitchFamily="34" charset="0"/>
            </a:endParaRP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The effect of such displacement is to elongate the birth canal which is composed of soft parts below the bony outlet.</a:t>
            </a:r>
          </a:p>
          <a:p>
            <a:endParaRPr lang="en-IN" sz="2800" dirty="0" smtClean="0">
              <a:latin typeface="Arial Narrow" pitchFamily="34" charset="0"/>
            </a:endParaRP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The soft canal has got deep lateral and posterior walls and its axis is in continuation with the axis of the bony pelvis.</a:t>
            </a:r>
            <a:endParaRPr lang="en-IN" sz="2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Perineum.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</p:spPr>
        <p:txBody>
          <a:bodyPr/>
          <a:lstStyle/>
          <a:p>
            <a:r>
              <a:rPr lang="en-IN" b="1" dirty="0" smtClean="0">
                <a:latin typeface="Arial Narrow" pitchFamily="34" charset="0"/>
              </a:rPr>
              <a:t>Anatomical Perineum:</a:t>
            </a:r>
          </a:p>
          <a:p>
            <a:r>
              <a:rPr lang="en-IN" dirty="0" err="1" smtClean="0">
                <a:latin typeface="Arial Narrow" pitchFamily="34" charset="0"/>
              </a:rPr>
              <a:t>Anatomically,the</a:t>
            </a:r>
            <a:r>
              <a:rPr lang="en-IN" dirty="0" smtClean="0">
                <a:latin typeface="Arial Narrow" pitchFamily="34" charset="0"/>
              </a:rPr>
              <a:t> perineum is bounded</a:t>
            </a:r>
          </a:p>
          <a:p>
            <a:r>
              <a:rPr lang="en-IN" i="1" dirty="0" err="1" smtClean="0">
                <a:latin typeface="Arial Narrow" pitchFamily="34" charset="0"/>
              </a:rPr>
              <a:t>Above:</a:t>
            </a:r>
            <a:r>
              <a:rPr lang="en-IN" dirty="0" err="1" smtClean="0">
                <a:latin typeface="Arial Narrow" pitchFamily="34" charset="0"/>
              </a:rPr>
              <a:t>Inferior</a:t>
            </a:r>
            <a:r>
              <a:rPr lang="en-IN" dirty="0" smtClean="0">
                <a:latin typeface="Arial Narrow" pitchFamily="34" charset="0"/>
              </a:rPr>
              <a:t> surface of the pelvic floor,</a:t>
            </a:r>
          </a:p>
          <a:p>
            <a:r>
              <a:rPr lang="en-IN" i="1" dirty="0" err="1" smtClean="0">
                <a:latin typeface="Arial Narrow" pitchFamily="34" charset="0"/>
              </a:rPr>
              <a:t>Below</a:t>
            </a:r>
            <a:r>
              <a:rPr lang="en-IN" dirty="0" err="1" smtClean="0">
                <a:latin typeface="Arial Narrow" pitchFamily="34" charset="0"/>
              </a:rPr>
              <a:t>:by</a:t>
            </a:r>
            <a:r>
              <a:rPr lang="en-IN" dirty="0" smtClean="0">
                <a:latin typeface="Arial Narrow" pitchFamily="34" charset="0"/>
              </a:rPr>
              <a:t> the skin b/w the buttocks &amp; thighs.</a:t>
            </a:r>
          </a:p>
          <a:p>
            <a:r>
              <a:rPr lang="en-IN" i="1" dirty="0" smtClean="0">
                <a:latin typeface="Arial Narrow" pitchFamily="34" charset="0"/>
              </a:rPr>
              <a:t>Laterally:</a:t>
            </a:r>
          </a:p>
          <a:p>
            <a:pPr lvl="1"/>
            <a:r>
              <a:rPr lang="en-IN" dirty="0" err="1" smtClean="0">
                <a:latin typeface="Arial Narrow" pitchFamily="34" charset="0"/>
              </a:rPr>
              <a:t>ischiopubic</a:t>
            </a:r>
            <a:r>
              <a:rPr lang="en-IN" dirty="0" smtClean="0">
                <a:latin typeface="Arial Narrow" pitchFamily="34" charset="0"/>
              </a:rPr>
              <a:t> </a:t>
            </a:r>
            <a:r>
              <a:rPr lang="en-IN" dirty="0" err="1" smtClean="0">
                <a:latin typeface="Arial Narrow" pitchFamily="34" charset="0"/>
              </a:rPr>
              <a:t>ramus</a:t>
            </a:r>
            <a:r>
              <a:rPr lang="en-IN" dirty="0" smtClean="0">
                <a:latin typeface="Arial Narrow" pitchFamily="34" charset="0"/>
              </a:rPr>
              <a:t>,</a:t>
            </a:r>
          </a:p>
          <a:p>
            <a:pPr lvl="1"/>
            <a:r>
              <a:rPr lang="en-IN" dirty="0" err="1" smtClean="0">
                <a:latin typeface="Arial Narrow" pitchFamily="34" charset="0"/>
              </a:rPr>
              <a:t>Ischial</a:t>
            </a:r>
            <a:r>
              <a:rPr lang="en-IN" dirty="0" smtClean="0">
                <a:latin typeface="Arial Narrow" pitchFamily="34" charset="0"/>
              </a:rPr>
              <a:t> </a:t>
            </a:r>
            <a:r>
              <a:rPr lang="en-IN" dirty="0" err="1" smtClean="0">
                <a:latin typeface="Arial Narrow" pitchFamily="34" charset="0"/>
              </a:rPr>
              <a:t>tuberosities</a:t>
            </a:r>
            <a:r>
              <a:rPr lang="en-IN" dirty="0" smtClean="0">
                <a:latin typeface="Arial Narrow" pitchFamily="34" charset="0"/>
              </a:rPr>
              <a:t> &amp;</a:t>
            </a:r>
            <a:r>
              <a:rPr lang="en-IN" dirty="0" err="1" smtClean="0">
                <a:latin typeface="Arial Narrow" pitchFamily="34" charset="0"/>
              </a:rPr>
              <a:t>sacrotuberous</a:t>
            </a:r>
            <a:r>
              <a:rPr lang="en-IN" dirty="0" smtClean="0">
                <a:latin typeface="Arial Narrow" pitchFamily="34" charset="0"/>
              </a:rPr>
              <a:t> ligaments.</a:t>
            </a:r>
          </a:p>
          <a:p>
            <a:r>
              <a:rPr lang="en-IN" i="1" dirty="0" err="1" smtClean="0">
                <a:latin typeface="Arial Narrow" pitchFamily="34" charset="0"/>
              </a:rPr>
              <a:t>Posteriorly:</a:t>
            </a:r>
            <a:r>
              <a:rPr lang="en-IN" dirty="0" err="1" smtClean="0">
                <a:latin typeface="Arial Narrow" pitchFamily="34" charset="0"/>
              </a:rPr>
              <a:t>by</a:t>
            </a:r>
            <a:r>
              <a:rPr lang="en-IN" dirty="0" smtClean="0">
                <a:latin typeface="Arial Narrow" pitchFamily="34" charset="0"/>
              </a:rPr>
              <a:t> the coccyx.</a:t>
            </a:r>
            <a:endParaRPr lang="en-IN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9" name="Picture 98" descr="Borders-of-the-Perine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Arial Narrow" pitchFamily="34" charset="0"/>
              </a:rPr>
              <a:t>The diamond shaped space of the bony </a:t>
            </a:r>
            <a:r>
              <a:rPr lang="en-IN" sz="2800" dirty="0" err="1" smtClean="0">
                <a:latin typeface="Arial Narrow" pitchFamily="34" charset="0"/>
              </a:rPr>
              <a:t>pevic</a:t>
            </a:r>
            <a:r>
              <a:rPr lang="en-IN" sz="2800" dirty="0" smtClean="0">
                <a:latin typeface="Arial Narrow" pitchFamily="34" charset="0"/>
              </a:rPr>
              <a:t> outlet is divided into 2 triangular spaces with the common base formed by the free border of the </a:t>
            </a:r>
            <a:r>
              <a:rPr lang="en-IN" sz="2800" dirty="0" err="1" smtClean="0">
                <a:latin typeface="Arial Narrow" pitchFamily="34" charset="0"/>
              </a:rPr>
              <a:t>urogenital</a:t>
            </a:r>
            <a:r>
              <a:rPr lang="en-IN" sz="2800" dirty="0" smtClean="0">
                <a:latin typeface="Arial Narrow" pitchFamily="34" charset="0"/>
              </a:rPr>
              <a:t> </a:t>
            </a:r>
            <a:r>
              <a:rPr lang="en-IN" sz="2800" dirty="0" err="1" smtClean="0">
                <a:latin typeface="Arial Narrow" pitchFamily="34" charset="0"/>
              </a:rPr>
              <a:t>diaphragam</a:t>
            </a:r>
            <a:r>
              <a:rPr lang="en-IN" sz="2800" dirty="0" smtClean="0">
                <a:latin typeface="Arial Narrow" pitchFamily="34" charset="0"/>
              </a:rPr>
              <a:t>.</a:t>
            </a:r>
          </a:p>
          <a:p>
            <a:endParaRPr lang="en-IN" sz="2800" dirty="0" smtClean="0">
              <a:latin typeface="Arial Narrow" pitchFamily="34" charset="0"/>
            </a:endParaRP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The anterior triangle is called the </a:t>
            </a:r>
            <a:r>
              <a:rPr lang="en-IN" sz="2800" dirty="0" err="1" smtClean="0">
                <a:latin typeface="Arial Narrow" pitchFamily="34" charset="0"/>
              </a:rPr>
              <a:t>urogenital</a:t>
            </a:r>
            <a:r>
              <a:rPr lang="en-IN" sz="2800" dirty="0" smtClean="0">
                <a:latin typeface="Arial Narrow" pitchFamily="34" charset="0"/>
              </a:rPr>
              <a:t> triangle.</a:t>
            </a:r>
          </a:p>
          <a:p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Which fills up the gap of hiatus </a:t>
            </a:r>
            <a:r>
              <a:rPr lang="en-IN" sz="2800" dirty="0" err="1" smtClean="0">
                <a:latin typeface="Arial Narrow" pitchFamily="34" charset="0"/>
              </a:rPr>
              <a:t>urogenitalis</a:t>
            </a:r>
            <a:r>
              <a:rPr lang="en-IN" sz="2800" dirty="0" smtClean="0">
                <a:latin typeface="Arial Narrow" pitchFamily="34" charset="0"/>
              </a:rPr>
              <a:t> and is important from the obstetric point of view.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The posterior one is called the anal triangle.</a:t>
            </a:r>
            <a:endParaRPr lang="en-IN" sz="2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Triangle of perineum.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636912"/>
            <a:ext cx="4788024" cy="4221088"/>
          </a:xfrm>
          <a:prstGeom prst="rect">
            <a:avLst/>
          </a:prstGeom>
        </p:spPr>
      </p:pic>
      <p:pic>
        <p:nvPicPr>
          <p:cNvPr id="6" name="Picture 5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64904"/>
            <a:ext cx="4283968" cy="4293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		</a:t>
            </a:r>
            <a:r>
              <a:rPr lang="en-IN" dirty="0" err="1" smtClean="0"/>
              <a:t>Urogenital</a:t>
            </a:r>
            <a:r>
              <a:rPr lang="en-IN" dirty="0" smtClean="0"/>
              <a:t> Triangle.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Arial Narrow" pitchFamily="34" charset="0"/>
              </a:rPr>
              <a:t>It is pierced by the terminal part of the vagina &amp; urethra.</a:t>
            </a:r>
          </a:p>
          <a:p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2 compartments: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pPr lvl="1"/>
            <a:r>
              <a:rPr lang="en-IN" dirty="0" smtClean="0">
                <a:latin typeface="Arial Narrow" pitchFamily="34" charset="0"/>
              </a:rPr>
              <a:t>Superficial Pouch,</a:t>
            </a:r>
          </a:p>
          <a:p>
            <a:pPr lvl="1"/>
            <a:r>
              <a:rPr lang="en-IN" dirty="0" smtClean="0">
                <a:latin typeface="Arial Narrow" pitchFamily="34" charset="0"/>
              </a:rPr>
              <a:t>Deep </a:t>
            </a:r>
            <a:r>
              <a:rPr lang="en-IN" dirty="0" err="1" smtClean="0">
                <a:latin typeface="Arial Narrow" pitchFamily="34" charset="0"/>
              </a:rPr>
              <a:t>Perineal</a:t>
            </a:r>
            <a:r>
              <a:rPr lang="en-IN" dirty="0" smtClean="0">
                <a:latin typeface="Arial Narrow" pitchFamily="34" charset="0"/>
              </a:rPr>
              <a:t> Pouch.</a:t>
            </a:r>
            <a:endParaRPr lang="en-IN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		Superficial Pouch.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800" dirty="0" smtClean="0">
                <a:latin typeface="Arial Narrow" pitchFamily="34" charset="0"/>
              </a:rPr>
              <a:t>Formed by the </a:t>
            </a:r>
          </a:p>
          <a:p>
            <a:r>
              <a:rPr lang="en-IN" sz="2800" dirty="0" smtClean="0">
                <a:latin typeface="Arial Narrow" pitchFamily="34" charset="0"/>
              </a:rPr>
              <a:t>Deep layer of the superficial </a:t>
            </a:r>
            <a:r>
              <a:rPr lang="en-IN" sz="2800" dirty="0" err="1" smtClean="0">
                <a:latin typeface="Arial Narrow" pitchFamily="34" charset="0"/>
              </a:rPr>
              <a:t>perineal</a:t>
            </a:r>
            <a:r>
              <a:rPr lang="en-IN" sz="2800" dirty="0" smtClean="0">
                <a:latin typeface="Arial Narrow" pitchFamily="34" charset="0"/>
              </a:rPr>
              <a:t> fascia(</a:t>
            </a:r>
            <a:r>
              <a:rPr lang="en-IN" sz="2800" dirty="0" err="1" smtClean="0">
                <a:latin typeface="Arial Narrow" pitchFamily="34" charset="0"/>
              </a:rPr>
              <a:t>Colles</a:t>
            </a:r>
            <a:r>
              <a:rPr lang="en-IN" sz="2800" dirty="0" smtClean="0">
                <a:latin typeface="Arial Narrow" pitchFamily="34" charset="0"/>
              </a:rPr>
              <a:t> fascia),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Inferior layer of the </a:t>
            </a:r>
            <a:r>
              <a:rPr lang="en-IN" sz="2800" dirty="0" err="1" smtClean="0">
                <a:latin typeface="Arial Narrow" pitchFamily="34" charset="0"/>
              </a:rPr>
              <a:t>urogenital</a:t>
            </a:r>
            <a:r>
              <a:rPr lang="en-IN" sz="2800" dirty="0" smtClean="0">
                <a:latin typeface="Arial Narrow" pitchFamily="34" charset="0"/>
              </a:rPr>
              <a:t> </a:t>
            </a:r>
            <a:r>
              <a:rPr lang="en-IN" sz="2800" dirty="0" err="1" smtClean="0">
                <a:latin typeface="Arial Narrow" pitchFamily="34" charset="0"/>
              </a:rPr>
              <a:t>diaphragam</a:t>
            </a:r>
            <a:r>
              <a:rPr lang="en-IN" sz="2800" dirty="0" smtClean="0">
                <a:latin typeface="Arial Narrow" pitchFamily="34" charset="0"/>
              </a:rPr>
              <a:t>(</a:t>
            </a:r>
            <a:r>
              <a:rPr lang="en-IN" sz="2800" dirty="0" err="1" smtClean="0">
                <a:latin typeface="Arial Narrow" pitchFamily="34" charset="0"/>
              </a:rPr>
              <a:t>Perineal</a:t>
            </a:r>
            <a:r>
              <a:rPr lang="en-IN" sz="2800" dirty="0" smtClean="0">
                <a:latin typeface="Arial Narrow" pitchFamily="34" charset="0"/>
              </a:rPr>
              <a:t> Membrane)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u="sng" dirty="0" smtClean="0">
                <a:latin typeface="Arial Narrow" pitchFamily="34" charset="0"/>
              </a:rPr>
              <a:t>CONTENTS: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sz="2800" dirty="0" smtClean="0">
                <a:latin typeface="Arial Narrow" pitchFamily="34" charset="0"/>
              </a:rPr>
              <a:t>Superficial transverse </a:t>
            </a:r>
            <a:r>
              <a:rPr lang="en-IN" sz="2800" dirty="0" err="1" smtClean="0">
                <a:latin typeface="Arial Narrow" pitchFamily="34" charset="0"/>
              </a:rPr>
              <a:t>perinei</a:t>
            </a:r>
            <a:r>
              <a:rPr lang="en-IN" sz="2800" dirty="0" smtClean="0">
                <a:latin typeface="Arial Narrow" pitchFamily="34" charset="0"/>
              </a:rPr>
              <a:t>(Paired),</a:t>
            </a:r>
          </a:p>
          <a:p>
            <a:pPr>
              <a:buFont typeface="Wingdings" pitchFamily="2" charset="2"/>
              <a:buChar char="q"/>
            </a:pPr>
            <a:r>
              <a:rPr lang="en-IN" sz="2800" dirty="0" err="1" smtClean="0">
                <a:latin typeface="Arial Narrow" pitchFamily="34" charset="0"/>
              </a:rPr>
              <a:t>Bulbospongius</a:t>
            </a:r>
            <a:r>
              <a:rPr lang="en-IN" sz="2800" dirty="0" smtClean="0">
                <a:latin typeface="Arial Narrow" pitchFamily="34" charset="0"/>
              </a:rPr>
              <a:t>-covering the bulb of vestibule,</a:t>
            </a:r>
          </a:p>
          <a:p>
            <a:pPr>
              <a:buFont typeface="Wingdings" pitchFamily="2" charset="2"/>
              <a:buChar char="q"/>
            </a:pPr>
            <a:r>
              <a:rPr lang="en-IN" sz="2800" dirty="0" err="1" smtClean="0">
                <a:latin typeface="Arial Narrow" pitchFamily="34" charset="0"/>
              </a:rPr>
              <a:t>Ischiocavernosus</a:t>
            </a:r>
            <a:r>
              <a:rPr lang="en-IN" sz="2800" dirty="0" smtClean="0">
                <a:latin typeface="Arial Narrow" pitchFamily="34" charset="0"/>
              </a:rPr>
              <a:t>(Paired) covering the </a:t>
            </a:r>
            <a:r>
              <a:rPr lang="en-IN" sz="2800" dirty="0" err="1" smtClean="0">
                <a:latin typeface="Arial Narrow" pitchFamily="34" charset="0"/>
              </a:rPr>
              <a:t>crura</a:t>
            </a:r>
            <a:r>
              <a:rPr lang="en-IN" sz="2800" dirty="0" smtClean="0">
                <a:latin typeface="Arial Narrow" pitchFamily="34" charset="0"/>
              </a:rPr>
              <a:t> of the clitoris and the </a:t>
            </a:r>
            <a:r>
              <a:rPr lang="en-IN" sz="2800" dirty="0" err="1" smtClean="0">
                <a:latin typeface="Arial Narrow" pitchFamily="34" charset="0"/>
              </a:rPr>
              <a:t>Bartholin’s</a:t>
            </a:r>
            <a:r>
              <a:rPr lang="en-IN" sz="2800" dirty="0" smtClean="0">
                <a:latin typeface="Arial Narrow" pitchFamily="34" charset="0"/>
              </a:rPr>
              <a:t> gland.(Paired).</a:t>
            </a:r>
            <a:endParaRPr lang="en-IN" sz="2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Freeform 2"/>
          <p:cNvSpPr>
            <a:spLocks/>
          </p:cNvSpPr>
          <p:nvPr/>
        </p:nvSpPr>
        <p:spPr bwMode="auto">
          <a:xfrm>
            <a:off x="2339975" y="873125"/>
            <a:ext cx="2184400" cy="3011488"/>
          </a:xfrm>
          <a:custGeom>
            <a:avLst/>
            <a:gdLst>
              <a:gd name="T0" fmla="*/ 2147483647 w 1376"/>
              <a:gd name="T1" fmla="*/ 2147483647 h 1897"/>
              <a:gd name="T2" fmla="*/ 2147483647 w 1376"/>
              <a:gd name="T3" fmla="*/ 2147483647 h 1897"/>
              <a:gd name="T4" fmla="*/ 2147483647 w 1376"/>
              <a:gd name="T5" fmla="*/ 2147483647 h 1897"/>
              <a:gd name="T6" fmla="*/ 2147483647 w 1376"/>
              <a:gd name="T7" fmla="*/ 2147483647 h 1897"/>
              <a:gd name="T8" fmla="*/ 2147483647 w 1376"/>
              <a:gd name="T9" fmla="*/ 2147483647 h 1897"/>
              <a:gd name="T10" fmla="*/ 2147483647 w 1376"/>
              <a:gd name="T11" fmla="*/ 2147483647 h 1897"/>
              <a:gd name="T12" fmla="*/ 2147483647 w 1376"/>
              <a:gd name="T13" fmla="*/ 2147483647 h 1897"/>
              <a:gd name="T14" fmla="*/ 2147483647 w 1376"/>
              <a:gd name="T15" fmla="*/ 2147483647 h 1897"/>
              <a:gd name="T16" fmla="*/ 2147483647 w 1376"/>
              <a:gd name="T17" fmla="*/ 2147483647 h 1897"/>
              <a:gd name="T18" fmla="*/ 2147483647 w 1376"/>
              <a:gd name="T19" fmla="*/ 2147483647 h 1897"/>
              <a:gd name="T20" fmla="*/ 2147483647 w 1376"/>
              <a:gd name="T21" fmla="*/ 2147483647 h 1897"/>
              <a:gd name="T22" fmla="*/ 2147483647 w 1376"/>
              <a:gd name="T23" fmla="*/ 2147483647 h 1897"/>
              <a:gd name="T24" fmla="*/ 2147483647 w 1376"/>
              <a:gd name="T25" fmla="*/ 2147483647 h 1897"/>
              <a:gd name="T26" fmla="*/ 2147483647 w 1376"/>
              <a:gd name="T27" fmla="*/ 2147483647 h 1897"/>
              <a:gd name="T28" fmla="*/ 2147483647 w 1376"/>
              <a:gd name="T29" fmla="*/ 2147483647 h 1897"/>
              <a:gd name="T30" fmla="*/ 2147483647 w 1376"/>
              <a:gd name="T31" fmla="*/ 2147483647 h 1897"/>
              <a:gd name="T32" fmla="*/ 2147483647 w 1376"/>
              <a:gd name="T33" fmla="*/ 2147483647 h 1897"/>
              <a:gd name="T34" fmla="*/ 2147483647 w 1376"/>
              <a:gd name="T35" fmla="*/ 2147483647 h 1897"/>
              <a:gd name="T36" fmla="*/ 2147483647 w 1376"/>
              <a:gd name="T37" fmla="*/ 2147483647 h 1897"/>
              <a:gd name="T38" fmla="*/ 2147483647 w 1376"/>
              <a:gd name="T39" fmla="*/ 2147483647 h 1897"/>
              <a:gd name="T40" fmla="*/ 2147483647 w 1376"/>
              <a:gd name="T41" fmla="*/ 2147483647 h 1897"/>
              <a:gd name="T42" fmla="*/ 2147483647 w 1376"/>
              <a:gd name="T43" fmla="*/ 2147483647 h 1897"/>
              <a:gd name="T44" fmla="*/ 2147483647 w 1376"/>
              <a:gd name="T45" fmla="*/ 2147483647 h 1897"/>
              <a:gd name="T46" fmla="*/ 0 w 1376"/>
              <a:gd name="T47" fmla="*/ 2147483647 h 189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376"/>
              <a:gd name="T73" fmla="*/ 0 h 1897"/>
              <a:gd name="T74" fmla="*/ 1376 w 1376"/>
              <a:gd name="T75" fmla="*/ 1897 h 189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376" h="1897">
                <a:moveTo>
                  <a:pt x="136" y="521"/>
                </a:moveTo>
                <a:cubicBezTo>
                  <a:pt x="189" y="528"/>
                  <a:pt x="242" y="536"/>
                  <a:pt x="272" y="521"/>
                </a:cubicBezTo>
                <a:cubicBezTo>
                  <a:pt x="302" y="506"/>
                  <a:pt x="249" y="461"/>
                  <a:pt x="317" y="431"/>
                </a:cubicBezTo>
                <a:cubicBezTo>
                  <a:pt x="385" y="401"/>
                  <a:pt x="597" y="370"/>
                  <a:pt x="680" y="340"/>
                </a:cubicBezTo>
                <a:cubicBezTo>
                  <a:pt x="763" y="310"/>
                  <a:pt x="786" y="287"/>
                  <a:pt x="816" y="249"/>
                </a:cubicBezTo>
                <a:cubicBezTo>
                  <a:pt x="846" y="211"/>
                  <a:pt x="832" y="143"/>
                  <a:pt x="862" y="113"/>
                </a:cubicBezTo>
                <a:cubicBezTo>
                  <a:pt x="892" y="83"/>
                  <a:pt x="953" y="75"/>
                  <a:pt x="998" y="68"/>
                </a:cubicBezTo>
                <a:cubicBezTo>
                  <a:pt x="1043" y="61"/>
                  <a:pt x="1089" y="68"/>
                  <a:pt x="1134" y="68"/>
                </a:cubicBezTo>
                <a:cubicBezTo>
                  <a:pt x="1179" y="68"/>
                  <a:pt x="1232" y="68"/>
                  <a:pt x="1270" y="68"/>
                </a:cubicBezTo>
                <a:cubicBezTo>
                  <a:pt x="1308" y="68"/>
                  <a:pt x="1346" y="0"/>
                  <a:pt x="1361" y="68"/>
                </a:cubicBezTo>
                <a:cubicBezTo>
                  <a:pt x="1376" y="136"/>
                  <a:pt x="1376" y="385"/>
                  <a:pt x="1361" y="476"/>
                </a:cubicBezTo>
                <a:cubicBezTo>
                  <a:pt x="1346" y="567"/>
                  <a:pt x="1293" y="567"/>
                  <a:pt x="1270" y="612"/>
                </a:cubicBezTo>
                <a:cubicBezTo>
                  <a:pt x="1247" y="657"/>
                  <a:pt x="1240" y="710"/>
                  <a:pt x="1225" y="748"/>
                </a:cubicBezTo>
                <a:cubicBezTo>
                  <a:pt x="1210" y="786"/>
                  <a:pt x="1202" y="794"/>
                  <a:pt x="1179" y="839"/>
                </a:cubicBezTo>
                <a:cubicBezTo>
                  <a:pt x="1156" y="884"/>
                  <a:pt x="1126" y="967"/>
                  <a:pt x="1088" y="1020"/>
                </a:cubicBezTo>
                <a:cubicBezTo>
                  <a:pt x="1050" y="1073"/>
                  <a:pt x="975" y="1096"/>
                  <a:pt x="952" y="1156"/>
                </a:cubicBezTo>
                <a:cubicBezTo>
                  <a:pt x="929" y="1216"/>
                  <a:pt x="975" y="1315"/>
                  <a:pt x="952" y="1383"/>
                </a:cubicBezTo>
                <a:cubicBezTo>
                  <a:pt x="929" y="1451"/>
                  <a:pt x="861" y="1497"/>
                  <a:pt x="816" y="1565"/>
                </a:cubicBezTo>
                <a:cubicBezTo>
                  <a:pt x="771" y="1633"/>
                  <a:pt x="725" y="1738"/>
                  <a:pt x="680" y="1791"/>
                </a:cubicBezTo>
                <a:cubicBezTo>
                  <a:pt x="635" y="1844"/>
                  <a:pt x="597" y="1867"/>
                  <a:pt x="544" y="1882"/>
                </a:cubicBezTo>
                <a:cubicBezTo>
                  <a:pt x="491" y="1897"/>
                  <a:pt x="416" y="1897"/>
                  <a:pt x="363" y="1882"/>
                </a:cubicBezTo>
                <a:cubicBezTo>
                  <a:pt x="310" y="1867"/>
                  <a:pt x="272" y="1814"/>
                  <a:pt x="227" y="1791"/>
                </a:cubicBezTo>
                <a:cubicBezTo>
                  <a:pt x="182" y="1768"/>
                  <a:pt x="129" y="1799"/>
                  <a:pt x="91" y="1746"/>
                </a:cubicBezTo>
                <a:cubicBezTo>
                  <a:pt x="53" y="1693"/>
                  <a:pt x="15" y="1519"/>
                  <a:pt x="0" y="1474"/>
                </a:cubicBezTo>
              </a:path>
            </a:pathLst>
          </a:custGeom>
          <a:noFill/>
          <a:ln w="254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 flipH="1">
            <a:off x="4643438" y="849313"/>
            <a:ext cx="2305050" cy="3011487"/>
          </a:xfrm>
          <a:custGeom>
            <a:avLst/>
            <a:gdLst>
              <a:gd name="T0" fmla="*/ 2147483647 w 1376"/>
              <a:gd name="T1" fmla="*/ 2147483647 h 1897"/>
              <a:gd name="T2" fmla="*/ 2147483647 w 1376"/>
              <a:gd name="T3" fmla="*/ 2147483647 h 1897"/>
              <a:gd name="T4" fmla="*/ 2147483647 w 1376"/>
              <a:gd name="T5" fmla="*/ 2147483647 h 1897"/>
              <a:gd name="T6" fmla="*/ 2147483647 w 1376"/>
              <a:gd name="T7" fmla="*/ 2147483647 h 1897"/>
              <a:gd name="T8" fmla="*/ 2147483647 w 1376"/>
              <a:gd name="T9" fmla="*/ 2147483647 h 1897"/>
              <a:gd name="T10" fmla="*/ 2147483647 w 1376"/>
              <a:gd name="T11" fmla="*/ 2147483647 h 1897"/>
              <a:gd name="T12" fmla="*/ 2147483647 w 1376"/>
              <a:gd name="T13" fmla="*/ 2147483647 h 1897"/>
              <a:gd name="T14" fmla="*/ 2147483647 w 1376"/>
              <a:gd name="T15" fmla="*/ 2147483647 h 1897"/>
              <a:gd name="T16" fmla="*/ 2147483647 w 1376"/>
              <a:gd name="T17" fmla="*/ 2147483647 h 1897"/>
              <a:gd name="T18" fmla="*/ 2147483647 w 1376"/>
              <a:gd name="T19" fmla="*/ 2147483647 h 1897"/>
              <a:gd name="T20" fmla="*/ 2147483647 w 1376"/>
              <a:gd name="T21" fmla="*/ 2147483647 h 1897"/>
              <a:gd name="T22" fmla="*/ 2147483647 w 1376"/>
              <a:gd name="T23" fmla="*/ 2147483647 h 1897"/>
              <a:gd name="T24" fmla="*/ 2147483647 w 1376"/>
              <a:gd name="T25" fmla="*/ 2147483647 h 1897"/>
              <a:gd name="T26" fmla="*/ 2147483647 w 1376"/>
              <a:gd name="T27" fmla="*/ 2147483647 h 1897"/>
              <a:gd name="T28" fmla="*/ 2147483647 w 1376"/>
              <a:gd name="T29" fmla="*/ 2147483647 h 1897"/>
              <a:gd name="T30" fmla="*/ 2147483647 w 1376"/>
              <a:gd name="T31" fmla="*/ 2147483647 h 1897"/>
              <a:gd name="T32" fmla="*/ 2147483647 w 1376"/>
              <a:gd name="T33" fmla="*/ 2147483647 h 1897"/>
              <a:gd name="T34" fmla="*/ 2147483647 w 1376"/>
              <a:gd name="T35" fmla="*/ 2147483647 h 1897"/>
              <a:gd name="T36" fmla="*/ 2147483647 w 1376"/>
              <a:gd name="T37" fmla="*/ 2147483647 h 1897"/>
              <a:gd name="T38" fmla="*/ 2147483647 w 1376"/>
              <a:gd name="T39" fmla="*/ 2147483647 h 1897"/>
              <a:gd name="T40" fmla="*/ 2147483647 w 1376"/>
              <a:gd name="T41" fmla="*/ 2147483647 h 1897"/>
              <a:gd name="T42" fmla="*/ 2147483647 w 1376"/>
              <a:gd name="T43" fmla="*/ 2147483647 h 1897"/>
              <a:gd name="T44" fmla="*/ 2147483647 w 1376"/>
              <a:gd name="T45" fmla="*/ 2147483647 h 1897"/>
              <a:gd name="T46" fmla="*/ 0 w 1376"/>
              <a:gd name="T47" fmla="*/ 2147483647 h 189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376"/>
              <a:gd name="T73" fmla="*/ 0 h 1897"/>
              <a:gd name="T74" fmla="*/ 1376 w 1376"/>
              <a:gd name="T75" fmla="*/ 1897 h 189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376" h="1897">
                <a:moveTo>
                  <a:pt x="136" y="521"/>
                </a:moveTo>
                <a:cubicBezTo>
                  <a:pt x="189" y="528"/>
                  <a:pt x="242" y="536"/>
                  <a:pt x="272" y="521"/>
                </a:cubicBezTo>
                <a:cubicBezTo>
                  <a:pt x="302" y="506"/>
                  <a:pt x="249" y="461"/>
                  <a:pt x="317" y="431"/>
                </a:cubicBezTo>
                <a:cubicBezTo>
                  <a:pt x="385" y="401"/>
                  <a:pt x="597" y="370"/>
                  <a:pt x="680" y="340"/>
                </a:cubicBezTo>
                <a:cubicBezTo>
                  <a:pt x="763" y="310"/>
                  <a:pt x="786" y="287"/>
                  <a:pt x="816" y="249"/>
                </a:cubicBezTo>
                <a:cubicBezTo>
                  <a:pt x="846" y="211"/>
                  <a:pt x="832" y="143"/>
                  <a:pt x="862" y="113"/>
                </a:cubicBezTo>
                <a:cubicBezTo>
                  <a:pt x="892" y="83"/>
                  <a:pt x="953" y="75"/>
                  <a:pt x="998" y="68"/>
                </a:cubicBezTo>
                <a:cubicBezTo>
                  <a:pt x="1043" y="61"/>
                  <a:pt x="1089" y="68"/>
                  <a:pt x="1134" y="68"/>
                </a:cubicBezTo>
                <a:cubicBezTo>
                  <a:pt x="1179" y="68"/>
                  <a:pt x="1232" y="68"/>
                  <a:pt x="1270" y="68"/>
                </a:cubicBezTo>
                <a:cubicBezTo>
                  <a:pt x="1308" y="68"/>
                  <a:pt x="1346" y="0"/>
                  <a:pt x="1361" y="68"/>
                </a:cubicBezTo>
                <a:cubicBezTo>
                  <a:pt x="1376" y="136"/>
                  <a:pt x="1376" y="385"/>
                  <a:pt x="1361" y="476"/>
                </a:cubicBezTo>
                <a:cubicBezTo>
                  <a:pt x="1346" y="567"/>
                  <a:pt x="1293" y="567"/>
                  <a:pt x="1270" y="612"/>
                </a:cubicBezTo>
                <a:cubicBezTo>
                  <a:pt x="1247" y="657"/>
                  <a:pt x="1240" y="710"/>
                  <a:pt x="1225" y="748"/>
                </a:cubicBezTo>
                <a:cubicBezTo>
                  <a:pt x="1210" y="786"/>
                  <a:pt x="1202" y="794"/>
                  <a:pt x="1179" y="839"/>
                </a:cubicBezTo>
                <a:cubicBezTo>
                  <a:pt x="1156" y="884"/>
                  <a:pt x="1126" y="967"/>
                  <a:pt x="1088" y="1020"/>
                </a:cubicBezTo>
                <a:cubicBezTo>
                  <a:pt x="1050" y="1073"/>
                  <a:pt x="975" y="1096"/>
                  <a:pt x="952" y="1156"/>
                </a:cubicBezTo>
                <a:cubicBezTo>
                  <a:pt x="929" y="1216"/>
                  <a:pt x="975" y="1315"/>
                  <a:pt x="952" y="1383"/>
                </a:cubicBezTo>
                <a:cubicBezTo>
                  <a:pt x="929" y="1451"/>
                  <a:pt x="861" y="1497"/>
                  <a:pt x="816" y="1565"/>
                </a:cubicBezTo>
                <a:cubicBezTo>
                  <a:pt x="771" y="1633"/>
                  <a:pt x="725" y="1738"/>
                  <a:pt x="680" y="1791"/>
                </a:cubicBezTo>
                <a:cubicBezTo>
                  <a:pt x="635" y="1844"/>
                  <a:pt x="597" y="1867"/>
                  <a:pt x="544" y="1882"/>
                </a:cubicBezTo>
                <a:cubicBezTo>
                  <a:pt x="491" y="1897"/>
                  <a:pt x="416" y="1897"/>
                  <a:pt x="363" y="1882"/>
                </a:cubicBezTo>
                <a:cubicBezTo>
                  <a:pt x="310" y="1867"/>
                  <a:pt x="272" y="1814"/>
                  <a:pt x="227" y="1791"/>
                </a:cubicBezTo>
                <a:cubicBezTo>
                  <a:pt x="182" y="1768"/>
                  <a:pt x="129" y="1799"/>
                  <a:pt x="91" y="1746"/>
                </a:cubicBezTo>
                <a:cubicBezTo>
                  <a:pt x="53" y="1693"/>
                  <a:pt x="15" y="1519"/>
                  <a:pt x="0" y="1474"/>
                </a:cubicBezTo>
              </a:path>
            </a:pathLst>
          </a:custGeom>
          <a:noFill/>
          <a:ln w="254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2603500" y="1447800"/>
            <a:ext cx="1284288" cy="1320800"/>
          </a:xfrm>
          <a:custGeom>
            <a:avLst/>
            <a:gdLst>
              <a:gd name="T0" fmla="*/ 2147483647 w 809"/>
              <a:gd name="T1" fmla="*/ 2147483647 h 832"/>
              <a:gd name="T2" fmla="*/ 2147483647 w 809"/>
              <a:gd name="T3" fmla="*/ 2147483647 h 832"/>
              <a:gd name="T4" fmla="*/ 2147483647 w 809"/>
              <a:gd name="T5" fmla="*/ 2147483647 h 832"/>
              <a:gd name="T6" fmla="*/ 2147483647 w 809"/>
              <a:gd name="T7" fmla="*/ 2147483647 h 832"/>
              <a:gd name="T8" fmla="*/ 2147483647 w 809"/>
              <a:gd name="T9" fmla="*/ 2147483647 h 832"/>
              <a:gd name="T10" fmla="*/ 2147483647 w 809"/>
              <a:gd name="T11" fmla="*/ 2147483647 h 832"/>
              <a:gd name="T12" fmla="*/ 2147483647 w 809"/>
              <a:gd name="T13" fmla="*/ 2147483647 h 832"/>
              <a:gd name="T14" fmla="*/ 2147483647 w 809"/>
              <a:gd name="T15" fmla="*/ 2147483647 h 832"/>
              <a:gd name="T16" fmla="*/ 2147483647 w 809"/>
              <a:gd name="T17" fmla="*/ 2147483647 h 832"/>
              <a:gd name="T18" fmla="*/ 2147483647 w 809"/>
              <a:gd name="T19" fmla="*/ 2147483647 h 832"/>
              <a:gd name="T20" fmla="*/ 2147483647 w 809"/>
              <a:gd name="T21" fmla="*/ 2147483647 h 8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09"/>
              <a:gd name="T34" fmla="*/ 0 h 832"/>
              <a:gd name="T35" fmla="*/ 809 w 809"/>
              <a:gd name="T36" fmla="*/ 832 h 8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09" h="832">
                <a:moveTo>
                  <a:pt x="106" y="295"/>
                </a:moveTo>
                <a:cubicBezTo>
                  <a:pt x="159" y="235"/>
                  <a:pt x="250" y="250"/>
                  <a:pt x="333" y="205"/>
                </a:cubicBezTo>
                <a:cubicBezTo>
                  <a:pt x="416" y="160"/>
                  <a:pt x="544" y="46"/>
                  <a:pt x="605" y="23"/>
                </a:cubicBezTo>
                <a:cubicBezTo>
                  <a:pt x="666" y="0"/>
                  <a:pt x="673" y="39"/>
                  <a:pt x="696" y="69"/>
                </a:cubicBezTo>
                <a:cubicBezTo>
                  <a:pt x="719" y="99"/>
                  <a:pt x="726" y="137"/>
                  <a:pt x="741" y="205"/>
                </a:cubicBezTo>
                <a:cubicBezTo>
                  <a:pt x="756" y="273"/>
                  <a:pt x="809" y="394"/>
                  <a:pt x="786" y="477"/>
                </a:cubicBezTo>
                <a:cubicBezTo>
                  <a:pt x="763" y="560"/>
                  <a:pt x="673" y="651"/>
                  <a:pt x="605" y="704"/>
                </a:cubicBezTo>
                <a:cubicBezTo>
                  <a:pt x="537" y="757"/>
                  <a:pt x="453" y="779"/>
                  <a:pt x="378" y="794"/>
                </a:cubicBezTo>
                <a:cubicBezTo>
                  <a:pt x="303" y="809"/>
                  <a:pt x="211" y="832"/>
                  <a:pt x="151" y="794"/>
                </a:cubicBezTo>
                <a:cubicBezTo>
                  <a:pt x="91" y="756"/>
                  <a:pt x="30" y="651"/>
                  <a:pt x="15" y="568"/>
                </a:cubicBezTo>
                <a:cubicBezTo>
                  <a:pt x="0" y="485"/>
                  <a:pt x="53" y="355"/>
                  <a:pt x="106" y="295"/>
                </a:cubicBezTo>
                <a:close/>
              </a:path>
            </a:pathLst>
          </a:custGeom>
          <a:noFill/>
          <a:ln w="254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flipH="1">
            <a:off x="5219700" y="1412875"/>
            <a:ext cx="1333500" cy="1320800"/>
          </a:xfrm>
          <a:custGeom>
            <a:avLst/>
            <a:gdLst>
              <a:gd name="T0" fmla="*/ 2147483647 w 809"/>
              <a:gd name="T1" fmla="*/ 2147483647 h 832"/>
              <a:gd name="T2" fmla="*/ 2147483647 w 809"/>
              <a:gd name="T3" fmla="*/ 2147483647 h 832"/>
              <a:gd name="T4" fmla="*/ 2147483647 w 809"/>
              <a:gd name="T5" fmla="*/ 2147483647 h 832"/>
              <a:gd name="T6" fmla="*/ 2147483647 w 809"/>
              <a:gd name="T7" fmla="*/ 2147483647 h 832"/>
              <a:gd name="T8" fmla="*/ 2147483647 w 809"/>
              <a:gd name="T9" fmla="*/ 2147483647 h 832"/>
              <a:gd name="T10" fmla="*/ 2147483647 w 809"/>
              <a:gd name="T11" fmla="*/ 2147483647 h 832"/>
              <a:gd name="T12" fmla="*/ 2147483647 w 809"/>
              <a:gd name="T13" fmla="*/ 2147483647 h 832"/>
              <a:gd name="T14" fmla="*/ 2147483647 w 809"/>
              <a:gd name="T15" fmla="*/ 2147483647 h 832"/>
              <a:gd name="T16" fmla="*/ 2147483647 w 809"/>
              <a:gd name="T17" fmla="*/ 2147483647 h 832"/>
              <a:gd name="T18" fmla="*/ 2147483647 w 809"/>
              <a:gd name="T19" fmla="*/ 2147483647 h 832"/>
              <a:gd name="T20" fmla="*/ 2147483647 w 809"/>
              <a:gd name="T21" fmla="*/ 2147483647 h 8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09"/>
              <a:gd name="T34" fmla="*/ 0 h 832"/>
              <a:gd name="T35" fmla="*/ 809 w 809"/>
              <a:gd name="T36" fmla="*/ 832 h 8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09" h="832">
                <a:moveTo>
                  <a:pt x="106" y="295"/>
                </a:moveTo>
                <a:cubicBezTo>
                  <a:pt x="159" y="235"/>
                  <a:pt x="250" y="250"/>
                  <a:pt x="333" y="205"/>
                </a:cubicBezTo>
                <a:cubicBezTo>
                  <a:pt x="416" y="160"/>
                  <a:pt x="544" y="46"/>
                  <a:pt x="605" y="23"/>
                </a:cubicBezTo>
                <a:cubicBezTo>
                  <a:pt x="666" y="0"/>
                  <a:pt x="673" y="39"/>
                  <a:pt x="696" y="69"/>
                </a:cubicBezTo>
                <a:cubicBezTo>
                  <a:pt x="719" y="99"/>
                  <a:pt x="726" y="137"/>
                  <a:pt x="741" y="205"/>
                </a:cubicBezTo>
                <a:cubicBezTo>
                  <a:pt x="756" y="273"/>
                  <a:pt x="809" y="394"/>
                  <a:pt x="786" y="477"/>
                </a:cubicBezTo>
                <a:cubicBezTo>
                  <a:pt x="763" y="560"/>
                  <a:pt x="673" y="651"/>
                  <a:pt x="605" y="704"/>
                </a:cubicBezTo>
                <a:cubicBezTo>
                  <a:pt x="537" y="757"/>
                  <a:pt x="453" y="779"/>
                  <a:pt x="378" y="794"/>
                </a:cubicBezTo>
                <a:cubicBezTo>
                  <a:pt x="303" y="809"/>
                  <a:pt x="211" y="832"/>
                  <a:pt x="151" y="794"/>
                </a:cubicBezTo>
                <a:cubicBezTo>
                  <a:pt x="91" y="756"/>
                  <a:pt x="30" y="651"/>
                  <a:pt x="15" y="568"/>
                </a:cubicBezTo>
                <a:cubicBezTo>
                  <a:pt x="0" y="485"/>
                  <a:pt x="53" y="355"/>
                  <a:pt x="106" y="295"/>
                </a:cubicBezTo>
                <a:close/>
              </a:path>
            </a:pathLst>
          </a:custGeom>
          <a:noFill/>
          <a:ln w="254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916238" y="1255713"/>
            <a:ext cx="1547812" cy="1957387"/>
          </a:xfrm>
          <a:custGeom>
            <a:avLst/>
            <a:gdLst>
              <a:gd name="T0" fmla="*/ 2147483647 w 975"/>
              <a:gd name="T1" fmla="*/ 2147483647 h 1233"/>
              <a:gd name="T2" fmla="*/ 2147483647 w 975"/>
              <a:gd name="T3" fmla="*/ 2147483647 h 1233"/>
              <a:gd name="T4" fmla="*/ 2147483647 w 975"/>
              <a:gd name="T5" fmla="*/ 2147483647 h 1233"/>
              <a:gd name="T6" fmla="*/ 2147483647 w 975"/>
              <a:gd name="T7" fmla="*/ 2147483647 h 1233"/>
              <a:gd name="T8" fmla="*/ 2147483647 w 975"/>
              <a:gd name="T9" fmla="*/ 2147483647 h 1233"/>
              <a:gd name="T10" fmla="*/ 2147483647 w 975"/>
              <a:gd name="T11" fmla="*/ 2147483647 h 1233"/>
              <a:gd name="T12" fmla="*/ 2147483647 w 975"/>
              <a:gd name="T13" fmla="*/ 2147483647 h 1233"/>
              <a:gd name="T14" fmla="*/ 2147483647 w 975"/>
              <a:gd name="T15" fmla="*/ 2147483647 h 1233"/>
              <a:gd name="T16" fmla="*/ 2147483647 w 975"/>
              <a:gd name="T17" fmla="*/ 2147483647 h 1233"/>
              <a:gd name="T18" fmla="*/ 2147483647 w 975"/>
              <a:gd name="T19" fmla="*/ 2147483647 h 1233"/>
              <a:gd name="T20" fmla="*/ 2147483647 w 975"/>
              <a:gd name="T21" fmla="*/ 2147483647 h 1233"/>
              <a:gd name="T22" fmla="*/ 2147483647 w 975"/>
              <a:gd name="T23" fmla="*/ 2147483647 h 1233"/>
              <a:gd name="T24" fmla="*/ 2147483647 w 975"/>
              <a:gd name="T25" fmla="*/ 2147483647 h 1233"/>
              <a:gd name="T26" fmla="*/ 0 w 975"/>
              <a:gd name="T27" fmla="*/ 2147483647 h 123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75"/>
              <a:gd name="T43" fmla="*/ 0 h 1233"/>
              <a:gd name="T44" fmla="*/ 975 w 975"/>
              <a:gd name="T45" fmla="*/ 1233 h 123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75" h="1233">
                <a:moveTo>
                  <a:pt x="725" y="8"/>
                </a:moveTo>
                <a:cubicBezTo>
                  <a:pt x="755" y="4"/>
                  <a:pt x="786" y="0"/>
                  <a:pt x="816" y="8"/>
                </a:cubicBezTo>
                <a:cubicBezTo>
                  <a:pt x="846" y="16"/>
                  <a:pt x="884" y="16"/>
                  <a:pt x="907" y="54"/>
                </a:cubicBezTo>
                <a:cubicBezTo>
                  <a:pt x="930" y="92"/>
                  <a:pt x="975" y="198"/>
                  <a:pt x="952" y="235"/>
                </a:cubicBezTo>
                <a:cubicBezTo>
                  <a:pt x="929" y="272"/>
                  <a:pt x="816" y="242"/>
                  <a:pt x="771" y="280"/>
                </a:cubicBezTo>
                <a:cubicBezTo>
                  <a:pt x="726" y="318"/>
                  <a:pt x="703" y="401"/>
                  <a:pt x="680" y="462"/>
                </a:cubicBezTo>
                <a:cubicBezTo>
                  <a:pt x="657" y="523"/>
                  <a:pt x="658" y="598"/>
                  <a:pt x="635" y="643"/>
                </a:cubicBezTo>
                <a:cubicBezTo>
                  <a:pt x="612" y="688"/>
                  <a:pt x="574" y="674"/>
                  <a:pt x="544" y="734"/>
                </a:cubicBezTo>
                <a:cubicBezTo>
                  <a:pt x="514" y="794"/>
                  <a:pt x="483" y="961"/>
                  <a:pt x="453" y="1006"/>
                </a:cubicBezTo>
                <a:cubicBezTo>
                  <a:pt x="423" y="1051"/>
                  <a:pt x="378" y="991"/>
                  <a:pt x="363" y="1006"/>
                </a:cubicBezTo>
                <a:cubicBezTo>
                  <a:pt x="348" y="1021"/>
                  <a:pt x="386" y="1067"/>
                  <a:pt x="363" y="1097"/>
                </a:cubicBezTo>
                <a:cubicBezTo>
                  <a:pt x="340" y="1127"/>
                  <a:pt x="265" y="1181"/>
                  <a:pt x="227" y="1188"/>
                </a:cubicBezTo>
                <a:cubicBezTo>
                  <a:pt x="189" y="1195"/>
                  <a:pt x="174" y="1135"/>
                  <a:pt x="136" y="1142"/>
                </a:cubicBezTo>
                <a:cubicBezTo>
                  <a:pt x="98" y="1149"/>
                  <a:pt x="23" y="1218"/>
                  <a:pt x="0" y="1233"/>
                </a:cubicBezTo>
              </a:path>
            </a:pathLst>
          </a:custGeom>
          <a:noFill/>
          <a:ln w="254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716463" y="1196975"/>
            <a:ext cx="2016125" cy="2208213"/>
          </a:xfrm>
          <a:custGeom>
            <a:avLst/>
            <a:gdLst>
              <a:gd name="T0" fmla="*/ 2147483647 w 1270"/>
              <a:gd name="T1" fmla="*/ 0 h 1391"/>
              <a:gd name="T2" fmla="*/ 2147483647 w 1270"/>
              <a:gd name="T3" fmla="*/ 2147483647 h 1391"/>
              <a:gd name="T4" fmla="*/ 2147483647 w 1270"/>
              <a:gd name="T5" fmla="*/ 2147483647 h 1391"/>
              <a:gd name="T6" fmla="*/ 2147483647 w 1270"/>
              <a:gd name="T7" fmla="*/ 2147483647 h 1391"/>
              <a:gd name="T8" fmla="*/ 2147483647 w 1270"/>
              <a:gd name="T9" fmla="*/ 2147483647 h 1391"/>
              <a:gd name="T10" fmla="*/ 2147483647 w 1270"/>
              <a:gd name="T11" fmla="*/ 2147483647 h 1391"/>
              <a:gd name="T12" fmla="*/ 2147483647 w 1270"/>
              <a:gd name="T13" fmla="*/ 2147483647 h 1391"/>
              <a:gd name="T14" fmla="*/ 2147483647 w 1270"/>
              <a:gd name="T15" fmla="*/ 2147483647 h 1391"/>
              <a:gd name="T16" fmla="*/ 2147483647 w 1270"/>
              <a:gd name="T17" fmla="*/ 2147483647 h 1391"/>
              <a:gd name="T18" fmla="*/ 2147483647 w 1270"/>
              <a:gd name="T19" fmla="*/ 2147483647 h 1391"/>
              <a:gd name="T20" fmla="*/ 2147483647 w 1270"/>
              <a:gd name="T21" fmla="*/ 2147483647 h 139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70"/>
              <a:gd name="T34" fmla="*/ 0 h 1391"/>
              <a:gd name="T35" fmla="*/ 1270 w 1270"/>
              <a:gd name="T36" fmla="*/ 1391 h 139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70" h="1391">
                <a:moveTo>
                  <a:pt x="317" y="0"/>
                </a:moveTo>
                <a:cubicBezTo>
                  <a:pt x="203" y="11"/>
                  <a:pt x="90" y="22"/>
                  <a:pt x="45" y="45"/>
                </a:cubicBezTo>
                <a:cubicBezTo>
                  <a:pt x="0" y="68"/>
                  <a:pt x="22" y="91"/>
                  <a:pt x="45" y="136"/>
                </a:cubicBezTo>
                <a:cubicBezTo>
                  <a:pt x="68" y="181"/>
                  <a:pt x="158" y="264"/>
                  <a:pt x="181" y="317"/>
                </a:cubicBezTo>
                <a:cubicBezTo>
                  <a:pt x="204" y="370"/>
                  <a:pt x="158" y="400"/>
                  <a:pt x="181" y="453"/>
                </a:cubicBezTo>
                <a:cubicBezTo>
                  <a:pt x="204" y="506"/>
                  <a:pt x="264" y="552"/>
                  <a:pt x="317" y="635"/>
                </a:cubicBezTo>
                <a:cubicBezTo>
                  <a:pt x="370" y="718"/>
                  <a:pt x="461" y="869"/>
                  <a:pt x="499" y="952"/>
                </a:cubicBezTo>
                <a:cubicBezTo>
                  <a:pt x="537" y="1035"/>
                  <a:pt x="483" y="1066"/>
                  <a:pt x="544" y="1134"/>
                </a:cubicBezTo>
                <a:cubicBezTo>
                  <a:pt x="605" y="1202"/>
                  <a:pt x="764" y="1331"/>
                  <a:pt x="862" y="1361"/>
                </a:cubicBezTo>
                <a:cubicBezTo>
                  <a:pt x="960" y="1391"/>
                  <a:pt x="1066" y="1353"/>
                  <a:pt x="1134" y="1315"/>
                </a:cubicBezTo>
                <a:cubicBezTo>
                  <a:pt x="1202" y="1277"/>
                  <a:pt x="1236" y="1205"/>
                  <a:pt x="1270" y="1134"/>
                </a:cubicBezTo>
              </a:path>
            </a:pathLst>
          </a:custGeom>
          <a:noFill/>
          <a:ln w="254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416425" y="4773613"/>
            <a:ext cx="684213" cy="839787"/>
          </a:xfrm>
          <a:custGeom>
            <a:avLst/>
            <a:gdLst>
              <a:gd name="T0" fmla="*/ 2147483647 w 431"/>
              <a:gd name="T1" fmla="*/ 2147483647 h 529"/>
              <a:gd name="T2" fmla="*/ 2147483647 w 431"/>
              <a:gd name="T3" fmla="*/ 2147483647 h 529"/>
              <a:gd name="T4" fmla="*/ 2147483647 w 431"/>
              <a:gd name="T5" fmla="*/ 2147483647 h 529"/>
              <a:gd name="T6" fmla="*/ 2147483647 w 431"/>
              <a:gd name="T7" fmla="*/ 2147483647 h 529"/>
              <a:gd name="T8" fmla="*/ 2147483647 w 431"/>
              <a:gd name="T9" fmla="*/ 2147483647 h 529"/>
              <a:gd name="T10" fmla="*/ 2147483647 w 431"/>
              <a:gd name="T11" fmla="*/ 2147483647 h 529"/>
              <a:gd name="T12" fmla="*/ 2147483647 w 431"/>
              <a:gd name="T13" fmla="*/ 2147483647 h 529"/>
              <a:gd name="T14" fmla="*/ 2147483647 w 431"/>
              <a:gd name="T15" fmla="*/ 2147483647 h 529"/>
              <a:gd name="T16" fmla="*/ 2147483647 w 431"/>
              <a:gd name="T17" fmla="*/ 2147483647 h 5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1"/>
              <a:gd name="T28" fmla="*/ 0 h 529"/>
              <a:gd name="T29" fmla="*/ 431 w 431"/>
              <a:gd name="T30" fmla="*/ 529 h 5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1" h="529">
                <a:moveTo>
                  <a:pt x="7" y="468"/>
                </a:moveTo>
                <a:cubicBezTo>
                  <a:pt x="0" y="423"/>
                  <a:pt x="75" y="317"/>
                  <a:pt x="98" y="242"/>
                </a:cubicBezTo>
                <a:cubicBezTo>
                  <a:pt x="121" y="167"/>
                  <a:pt x="105" y="30"/>
                  <a:pt x="143" y="15"/>
                </a:cubicBezTo>
                <a:cubicBezTo>
                  <a:pt x="181" y="0"/>
                  <a:pt x="295" y="106"/>
                  <a:pt x="325" y="151"/>
                </a:cubicBezTo>
                <a:cubicBezTo>
                  <a:pt x="355" y="196"/>
                  <a:pt x="310" y="242"/>
                  <a:pt x="325" y="287"/>
                </a:cubicBezTo>
                <a:cubicBezTo>
                  <a:pt x="340" y="332"/>
                  <a:pt x="431" y="385"/>
                  <a:pt x="416" y="423"/>
                </a:cubicBezTo>
                <a:cubicBezTo>
                  <a:pt x="401" y="461"/>
                  <a:pt x="279" y="499"/>
                  <a:pt x="234" y="514"/>
                </a:cubicBezTo>
                <a:cubicBezTo>
                  <a:pt x="189" y="529"/>
                  <a:pt x="181" y="522"/>
                  <a:pt x="143" y="514"/>
                </a:cubicBezTo>
                <a:cubicBezTo>
                  <a:pt x="105" y="506"/>
                  <a:pt x="14" y="513"/>
                  <a:pt x="7" y="468"/>
                </a:cubicBezTo>
                <a:close/>
              </a:path>
            </a:pathLst>
          </a:custGeom>
          <a:noFill/>
          <a:ln w="254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048000" y="3895725"/>
            <a:ext cx="1019175" cy="1404938"/>
          </a:xfrm>
          <a:custGeom>
            <a:avLst/>
            <a:gdLst>
              <a:gd name="T0" fmla="*/ 0 w 642"/>
              <a:gd name="T1" fmla="*/ 0 h 885"/>
              <a:gd name="T2" fmla="*/ 2147483647 w 642"/>
              <a:gd name="T3" fmla="*/ 2147483647 h 885"/>
              <a:gd name="T4" fmla="*/ 2147483647 w 642"/>
              <a:gd name="T5" fmla="*/ 2147483647 h 885"/>
              <a:gd name="T6" fmla="*/ 2147483647 w 642"/>
              <a:gd name="T7" fmla="*/ 2147483647 h 885"/>
              <a:gd name="T8" fmla="*/ 0 60000 65536"/>
              <a:gd name="T9" fmla="*/ 0 60000 65536"/>
              <a:gd name="T10" fmla="*/ 0 60000 65536"/>
              <a:gd name="T11" fmla="*/ 0 60000 65536"/>
              <a:gd name="T12" fmla="*/ 0 w 642"/>
              <a:gd name="T13" fmla="*/ 0 h 885"/>
              <a:gd name="T14" fmla="*/ 642 w 642"/>
              <a:gd name="T15" fmla="*/ 885 h 8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2" h="885">
                <a:moveTo>
                  <a:pt x="0" y="0"/>
                </a:moveTo>
                <a:cubicBezTo>
                  <a:pt x="196" y="159"/>
                  <a:pt x="393" y="318"/>
                  <a:pt x="499" y="454"/>
                </a:cubicBezTo>
                <a:cubicBezTo>
                  <a:pt x="605" y="590"/>
                  <a:pt x="642" y="749"/>
                  <a:pt x="635" y="817"/>
                </a:cubicBezTo>
                <a:cubicBezTo>
                  <a:pt x="628" y="885"/>
                  <a:pt x="484" y="855"/>
                  <a:pt x="454" y="862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419475" y="3429000"/>
            <a:ext cx="1296988" cy="1597025"/>
          </a:xfrm>
          <a:custGeom>
            <a:avLst/>
            <a:gdLst>
              <a:gd name="T0" fmla="*/ 0 w 817"/>
              <a:gd name="T1" fmla="*/ 0 h 1006"/>
              <a:gd name="T2" fmla="*/ 2147483647 w 817"/>
              <a:gd name="T3" fmla="*/ 2147483647 h 1006"/>
              <a:gd name="T4" fmla="*/ 2147483647 w 817"/>
              <a:gd name="T5" fmla="*/ 2147483647 h 1006"/>
              <a:gd name="T6" fmla="*/ 2147483647 w 817"/>
              <a:gd name="T7" fmla="*/ 2147483647 h 1006"/>
              <a:gd name="T8" fmla="*/ 2147483647 w 817"/>
              <a:gd name="T9" fmla="*/ 2147483647 h 1006"/>
              <a:gd name="T10" fmla="*/ 2147483647 w 817"/>
              <a:gd name="T11" fmla="*/ 2147483647 h 10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17"/>
              <a:gd name="T19" fmla="*/ 0 h 1006"/>
              <a:gd name="T20" fmla="*/ 817 w 817"/>
              <a:gd name="T21" fmla="*/ 1006 h 10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17" h="1006">
                <a:moveTo>
                  <a:pt x="0" y="0"/>
                </a:moveTo>
                <a:cubicBezTo>
                  <a:pt x="23" y="121"/>
                  <a:pt x="46" y="242"/>
                  <a:pt x="91" y="363"/>
                </a:cubicBezTo>
                <a:cubicBezTo>
                  <a:pt x="136" y="484"/>
                  <a:pt x="204" y="628"/>
                  <a:pt x="272" y="726"/>
                </a:cubicBezTo>
                <a:cubicBezTo>
                  <a:pt x="340" y="824"/>
                  <a:pt x="439" y="908"/>
                  <a:pt x="499" y="953"/>
                </a:cubicBezTo>
                <a:cubicBezTo>
                  <a:pt x="559" y="998"/>
                  <a:pt x="582" y="1006"/>
                  <a:pt x="635" y="998"/>
                </a:cubicBezTo>
                <a:cubicBezTo>
                  <a:pt x="688" y="990"/>
                  <a:pt x="787" y="922"/>
                  <a:pt x="817" y="907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3348038" y="3429000"/>
            <a:ext cx="1296987" cy="1597025"/>
          </a:xfrm>
          <a:custGeom>
            <a:avLst/>
            <a:gdLst>
              <a:gd name="T0" fmla="*/ 0 w 817"/>
              <a:gd name="T1" fmla="*/ 0 h 1006"/>
              <a:gd name="T2" fmla="*/ 2147483647 w 817"/>
              <a:gd name="T3" fmla="*/ 2147483647 h 1006"/>
              <a:gd name="T4" fmla="*/ 2147483647 w 817"/>
              <a:gd name="T5" fmla="*/ 2147483647 h 1006"/>
              <a:gd name="T6" fmla="*/ 2147483647 w 817"/>
              <a:gd name="T7" fmla="*/ 2147483647 h 1006"/>
              <a:gd name="T8" fmla="*/ 2147483647 w 817"/>
              <a:gd name="T9" fmla="*/ 2147483647 h 1006"/>
              <a:gd name="T10" fmla="*/ 2147483647 w 817"/>
              <a:gd name="T11" fmla="*/ 2147483647 h 10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17"/>
              <a:gd name="T19" fmla="*/ 0 h 1006"/>
              <a:gd name="T20" fmla="*/ 817 w 817"/>
              <a:gd name="T21" fmla="*/ 1006 h 10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17" h="1006">
                <a:moveTo>
                  <a:pt x="0" y="0"/>
                </a:moveTo>
                <a:cubicBezTo>
                  <a:pt x="23" y="121"/>
                  <a:pt x="46" y="242"/>
                  <a:pt x="91" y="363"/>
                </a:cubicBezTo>
                <a:cubicBezTo>
                  <a:pt x="136" y="484"/>
                  <a:pt x="204" y="628"/>
                  <a:pt x="272" y="726"/>
                </a:cubicBezTo>
                <a:cubicBezTo>
                  <a:pt x="340" y="824"/>
                  <a:pt x="439" y="908"/>
                  <a:pt x="499" y="953"/>
                </a:cubicBezTo>
                <a:cubicBezTo>
                  <a:pt x="559" y="998"/>
                  <a:pt x="582" y="1006"/>
                  <a:pt x="635" y="998"/>
                </a:cubicBezTo>
                <a:cubicBezTo>
                  <a:pt x="688" y="990"/>
                  <a:pt x="787" y="922"/>
                  <a:pt x="817" y="907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3059113" y="3573463"/>
            <a:ext cx="1441450" cy="1727200"/>
          </a:xfrm>
          <a:custGeom>
            <a:avLst/>
            <a:gdLst>
              <a:gd name="T0" fmla="*/ 0 w 908"/>
              <a:gd name="T1" fmla="*/ 0 h 1088"/>
              <a:gd name="T2" fmla="*/ 2147483647 w 908"/>
              <a:gd name="T3" fmla="*/ 2147483647 h 1088"/>
              <a:gd name="T4" fmla="*/ 2147483647 w 908"/>
              <a:gd name="T5" fmla="*/ 2147483647 h 1088"/>
              <a:gd name="T6" fmla="*/ 0 60000 65536"/>
              <a:gd name="T7" fmla="*/ 0 60000 65536"/>
              <a:gd name="T8" fmla="*/ 0 60000 65536"/>
              <a:gd name="T9" fmla="*/ 0 w 908"/>
              <a:gd name="T10" fmla="*/ 0 h 1088"/>
              <a:gd name="T11" fmla="*/ 908 w 908"/>
              <a:gd name="T12" fmla="*/ 1088 h 10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8" h="1088">
                <a:moveTo>
                  <a:pt x="0" y="0"/>
                </a:moveTo>
                <a:cubicBezTo>
                  <a:pt x="106" y="181"/>
                  <a:pt x="212" y="363"/>
                  <a:pt x="363" y="544"/>
                </a:cubicBezTo>
                <a:cubicBezTo>
                  <a:pt x="514" y="725"/>
                  <a:pt x="817" y="997"/>
                  <a:pt x="908" y="1088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3130550" y="3573463"/>
            <a:ext cx="1441450" cy="1727200"/>
          </a:xfrm>
          <a:custGeom>
            <a:avLst/>
            <a:gdLst>
              <a:gd name="T0" fmla="*/ 0 w 908"/>
              <a:gd name="T1" fmla="*/ 0 h 1088"/>
              <a:gd name="T2" fmla="*/ 2147483647 w 908"/>
              <a:gd name="T3" fmla="*/ 2147483647 h 1088"/>
              <a:gd name="T4" fmla="*/ 2147483647 w 908"/>
              <a:gd name="T5" fmla="*/ 2147483647 h 1088"/>
              <a:gd name="T6" fmla="*/ 0 60000 65536"/>
              <a:gd name="T7" fmla="*/ 0 60000 65536"/>
              <a:gd name="T8" fmla="*/ 0 60000 65536"/>
              <a:gd name="T9" fmla="*/ 0 w 908"/>
              <a:gd name="T10" fmla="*/ 0 h 1088"/>
              <a:gd name="T11" fmla="*/ 908 w 908"/>
              <a:gd name="T12" fmla="*/ 1088 h 10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8" h="1088">
                <a:moveTo>
                  <a:pt x="0" y="0"/>
                </a:moveTo>
                <a:cubicBezTo>
                  <a:pt x="106" y="181"/>
                  <a:pt x="212" y="363"/>
                  <a:pt x="363" y="544"/>
                </a:cubicBezTo>
                <a:cubicBezTo>
                  <a:pt x="514" y="725"/>
                  <a:pt x="817" y="997"/>
                  <a:pt x="908" y="1088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203575" y="3500438"/>
            <a:ext cx="1296988" cy="2041525"/>
          </a:xfrm>
          <a:custGeom>
            <a:avLst/>
            <a:gdLst>
              <a:gd name="T0" fmla="*/ 0 w 817"/>
              <a:gd name="T1" fmla="*/ 0 h 1286"/>
              <a:gd name="T2" fmla="*/ 2147483647 w 817"/>
              <a:gd name="T3" fmla="*/ 2147483647 h 1286"/>
              <a:gd name="T4" fmla="*/ 2147483647 w 817"/>
              <a:gd name="T5" fmla="*/ 2147483647 h 1286"/>
              <a:gd name="T6" fmla="*/ 0 60000 65536"/>
              <a:gd name="T7" fmla="*/ 0 60000 65536"/>
              <a:gd name="T8" fmla="*/ 0 60000 65536"/>
              <a:gd name="T9" fmla="*/ 0 w 817"/>
              <a:gd name="T10" fmla="*/ 0 h 1286"/>
              <a:gd name="T11" fmla="*/ 817 w 817"/>
              <a:gd name="T12" fmla="*/ 1286 h 12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7" h="1286">
                <a:moveTo>
                  <a:pt x="0" y="0"/>
                </a:moveTo>
                <a:cubicBezTo>
                  <a:pt x="249" y="446"/>
                  <a:pt x="499" y="892"/>
                  <a:pt x="635" y="1089"/>
                </a:cubicBezTo>
                <a:cubicBezTo>
                  <a:pt x="771" y="1286"/>
                  <a:pt x="794" y="1233"/>
                  <a:pt x="817" y="1180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2987675" y="3573463"/>
            <a:ext cx="1512888" cy="1824037"/>
          </a:xfrm>
          <a:custGeom>
            <a:avLst/>
            <a:gdLst>
              <a:gd name="T0" fmla="*/ 0 w 953"/>
              <a:gd name="T1" fmla="*/ 0 h 1149"/>
              <a:gd name="T2" fmla="*/ 2147483647 w 953"/>
              <a:gd name="T3" fmla="*/ 2147483647 h 1149"/>
              <a:gd name="T4" fmla="*/ 2147483647 w 953"/>
              <a:gd name="T5" fmla="*/ 2147483647 h 1149"/>
              <a:gd name="T6" fmla="*/ 2147483647 w 953"/>
              <a:gd name="T7" fmla="*/ 2147483647 h 1149"/>
              <a:gd name="T8" fmla="*/ 0 60000 65536"/>
              <a:gd name="T9" fmla="*/ 0 60000 65536"/>
              <a:gd name="T10" fmla="*/ 0 60000 65536"/>
              <a:gd name="T11" fmla="*/ 0 60000 65536"/>
              <a:gd name="T12" fmla="*/ 0 w 953"/>
              <a:gd name="T13" fmla="*/ 0 h 1149"/>
              <a:gd name="T14" fmla="*/ 953 w 953"/>
              <a:gd name="T15" fmla="*/ 1149 h 11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3" h="1149">
                <a:moveTo>
                  <a:pt x="0" y="0"/>
                </a:moveTo>
                <a:cubicBezTo>
                  <a:pt x="143" y="162"/>
                  <a:pt x="287" y="325"/>
                  <a:pt x="408" y="499"/>
                </a:cubicBezTo>
                <a:cubicBezTo>
                  <a:pt x="529" y="673"/>
                  <a:pt x="635" y="937"/>
                  <a:pt x="726" y="1043"/>
                </a:cubicBezTo>
                <a:cubicBezTo>
                  <a:pt x="817" y="1149"/>
                  <a:pt x="915" y="1119"/>
                  <a:pt x="953" y="1134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348038" y="3500438"/>
            <a:ext cx="936625" cy="2124075"/>
          </a:xfrm>
          <a:custGeom>
            <a:avLst/>
            <a:gdLst>
              <a:gd name="T0" fmla="*/ 0 w 590"/>
              <a:gd name="T1" fmla="*/ 0 h 1338"/>
              <a:gd name="T2" fmla="*/ 2147483647 w 590"/>
              <a:gd name="T3" fmla="*/ 2147483647 h 1338"/>
              <a:gd name="T4" fmla="*/ 2147483647 w 590"/>
              <a:gd name="T5" fmla="*/ 2147483647 h 1338"/>
              <a:gd name="T6" fmla="*/ 0 60000 65536"/>
              <a:gd name="T7" fmla="*/ 0 60000 65536"/>
              <a:gd name="T8" fmla="*/ 0 60000 65536"/>
              <a:gd name="T9" fmla="*/ 0 w 590"/>
              <a:gd name="T10" fmla="*/ 0 h 1338"/>
              <a:gd name="T11" fmla="*/ 590 w 590"/>
              <a:gd name="T12" fmla="*/ 1338 h 13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0" h="1338">
                <a:moveTo>
                  <a:pt x="0" y="0"/>
                </a:moveTo>
                <a:cubicBezTo>
                  <a:pt x="204" y="465"/>
                  <a:pt x="408" y="930"/>
                  <a:pt x="499" y="1134"/>
                </a:cubicBezTo>
                <a:cubicBezTo>
                  <a:pt x="590" y="1338"/>
                  <a:pt x="567" y="1281"/>
                  <a:pt x="544" y="1225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3275013" y="3500438"/>
            <a:ext cx="936625" cy="2124075"/>
          </a:xfrm>
          <a:custGeom>
            <a:avLst/>
            <a:gdLst>
              <a:gd name="T0" fmla="*/ 0 w 590"/>
              <a:gd name="T1" fmla="*/ 0 h 1338"/>
              <a:gd name="T2" fmla="*/ 2147483647 w 590"/>
              <a:gd name="T3" fmla="*/ 2147483647 h 1338"/>
              <a:gd name="T4" fmla="*/ 2147483647 w 590"/>
              <a:gd name="T5" fmla="*/ 2147483647 h 1338"/>
              <a:gd name="T6" fmla="*/ 0 60000 65536"/>
              <a:gd name="T7" fmla="*/ 0 60000 65536"/>
              <a:gd name="T8" fmla="*/ 0 60000 65536"/>
              <a:gd name="T9" fmla="*/ 0 w 590"/>
              <a:gd name="T10" fmla="*/ 0 h 1338"/>
              <a:gd name="T11" fmla="*/ 590 w 590"/>
              <a:gd name="T12" fmla="*/ 1338 h 13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0" h="1338">
                <a:moveTo>
                  <a:pt x="0" y="0"/>
                </a:moveTo>
                <a:cubicBezTo>
                  <a:pt x="204" y="465"/>
                  <a:pt x="408" y="930"/>
                  <a:pt x="499" y="1134"/>
                </a:cubicBezTo>
                <a:cubicBezTo>
                  <a:pt x="590" y="1338"/>
                  <a:pt x="567" y="1281"/>
                  <a:pt x="544" y="1225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2987675" y="3644900"/>
            <a:ext cx="923925" cy="1584325"/>
          </a:xfrm>
          <a:custGeom>
            <a:avLst/>
            <a:gdLst>
              <a:gd name="T0" fmla="*/ 0 w 582"/>
              <a:gd name="T1" fmla="*/ 0 h 998"/>
              <a:gd name="T2" fmla="*/ 2147483647 w 582"/>
              <a:gd name="T3" fmla="*/ 2147483647 h 998"/>
              <a:gd name="T4" fmla="*/ 2147483647 w 582"/>
              <a:gd name="T5" fmla="*/ 2147483647 h 998"/>
              <a:gd name="T6" fmla="*/ 0 60000 65536"/>
              <a:gd name="T7" fmla="*/ 0 60000 65536"/>
              <a:gd name="T8" fmla="*/ 0 60000 65536"/>
              <a:gd name="T9" fmla="*/ 0 w 582"/>
              <a:gd name="T10" fmla="*/ 0 h 998"/>
              <a:gd name="T11" fmla="*/ 582 w 582"/>
              <a:gd name="T12" fmla="*/ 998 h 9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2" h="998">
                <a:moveTo>
                  <a:pt x="0" y="0"/>
                </a:moveTo>
                <a:cubicBezTo>
                  <a:pt x="208" y="189"/>
                  <a:pt x="416" y="378"/>
                  <a:pt x="499" y="544"/>
                </a:cubicBezTo>
                <a:cubicBezTo>
                  <a:pt x="582" y="710"/>
                  <a:pt x="499" y="922"/>
                  <a:pt x="499" y="998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 flipH="1">
            <a:off x="5508625" y="3573463"/>
            <a:ext cx="792163" cy="1584325"/>
          </a:xfrm>
          <a:custGeom>
            <a:avLst/>
            <a:gdLst>
              <a:gd name="T0" fmla="*/ 0 w 582"/>
              <a:gd name="T1" fmla="*/ 0 h 998"/>
              <a:gd name="T2" fmla="*/ 2147483647 w 582"/>
              <a:gd name="T3" fmla="*/ 2147483647 h 998"/>
              <a:gd name="T4" fmla="*/ 2147483647 w 582"/>
              <a:gd name="T5" fmla="*/ 2147483647 h 998"/>
              <a:gd name="T6" fmla="*/ 0 60000 65536"/>
              <a:gd name="T7" fmla="*/ 0 60000 65536"/>
              <a:gd name="T8" fmla="*/ 0 60000 65536"/>
              <a:gd name="T9" fmla="*/ 0 w 582"/>
              <a:gd name="T10" fmla="*/ 0 h 998"/>
              <a:gd name="T11" fmla="*/ 582 w 582"/>
              <a:gd name="T12" fmla="*/ 998 h 9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2" h="998">
                <a:moveTo>
                  <a:pt x="0" y="0"/>
                </a:moveTo>
                <a:cubicBezTo>
                  <a:pt x="208" y="189"/>
                  <a:pt x="416" y="378"/>
                  <a:pt x="499" y="544"/>
                </a:cubicBezTo>
                <a:cubicBezTo>
                  <a:pt x="582" y="710"/>
                  <a:pt x="499" y="922"/>
                  <a:pt x="499" y="998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 flipH="1">
            <a:off x="5219700" y="3357563"/>
            <a:ext cx="1008063" cy="2124075"/>
          </a:xfrm>
          <a:custGeom>
            <a:avLst/>
            <a:gdLst>
              <a:gd name="T0" fmla="*/ 0 w 590"/>
              <a:gd name="T1" fmla="*/ 0 h 1338"/>
              <a:gd name="T2" fmla="*/ 2147483647 w 590"/>
              <a:gd name="T3" fmla="*/ 2147483647 h 1338"/>
              <a:gd name="T4" fmla="*/ 2147483647 w 590"/>
              <a:gd name="T5" fmla="*/ 2147483647 h 1338"/>
              <a:gd name="T6" fmla="*/ 0 60000 65536"/>
              <a:gd name="T7" fmla="*/ 0 60000 65536"/>
              <a:gd name="T8" fmla="*/ 0 60000 65536"/>
              <a:gd name="T9" fmla="*/ 0 w 590"/>
              <a:gd name="T10" fmla="*/ 0 h 1338"/>
              <a:gd name="T11" fmla="*/ 590 w 590"/>
              <a:gd name="T12" fmla="*/ 1338 h 13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0" h="1338">
                <a:moveTo>
                  <a:pt x="0" y="0"/>
                </a:moveTo>
                <a:cubicBezTo>
                  <a:pt x="204" y="465"/>
                  <a:pt x="408" y="930"/>
                  <a:pt x="499" y="1134"/>
                </a:cubicBezTo>
                <a:cubicBezTo>
                  <a:pt x="590" y="1338"/>
                  <a:pt x="567" y="1281"/>
                  <a:pt x="544" y="1225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 flipH="1">
            <a:off x="5148263" y="3284538"/>
            <a:ext cx="1008062" cy="2124075"/>
          </a:xfrm>
          <a:custGeom>
            <a:avLst/>
            <a:gdLst>
              <a:gd name="T0" fmla="*/ 0 w 590"/>
              <a:gd name="T1" fmla="*/ 0 h 1338"/>
              <a:gd name="T2" fmla="*/ 2147483647 w 590"/>
              <a:gd name="T3" fmla="*/ 2147483647 h 1338"/>
              <a:gd name="T4" fmla="*/ 2147483647 w 590"/>
              <a:gd name="T5" fmla="*/ 2147483647 h 1338"/>
              <a:gd name="T6" fmla="*/ 0 60000 65536"/>
              <a:gd name="T7" fmla="*/ 0 60000 65536"/>
              <a:gd name="T8" fmla="*/ 0 60000 65536"/>
              <a:gd name="T9" fmla="*/ 0 w 590"/>
              <a:gd name="T10" fmla="*/ 0 h 1338"/>
              <a:gd name="T11" fmla="*/ 590 w 590"/>
              <a:gd name="T12" fmla="*/ 1338 h 13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0" h="1338">
                <a:moveTo>
                  <a:pt x="0" y="0"/>
                </a:moveTo>
                <a:cubicBezTo>
                  <a:pt x="204" y="465"/>
                  <a:pt x="408" y="930"/>
                  <a:pt x="499" y="1134"/>
                </a:cubicBezTo>
                <a:cubicBezTo>
                  <a:pt x="590" y="1338"/>
                  <a:pt x="567" y="1281"/>
                  <a:pt x="544" y="1225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>
            <a:off x="5580063" y="3824288"/>
            <a:ext cx="349250" cy="1404937"/>
          </a:xfrm>
          <a:custGeom>
            <a:avLst/>
            <a:gdLst>
              <a:gd name="T0" fmla="*/ 0 w 642"/>
              <a:gd name="T1" fmla="*/ 0 h 885"/>
              <a:gd name="T2" fmla="*/ 2147483647 w 642"/>
              <a:gd name="T3" fmla="*/ 2147483647 h 885"/>
              <a:gd name="T4" fmla="*/ 2147483647 w 642"/>
              <a:gd name="T5" fmla="*/ 2147483647 h 885"/>
              <a:gd name="T6" fmla="*/ 2147483647 w 642"/>
              <a:gd name="T7" fmla="*/ 2147483647 h 885"/>
              <a:gd name="T8" fmla="*/ 0 60000 65536"/>
              <a:gd name="T9" fmla="*/ 0 60000 65536"/>
              <a:gd name="T10" fmla="*/ 0 60000 65536"/>
              <a:gd name="T11" fmla="*/ 0 60000 65536"/>
              <a:gd name="T12" fmla="*/ 0 w 642"/>
              <a:gd name="T13" fmla="*/ 0 h 885"/>
              <a:gd name="T14" fmla="*/ 642 w 642"/>
              <a:gd name="T15" fmla="*/ 885 h 8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2" h="885">
                <a:moveTo>
                  <a:pt x="0" y="0"/>
                </a:moveTo>
                <a:cubicBezTo>
                  <a:pt x="196" y="159"/>
                  <a:pt x="393" y="318"/>
                  <a:pt x="499" y="454"/>
                </a:cubicBezTo>
                <a:cubicBezTo>
                  <a:pt x="605" y="590"/>
                  <a:pt x="642" y="749"/>
                  <a:pt x="635" y="817"/>
                </a:cubicBezTo>
                <a:cubicBezTo>
                  <a:pt x="628" y="885"/>
                  <a:pt x="484" y="855"/>
                  <a:pt x="454" y="862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4859338" y="3284538"/>
            <a:ext cx="1008062" cy="1800225"/>
          </a:xfrm>
          <a:custGeom>
            <a:avLst/>
            <a:gdLst>
              <a:gd name="T0" fmla="*/ 2147483647 w 635"/>
              <a:gd name="T1" fmla="*/ 0 h 1134"/>
              <a:gd name="T2" fmla="*/ 2147483647 w 635"/>
              <a:gd name="T3" fmla="*/ 2147483647 h 1134"/>
              <a:gd name="T4" fmla="*/ 2147483647 w 635"/>
              <a:gd name="T5" fmla="*/ 2147483647 h 1134"/>
              <a:gd name="T6" fmla="*/ 0 w 635"/>
              <a:gd name="T7" fmla="*/ 2147483647 h 1134"/>
              <a:gd name="T8" fmla="*/ 0 60000 65536"/>
              <a:gd name="T9" fmla="*/ 0 60000 65536"/>
              <a:gd name="T10" fmla="*/ 0 60000 65536"/>
              <a:gd name="T11" fmla="*/ 0 60000 65536"/>
              <a:gd name="T12" fmla="*/ 0 w 635"/>
              <a:gd name="T13" fmla="*/ 0 h 1134"/>
              <a:gd name="T14" fmla="*/ 635 w 635"/>
              <a:gd name="T15" fmla="*/ 1134 h 1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5" h="1134">
                <a:moveTo>
                  <a:pt x="635" y="0"/>
                </a:moveTo>
                <a:cubicBezTo>
                  <a:pt x="616" y="234"/>
                  <a:pt x="597" y="469"/>
                  <a:pt x="544" y="635"/>
                </a:cubicBezTo>
                <a:cubicBezTo>
                  <a:pt x="491" y="801"/>
                  <a:pt x="408" y="915"/>
                  <a:pt x="317" y="998"/>
                </a:cubicBezTo>
                <a:cubicBezTo>
                  <a:pt x="226" y="1081"/>
                  <a:pt x="53" y="1111"/>
                  <a:pt x="0" y="1134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5076825" y="3284538"/>
            <a:ext cx="1008063" cy="2197100"/>
          </a:xfrm>
          <a:custGeom>
            <a:avLst/>
            <a:gdLst>
              <a:gd name="T0" fmla="*/ 2147483647 w 635"/>
              <a:gd name="T1" fmla="*/ 0 h 1384"/>
              <a:gd name="T2" fmla="*/ 2147483647 w 635"/>
              <a:gd name="T3" fmla="*/ 2147483647 h 1384"/>
              <a:gd name="T4" fmla="*/ 0 w 635"/>
              <a:gd name="T5" fmla="*/ 2147483647 h 1384"/>
              <a:gd name="T6" fmla="*/ 0 60000 65536"/>
              <a:gd name="T7" fmla="*/ 0 60000 65536"/>
              <a:gd name="T8" fmla="*/ 0 60000 65536"/>
              <a:gd name="T9" fmla="*/ 0 w 635"/>
              <a:gd name="T10" fmla="*/ 0 h 1384"/>
              <a:gd name="T11" fmla="*/ 635 w 635"/>
              <a:gd name="T12" fmla="*/ 1384 h 1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1384">
                <a:moveTo>
                  <a:pt x="635" y="0"/>
                </a:moveTo>
                <a:cubicBezTo>
                  <a:pt x="484" y="488"/>
                  <a:pt x="333" y="976"/>
                  <a:pt x="227" y="1180"/>
                </a:cubicBezTo>
                <a:cubicBezTo>
                  <a:pt x="121" y="1384"/>
                  <a:pt x="60" y="1304"/>
                  <a:pt x="0" y="1225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5053013" y="3429000"/>
            <a:ext cx="1031875" cy="1800225"/>
          </a:xfrm>
          <a:custGeom>
            <a:avLst/>
            <a:gdLst>
              <a:gd name="T0" fmla="*/ 2147483647 w 650"/>
              <a:gd name="T1" fmla="*/ 0 h 1134"/>
              <a:gd name="T2" fmla="*/ 2147483647 w 650"/>
              <a:gd name="T3" fmla="*/ 2147483647 h 1134"/>
              <a:gd name="T4" fmla="*/ 0 w 650"/>
              <a:gd name="T5" fmla="*/ 2147483647 h 1134"/>
              <a:gd name="T6" fmla="*/ 0 60000 65536"/>
              <a:gd name="T7" fmla="*/ 0 60000 65536"/>
              <a:gd name="T8" fmla="*/ 0 60000 65536"/>
              <a:gd name="T9" fmla="*/ 0 w 650"/>
              <a:gd name="T10" fmla="*/ 0 h 1134"/>
              <a:gd name="T11" fmla="*/ 650 w 650"/>
              <a:gd name="T12" fmla="*/ 1134 h 1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0" h="1134">
                <a:moveTo>
                  <a:pt x="635" y="0"/>
                </a:moveTo>
                <a:cubicBezTo>
                  <a:pt x="642" y="109"/>
                  <a:pt x="650" y="219"/>
                  <a:pt x="544" y="408"/>
                </a:cubicBezTo>
                <a:cubicBezTo>
                  <a:pt x="438" y="597"/>
                  <a:pt x="91" y="1013"/>
                  <a:pt x="0" y="1134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4429125" y="1268413"/>
            <a:ext cx="287338" cy="0"/>
          </a:xfrm>
          <a:prstGeom prst="line">
            <a:avLst/>
          </a:prstGeom>
          <a:noFill/>
          <a:ln w="222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4427538" y="1700213"/>
            <a:ext cx="360362" cy="0"/>
          </a:xfrm>
          <a:prstGeom prst="line">
            <a:avLst/>
          </a:prstGeom>
          <a:noFill/>
          <a:ln w="222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4427538" y="1484313"/>
            <a:ext cx="360362" cy="0"/>
          </a:xfrm>
          <a:prstGeom prst="line">
            <a:avLst/>
          </a:prstGeom>
          <a:noFill/>
          <a:ln w="222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4427538" y="1052513"/>
            <a:ext cx="360362" cy="0"/>
          </a:xfrm>
          <a:prstGeom prst="line">
            <a:avLst/>
          </a:prstGeom>
          <a:noFill/>
          <a:ln w="222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4427538" y="1196975"/>
            <a:ext cx="360362" cy="0"/>
          </a:xfrm>
          <a:prstGeom prst="line">
            <a:avLst/>
          </a:prstGeom>
          <a:noFill/>
          <a:ln w="222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4356100" y="1268413"/>
            <a:ext cx="360363" cy="0"/>
          </a:xfrm>
          <a:prstGeom prst="line">
            <a:avLst/>
          </a:prstGeom>
          <a:noFill/>
          <a:ln w="222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4429125" y="1557338"/>
            <a:ext cx="287338" cy="0"/>
          </a:xfrm>
          <a:prstGeom prst="line">
            <a:avLst/>
          </a:prstGeom>
          <a:noFill/>
          <a:ln w="222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4429125" y="1628775"/>
            <a:ext cx="287338" cy="0"/>
          </a:xfrm>
          <a:prstGeom prst="line">
            <a:avLst/>
          </a:prstGeom>
          <a:noFill/>
          <a:ln w="222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4429125" y="1412875"/>
            <a:ext cx="287338" cy="0"/>
          </a:xfrm>
          <a:prstGeom prst="line">
            <a:avLst/>
          </a:prstGeom>
          <a:noFill/>
          <a:ln w="222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4427538" y="1125538"/>
            <a:ext cx="287337" cy="0"/>
          </a:xfrm>
          <a:prstGeom prst="line">
            <a:avLst/>
          </a:prstGeom>
          <a:noFill/>
          <a:ln w="222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4429125" y="981075"/>
            <a:ext cx="287338" cy="0"/>
          </a:xfrm>
          <a:prstGeom prst="line">
            <a:avLst/>
          </a:prstGeom>
          <a:noFill/>
          <a:ln w="222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4429125" y="1341438"/>
            <a:ext cx="287338" cy="0"/>
          </a:xfrm>
          <a:prstGeom prst="line">
            <a:avLst/>
          </a:prstGeom>
          <a:noFill/>
          <a:ln w="222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4429125" y="1052513"/>
            <a:ext cx="287338" cy="0"/>
          </a:xfrm>
          <a:prstGeom prst="line">
            <a:avLst/>
          </a:prstGeom>
          <a:noFill/>
          <a:ln w="222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>
            <a:off x="4429125" y="1412875"/>
            <a:ext cx="287338" cy="0"/>
          </a:xfrm>
          <a:prstGeom prst="line">
            <a:avLst/>
          </a:prstGeom>
          <a:noFill/>
          <a:ln w="222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3059113" y="1844675"/>
            <a:ext cx="217487" cy="144463"/>
          </a:xfrm>
          <a:prstGeom prst="ellipse">
            <a:avLst/>
          </a:prstGeom>
          <a:solidFill>
            <a:schemeClr val="bg1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5867400" y="1843088"/>
            <a:ext cx="288925" cy="217487"/>
          </a:xfrm>
          <a:prstGeom prst="ellipse">
            <a:avLst/>
          </a:prstGeom>
          <a:solidFill>
            <a:schemeClr val="bg1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>
            <a:off x="2843213" y="1484313"/>
            <a:ext cx="720725" cy="636587"/>
          </a:xfrm>
          <a:custGeom>
            <a:avLst/>
            <a:gdLst>
              <a:gd name="T0" fmla="*/ 0 w 454"/>
              <a:gd name="T1" fmla="*/ 2147483647 h 401"/>
              <a:gd name="T2" fmla="*/ 2147483647 w 454"/>
              <a:gd name="T3" fmla="*/ 2147483647 h 401"/>
              <a:gd name="T4" fmla="*/ 2147483647 w 454"/>
              <a:gd name="T5" fmla="*/ 0 h 401"/>
              <a:gd name="T6" fmla="*/ 0 60000 65536"/>
              <a:gd name="T7" fmla="*/ 0 60000 65536"/>
              <a:gd name="T8" fmla="*/ 0 60000 65536"/>
              <a:gd name="T9" fmla="*/ 0 w 454"/>
              <a:gd name="T10" fmla="*/ 0 h 401"/>
              <a:gd name="T11" fmla="*/ 454 w 454"/>
              <a:gd name="T12" fmla="*/ 401 h 4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4" h="401">
                <a:moveTo>
                  <a:pt x="0" y="227"/>
                </a:moveTo>
                <a:cubicBezTo>
                  <a:pt x="76" y="314"/>
                  <a:pt x="152" y="401"/>
                  <a:pt x="227" y="363"/>
                </a:cubicBezTo>
                <a:cubicBezTo>
                  <a:pt x="302" y="325"/>
                  <a:pt x="416" y="60"/>
                  <a:pt x="454" y="0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>
            <a:off x="2771775" y="1844675"/>
            <a:ext cx="1079500" cy="371475"/>
          </a:xfrm>
          <a:custGeom>
            <a:avLst/>
            <a:gdLst>
              <a:gd name="T0" fmla="*/ 0 w 680"/>
              <a:gd name="T1" fmla="*/ 2147483647 h 234"/>
              <a:gd name="T2" fmla="*/ 2147483647 w 680"/>
              <a:gd name="T3" fmla="*/ 2147483647 h 234"/>
              <a:gd name="T4" fmla="*/ 2147483647 w 680"/>
              <a:gd name="T5" fmla="*/ 0 h 234"/>
              <a:gd name="T6" fmla="*/ 0 60000 65536"/>
              <a:gd name="T7" fmla="*/ 0 60000 65536"/>
              <a:gd name="T8" fmla="*/ 0 60000 65536"/>
              <a:gd name="T9" fmla="*/ 0 w 680"/>
              <a:gd name="T10" fmla="*/ 0 h 234"/>
              <a:gd name="T11" fmla="*/ 680 w 680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0" h="234">
                <a:moveTo>
                  <a:pt x="0" y="45"/>
                </a:moveTo>
                <a:cubicBezTo>
                  <a:pt x="57" y="139"/>
                  <a:pt x="114" y="234"/>
                  <a:pt x="227" y="227"/>
                </a:cubicBezTo>
                <a:cubicBezTo>
                  <a:pt x="340" y="220"/>
                  <a:pt x="605" y="38"/>
                  <a:pt x="680" y="0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2700338" y="2133600"/>
            <a:ext cx="935037" cy="419100"/>
          </a:xfrm>
          <a:custGeom>
            <a:avLst/>
            <a:gdLst>
              <a:gd name="T0" fmla="*/ 0 w 589"/>
              <a:gd name="T1" fmla="*/ 0 h 264"/>
              <a:gd name="T2" fmla="*/ 2147483647 w 589"/>
              <a:gd name="T3" fmla="*/ 2147483647 h 264"/>
              <a:gd name="T4" fmla="*/ 2147483647 w 589"/>
              <a:gd name="T5" fmla="*/ 2147483647 h 264"/>
              <a:gd name="T6" fmla="*/ 0 60000 65536"/>
              <a:gd name="T7" fmla="*/ 0 60000 65536"/>
              <a:gd name="T8" fmla="*/ 0 60000 65536"/>
              <a:gd name="T9" fmla="*/ 0 w 589"/>
              <a:gd name="T10" fmla="*/ 0 h 264"/>
              <a:gd name="T11" fmla="*/ 589 w 589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9" h="264">
                <a:moveTo>
                  <a:pt x="0" y="0"/>
                </a:moveTo>
                <a:cubicBezTo>
                  <a:pt x="155" y="94"/>
                  <a:pt x="310" y="188"/>
                  <a:pt x="408" y="226"/>
                </a:cubicBezTo>
                <a:cubicBezTo>
                  <a:pt x="506" y="264"/>
                  <a:pt x="547" y="245"/>
                  <a:pt x="589" y="226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>
            <a:off x="2627313" y="2276475"/>
            <a:ext cx="504825" cy="431800"/>
          </a:xfrm>
          <a:custGeom>
            <a:avLst/>
            <a:gdLst>
              <a:gd name="T0" fmla="*/ 0 w 318"/>
              <a:gd name="T1" fmla="*/ 0 h 272"/>
              <a:gd name="T2" fmla="*/ 2147483647 w 318"/>
              <a:gd name="T3" fmla="*/ 2147483647 h 272"/>
              <a:gd name="T4" fmla="*/ 2147483647 w 318"/>
              <a:gd name="T5" fmla="*/ 2147483647 h 272"/>
              <a:gd name="T6" fmla="*/ 0 60000 65536"/>
              <a:gd name="T7" fmla="*/ 0 60000 65536"/>
              <a:gd name="T8" fmla="*/ 0 60000 65536"/>
              <a:gd name="T9" fmla="*/ 0 w 318"/>
              <a:gd name="T10" fmla="*/ 0 h 272"/>
              <a:gd name="T11" fmla="*/ 318 w 318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8" h="272">
                <a:moveTo>
                  <a:pt x="0" y="0"/>
                </a:moveTo>
                <a:cubicBezTo>
                  <a:pt x="64" y="91"/>
                  <a:pt x="129" y="182"/>
                  <a:pt x="182" y="227"/>
                </a:cubicBezTo>
                <a:cubicBezTo>
                  <a:pt x="235" y="272"/>
                  <a:pt x="276" y="272"/>
                  <a:pt x="318" y="272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>
            <a:off x="5435600" y="1557338"/>
            <a:ext cx="865188" cy="587375"/>
          </a:xfrm>
          <a:custGeom>
            <a:avLst/>
            <a:gdLst>
              <a:gd name="T0" fmla="*/ 2147483647 w 545"/>
              <a:gd name="T1" fmla="*/ 2147483647 h 370"/>
              <a:gd name="T2" fmla="*/ 2147483647 w 545"/>
              <a:gd name="T3" fmla="*/ 2147483647 h 370"/>
              <a:gd name="T4" fmla="*/ 2147483647 w 545"/>
              <a:gd name="T5" fmla="*/ 2147483647 h 370"/>
              <a:gd name="T6" fmla="*/ 0 w 545"/>
              <a:gd name="T7" fmla="*/ 0 h 370"/>
              <a:gd name="T8" fmla="*/ 0 60000 65536"/>
              <a:gd name="T9" fmla="*/ 0 60000 65536"/>
              <a:gd name="T10" fmla="*/ 0 60000 65536"/>
              <a:gd name="T11" fmla="*/ 0 60000 65536"/>
              <a:gd name="T12" fmla="*/ 0 w 545"/>
              <a:gd name="T13" fmla="*/ 0 h 370"/>
              <a:gd name="T14" fmla="*/ 545 w 545"/>
              <a:gd name="T15" fmla="*/ 370 h 3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5" h="370">
                <a:moveTo>
                  <a:pt x="545" y="181"/>
                </a:moveTo>
                <a:cubicBezTo>
                  <a:pt x="503" y="237"/>
                  <a:pt x="462" y="294"/>
                  <a:pt x="409" y="317"/>
                </a:cubicBezTo>
                <a:cubicBezTo>
                  <a:pt x="356" y="340"/>
                  <a:pt x="295" y="370"/>
                  <a:pt x="227" y="317"/>
                </a:cubicBezTo>
                <a:cubicBezTo>
                  <a:pt x="159" y="264"/>
                  <a:pt x="79" y="132"/>
                  <a:pt x="0" y="0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>
            <a:off x="5364163" y="1916113"/>
            <a:ext cx="936625" cy="433387"/>
          </a:xfrm>
          <a:custGeom>
            <a:avLst/>
            <a:gdLst>
              <a:gd name="T0" fmla="*/ 2147483647 w 590"/>
              <a:gd name="T1" fmla="*/ 0 h 273"/>
              <a:gd name="T2" fmla="*/ 2147483647 w 590"/>
              <a:gd name="T3" fmla="*/ 2147483647 h 273"/>
              <a:gd name="T4" fmla="*/ 0 w 590"/>
              <a:gd name="T5" fmla="*/ 2147483647 h 273"/>
              <a:gd name="T6" fmla="*/ 0 60000 65536"/>
              <a:gd name="T7" fmla="*/ 0 60000 65536"/>
              <a:gd name="T8" fmla="*/ 0 60000 65536"/>
              <a:gd name="T9" fmla="*/ 0 w 590"/>
              <a:gd name="T10" fmla="*/ 0 h 273"/>
              <a:gd name="T11" fmla="*/ 590 w 590"/>
              <a:gd name="T12" fmla="*/ 273 h 2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0" h="273">
                <a:moveTo>
                  <a:pt x="590" y="0"/>
                </a:moveTo>
                <a:cubicBezTo>
                  <a:pt x="480" y="91"/>
                  <a:pt x="370" y="182"/>
                  <a:pt x="272" y="227"/>
                </a:cubicBezTo>
                <a:cubicBezTo>
                  <a:pt x="174" y="272"/>
                  <a:pt x="87" y="272"/>
                  <a:pt x="0" y="273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9" name="Freeform 48"/>
          <p:cNvSpPr>
            <a:spLocks/>
          </p:cNvSpPr>
          <p:nvPr/>
        </p:nvSpPr>
        <p:spPr bwMode="auto">
          <a:xfrm>
            <a:off x="5724525" y="1916113"/>
            <a:ext cx="576263" cy="720725"/>
          </a:xfrm>
          <a:custGeom>
            <a:avLst/>
            <a:gdLst>
              <a:gd name="T0" fmla="*/ 2147483647 w 363"/>
              <a:gd name="T1" fmla="*/ 0 h 454"/>
              <a:gd name="T2" fmla="*/ 2147483647 w 363"/>
              <a:gd name="T3" fmla="*/ 2147483647 h 454"/>
              <a:gd name="T4" fmla="*/ 0 w 363"/>
              <a:gd name="T5" fmla="*/ 2147483647 h 454"/>
              <a:gd name="T6" fmla="*/ 0 60000 65536"/>
              <a:gd name="T7" fmla="*/ 0 60000 65536"/>
              <a:gd name="T8" fmla="*/ 0 60000 65536"/>
              <a:gd name="T9" fmla="*/ 0 w 363"/>
              <a:gd name="T10" fmla="*/ 0 h 454"/>
              <a:gd name="T11" fmla="*/ 363 w 363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" h="454">
                <a:moveTo>
                  <a:pt x="363" y="0"/>
                </a:moveTo>
                <a:cubicBezTo>
                  <a:pt x="347" y="98"/>
                  <a:pt x="332" y="197"/>
                  <a:pt x="272" y="273"/>
                </a:cubicBezTo>
                <a:cubicBezTo>
                  <a:pt x="212" y="349"/>
                  <a:pt x="45" y="424"/>
                  <a:pt x="0" y="454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>
            <a:off x="6084888" y="1989138"/>
            <a:ext cx="419100" cy="719137"/>
          </a:xfrm>
          <a:custGeom>
            <a:avLst/>
            <a:gdLst>
              <a:gd name="T0" fmla="*/ 2147483647 w 264"/>
              <a:gd name="T1" fmla="*/ 0 h 453"/>
              <a:gd name="T2" fmla="*/ 2147483647 w 264"/>
              <a:gd name="T3" fmla="*/ 2147483647 h 453"/>
              <a:gd name="T4" fmla="*/ 0 w 264"/>
              <a:gd name="T5" fmla="*/ 2147483647 h 453"/>
              <a:gd name="T6" fmla="*/ 0 60000 65536"/>
              <a:gd name="T7" fmla="*/ 0 60000 65536"/>
              <a:gd name="T8" fmla="*/ 0 60000 65536"/>
              <a:gd name="T9" fmla="*/ 0 w 264"/>
              <a:gd name="T10" fmla="*/ 0 h 453"/>
              <a:gd name="T11" fmla="*/ 264 w 264"/>
              <a:gd name="T12" fmla="*/ 453 h 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453">
                <a:moveTo>
                  <a:pt x="226" y="0"/>
                </a:moveTo>
                <a:cubicBezTo>
                  <a:pt x="245" y="75"/>
                  <a:pt x="264" y="151"/>
                  <a:pt x="226" y="227"/>
                </a:cubicBezTo>
                <a:cubicBezTo>
                  <a:pt x="188" y="303"/>
                  <a:pt x="38" y="415"/>
                  <a:pt x="0" y="453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>
            <a:off x="2627313" y="2133600"/>
            <a:ext cx="865187" cy="431800"/>
          </a:xfrm>
          <a:custGeom>
            <a:avLst/>
            <a:gdLst>
              <a:gd name="T0" fmla="*/ 0 w 545"/>
              <a:gd name="T1" fmla="*/ 0 h 272"/>
              <a:gd name="T2" fmla="*/ 2147483647 w 545"/>
              <a:gd name="T3" fmla="*/ 2147483647 h 272"/>
              <a:gd name="T4" fmla="*/ 2147483647 w 545"/>
              <a:gd name="T5" fmla="*/ 2147483647 h 272"/>
              <a:gd name="T6" fmla="*/ 0 60000 65536"/>
              <a:gd name="T7" fmla="*/ 0 60000 65536"/>
              <a:gd name="T8" fmla="*/ 0 60000 65536"/>
              <a:gd name="T9" fmla="*/ 0 w 545"/>
              <a:gd name="T10" fmla="*/ 0 h 272"/>
              <a:gd name="T11" fmla="*/ 545 w 545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5" h="272">
                <a:moveTo>
                  <a:pt x="0" y="0"/>
                </a:moveTo>
                <a:cubicBezTo>
                  <a:pt x="113" y="90"/>
                  <a:pt x="227" y="181"/>
                  <a:pt x="318" y="226"/>
                </a:cubicBezTo>
                <a:cubicBezTo>
                  <a:pt x="409" y="271"/>
                  <a:pt x="477" y="271"/>
                  <a:pt x="545" y="272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>
            <a:off x="2700338" y="2060575"/>
            <a:ext cx="865187" cy="431800"/>
          </a:xfrm>
          <a:custGeom>
            <a:avLst/>
            <a:gdLst>
              <a:gd name="T0" fmla="*/ 0 w 545"/>
              <a:gd name="T1" fmla="*/ 0 h 272"/>
              <a:gd name="T2" fmla="*/ 2147483647 w 545"/>
              <a:gd name="T3" fmla="*/ 2147483647 h 272"/>
              <a:gd name="T4" fmla="*/ 2147483647 w 545"/>
              <a:gd name="T5" fmla="*/ 2147483647 h 272"/>
              <a:gd name="T6" fmla="*/ 0 60000 65536"/>
              <a:gd name="T7" fmla="*/ 0 60000 65536"/>
              <a:gd name="T8" fmla="*/ 0 60000 65536"/>
              <a:gd name="T9" fmla="*/ 0 w 545"/>
              <a:gd name="T10" fmla="*/ 0 h 272"/>
              <a:gd name="T11" fmla="*/ 545 w 545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5" h="272">
                <a:moveTo>
                  <a:pt x="0" y="0"/>
                </a:moveTo>
                <a:cubicBezTo>
                  <a:pt x="113" y="90"/>
                  <a:pt x="227" y="181"/>
                  <a:pt x="318" y="226"/>
                </a:cubicBezTo>
                <a:cubicBezTo>
                  <a:pt x="409" y="271"/>
                  <a:pt x="477" y="271"/>
                  <a:pt x="545" y="272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2770188" y="1989138"/>
            <a:ext cx="865187" cy="431800"/>
          </a:xfrm>
          <a:custGeom>
            <a:avLst/>
            <a:gdLst>
              <a:gd name="T0" fmla="*/ 0 w 545"/>
              <a:gd name="T1" fmla="*/ 0 h 272"/>
              <a:gd name="T2" fmla="*/ 2147483647 w 545"/>
              <a:gd name="T3" fmla="*/ 2147483647 h 272"/>
              <a:gd name="T4" fmla="*/ 2147483647 w 545"/>
              <a:gd name="T5" fmla="*/ 2147483647 h 272"/>
              <a:gd name="T6" fmla="*/ 0 60000 65536"/>
              <a:gd name="T7" fmla="*/ 0 60000 65536"/>
              <a:gd name="T8" fmla="*/ 0 60000 65536"/>
              <a:gd name="T9" fmla="*/ 0 w 545"/>
              <a:gd name="T10" fmla="*/ 0 h 272"/>
              <a:gd name="T11" fmla="*/ 545 w 545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5" h="272">
                <a:moveTo>
                  <a:pt x="0" y="0"/>
                </a:moveTo>
                <a:cubicBezTo>
                  <a:pt x="113" y="90"/>
                  <a:pt x="227" y="181"/>
                  <a:pt x="318" y="226"/>
                </a:cubicBezTo>
                <a:cubicBezTo>
                  <a:pt x="409" y="271"/>
                  <a:pt x="477" y="271"/>
                  <a:pt x="545" y="272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>
            <a:off x="2771775" y="1917700"/>
            <a:ext cx="1008063" cy="431800"/>
          </a:xfrm>
          <a:custGeom>
            <a:avLst/>
            <a:gdLst>
              <a:gd name="T0" fmla="*/ 0 w 545"/>
              <a:gd name="T1" fmla="*/ 0 h 272"/>
              <a:gd name="T2" fmla="*/ 2147483647 w 545"/>
              <a:gd name="T3" fmla="*/ 2147483647 h 272"/>
              <a:gd name="T4" fmla="*/ 2147483647 w 545"/>
              <a:gd name="T5" fmla="*/ 2147483647 h 272"/>
              <a:gd name="T6" fmla="*/ 0 60000 65536"/>
              <a:gd name="T7" fmla="*/ 0 60000 65536"/>
              <a:gd name="T8" fmla="*/ 0 60000 65536"/>
              <a:gd name="T9" fmla="*/ 0 w 545"/>
              <a:gd name="T10" fmla="*/ 0 h 272"/>
              <a:gd name="T11" fmla="*/ 545 w 545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5" h="272">
                <a:moveTo>
                  <a:pt x="0" y="0"/>
                </a:moveTo>
                <a:cubicBezTo>
                  <a:pt x="113" y="90"/>
                  <a:pt x="227" y="181"/>
                  <a:pt x="318" y="226"/>
                </a:cubicBezTo>
                <a:cubicBezTo>
                  <a:pt x="409" y="271"/>
                  <a:pt x="477" y="271"/>
                  <a:pt x="545" y="272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5" name="Freeform 54"/>
          <p:cNvSpPr>
            <a:spLocks/>
          </p:cNvSpPr>
          <p:nvPr/>
        </p:nvSpPr>
        <p:spPr bwMode="auto">
          <a:xfrm>
            <a:off x="5651500" y="1484313"/>
            <a:ext cx="649288" cy="720725"/>
          </a:xfrm>
          <a:custGeom>
            <a:avLst/>
            <a:gdLst>
              <a:gd name="T0" fmla="*/ 2147483647 w 409"/>
              <a:gd name="T1" fmla="*/ 2147483647 h 454"/>
              <a:gd name="T2" fmla="*/ 2147483647 w 409"/>
              <a:gd name="T3" fmla="*/ 2147483647 h 454"/>
              <a:gd name="T4" fmla="*/ 2147483647 w 409"/>
              <a:gd name="T5" fmla="*/ 2147483647 h 454"/>
              <a:gd name="T6" fmla="*/ 0 w 409"/>
              <a:gd name="T7" fmla="*/ 0 h 454"/>
              <a:gd name="T8" fmla="*/ 0 60000 65536"/>
              <a:gd name="T9" fmla="*/ 0 60000 65536"/>
              <a:gd name="T10" fmla="*/ 0 60000 65536"/>
              <a:gd name="T11" fmla="*/ 0 60000 65536"/>
              <a:gd name="T12" fmla="*/ 0 w 409"/>
              <a:gd name="T13" fmla="*/ 0 h 454"/>
              <a:gd name="T14" fmla="*/ 409 w 409"/>
              <a:gd name="T15" fmla="*/ 454 h 4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9" h="454">
                <a:moveTo>
                  <a:pt x="409" y="272"/>
                </a:moveTo>
                <a:cubicBezTo>
                  <a:pt x="302" y="363"/>
                  <a:pt x="196" y="454"/>
                  <a:pt x="136" y="454"/>
                </a:cubicBezTo>
                <a:cubicBezTo>
                  <a:pt x="76" y="454"/>
                  <a:pt x="69" y="348"/>
                  <a:pt x="46" y="272"/>
                </a:cubicBezTo>
                <a:cubicBezTo>
                  <a:pt x="23" y="196"/>
                  <a:pt x="8" y="45"/>
                  <a:pt x="0" y="0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6" name="Freeform 55"/>
          <p:cNvSpPr>
            <a:spLocks/>
          </p:cNvSpPr>
          <p:nvPr/>
        </p:nvSpPr>
        <p:spPr bwMode="auto">
          <a:xfrm>
            <a:off x="5867400" y="1916113"/>
            <a:ext cx="588963" cy="720725"/>
          </a:xfrm>
          <a:custGeom>
            <a:avLst/>
            <a:gdLst>
              <a:gd name="T0" fmla="*/ 2147483647 w 371"/>
              <a:gd name="T1" fmla="*/ 0 h 454"/>
              <a:gd name="T2" fmla="*/ 2147483647 w 371"/>
              <a:gd name="T3" fmla="*/ 2147483647 h 454"/>
              <a:gd name="T4" fmla="*/ 0 w 371"/>
              <a:gd name="T5" fmla="*/ 2147483647 h 454"/>
              <a:gd name="T6" fmla="*/ 0 60000 65536"/>
              <a:gd name="T7" fmla="*/ 0 60000 65536"/>
              <a:gd name="T8" fmla="*/ 0 60000 65536"/>
              <a:gd name="T9" fmla="*/ 0 w 371"/>
              <a:gd name="T10" fmla="*/ 0 h 454"/>
              <a:gd name="T11" fmla="*/ 371 w 371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1" h="454">
                <a:moveTo>
                  <a:pt x="318" y="0"/>
                </a:moveTo>
                <a:cubicBezTo>
                  <a:pt x="344" y="76"/>
                  <a:pt x="371" y="152"/>
                  <a:pt x="318" y="227"/>
                </a:cubicBezTo>
                <a:cubicBezTo>
                  <a:pt x="265" y="302"/>
                  <a:pt x="132" y="378"/>
                  <a:pt x="0" y="454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7" name="Freeform 56"/>
          <p:cNvSpPr>
            <a:spLocks/>
          </p:cNvSpPr>
          <p:nvPr/>
        </p:nvSpPr>
        <p:spPr bwMode="auto">
          <a:xfrm>
            <a:off x="5508625" y="1916113"/>
            <a:ext cx="792163" cy="576262"/>
          </a:xfrm>
          <a:custGeom>
            <a:avLst/>
            <a:gdLst>
              <a:gd name="T0" fmla="*/ 2147483647 w 499"/>
              <a:gd name="T1" fmla="*/ 0 h 363"/>
              <a:gd name="T2" fmla="*/ 2147483647 w 499"/>
              <a:gd name="T3" fmla="*/ 2147483647 h 363"/>
              <a:gd name="T4" fmla="*/ 0 w 499"/>
              <a:gd name="T5" fmla="*/ 2147483647 h 363"/>
              <a:gd name="T6" fmla="*/ 0 60000 65536"/>
              <a:gd name="T7" fmla="*/ 0 60000 65536"/>
              <a:gd name="T8" fmla="*/ 0 60000 65536"/>
              <a:gd name="T9" fmla="*/ 0 w 499"/>
              <a:gd name="T10" fmla="*/ 0 h 363"/>
              <a:gd name="T11" fmla="*/ 499 w 499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363">
                <a:moveTo>
                  <a:pt x="499" y="0"/>
                </a:moveTo>
                <a:cubicBezTo>
                  <a:pt x="472" y="83"/>
                  <a:pt x="446" y="167"/>
                  <a:pt x="363" y="227"/>
                </a:cubicBezTo>
                <a:cubicBezTo>
                  <a:pt x="280" y="287"/>
                  <a:pt x="60" y="340"/>
                  <a:pt x="0" y="363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8" name="Freeform 57"/>
          <p:cNvSpPr>
            <a:spLocks/>
          </p:cNvSpPr>
          <p:nvPr/>
        </p:nvSpPr>
        <p:spPr bwMode="auto">
          <a:xfrm>
            <a:off x="2771775" y="2060575"/>
            <a:ext cx="865188" cy="431800"/>
          </a:xfrm>
          <a:custGeom>
            <a:avLst/>
            <a:gdLst>
              <a:gd name="T0" fmla="*/ 0 w 545"/>
              <a:gd name="T1" fmla="*/ 0 h 272"/>
              <a:gd name="T2" fmla="*/ 2147483647 w 545"/>
              <a:gd name="T3" fmla="*/ 2147483647 h 272"/>
              <a:gd name="T4" fmla="*/ 2147483647 w 545"/>
              <a:gd name="T5" fmla="*/ 2147483647 h 272"/>
              <a:gd name="T6" fmla="*/ 0 60000 65536"/>
              <a:gd name="T7" fmla="*/ 0 60000 65536"/>
              <a:gd name="T8" fmla="*/ 0 60000 65536"/>
              <a:gd name="T9" fmla="*/ 0 w 545"/>
              <a:gd name="T10" fmla="*/ 0 h 272"/>
              <a:gd name="T11" fmla="*/ 545 w 545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5" h="272">
                <a:moveTo>
                  <a:pt x="0" y="0"/>
                </a:moveTo>
                <a:cubicBezTo>
                  <a:pt x="113" y="90"/>
                  <a:pt x="227" y="181"/>
                  <a:pt x="318" y="226"/>
                </a:cubicBezTo>
                <a:cubicBezTo>
                  <a:pt x="409" y="271"/>
                  <a:pt x="477" y="271"/>
                  <a:pt x="545" y="272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9" name="Freeform 58"/>
          <p:cNvSpPr>
            <a:spLocks/>
          </p:cNvSpPr>
          <p:nvPr/>
        </p:nvSpPr>
        <p:spPr bwMode="auto">
          <a:xfrm>
            <a:off x="5795963" y="1916113"/>
            <a:ext cx="588962" cy="720725"/>
          </a:xfrm>
          <a:custGeom>
            <a:avLst/>
            <a:gdLst>
              <a:gd name="T0" fmla="*/ 2147483647 w 371"/>
              <a:gd name="T1" fmla="*/ 0 h 454"/>
              <a:gd name="T2" fmla="*/ 2147483647 w 371"/>
              <a:gd name="T3" fmla="*/ 2147483647 h 454"/>
              <a:gd name="T4" fmla="*/ 0 w 371"/>
              <a:gd name="T5" fmla="*/ 2147483647 h 454"/>
              <a:gd name="T6" fmla="*/ 0 60000 65536"/>
              <a:gd name="T7" fmla="*/ 0 60000 65536"/>
              <a:gd name="T8" fmla="*/ 0 60000 65536"/>
              <a:gd name="T9" fmla="*/ 0 w 371"/>
              <a:gd name="T10" fmla="*/ 0 h 454"/>
              <a:gd name="T11" fmla="*/ 371 w 371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1" h="454">
                <a:moveTo>
                  <a:pt x="318" y="0"/>
                </a:moveTo>
                <a:cubicBezTo>
                  <a:pt x="344" y="76"/>
                  <a:pt x="371" y="152"/>
                  <a:pt x="318" y="227"/>
                </a:cubicBezTo>
                <a:cubicBezTo>
                  <a:pt x="265" y="302"/>
                  <a:pt x="132" y="378"/>
                  <a:pt x="0" y="454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0" name="Freeform 59"/>
          <p:cNvSpPr>
            <a:spLocks/>
          </p:cNvSpPr>
          <p:nvPr/>
        </p:nvSpPr>
        <p:spPr bwMode="auto">
          <a:xfrm>
            <a:off x="5651500" y="1844675"/>
            <a:ext cx="588963" cy="720725"/>
          </a:xfrm>
          <a:custGeom>
            <a:avLst/>
            <a:gdLst>
              <a:gd name="T0" fmla="*/ 2147483647 w 371"/>
              <a:gd name="T1" fmla="*/ 0 h 454"/>
              <a:gd name="T2" fmla="*/ 2147483647 w 371"/>
              <a:gd name="T3" fmla="*/ 2147483647 h 454"/>
              <a:gd name="T4" fmla="*/ 0 w 371"/>
              <a:gd name="T5" fmla="*/ 2147483647 h 454"/>
              <a:gd name="T6" fmla="*/ 0 60000 65536"/>
              <a:gd name="T7" fmla="*/ 0 60000 65536"/>
              <a:gd name="T8" fmla="*/ 0 60000 65536"/>
              <a:gd name="T9" fmla="*/ 0 w 371"/>
              <a:gd name="T10" fmla="*/ 0 h 454"/>
              <a:gd name="T11" fmla="*/ 371 w 371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1" h="454">
                <a:moveTo>
                  <a:pt x="318" y="0"/>
                </a:moveTo>
                <a:cubicBezTo>
                  <a:pt x="344" y="76"/>
                  <a:pt x="371" y="152"/>
                  <a:pt x="318" y="227"/>
                </a:cubicBezTo>
                <a:cubicBezTo>
                  <a:pt x="265" y="302"/>
                  <a:pt x="132" y="378"/>
                  <a:pt x="0" y="454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1" name="Freeform 60"/>
          <p:cNvSpPr>
            <a:spLocks/>
          </p:cNvSpPr>
          <p:nvPr/>
        </p:nvSpPr>
        <p:spPr bwMode="auto">
          <a:xfrm>
            <a:off x="5724525" y="1844675"/>
            <a:ext cx="588963" cy="720725"/>
          </a:xfrm>
          <a:custGeom>
            <a:avLst/>
            <a:gdLst>
              <a:gd name="T0" fmla="*/ 2147483647 w 371"/>
              <a:gd name="T1" fmla="*/ 0 h 454"/>
              <a:gd name="T2" fmla="*/ 2147483647 w 371"/>
              <a:gd name="T3" fmla="*/ 2147483647 h 454"/>
              <a:gd name="T4" fmla="*/ 0 w 371"/>
              <a:gd name="T5" fmla="*/ 2147483647 h 454"/>
              <a:gd name="T6" fmla="*/ 0 60000 65536"/>
              <a:gd name="T7" fmla="*/ 0 60000 65536"/>
              <a:gd name="T8" fmla="*/ 0 60000 65536"/>
              <a:gd name="T9" fmla="*/ 0 w 371"/>
              <a:gd name="T10" fmla="*/ 0 h 454"/>
              <a:gd name="T11" fmla="*/ 371 w 371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1" h="454">
                <a:moveTo>
                  <a:pt x="318" y="0"/>
                </a:moveTo>
                <a:cubicBezTo>
                  <a:pt x="344" y="76"/>
                  <a:pt x="371" y="152"/>
                  <a:pt x="318" y="227"/>
                </a:cubicBezTo>
                <a:cubicBezTo>
                  <a:pt x="265" y="302"/>
                  <a:pt x="132" y="378"/>
                  <a:pt x="0" y="454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2" name="Freeform 61"/>
          <p:cNvSpPr>
            <a:spLocks/>
          </p:cNvSpPr>
          <p:nvPr/>
        </p:nvSpPr>
        <p:spPr bwMode="auto">
          <a:xfrm>
            <a:off x="5724525" y="1844675"/>
            <a:ext cx="588963" cy="720725"/>
          </a:xfrm>
          <a:custGeom>
            <a:avLst/>
            <a:gdLst>
              <a:gd name="T0" fmla="*/ 2147483647 w 371"/>
              <a:gd name="T1" fmla="*/ 0 h 454"/>
              <a:gd name="T2" fmla="*/ 2147483647 w 371"/>
              <a:gd name="T3" fmla="*/ 2147483647 h 454"/>
              <a:gd name="T4" fmla="*/ 0 w 371"/>
              <a:gd name="T5" fmla="*/ 2147483647 h 454"/>
              <a:gd name="T6" fmla="*/ 0 60000 65536"/>
              <a:gd name="T7" fmla="*/ 0 60000 65536"/>
              <a:gd name="T8" fmla="*/ 0 60000 65536"/>
              <a:gd name="T9" fmla="*/ 0 w 371"/>
              <a:gd name="T10" fmla="*/ 0 h 454"/>
              <a:gd name="T11" fmla="*/ 371 w 371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1" h="454">
                <a:moveTo>
                  <a:pt x="318" y="0"/>
                </a:moveTo>
                <a:cubicBezTo>
                  <a:pt x="344" y="76"/>
                  <a:pt x="371" y="152"/>
                  <a:pt x="318" y="227"/>
                </a:cubicBezTo>
                <a:cubicBezTo>
                  <a:pt x="265" y="302"/>
                  <a:pt x="132" y="378"/>
                  <a:pt x="0" y="454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3" name="Freeform 62"/>
          <p:cNvSpPr>
            <a:spLocks/>
          </p:cNvSpPr>
          <p:nvPr/>
        </p:nvSpPr>
        <p:spPr bwMode="auto">
          <a:xfrm>
            <a:off x="5435600" y="1773238"/>
            <a:ext cx="865188" cy="587375"/>
          </a:xfrm>
          <a:custGeom>
            <a:avLst/>
            <a:gdLst>
              <a:gd name="T0" fmla="*/ 2147483647 w 545"/>
              <a:gd name="T1" fmla="*/ 2147483647 h 370"/>
              <a:gd name="T2" fmla="*/ 2147483647 w 545"/>
              <a:gd name="T3" fmla="*/ 2147483647 h 370"/>
              <a:gd name="T4" fmla="*/ 2147483647 w 545"/>
              <a:gd name="T5" fmla="*/ 2147483647 h 370"/>
              <a:gd name="T6" fmla="*/ 0 w 545"/>
              <a:gd name="T7" fmla="*/ 0 h 370"/>
              <a:gd name="T8" fmla="*/ 0 60000 65536"/>
              <a:gd name="T9" fmla="*/ 0 60000 65536"/>
              <a:gd name="T10" fmla="*/ 0 60000 65536"/>
              <a:gd name="T11" fmla="*/ 0 60000 65536"/>
              <a:gd name="T12" fmla="*/ 0 w 545"/>
              <a:gd name="T13" fmla="*/ 0 h 370"/>
              <a:gd name="T14" fmla="*/ 545 w 545"/>
              <a:gd name="T15" fmla="*/ 370 h 3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5" h="370">
                <a:moveTo>
                  <a:pt x="545" y="181"/>
                </a:moveTo>
                <a:cubicBezTo>
                  <a:pt x="503" y="237"/>
                  <a:pt x="462" y="294"/>
                  <a:pt x="409" y="317"/>
                </a:cubicBezTo>
                <a:cubicBezTo>
                  <a:pt x="356" y="340"/>
                  <a:pt x="295" y="370"/>
                  <a:pt x="227" y="317"/>
                </a:cubicBezTo>
                <a:cubicBezTo>
                  <a:pt x="159" y="264"/>
                  <a:pt x="79" y="132"/>
                  <a:pt x="0" y="0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4" name="Freeform 63"/>
          <p:cNvSpPr>
            <a:spLocks/>
          </p:cNvSpPr>
          <p:nvPr/>
        </p:nvSpPr>
        <p:spPr bwMode="auto">
          <a:xfrm>
            <a:off x="5292725" y="1773238"/>
            <a:ext cx="865188" cy="587375"/>
          </a:xfrm>
          <a:custGeom>
            <a:avLst/>
            <a:gdLst>
              <a:gd name="T0" fmla="*/ 2147483647 w 545"/>
              <a:gd name="T1" fmla="*/ 2147483647 h 370"/>
              <a:gd name="T2" fmla="*/ 2147483647 w 545"/>
              <a:gd name="T3" fmla="*/ 2147483647 h 370"/>
              <a:gd name="T4" fmla="*/ 2147483647 w 545"/>
              <a:gd name="T5" fmla="*/ 2147483647 h 370"/>
              <a:gd name="T6" fmla="*/ 0 w 545"/>
              <a:gd name="T7" fmla="*/ 0 h 370"/>
              <a:gd name="T8" fmla="*/ 0 60000 65536"/>
              <a:gd name="T9" fmla="*/ 0 60000 65536"/>
              <a:gd name="T10" fmla="*/ 0 60000 65536"/>
              <a:gd name="T11" fmla="*/ 0 60000 65536"/>
              <a:gd name="T12" fmla="*/ 0 w 545"/>
              <a:gd name="T13" fmla="*/ 0 h 370"/>
              <a:gd name="T14" fmla="*/ 545 w 545"/>
              <a:gd name="T15" fmla="*/ 370 h 3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5" h="370">
                <a:moveTo>
                  <a:pt x="545" y="181"/>
                </a:moveTo>
                <a:cubicBezTo>
                  <a:pt x="503" y="237"/>
                  <a:pt x="462" y="294"/>
                  <a:pt x="409" y="317"/>
                </a:cubicBezTo>
                <a:cubicBezTo>
                  <a:pt x="356" y="340"/>
                  <a:pt x="295" y="370"/>
                  <a:pt x="227" y="317"/>
                </a:cubicBezTo>
                <a:cubicBezTo>
                  <a:pt x="159" y="264"/>
                  <a:pt x="79" y="132"/>
                  <a:pt x="0" y="0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5364163" y="1557338"/>
            <a:ext cx="1008062" cy="587375"/>
          </a:xfrm>
          <a:custGeom>
            <a:avLst/>
            <a:gdLst>
              <a:gd name="T0" fmla="*/ 2147483647 w 545"/>
              <a:gd name="T1" fmla="*/ 2147483647 h 370"/>
              <a:gd name="T2" fmla="*/ 2147483647 w 545"/>
              <a:gd name="T3" fmla="*/ 2147483647 h 370"/>
              <a:gd name="T4" fmla="*/ 2147483647 w 545"/>
              <a:gd name="T5" fmla="*/ 2147483647 h 370"/>
              <a:gd name="T6" fmla="*/ 0 w 545"/>
              <a:gd name="T7" fmla="*/ 0 h 370"/>
              <a:gd name="T8" fmla="*/ 0 60000 65536"/>
              <a:gd name="T9" fmla="*/ 0 60000 65536"/>
              <a:gd name="T10" fmla="*/ 0 60000 65536"/>
              <a:gd name="T11" fmla="*/ 0 60000 65536"/>
              <a:gd name="T12" fmla="*/ 0 w 545"/>
              <a:gd name="T13" fmla="*/ 0 h 370"/>
              <a:gd name="T14" fmla="*/ 545 w 545"/>
              <a:gd name="T15" fmla="*/ 370 h 3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5" h="370">
                <a:moveTo>
                  <a:pt x="545" y="181"/>
                </a:moveTo>
                <a:cubicBezTo>
                  <a:pt x="503" y="237"/>
                  <a:pt x="462" y="294"/>
                  <a:pt x="409" y="317"/>
                </a:cubicBezTo>
                <a:cubicBezTo>
                  <a:pt x="356" y="340"/>
                  <a:pt x="295" y="370"/>
                  <a:pt x="227" y="317"/>
                </a:cubicBezTo>
                <a:cubicBezTo>
                  <a:pt x="159" y="264"/>
                  <a:pt x="79" y="132"/>
                  <a:pt x="0" y="0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2771775" y="2060575"/>
            <a:ext cx="1079500" cy="371475"/>
          </a:xfrm>
          <a:custGeom>
            <a:avLst/>
            <a:gdLst>
              <a:gd name="T0" fmla="*/ 0 w 680"/>
              <a:gd name="T1" fmla="*/ 2147483647 h 234"/>
              <a:gd name="T2" fmla="*/ 2147483647 w 680"/>
              <a:gd name="T3" fmla="*/ 2147483647 h 234"/>
              <a:gd name="T4" fmla="*/ 2147483647 w 680"/>
              <a:gd name="T5" fmla="*/ 0 h 234"/>
              <a:gd name="T6" fmla="*/ 0 60000 65536"/>
              <a:gd name="T7" fmla="*/ 0 60000 65536"/>
              <a:gd name="T8" fmla="*/ 0 60000 65536"/>
              <a:gd name="T9" fmla="*/ 0 w 680"/>
              <a:gd name="T10" fmla="*/ 0 h 234"/>
              <a:gd name="T11" fmla="*/ 680 w 680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0" h="234">
                <a:moveTo>
                  <a:pt x="0" y="45"/>
                </a:moveTo>
                <a:cubicBezTo>
                  <a:pt x="57" y="139"/>
                  <a:pt x="114" y="234"/>
                  <a:pt x="227" y="227"/>
                </a:cubicBezTo>
                <a:cubicBezTo>
                  <a:pt x="340" y="220"/>
                  <a:pt x="605" y="38"/>
                  <a:pt x="680" y="0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7" name="Freeform 66"/>
          <p:cNvSpPr>
            <a:spLocks/>
          </p:cNvSpPr>
          <p:nvPr/>
        </p:nvSpPr>
        <p:spPr bwMode="auto">
          <a:xfrm>
            <a:off x="2700338" y="1989138"/>
            <a:ext cx="1079500" cy="371475"/>
          </a:xfrm>
          <a:custGeom>
            <a:avLst/>
            <a:gdLst>
              <a:gd name="T0" fmla="*/ 0 w 680"/>
              <a:gd name="T1" fmla="*/ 2147483647 h 234"/>
              <a:gd name="T2" fmla="*/ 2147483647 w 680"/>
              <a:gd name="T3" fmla="*/ 2147483647 h 234"/>
              <a:gd name="T4" fmla="*/ 2147483647 w 680"/>
              <a:gd name="T5" fmla="*/ 0 h 234"/>
              <a:gd name="T6" fmla="*/ 0 60000 65536"/>
              <a:gd name="T7" fmla="*/ 0 60000 65536"/>
              <a:gd name="T8" fmla="*/ 0 60000 65536"/>
              <a:gd name="T9" fmla="*/ 0 w 680"/>
              <a:gd name="T10" fmla="*/ 0 h 234"/>
              <a:gd name="T11" fmla="*/ 680 w 680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0" h="234">
                <a:moveTo>
                  <a:pt x="0" y="45"/>
                </a:moveTo>
                <a:cubicBezTo>
                  <a:pt x="57" y="139"/>
                  <a:pt x="114" y="234"/>
                  <a:pt x="227" y="227"/>
                </a:cubicBezTo>
                <a:cubicBezTo>
                  <a:pt x="340" y="220"/>
                  <a:pt x="605" y="38"/>
                  <a:pt x="680" y="0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8" name="Freeform 67"/>
          <p:cNvSpPr>
            <a:spLocks/>
          </p:cNvSpPr>
          <p:nvPr/>
        </p:nvSpPr>
        <p:spPr bwMode="auto">
          <a:xfrm>
            <a:off x="2843213" y="1773238"/>
            <a:ext cx="936625" cy="371475"/>
          </a:xfrm>
          <a:custGeom>
            <a:avLst/>
            <a:gdLst>
              <a:gd name="T0" fmla="*/ 0 w 680"/>
              <a:gd name="T1" fmla="*/ 2147483647 h 234"/>
              <a:gd name="T2" fmla="*/ 2147483647 w 680"/>
              <a:gd name="T3" fmla="*/ 2147483647 h 234"/>
              <a:gd name="T4" fmla="*/ 2147483647 w 680"/>
              <a:gd name="T5" fmla="*/ 0 h 234"/>
              <a:gd name="T6" fmla="*/ 0 60000 65536"/>
              <a:gd name="T7" fmla="*/ 0 60000 65536"/>
              <a:gd name="T8" fmla="*/ 0 60000 65536"/>
              <a:gd name="T9" fmla="*/ 0 w 680"/>
              <a:gd name="T10" fmla="*/ 0 h 234"/>
              <a:gd name="T11" fmla="*/ 680 w 680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0" h="234">
                <a:moveTo>
                  <a:pt x="0" y="45"/>
                </a:moveTo>
                <a:cubicBezTo>
                  <a:pt x="57" y="139"/>
                  <a:pt x="114" y="234"/>
                  <a:pt x="227" y="227"/>
                </a:cubicBezTo>
                <a:cubicBezTo>
                  <a:pt x="340" y="220"/>
                  <a:pt x="605" y="38"/>
                  <a:pt x="680" y="0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9" name="Freeform 68"/>
          <p:cNvSpPr>
            <a:spLocks/>
          </p:cNvSpPr>
          <p:nvPr/>
        </p:nvSpPr>
        <p:spPr bwMode="auto">
          <a:xfrm>
            <a:off x="3000375" y="3716338"/>
            <a:ext cx="923925" cy="1584325"/>
          </a:xfrm>
          <a:custGeom>
            <a:avLst/>
            <a:gdLst>
              <a:gd name="T0" fmla="*/ 0 w 582"/>
              <a:gd name="T1" fmla="*/ 0 h 998"/>
              <a:gd name="T2" fmla="*/ 2147483647 w 582"/>
              <a:gd name="T3" fmla="*/ 2147483647 h 998"/>
              <a:gd name="T4" fmla="*/ 2147483647 w 582"/>
              <a:gd name="T5" fmla="*/ 2147483647 h 998"/>
              <a:gd name="T6" fmla="*/ 0 60000 65536"/>
              <a:gd name="T7" fmla="*/ 0 60000 65536"/>
              <a:gd name="T8" fmla="*/ 0 60000 65536"/>
              <a:gd name="T9" fmla="*/ 0 w 582"/>
              <a:gd name="T10" fmla="*/ 0 h 998"/>
              <a:gd name="T11" fmla="*/ 582 w 582"/>
              <a:gd name="T12" fmla="*/ 998 h 9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2" h="998">
                <a:moveTo>
                  <a:pt x="0" y="0"/>
                </a:moveTo>
                <a:cubicBezTo>
                  <a:pt x="208" y="189"/>
                  <a:pt x="416" y="378"/>
                  <a:pt x="499" y="544"/>
                </a:cubicBezTo>
                <a:cubicBezTo>
                  <a:pt x="582" y="710"/>
                  <a:pt x="499" y="922"/>
                  <a:pt x="499" y="998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0" name="Freeform 69"/>
          <p:cNvSpPr>
            <a:spLocks/>
          </p:cNvSpPr>
          <p:nvPr/>
        </p:nvSpPr>
        <p:spPr bwMode="auto">
          <a:xfrm>
            <a:off x="3071813" y="3860800"/>
            <a:ext cx="923925" cy="1584325"/>
          </a:xfrm>
          <a:custGeom>
            <a:avLst/>
            <a:gdLst>
              <a:gd name="T0" fmla="*/ 0 w 582"/>
              <a:gd name="T1" fmla="*/ 0 h 998"/>
              <a:gd name="T2" fmla="*/ 2147483647 w 582"/>
              <a:gd name="T3" fmla="*/ 2147483647 h 998"/>
              <a:gd name="T4" fmla="*/ 2147483647 w 582"/>
              <a:gd name="T5" fmla="*/ 2147483647 h 998"/>
              <a:gd name="T6" fmla="*/ 0 60000 65536"/>
              <a:gd name="T7" fmla="*/ 0 60000 65536"/>
              <a:gd name="T8" fmla="*/ 0 60000 65536"/>
              <a:gd name="T9" fmla="*/ 0 w 582"/>
              <a:gd name="T10" fmla="*/ 0 h 998"/>
              <a:gd name="T11" fmla="*/ 582 w 582"/>
              <a:gd name="T12" fmla="*/ 998 h 9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2" h="998">
                <a:moveTo>
                  <a:pt x="0" y="0"/>
                </a:moveTo>
                <a:cubicBezTo>
                  <a:pt x="208" y="189"/>
                  <a:pt x="416" y="378"/>
                  <a:pt x="499" y="544"/>
                </a:cubicBezTo>
                <a:cubicBezTo>
                  <a:pt x="582" y="710"/>
                  <a:pt x="499" y="922"/>
                  <a:pt x="499" y="998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1" name="Freeform 70"/>
          <p:cNvSpPr>
            <a:spLocks/>
          </p:cNvSpPr>
          <p:nvPr/>
        </p:nvSpPr>
        <p:spPr bwMode="auto">
          <a:xfrm>
            <a:off x="4787900" y="3500438"/>
            <a:ext cx="1008063" cy="1800225"/>
          </a:xfrm>
          <a:custGeom>
            <a:avLst/>
            <a:gdLst>
              <a:gd name="T0" fmla="*/ 2147483647 w 635"/>
              <a:gd name="T1" fmla="*/ 0 h 1134"/>
              <a:gd name="T2" fmla="*/ 2147483647 w 635"/>
              <a:gd name="T3" fmla="*/ 2147483647 h 1134"/>
              <a:gd name="T4" fmla="*/ 2147483647 w 635"/>
              <a:gd name="T5" fmla="*/ 2147483647 h 1134"/>
              <a:gd name="T6" fmla="*/ 0 w 635"/>
              <a:gd name="T7" fmla="*/ 2147483647 h 1134"/>
              <a:gd name="T8" fmla="*/ 0 60000 65536"/>
              <a:gd name="T9" fmla="*/ 0 60000 65536"/>
              <a:gd name="T10" fmla="*/ 0 60000 65536"/>
              <a:gd name="T11" fmla="*/ 0 60000 65536"/>
              <a:gd name="T12" fmla="*/ 0 w 635"/>
              <a:gd name="T13" fmla="*/ 0 h 1134"/>
              <a:gd name="T14" fmla="*/ 635 w 635"/>
              <a:gd name="T15" fmla="*/ 1134 h 1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5" h="1134">
                <a:moveTo>
                  <a:pt x="635" y="0"/>
                </a:moveTo>
                <a:cubicBezTo>
                  <a:pt x="616" y="234"/>
                  <a:pt x="597" y="469"/>
                  <a:pt x="544" y="635"/>
                </a:cubicBezTo>
                <a:cubicBezTo>
                  <a:pt x="491" y="801"/>
                  <a:pt x="408" y="915"/>
                  <a:pt x="317" y="998"/>
                </a:cubicBezTo>
                <a:cubicBezTo>
                  <a:pt x="226" y="1081"/>
                  <a:pt x="53" y="1111"/>
                  <a:pt x="0" y="1134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2" name="Freeform 71"/>
          <p:cNvSpPr>
            <a:spLocks/>
          </p:cNvSpPr>
          <p:nvPr/>
        </p:nvSpPr>
        <p:spPr bwMode="auto">
          <a:xfrm>
            <a:off x="4859338" y="3500438"/>
            <a:ext cx="1008062" cy="1800225"/>
          </a:xfrm>
          <a:custGeom>
            <a:avLst/>
            <a:gdLst>
              <a:gd name="T0" fmla="*/ 2147483647 w 635"/>
              <a:gd name="T1" fmla="*/ 0 h 1134"/>
              <a:gd name="T2" fmla="*/ 2147483647 w 635"/>
              <a:gd name="T3" fmla="*/ 2147483647 h 1134"/>
              <a:gd name="T4" fmla="*/ 2147483647 w 635"/>
              <a:gd name="T5" fmla="*/ 2147483647 h 1134"/>
              <a:gd name="T6" fmla="*/ 0 w 635"/>
              <a:gd name="T7" fmla="*/ 2147483647 h 1134"/>
              <a:gd name="T8" fmla="*/ 0 60000 65536"/>
              <a:gd name="T9" fmla="*/ 0 60000 65536"/>
              <a:gd name="T10" fmla="*/ 0 60000 65536"/>
              <a:gd name="T11" fmla="*/ 0 60000 65536"/>
              <a:gd name="T12" fmla="*/ 0 w 635"/>
              <a:gd name="T13" fmla="*/ 0 h 1134"/>
              <a:gd name="T14" fmla="*/ 635 w 635"/>
              <a:gd name="T15" fmla="*/ 1134 h 1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5" h="1134">
                <a:moveTo>
                  <a:pt x="635" y="0"/>
                </a:moveTo>
                <a:cubicBezTo>
                  <a:pt x="616" y="234"/>
                  <a:pt x="597" y="469"/>
                  <a:pt x="544" y="635"/>
                </a:cubicBezTo>
                <a:cubicBezTo>
                  <a:pt x="491" y="801"/>
                  <a:pt x="408" y="915"/>
                  <a:pt x="317" y="998"/>
                </a:cubicBezTo>
                <a:cubicBezTo>
                  <a:pt x="226" y="1081"/>
                  <a:pt x="53" y="1111"/>
                  <a:pt x="0" y="1134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3" name="Freeform 72"/>
          <p:cNvSpPr>
            <a:spLocks/>
          </p:cNvSpPr>
          <p:nvPr/>
        </p:nvSpPr>
        <p:spPr bwMode="auto">
          <a:xfrm>
            <a:off x="4859338" y="3429000"/>
            <a:ext cx="1008062" cy="1800225"/>
          </a:xfrm>
          <a:custGeom>
            <a:avLst/>
            <a:gdLst>
              <a:gd name="T0" fmla="*/ 2147483647 w 635"/>
              <a:gd name="T1" fmla="*/ 0 h 1134"/>
              <a:gd name="T2" fmla="*/ 2147483647 w 635"/>
              <a:gd name="T3" fmla="*/ 2147483647 h 1134"/>
              <a:gd name="T4" fmla="*/ 2147483647 w 635"/>
              <a:gd name="T5" fmla="*/ 2147483647 h 1134"/>
              <a:gd name="T6" fmla="*/ 0 w 635"/>
              <a:gd name="T7" fmla="*/ 2147483647 h 1134"/>
              <a:gd name="T8" fmla="*/ 0 60000 65536"/>
              <a:gd name="T9" fmla="*/ 0 60000 65536"/>
              <a:gd name="T10" fmla="*/ 0 60000 65536"/>
              <a:gd name="T11" fmla="*/ 0 60000 65536"/>
              <a:gd name="T12" fmla="*/ 0 w 635"/>
              <a:gd name="T13" fmla="*/ 0 h 1134"/>
              <a:gd name="T14" fmla="*/ 635 w 635"/>
              <a:gd name="T15" fmla="*/ 1134 h 1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5" h="1134">
                <a:moveTo>
                  <a:pt x="635" y="0"/>
                </a:moveTo>
                <a:cubicBezTo>
                  <a:pt x="616" y="234"/>
                  <a:pt x="597" y="469"/>
                  <a:pt x="544" y="635"/>
                </a:cubicBezTo>
                <a:cubicBezTo>
                  <a:pt x="491" y="801"/>
                  <a:pt x="408" y="915"/>
                  <a:pt x="317" y="998"/>
                </a:cubicBezTo>
                <a:cubicBezTo>
                  <a:pt x="226" y="1081"/>
                  <a:pt x="53" y="1111"/>
                  <a:pt x="0" y="1134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4" name="Freeform 73"/>
          <p:cNvSpPr>
            <a:spLocks/>
          </p:cNvSpPr>
          <p:nvPr/>
        </p:nvSpPr>
        <p:spPr bwMode="auto">
          <a:xfrm>
            <a:off x="3348038" y="3500438"/>
            <a:ext cx="936625" cy="2124075"/>
          </a:xfrm>
          <a:custGeom>
            <a:avLst/>
            <a:gdLst>
              <a:gd name="T0" fmla="*/ 0 w 590"/>
              <a:gd name="T1" fmla="*/ 0 h 1338"/>
              <a:gd name="T2" fmla="*/ 2147483647 w 590"/>
              <a:gd name="T3" fmla="*/ 2147483647 h 1338"/>
              <a:gd name="T4" fmla="*/ 2147483647 w 590"/>
              <a:gd name="T5" fmla="*/ 2147483647 h 1338"/>
              <a:gd name="T6" fmla="*/ 0 60000 65536"/>
              <a:gd name="T7" fmla="*/ 0 60000 65536"/>
              <a:gd name="T8" fmla="*/ 0 60000 65536"/>
              <a:gd name="T9" fmla="*/ 0 w 590"/>
              <a:gd name="T10" fmla="*/ 0 h 1338"/>
              <a:gd name="T11" fmla="*/ 590 w 590"/>
              <a:gd name="T12" fmla="*/ 1338 h 13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0" h="1338">
                <a:moveTo>
                  <a:pt x="0" y="0"/>
                </a:moveTo>
                <a:cubicBezTo>
                  <a:pt x="204" y="465"/>
                  <a:pt x="408" y="930"/>
                  <a:pt x="499" y="1134"/>
                </a:cubicBezTo>
                <a:cubicBezTo>
                  <a:pt x="590" y="1338"/>
                  <a:pt x="567" y="1281"/>
                  <a:pt x="544" y="1225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5" name="Freeform 74"/>
          <p:cNvSpPr>
            <a:spLocks/>
          </p:cNvSpPr>
          <p:nvPr/>
        </p:nvSpPr>
        <p:spPr bwMode="auto">
          <a:xfrm>
            <a:off x="3203575" y="3573463"/>
            <a:ext cx="1296988" cy="1727200"/>
          </a:xfrm>
          <a:custGeom>
            <a:avLst/>
            <a:gdLst>
              <a:gd name="T0" fmla="*/ 2147483647 w 817"/>
              <a:gd name="T1" fmla="*/ 2147483647 h 1088"/>
              <a:gd name="T2" fmla="*/ 2147483647 w 817"/>
              <a:gd name="T3" fmla="*/ 2147483647 h 1088"/>
              <a:gd name="T4" fmla="*/ 2147483647 w 817"/>
              <a:gd name="T5" fmla="*/ 2147483647 h 1088"/>
              <a:gd name="T6" fmla="*/ 2147483647 w 817"/>
              <a:gd name="T7" fmla="*/ 2147483647 h 1088"/>
              <a:gd name="T8" fmla="*/ 0 w 817"/>
              <a:gd name="T9" fmla="*/ 0 h 10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7"/>
              <a:gd name="T16" fmla="*/ 0 h 1088"/>
              <a:gd name="T17" fmla="*/ 817 w 817"/>
              <a:gd name="T18" fmla="*/ 1088 h 10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7" h="1088">
                <a:moveTo>
                  <a:pt x="817" y="1088"/>
                </a:moveTo>
                <a:cubicBezTo>
                  <a:pt x="748" y="1039"/>
                  <a:pt x="680" y="990"/>
                  <a:pt x="635" y="952"/>
                </a:cubicBezTo>
                <a:cubicBezTo>
                  <a:pt x="590" y="914"/>
                  <a:pt x="604" y="937"/>
                  <a:pt x="544" y="862"/>
                </a:cubicBezTo>
                <a:cubicBezTo>
                  <a:pt x="484" y="787"/>
                  <a:pt x="363" y="643"/>
                  <a:pt x="272" y="499"/>
                </a:cubicBezTo>
                <a:cubicBezTo>
                  <a:pt x="181" y="355"/>
                  <a:pt x="90" y="177"/>
                  <a:pt x="0" y="0"/>
                </a:cubicBezTo>
              </a:path>
            </a:pathLst>
          </a:custGeom>
          <a:noFill/>
          <a:ln w="4445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6" name="Freeform 75"/>
          <p:cNvSpPr>
            <a:spLocks/>
          </p:cNvSpPr>
          <p:nvPr/>
        </p:nvSpPr>
        <p:spPr bwMode="auto">
          <a:xfrm>
            <a:off x="3203575" y="3646488"/>
            <a:ext cx="1296988" cy="1727200"/>
          </a:xfrm>
          <a:custGeom>
            <a:avLst/>
            <a:gdLst>
              <a:gd name="T0" fmla="*/ 2147483647 w 817"/>
              <a:gd name="T1" fmla="*/ 2147483647 h 1088"/>
              <a:gd name="T2" fmla="*/ 2147483647 w 817"/>
              <a:gd name="T3" fmla="*/ 2147483647 h 1088"/>
              <a:gd name="T4" fmla="*/ 2147483647 w 817"/>
              <a:gd name="T5" fmla="*/ 2147483647 h 1088"/>
              <a:gd name="T6" fmla="*/ 2147483647 w 817"/>
              <a:gd name="T7" fmla="*/ 2147483647 h 1088"/>
              <a:gd name="T8" fmla="*/ 0 w 817"/>
              <a:gd name="T9" fmla="*/ 0 h 10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7"/>
              <a:gd name="T16" fmla="*/ 0 h 1088"/>
              <a:gd name="T17" fmla="*/ 817 w 817"/>
              <a:gd name="T18" fmla="*/ 1088 h 10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7" h="1088">
                <a:moveTo>
                  <a:pt x="817" y="1088"/>
                </a:moveTo>
                <a:cubicBezTo>
                  <a:pt x="748" y="1039"/>
                  <a:pt x="680" y="990"/>
                  <a:pt x="635" y="952"/>
                </a:cubicBezTo>
                <a:cubicBezTo>
                  <a:pt x="590" y="914"/>
                  <a:pt x="604" y="937"/>
                  <a:pt x="544" y="862"/>
                </a:cubicBezTo>
                <a:cubicBezTo>
                  <a:pt x="484" y="787"/>
                  <a:pt x="363" y="643"/>
                  <a:pt x="272" y="499"/>
                </a:cubicBezTo>
                <a:cubicBezTo>
                  <a:pt x="181" y="355"/>
                  <a:pt x="90" y="177"/>
                  <a:pt x="0" y="0"/>
                </a:cubicBezTo>
              </a:path>
            </a:pathLst>
          </a:custGeom>
          <a:noFill/>
          <a:ln w="4445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>
            <a:off x="3132138" y="3573463"/>
            <a:ext cx="1511300" cy="1763712"/>
          </a:xfrm>
          <a:custGeom>
            <a:avLst/>
            <a:gdLst>
              <a:gd name="T0" fmla="*/ 2147483647 w 952"/>
              <a:gd name="T1" fmla="*/ 2147483647 h 1111"/>
              <a:gd name="T2" fmla="*/ 2147483647 w 952"/>
              <a:gd name="T3" fmla="*/ 2147483647 h 1111"/>
              <a:gd name="T4" fmla="*/ 0 w 952"/>
              <a:gd name="T5" fmla="*/ 0 h 1111"/>
              <a:gd name="T6" fmla="*/ 0 60000 65536"/>
              <a:gd name="T7" fmla="*/ 0 60000 65536"/>
              <a:gd name="T8" fmla="*/ 0 60000 65536"/>
              <a:gd name="T9" fmla="*/ 0 w 952"/>
              <a:gd name="T10" fmla="*/ 0 h 1111"/>
              <a:gd name="T11" fmla="*/ 952 w 952"/>
              <a:gd name="T12" fmla="*/ 1111 h 11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52" h="1111">
                <a:moveTo>
                  <a:pt x="952" y="952"/>
                </a:moveTo>
                <a:cubicBezTo>
                  <a:pt x="895" y="1031"/>
                  <a:pt x="839" y="1111"/>
                  <a:pt x="680" y="952"/>
                </a:cubicBezTo>
                <a:cubicBezTo>
                  <a:pt x="521" y="793"/>
                  <a:pt x="113" y="159"/>
                  <a:pt x="0" y="0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8" name="Freeform 77"/>
          <p:cNvSpPr>
            <a:spLocks/>
          </p:cNvSpPr>
          <p:nvPr/>
        </p:nvSpPr>
        <p:spPr bwMode="auto">
          <a:xfrm>
            <a:off x="3924300" y="4797425"/>
            <a:ext cx="792163" cy="396875"/>
          </a:xfrm>
          <a:custGeom>
            <a:avLst/>
            <a:gdLst>
              <a:gd name="T0" fmla="*/ 2147483647 w 499"/>
              <a:gd name="T1" fmla="*/ 2147483647 h 250"/>
              <a:gd name="T2" fmla="*/ 2147483647 w 499"/>
              <a:gd name="T3" fmla="*/ 2147483647 h 250"/>
              <a:gd name="T4" fmla="*/ 0 w 499"/>
              <a:gd name="T5" fmla="*/ 0 h 250"/>
              <a:gd name="T6" fmla="*/ 0 60000 65536"/>
              <a:gd name="T7" fmla="*/ 0 60000 65536"/>
              <a:gd name="T8" fmla="*/ 0 60000 65536"/>
              <a:gd name="T9" fmla="*/ 0 w 499"/>
              <a:gd name="T10" fmla="*/ 0 h 250"/>
              <a:gd name="T11" fmla="*/ 499 w 499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250">
                <a:moveTo>
                  <a:pt x="499" y="136"/>
                </a:moveTo>
                <a:cubicBezTo>
                  <a:pt x="404" y="193"/>
                  <a:pt x="310" y="250"/>
                  <a:pt x="227" y="227"/>
                </a:cubicBezTo>
                <a:cubicBezTo>
                  <a:pt x="144" y="204"/>
                  <a:pt x="72" y="102"/>
                  <a:pt x="0" y="0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9" name="Freeform 78"/>
          <p:cNvSpPr>
            <a:spLocks/>
          </p:cNvSpPr>
          <p:nvPr/>
        </p:nvSpPr>
        <p:spPr bwMode="auto">
          <a:xfrm>
            <a:off x="3924300" y="4724400"/>
            <a:ext cx="792163" cy="396875"/>
          </a:xfrm>
          <a:custGeom>
            <a:avLst/>
            <a:gdLst>
              <a:gd name="T0" fmla="*/ 2147483647 w 499"/>
              <a:gd name="T1" fmla="*/ 2147483647 h 250"/>
              <a:gd name="T2" fmla="*/ 2147483647 w 499"/>
              <a:gd name="T3" fmla="*/ 2147483647 h 250"/>
              <a:gd name="T4" fmla="*/ 0 w 499"/>
              <a:gd name="T5" fmla="*/ 0 h 250"/>
              <a:gd name="T6" fmla="*/ 0 60000 65536"/>
              <a:gd name="T7" fmla="*/ 0 60000 65536"/>
              <a:gd name="T8" fmla="*/ 0 60000 65536"/>
              <a:gd name="T9" fmla="*/ 0 w 499"/>
              <a:gd name="T10" fmla="*/ 0 h 250"/>
              <a:gd name="T11" fmla="*/ 499 w 499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250">
                <a:moveTo>
                  <a:pt x="499" y="136"/>
                </a:moveTo>
                <a:cubicBezTo>
                  <a:pt x="404" y="193"/>
                  <a:pt x="310" y="250"/>
                  <a:pt x="227" y="227"/>
                </a:cubicBezTo>
                <a:cubicBezTo>
                  <a:pt x="144" y="204"/>
                  <a:pt x="72" y="102"/>
                  <a:pt x="0" y="0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80" name="Freeform 79"/>
          <p:cNvSpPr>
            <a:spLocks/>
          </p:cNvSpPr>
          <p:nvPr/>
        </p:nvSpPr>
        <p:spPr bwMode="auto">
          <a:xfrm>
            <a:off x="3851275" y="4903788"/>
            <a:ext cx="792163" cy="396875"/>
          </a:xfrm>
          <a:custGeom>
            <a:avLst/>
            <a:gdLst>
              <a:gd name="T0" fmla="*/ 2147483647 w 499"/>
              <a:gd name="T1" fmla="*/ 2147483647 h 250"/>
              <a:gd name="T2" fmla="*/ 2147483647 w 499"/>
              <a:gd name="T3" fmla="*/ 2147483647 h 250"/>
              <a:gd name="T4" fmla="*/ 0 w 499"/>
              <a:gd name="T5" fmla="*/ 0 h 250"/>
              <a:gd name="T6" fmla="*/ 0 60000 65536"/>
              <a:gd name="T7" fmla="*/ 0 60000 65536"/>
              <a:gd name="T8" fmla="*/ 0 60000 65536"/>
              <a:gd name="T9" fmla="*/ 0 w 499"/>
              <a:gd name="T10" fmla="*/ 0 h 250"/>
              <a:gd name="T11" fmla="*/ 499 w 499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250">
                <a:moveTo>
                  <a:pt x="499" y="136"/>
                </a:moveTo>
                <a:cubicBezTo>
                  <a:pt x="404" y="193"/>
                  <a:pt x="310" y="250"/>
                  <a:pt x="227" y="227"/>
                </a:cubicBezTo>
                <a:cubicBezTo>
                  <a:pt x="144" y="204"/>
                  <a:pt x="72" y="102"/>
                  <a:pt x="0" y="0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81" name="Freeform 80"/>
          <p:cNvSpPr>
            <a:spLocks/>
          </p:cNvSpPr>
          <p:nvPr/>
        </p:nvSpPr>
        <p:spPr bwMode="auto">
          <a:xfrm>
            <a:off x="5508625" y="4868863"/>
            <a:ext cx="1588" cy="431800"/>
          </a:xfrm>
          <a:custGeom>
            <a:avLst/>
            <a:gdLst>
              <a:gd name="T0" fmla="*/ 0 w 1"/>
              <a:gd name="T1" fmla="*/ 2147483647 h 272"/>
              <a:gd name="T2" fmla="*/ 0 w 1"/>
              <a:gd name="T3" fmla="*/ 0 h 272"/>
              <a:gd name="T4" fmla="*/ 0 60000 65536"/>
              <a:gd name="T5" fmla="*/ 0 60000 65536"/>
              <a:gd name="T6" fmla="*/ 0 w 1"/>
              <a:gd name="T7" fmla="*/ 0 h 272"/>
              <a:gd name="T8" fmla="*/ 1 w 1"/>
              <a:gd name="T9" fmla="*/ 272 h 2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72">
                <a:moveTo>
                  <a:pt x="0" y="272"/>
                </a:moveTo>
                <a:cubicBezTo>
                  <a:pt x="0" y="272"/>
                  <a:pt x="0" y="136"/>
                  <a:pt x="0" y="0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82" name="Freeform 81"/>
          <p:cNvSpPr>
            <a:spLocks/>
          </p:cNvSpPr>
          <p:nvPr/>
        </p:nvSpPr>
        <p:spPr bwMode="auto">
          <a:xfrm>
            <a:off x="5435600" y="4868863"/>
            <a:ext cx="1588" cy="431800"/>
          </a:xfrm>
          <a:custGeom>
            <a:avLst/>
            <a:gdLst>
              <a:gd name="T0" fmla="*/ 0 w 1"/>
              <a:gd name="T1" fmla="*/ 2147483647 h 272"/>
              <a:gd name="T2" fmla="*/ 0 w 1"/>
              <a:gd name="T3" fmla="*/ 0 h 272"/>
              <a:gd name="T4" fmla="*/ 0 60000 65536"/>
              <a:gd name="T5" fmla="*/ 0 60000 65536"/>
              <a:gd name="T6" fmla="*/ 0 w 1"/>
              <a:gd name="T7" fmla="*/ 0 h 272"/>
              <a:gd name="T8" fmla="*/ 1 w 1"/>
              <a:gd name="T9" fmla="*/ 272 h 2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72">
                <a:moveTo>
                  <a:pt x="0" y="272"/>
                </a:moveTo>
                <a:cubicBezTo>
                  <a:pt x="0" y="272"/>
                  <a:pt x="0" y="136"/>
                  <a:pt x="0" y="0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83" name="Freeform 82"/>
          <p:cNvSpPr>
            <a:spLocks/>
          </p:cNvSpPr>
          <p:nvPr/>
        </p:nvSpPr>
        <p:spPr bwMode="auto">
          <a:xfrm>
            <a:off x="5578475" y="4797425"/>
            <a:ext cx="1588" cy="431800"/>
          </a:xfrm>
          <a:custGeom>
            <a:avLst/>
            <a:gdLst>
              <a:gd name="T0" fmla="*/ 0 w 1"/>
              <a:gd name="T1" fmla="*/ 2147483647 h 272"/>
              <a:gd name="T2" fmla="*/ 0 w 1"/>
              <a:gd name="T3" fmla="*/ 0 h 272"/>
              <a:gd name="T4" fmla="*/ 0 60000 65536"/>
              <a:gd name="T5" fmla="*/ 0 60000 65536"/>
              <a:gd name="T6" fmla="*/ 0 w 1"/>
              <a:gd name="T7" fmla="*/ 0 h 272"/>
              <a:gd name="T8" fmla="*/ 1 w 1"/>
              <a:gd name="T9" fmla="*/ 272 h 2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72">
                <a:moveTo>
                  <a:pt x="0" y="272"/>
                </a:moveTo>
                <a:cubicBezTo>
                  <a:pt x="0" y="272"/>
                  <a:pt x="0" y="136"/>
                  <a:pt x="0" y="0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84" name="Freeform 83"/>
          <p:cNvSpPr>
            <a:spLocks/>
          </p:cNvSpPr>
          <p:nvPr/>
        </p:nvSpPr>
        <p:spPr bwMode="auto">
          <a:xfrm>
            <a:off x="5364163" y="4941888"/>
            <a:ext cx="1587" cy="431800"/>
          </a:xfrm>
          <a:custGeom>
            <a:avLst/>
            <a:gdLst>
              <a:gd name="T0" fmla="*/ 0 w 1"/>
              <a:gd name="T1" fmla="*/ 2147483647 h 272"/>
              <a:gd name="T2" fmla="*/ 0 w 1"/>
              <a:gd name="T3" fmla="*/ 0 h 272"/>
              <a:gd name="T4" fmla="*/ 0 60000 65536"/>
              <a:gd name="T5" fmla="*/ 0 60000 65536"/>
              <a:gd name="T6" fmla="*/ 0 w 1"/>
              <a:gd name="T7" fmla="*/ 0 h 272"/>
              <a:gd name="T8" fmla="*/ 1 w 1"/>
              <a:gd name="T9" fmla="*/ 272 h 2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72">
                <a:moveTo>
                  <a:pt x="0" y="272"/>
                </a:moveTo>
                <a:cubicBezTo>
                  <a:pt x="0" y="272"/>
                  <a:pt x="0" y="136"/>
                  <a:pt x="0" y="0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85" name="Freeform 84"/>
          <p:cNvSpPr>
            <a:spLocks/>
          </p:cNvSpPr>
          <p:nvPr/>
        </p:nvSpPr>
        <p:spPr bwMode="auto">
          <a:xfrm>
            <a:off x="3995738" y="5013325"/>
            <a:ext cx="1587" cy="431800"/>
          </a:xfrm>
          <a:custGeom>
            <a:avLst/>
            <a:gdLst>
              <a:gd name="T0" fmla="*/ 0 w 1"/>
              <a:gd name="T1" fmla="*/ 2147483647 h 272"/>
              <a:gd name="T2" fmla="*/ 0 w 1"/>
              <a:gd name="T3" fmla="*/ 0 h 272"/>
              <a:gd name="T4" fmla="*/ 0 60000 65536"/>
              <a:gd name="T5" fmla="*/ 0 60000 65536"/>
              <a:gd name="T6" fmla="*/ 0 w 1"/>
              <a:gd name="T7" fmla="*/ 0 h 272"/>
              <a:gd name="T8" fmla="*/ 1 w 1"/>
              <a:gd name="T9" fmla="*/ 272 h 2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72">
                <a:moveTo>
                  <a:pt x="0" y="272"/>
                </a:moveTo>
                <a:cubicBezTo>
                  <a:pt x="0" y="272"/>
                  <a:pt x="0" y="136"/>
                  <a:pt x="0" y="0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86" name="Freeform 85"/>
          <p:cNvSpPr>
            <a:spLocks/>
          </p:cNvSpPr>
          <p:nvPr/>
        </p:nvSpPr>
        <p:spPr bwMode="auto">
          <a:xfrm>
            <a:off x="3924300" y="5013325"/>
            <a:ext cx="1588" cy="431800"/>
          </a:xfrm>
          <a:custGeom>
            <a:avLst/>
            <a:gdLst>
              <a:gd name="T0" fmla="*/ 0 w 1"/>
              <a:gd name="T1" fmla="*/ 2147483647 h 272"/>
              <a:gd name="T2" fmla="*/ 0 w 1"/>
              <a:gd name="T3" fmla="*/ 0 h 272"/>
              <a:gd name="T4" fmla="*/ 0 60000 65536"/>
              <a:gd name="T5" fmla="*/ 0 60000 65536"/>
              <a:gd name="T6" fmla="*/ 0 w 1"/>
              <a:gd name="T7" fmla="*/ 0 h 272"/>
              <a:gd name="T8" fmla="*/ 1 w 1"/>
              <a:gd name="T9" fmla="*/ 272 h 2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72">
                <a:moveTo>
                  <a:pt x="0" y="272"/>
                </a:moveTo>
                <a:cubicBezTo>
                  <a:pt x="0" y="272"/>
                  <a:pt x="0" y="136"/>
                  <a:pt x="0" y="0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87" name="Freeform 86"/>
          <p:cNvSpPr>
            <a:spLocks/>
          </p:cNvSpPr>
          <p:nvPr/>
        </p:nvSpPr>
        <p:spPr bwMode="auto">
          <a:xfrm>
            <a:off x="3849688" y="4797425"/>
            <a:ext cx="1587" cy="431800"/>
          </a:xfrm>
          <a:custGeom>
            <a:avLst/>
            <a:gdLst>
              <a:gd name="T0" fmla="*/ 0 w 1"/>
              <a:gd name="T1" fmla="*/ 2147483647 h 272"/>
              <a:gd name="T2" fmla="*/ 0 w 1"/>
              <a:gd name="T3" fmla="*/ 0 h 272"/>
              <a:gd name="T4" fmla="*/ 0 60000 65536"/>
              <a:gd name="T5" fmla="*/ 0 60000 65536"/>
              <a:gd name="T6" fmla="*/ 0 w 1"/>
              <a:gd name="T7" fmla="*/ 0 h 272"/>
              <a:gd name="T8" fmla="*/ 1 w 1"/>
              <a:gd name="T9" fmla="*/ 272 h 2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72">
                <a:moveTo>
                  <a:pt x="0" y="272"/>
                </a:moveTo>
                <a:cubicBezTo>
                  <a:pt x="0" y="272"/>
                  <a:pt x="0" y="136"/>
                  <a:pt x="0" y="0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88" name="Freeform 87"/>
          <p:cNvSpPr>
            <a:spLocks/>
          </p:cNvSpPr>
          <p:nvPr/>
        </p:nvSpPr>
        <p:spPr bwMode="auto">
          <a:xfrm>
            <a:off x="4067175" y="4941888"/>
            <a:ext cx="217488" cy="574675"/>
          </a:xfrm>
          <a:custGeom>
            <a:avLst/>
            <a:gdLst>
              <a:gd name="T0" fmla="*/ 2147483647 w 137"/>
              <a:gd name="T1" fmla="*/ 2147483647 h 362"/>
              <a:gd name="T2" fmla="*/ 0 w 137"/>
              <a:gd name="T3" fmla="*/ 0 h 362"/>
              <a:gd name="T4" fmla="*/ 0 60000 65536"/>
              <a:gd name="T5" fmla="*/ 0 60000 65536"/>
              <a:gd name="T6" fmla="*/ 0 w 137"/>
              <a:gd name="T7" fmla="*/ 0 h 362"/>
              <a:gd name="T8" fmla="*/ 137 w 137"/>
              <a:gd name="T9" fmla="*/ 362 h 3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7" h="362">
                <a:moveTo>
                  <a:pt x="137" y="362"/>
                </a:moveTo>
                <a:cubicBezTo>
                  <a:pt x="137" y="362"/>
                  <a:pt x="68" y="181"/>
                  <a:pt x="0" y="0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89" name="Freeform 88"/>
          <p:cNvSpPr>
            <a:spLocks/>
          </p:cNvSpPr>
          <p:nvPr/>
        </p:nvSpPr>
        <p:spPr bwMode="auto">
          <a:xfrm>
            <a:off x="3851275" y="4868863"/>
            <a:ext cx="217488" cy="574675"/>
          </a:xfrm>
          <a:custGeom>
            <a:avLst/>
            <a:gdLst>
              <a:gd name="T0" fmla="*/ 2147483647 w 137"/>
              <a:gd name="T1" fmla="*/ 2147483647 h 362"/>
              <a:gd name="T2" fmla="*/ 0 w 137"/>
              <a:gd name="T3" fmla="*/ 0 h 362"/>
              <a:gd name="T4" fmla="*/ 0 60000 65536"/>
              <a:gd name="T5" fmla="*/ 0 60000 65536"/>
              <a:gd name="T6" fmla="*/ 0 w 137"/>
              <a:gd name="T7" fmla="*/ 0 h 362"/>
              <a:gd name="T8" fmla="*/ 137 w 137"/>
              <a:gd name="T9" fmla="*/ 362 h 3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7" h="362">
                <a:moveTo>
                  <a:pt x="137" y="362"/>
                </a:moveTo>
                <a:cubicBezTo>
                  <a:pt x="137" y="362"/>
                  <a:pt x="68" y="181"/>
                  <a:pt x="0" y="0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90" name="Freeform 89"/>
          <p:cNvSpPr>
            <a:spLocks/>
          </p:cNvSpPr>
          <p:nvPr/>
        </p:nvSpPr>
        <p:spPr bwMode="auto">
          <a:xfrm>
            <a:off x="4787900" y="4652963"/>
            <a:ext cx="720725" cy="288925"/>
          </a:xfrm>
          <a:custGeom>
            <a:avLst/>
            <a:gdLst>
              <a:gd name="T0" fmla="*/ 0 w 454"/>
              <a:gd name="T1" fmla="*/ 2147483647 h 182"/>
              <a:gd name="T2" fmla="*/ 2147483647 w 454"/>
              <a:gd name="T3" fmla="*/ 2147483647 h 182"/>
              <a:gd name="T4" fmla="*/ 2147483647 w 454"/>
              <a:gd name="T5" fmla="*/ 2147483647 h 182"/>
              <a:gd name="T6" fmla="*/ 2147483647 w 454"/>
              <a:gd name="T7" fmla="*/ 0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182"/>
              <a:gd name="T14" fmla="*/ 454 w 454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182">
                <a:moveTo>
                  <a:pt x="0" y="136"/>
                </a:moveTo>
                <a:cubicBezTo>
                  <a:pt x="42" y="159"/>
                  <a:pt x="84" y="182"/>
                  <a:pt x="137" y="182"/>
                </a:cubicBezTo>
                <a:cubicBezTo>
                  <a:pt x="190" y="182"/>
                  <a:pt x="265" y="166"/>
                  <a:pt x="318" y="136"/>
                </a:cubicBezTo>
                <a:cubicBezTo>
                  <a:pt x="371" y="106"/>
                  <a:pt x="412" y="53"/>
                  <a:pt x="454" y="0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91" name="Freeform 90"/>
          <p:cNvSpPr>
            <a:spLocks/>
          </p:cNvSpPr>
          <p:nvPr/>
        </p:nvSpPr>
        <p:spPr bwMode="auto">
          <a:xfrm>
            <a:off x="4787900" y="4724400"/>
            <a:ext cx="720725" cy="288925"/>
          </a:xfrm>
          <a:custGeom>
            <a:avLst/>
            <a:gdLst>
              <a:gd name="T0" fmla="*/ 0 w 454"/>
              <a:gd name="T1" fmla="*/ 2147483647 h 182"/>
              <a:gd name="T2" fmla="*/ 2147483647 w 454"/>
              <a:gd name="T3" fmla="*/ 2147483647 h 182"/>
              <a:gd name="T4" fmla="*/ 2147483647 w 454"/>
              <a:gd name="T5" fmla="*/ 2147483647 h 182"/>
              <a:gd name="T6" fmla="*/ 2147483647 w 454"/>
              <a:gd name="T7" fmla="*/ 0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182"/>
              <a:gd name="T14" fmla="*/ 454 w 454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182">
                <a:moveTo>
                  <a:pt x="0" y="136"/>
                </a:moveTo>
                <a:cubicBezTo>
                  <a:pt x="42" y="159"/>
                  <a:pt x="84" y="182"/>
                  <a:pt x="137" y="182"/>
                </a:cubicBezTo>
                <a:cubicBezTo>
                  <a:pt x="190" y="182"/>
                  <a:pt x="265" y="166"/>
                  <a:pt x="318" y="136"/>
                </a:cubicBezTo>
                <a:cubicBezTo>
                  <a:pt x="371" y="106"/>
                  <a:pt x="412" y="53"/>
                  <a:pt x="454" y="0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92" name="Freeform 91"/>
          <p:cNvSpPr>
            <a:spLocks/>
          </p:cNvSpPr>
          <p:nvPr/>
        </p:nvSpPr>
        <p:spPr bwMode="auto">
          <a:xfrm>
            <a:off x="4787900" y="4797425"/>
            <a:ext cx="720725" cy="288925"/>
          </a:xfrm>
          <a:custGeom>
            <a:avLst/>
            <a:gdLst>
              <a:gd name="T0" fmla="*/ 0 w 454"/>
              <a:gd name="T1" fmla="*/ 2147483647 h 182"/>
              <a:gd name="T2" fmla="*/ 2147483647 w 454"/>
              <a:gd name="T3" fmla="*/ 2147483647 h 182"/>
              <a:gd name="T4" fmla="*/ 2147483647 w 454"/>
              <a:gd name="T5" fmla="*/ 2147483647 h 182"/>
              <a:gd name="T6" fmla="*/ 2147483647 w 454"/>
              <a:gd name="T7" fmla="*/ 0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182"/>
              <a:gd name="T14" fmla="*/ 454 w 454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182">
                <a:moveTo>
                  <a:pt x="0" y="136"/>
                </a:moveTo>
                <a:cubicBezTo>
                  <a:pt x="42" y="159"/>
                  <a:pt x="84" y="182"/>
                  <a:pt x="137" y="182"/>
                </a:cubicBezTo>
                <a:cubicBezTo>
                  <a:pt x="190" y="182"/>
                  <a:pt x="265" y="166"/>
                  <a:pt x="318" y="136"/>
                </a:cubicBezTo>
                <a:cubicBezTo>
                  <a:pt x="371" y="106"/>
                  <a:pt x="412" y="53"/>
                  <a:pt x="454" y="0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93" name="Freeform 92"/>
          <p:cNvSpPr>
            <a:spLocks/>
          </p:cNvSpPr>
          <p:nvPr/>
        </p:nvSpPr>
        <p:spPr bwMode="auto">
          <a:xfrm>
            <a:off x="4859338" y="4868863"/>
            <a:ext cx="720725" cy="288925"/>
          </a:xfrm>
          <a:custGeom>
            <a:avLst/>
            <a:gdLst>
              <a:gd name="T0" fmla="*/ 0 w 454"/>
              <a:gd name="T1" fmla="*/ 2147483647 h 182"/>
              <a:gd name="T2" fmla="*/ 2147483647 w 454"/>
              <a:gd name="T3" fmla="*/ 2147483647 h 182"/>
              <a:gd name="T4" fmla="*/ 2147483647 w 454"/>
              <a:gd name="T5" fmla="*/ 2147483647 h 182"/>
              <a:gd name="T6" fmla="*/ 2147483647 w 454"/>
              <a:gd name="T7" fmla="*/ 0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182"/>
              <a:gd name="T14" fmla="*/ 454 w 454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182">
                <a:moveTo>
                  <a:pt x="0" y="136"/>
                </a:moveTo>
                <a:cubicBezTo>
                  <a:pt x="42" y="159"/>
                  <a:pt x="84" y="182"/>
                  <a:pt x="137" y="182"/>
                </a:cubicBezTo>
                <a:cubicBezTo>
                  <a:pt x="190" y="182"/>
                  <a:pt x="265" y="166"/>
                  <a:pt x="318" y="136"/>
                </a:cubicBezTo>
                <a:cubicBezTo>
                  <a:pt x="371" y="106"/>
                  <a:pt x="412" y="53"/>
                  <a:pt x="454" y="0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94" name="Freeform 93"/>
          <p:cNvSpPr>
            <a:spLocks/>
          </p:cNvSpPr>
          <p:nvPr/>
        </p:nvSpPr>
        <p:spPr bwMode="auto">
          <a:xfrm>
            <a:off x="4932363" y="4797425"/>
            <a:ext cx="576262" cy="576263"/>
          </a:xfrm>
          <a:custGeom>
            <a:avLst/>
            <a:gdLst>
              <a:gd name="T0" fmla="*/ 0 w 363"/>
              <a:gd name="T1" fmla="*/ 2147483647 h 363"/>
              <a:gd name="T2" fmla="*/ 2147483647 w 363"/>
              <a:gd name="T3" fmla="*/ 2147483647 h 363"/>
              <a:gd name="T4" fmla="*/ 2147483647 w 363"/>
              <a:gd name="T5" fmla="*/ 0 h 363"/>
              <a:gd name="T6" fmla="*/ 0 60000 65536"/>
              <a:gd name="T7" fmla="*/ 0 60000 65536"/>
              <a:gd name="T8" fmla="*/ 0 60000 65536"/>
              <a:gd name="T9" fmla="*/ 0 w 363"/>
              <a:gd name="T10" fmla="*/ 0 h 363"/>
              <a:gd name="T11" fmla="*/ 363 w 363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" h="363">
                <a:moveTo>
                  <a:pt x="0" y="363"/>
                </a:moveTo>
                <a:cubicBezTo>
                  <a:pt x="83" y="325"/>
                  <a:pt x="167" y="287"/>
                  <a:pt x="227" y="227"/>
                </a:cubicBezTo>
                <a:cubicBezTo>
                  <a:pt x="287" y="167"/>
                  <a:pt x="325" y="83"/>
                  <a:pt x="363" y="0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95" name="Freeform 94"/>
          <p:cNvSpPr>
            <a:spLocks/>
          </p:cNvSpPr>
          <p:nvPr/>
        </p:nvSpPr>
        <p:spPr bwMode="auto">
          <a:xfrm>
            <a:off x="4932363" y="4868863"/>
            <a:ext cx="576262" cy="576262"/>
          </a:xfrm>
          <a:custGeom>
            <a:avLst/>
            <a:gdLst>
              <a:gd name="T0" fmla="*/ 0 w 363"/>
              <a:gd name="T1" fmla="*/ 2147483647 h 363"/>
              <a:gd name="T2" fmla="*/ 2147483647 w 363"/>
              <a:gd name="T3" fmla="*/ 2147483647 h 363"/>
              <a:gd name="T4" fmla="*/ 2147483647 w 363"/>
              <a:gd name="T5" fmla="*/ 0 h 363"/>
              <a:gd name="T6" fmla="*/ 0 60000 65536"/>
              <a:gd name="T7" fmla="*/ 0 60000 65536"/>
              <a:gd name="T8" fmla="*/ 0 60000 65536"/>
              <a:gd name="T9" fmla="*/ 0 w 363"/>
              <a:gd name="T10" fmla="*/ 0 h 363"/>
              <a:gd name="T11" fmla="*/ 363 w 363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" h="363">
                <a:moveTo>
                  <a:pt x="0" y="363"/>
                </a:moveTo>
                <a:cubicBezTo>
                  <a:pt x="83" y="325"/>
                  <a:pt x="167" y="287"/>
                  <a:pt x="227" y="227"/>
                </a:cubicBezTo>
                <a:cubicBezTo>
                  <a:pt x="287" y="167"/>
                  <a:pt x="325" y="83"/>
                  <a:pt x="363" y="0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96" name="Freeform 95"/>
          <p:cNvSpPr>
            <a:spLocks/>
          </p:cNvSpPr>
          <p:nvPr/>
        </p:nvSpPr>
        <p:spPr bwMode="auto">
          <a:xfrm>
            <a:off x="4932363" y="4941888"/>
            <a:ext cx="576262" cy="576262"/>
          </a:xfrm>
          <a:custGeom>
            <a:avLst/>
            <a:gdLst>
              <a:gd name="T0" fmla="*/ 0 w 363"/>
              <a:gd name="T1" fmla="*/ 2147483647 h 363"/>
              <a:gd name="T2" fmla="*/ 2147483647 w 363"/>
              <a:gd name="T3" fmla="*/ 2147483647 h 363"/>
              <a:gd name="T4" fmla="*/ 2147483647 w 363"/>
              <a:gd name="T5" fmla="*/ 0 h 363"/>
              <a:gd name="T6" fmla="*/ 0 60000 65536"/>
              <a:gd name="T7" fmla="*/ 0 60000 65536"/>
              <a:gd name="T8" fmla="*/ 0 60000 65536"/>
              <a:gd name="T9" fmla="*/ 0 w 363"/>
              <a:gd name="T10" fmla="*/ 0 h 363"/>
              <a:gd name="T11" fmla="*/ 363 w 363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" h="363">
                <a:moveTo>
                  <a:pt x="0" y="363"/>
                </a:moveTo>
                <a:cubicBezTo>
                  <a:pt x="83" y="325"/>
                  <a:pt x="167" y="287"/>
                  <a:pt x="227" y="227"/>
                </a:cubicBezTo>
                <a:cubicBezTo>
                  <a:pt x="287" y="167"/>
                  <a:pt x="325" y="83"/>
                  <a:pt x="363" y="0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97" name="Freeform 96"/>
          <p:cNvSpPr>
            <a:spLocks/>
          </p:cNvSpPr>
          <p:nvPr/>
        </p:nvSpPr>
        <p:spPr bwMode="auto">
          <a:xfrm flipH="1">
            <a:off x="3852863" y="4868863"/>
            <a:ext cx="647700" cy="576262"/>
          </a:xfrm>
          <a:custGeom>
            <a:avLst/>
            <a:gdLst>
              <a:gd name="T0" fmla="*/ 0 w 363"/>
              <a:gd name="T1" fmla="*/ 2147483647 h 363"/>
              <a:gd name="T2" fmla="*/ 2147483647 w 363"/>
              <a:gd name="T3" fmla="*/ 2147483647 h 363"/>
              <a:gd name="T4" fmla="*/ 2147483647 w 363"/>
              <a:gd name="T5" fmla="*/ 0 h 363"/>
              <a:gd name="T6" fmla="*/ 0 60000 65536"/>
              <a:gd name="T7" fmla="*/ 0 60000 65536"/>
              <a:gd name="T8" fmla="*/ 0 60000 65536"/>
              <a:gd name="T9" fmla="*/ 0 w 363"/>
              <a:gd name="T10" fmla="*/ 0 h 363"/>
              <a:gd name="T11" fmla="*/ 363 w 363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" h="363">
                <a:moveTo>
                  <a:pt x="0" y="363"/>
                </a:moveTo>
                <a:cubicBezTo>
                  <a:pt x="83" y="325"/>
                  <a:pt x="167" y="287"/>
                  <a:pt x="227" y="227"/>
                </a:cubicBezTo>
                <a:cubicBezTo>
                  <a:pt x="287" y="167"/>
                  <a:pt x="325" y="83"/>
                  <a:pt x="363" y="0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98" name="Freeform 97"/>
          <p:cNvSpPr>
            <a:spLocks/>
          </p:cNvSpPr>
          <p:nvPr/>
        </p:nvSpPr>
        <p:spPr bwMode="auto">
          <a:xfrm flipH="1">
            <a:off x="3851275" y="4941888"/>
            <a:ext cx="649288" cy="576262"/>
          </a:xfrm>
          <a:custGeom>
            <a:avLst/>
            <a:gdLst>
              <a:gd name="T0" fmla="*/ 0 w 363"/>
              <a:gd name="T1" fmla="*/ 2147483647 h 363"/>
              <a:gd name="T2" fmla="*/ 2147483647 w 363"/>
              <a:gd name="T3" fmla="*/ 2147483647 h 363"/>
              <a:gd name="T4" fmla="*/ 2147483647 w 363"/>
              <a:gd name="T5" fmla="*/ 0 h 363"/>
              <a:gd name="T6" fmla="*/ 0 60000 65536"/>
              <a:gd name="T7" fmla="*/ 0 60000 65536"/>
              <a:gd name="T8" fmla="*/ 0 60000 65536"/>
              <a:gd name="T9" fmla="*/ 0 w 363"/>
              <a:gd name="T10" fmla="*/ 0 h 363"/>
              <a:gd name="T11" fmla="*/ 363 w 363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" h="363">
                <a:moveTo>
                  <a:pt x="0" y="363"/>
                </a:moveTo>
                <a:cubicBezTo>
                  <a:pt x="83" y="325"/>
                  <a:pt x="167" y="287"/>
                  <a:pt x="227" y="227"/>
                </a:cubicBezTo>
                <a:cubicBezTo>
                  <a:pt x="287" y="167"/>
                  <a:pt x="325" y="83"/>
                  <a:pt x="363" y="0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99" name="Freeform 98"/>
          <p:cNvSpPr>
            <a:spLocks/>
          </p:cNvSpPr>
          <p:nvPr/>
        </p:nvSpPr>
        <p:spPr bwMode="auto">
          <a:xfrm>
            <a:off x="5867400" y="3789363"/>
            <a:ext cx="433388" cy="215900"/>
          </a:xfrm>
          <a:custGeom>
            <a:avLst/>
            <a:gdLst>
              <a:gd name="T0" fmla="*/ 2147483647 w 273"/>
              <a:gd name="T1" fmla="*/ 0 h 136"/>
              <a:gd name="T2" fmla="*/ 0 w 273"/>
              <a:gd name="T3" fmla="*/ 2147483647 h 136"/>
              <a:gd name="T4" fmla="*/ 0 60000 65536"/>
              <a:gd name="T5" fmla="*/ 0 60000 65536"/>
              <a:gd name="T6" fmla="*/ 0 w 273"/>
              <a:gd name="T7" fmla="*/ 0 h 136"/>
              <a:gd name="T8" fmla="*/ 273 w 273"/>
              <a:gd name="T9" fmla="*/ 136 h 1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36">
                <a:moveTo>
                  <a:pt x="273" y="0"/>
                </a:moveTo>
                <a:cubicBezTo>
                  <a:pt x="159" y="56"/>
                  <a:pt x="46" y="113"/>
                  <a:pt x="0" y="136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0" name="Freeform 99"/>
          <p:cNvSpPr>
            <a:spLocks/>
          </p:cNvSpPr>
          <p:nvPr/>
        </p:nvSpPr>
        <p:spPr bwMode="auto">
          <a:xfrm>
            <a:off x="5867400" y="3716338"/>
            <a:ext cx="433388" cy="215900"/>
          </a:xfrm>
          <a:custGeom>
            <a:avLst/>
            <a:gdLst>
              <a:gd name="T0" fmla="*/ 2147483647 w 273"/>
              <a:gd name="T1" fmla="*/ 0 h 136"/>
              <a:gd name="T2" fmla="*/ 0 w 273"/>
              <a:gd name="T3" fmla="*/ 2147483647 h 136"/>
              <a:gd name="T4" fmla="*/ 0 60000 65536"/>
              <a:gd name="T5" fmla="*/ 0 60000 65536"/>
              <a:gd name="T6" fmla="*/ 0 w 273"/>
              <a:gd name="T7" fmla="*/ 0 h 136"/>
              <a:gd name="T8" fmla="*/ 273 w 273"/>
              <a:gd name="T9" fmla="*/ 136 h 1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36">
                <a:moveTo>
                  <a:pt x="273" y="0"/>
                </a:moveTo>
                <a:cubicBezTo>
                  <a:pt x="159" y="56"/>
                  <a:pt x="46" y="113"/>
                  <a:pt x="0" y="136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1" name="Freeform 100"/>
          <p:cNvSpPr>
            <a:spLocks/>
          </p:cNvSpPr>
          <p:nvPr/>
        </p:nvSpPr>
        <p:spPr bwMode="auto">
          <a:xfrm>
            <a:off x="5867400" y="3644900"/>
            <a:ext cx="433388" cy="215900"/>
          </a:xfrm>
          <a:custGeom>
            <a:avLst/>
            <a:gdLst>
              <a:gd name="T0" fmla="*/ 2147483647 w 273"/>
              <a:gd name="T1" fmla="*/ 0 h 136"/>
              <a:gd name="T2" fmla="*/ 0 w 273"/>
              <a:gd name="T3" fmla="*/ 2147483647 h 136"/>
              <a:gd name="T4" fmla="*/ 0 60000 65536"/>
              <a:gd name="T5" fmla="*/ 0 60000 65536"/>
              <a:gd name="T6" fmla="*/ 0 w 273"/>
              <a:gd name="T7" fmla="*/ 0 h 136"/>
              <a:gd name="T8" fmla="*/ 273 w 273"/>
              <a:gd name="T9" fmla="*/ 136 h 1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36">
                <a:moveTo>
                  <a:pt x="273" y="0"/>
                </a:moveTo>
                <a:cubicBezTo>
                  <a:pt x="159" y="56"/>
                  <a:pt x="46" y="113"/>
                  <a:pt x="0" y="136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2" name="Freeform 101"/>
          <p:cNvSpPr>
            <a:spLocks/>
          </p:cNvSpPr>
          <p:nvPr/>
        </p:nvSpPr>
        <p:spPr bwMode="auto">
          <a:xfrm>
            <a:off x="4211638" y="5013325"/>
            <a:ext cx="433387" cy="215900"/>
          </a:xfrm>
          <a:custGeom>
            <a:avLst/>
            <a:gdLst>
              <a:gd name="T0" fmla="*/ 2147483647 w 273"/>
              <a:gd name="T1" fmla="*/ 0 h 136"/>
              <a:gd name="T2" fmla="*/ 0 w 273"/>
              <a:gd name="T3" fmla="*/ 2147483647 h 136"/>
              <a:gd name="T4" fmla="*/ 0 60000 65536"/>
              <a:gd name="T5" fmla="*/ 0 60000 65536"/>
              <a:gd name="T6" fmla="*/ 0 w 273"/>
              <a:gd name="T7" fmla="*/ 0 h 136"/>
              <a:gd name="T8" fmla="*/ 273 w 273"/>
              <a:gd name="T9" fmla="*/ 136 h 1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36">
                <a:moveTo>
                  <a:pt x="273" y="0"/>
                </a:moveTo>
                <a:cubicBezTo>
                  <a:pt x="159" y="56"/>
                  <a:pt x="46" y="113"/>
                  <a:pt x="0" y="136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3" name="Freeform 102"/>
          <p:cNvSpPr>
            <a:spLocks/>
          </p:cNvSpPr>
          <p:nvPr/>
        </p:nvSpPr>
        <p:spPr bwMode="auto">
          <a:xfrm>
            <a:off x="4211638" y="4941888"/>
            <a:ext cx="433387" cy="215900"/>
          </a:xfrm>
          <a:custGeom>
            <a:avLst/>
            <a:gdLst>
              <a:gd name="T0" fmla="*/ 2147483647 w 273"/>
              <a:gd name="T1" fmla="*/ 0 h 136"/>
              <a:gd name="T2" fmla="*/ 0 w 273"/>
              <a:gd name="T3" fmla="*/ 2147483647 h 136"/>
              <a:gd name="T4" fmla="*/ 0 60000 65536"/>
              <a:gd name="T5" fmla="*/ 0 60000 65536"/>
              <a:gd name="T6" fmla="*/ 0 w 273"/>
              <a:gd name="T7" fmla="*/ 0 h 136"/>
              <a:gd name="T8" fmla="*/ 273 w 273"/>
              <a:gd name="T9" fmla="*/ 136 h 1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36">
                <a:moveTo>
                  <a:pt x="273" y="0"/>
                </a:moveTo>
                <a:cubicBezTo>
                  <a:pt x="159" y="56"/>
                  <a:pt x="46" y="113"/>
                  <a:pt x="0" y="136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4" name="Freeform 103"/>
          <p:cNvSpPr>
            <a:spLocks/>
          </p:cNvSpPr>
          <p:nvPr/>
        </p:nvSpPr>
        <p:spPr bwMode="auto">
          <a:xfrm>
            <a:off x="4138613" y="5229225"/>
            <a:ext cx="433387" cy="215900"/>
          </a:xfrm>
          <a:custGeom>
            <a:avLst/>
            <a:gdLst>
              <a:gd name="T0" fmla="*/ 2147483647 w 273"/>
              <a:gd name="T1" fmla="*/ 0 h 136"/>
              <a:gd name="T2" fmla="*/ 0 w 273"/>
              <a:gd name="T3" fmla="*/ 2147483647 h 136"/>
              <a:gd name="T4" fmla="*/ 0 60000 65536"/>
              <a:gd name="T5" fmla="*/ 0 60000 65536"/>
              <a:gd name="T6" fmla="*/ 0 w 273"/>
              <a:gd name="T7" fmla="*/ 0 h 136"/>
              <a:gd name="T8" fmla="*/ 273 w 273"/>
              <a:gd name="T9" fmla="*/ 136 h 1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36">
                <a:moveTo>
                  <a:pt x="273" y="0"/>
                </a:moveTo>
                <a:cubicBezTo>
                  <a:pt x="159" y="56"/>
                  <a:pt x="46" y="113"/>
                  <a:pt x="0" y="136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5" name="Freeform 104"/>
          <p:cNvSpPr>
            <a:spLocks/>
          </p:cNvSpPr>
          <p:nvPr/>
        </p:nvSpPr>
        <p:spPr bwMode="auto">
          <a:xfrm>
            <a:off x="5795963" y="3429000"/>
            <a:ext cx="144462" cy="647700"/>
          </a:xfrm>
          <a:custGeom>
            <a:avLst/>
            <a:gdLst>
              <a:gd name="T0" fmla="*/ 2147483647 w 91"/>
              <a:gd name="T1" fmla="*/ 0 h 408"/>
              <a:gd name="T2" fmla="*/ 0 w 91"/>
              <a:gd name="T3" fmla="*/ 2147483647 h 408"/>
              <a:gd name="T4" fmla="*/ 0 60000 65536"/>
              <a:gd name="T5" fmla="*/ 0 60000 65536"/>
              <a:gd name="T6" fmla="*/ 0 w 91"/>
              <a:gd name="T7" fmla="*/ 0 h 408"/>
              <a:gd name="T8" fmla="*/ 91 w 91"/>
              <a:gd name="T9" fmla="*/ 408 h 4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" h="408">
                <a:moveTo>
                  <a:pt x="91" y="0"/>
                </a:moveTo>
                <a:cubicBezTo>
                  <a:pt x="91" y="0"/>
                  <a:pt x="45" y="204"/>
                  <a:pt x="0" y="408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6" name="Freeform 105"/>
          <p:cNvSpPr>
            <a:spLocks/>
          </p:cNvSpPr>
          <p:nvPr/>
        </p:nvSpPr>
        <p:spPr bwMode="auto">
          <a:xfrm>
            <a:off x="5867400" y="3573463"/>
            <a:ext cx="360363" cy="360362"/>
          </a:xfrm>
          <a:custGeom>
            <a:avLst/>
            <a:gdLst>
              <a:gd name="T0" fmla="*/ 2147483647 w 227"/>
              <a:gd name="T1" fmla="*/ 0 h 227"/>
              <a:gd name="T2" fmla="*/ 0 w 227"/>
              <a:gd name="T3" fmla="*/ 2147483647 h 227"/>
              <a:gd name="T4" fmla="*/ 0 60000 65536"/>
              <a:gd name="T5" fmla="*/ 0 60000 65536"/>
              <a:gd name="T6" fmla="*/ 0 w 227"/>
              <a:gd name="T7" fmla="*/ 0 h 227"/>
              <a:gd name="T8" fmla="*/ 227 w 227"/>
              <a:gd name="T9" fmla="*/ 227 h 22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7" h="227">
                <a:moveTo>
                  <a:pt x="227" y="0"/>
                </a:moveTo>
                <a:cubicBezTo>
                  <a:pt x="227" y="0"/>
                  <a:pt x="113" y="113"/>
                  <a:pt x="0" y="227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7" name="Freeform 106"/>
          <p:cNvSpPr>
            <a:spLocks/>
          </p:cNvSpPr>
          <p:nvPr/>
        </p:nvSpPr>
        <p:spPr bwMode="auto">
          <a:xfrm>
            <a:off x="5867400" y="3573463"/>
            <a:ext cx="433388" cy="215900"/>
          </a:xfrm>
          <a:custGeom>
            <a:avLst/>
            <a:gdLst>
              <a:gd name="T0" fmla="*/ 2147483647 w 273"/>
              <a:gd name="T1" fmla="*/ 0 h 136"/>
              <a:gd name="T2" fmla="*/ 0 w 273"/>
              <a:gd name="T3" fmla="*/ 2147483647 h 136"/>
              <a:gd name="T4" fmla="*/ 0 60000 65536"/>
              <a:gd name="T5" fmla="*/ 0 60000 65536"/>
              <a:gd name="T6" fmla="*/ 0 w 273"/>
              <a:gd name="T7" fmla="*/ 0 h 136"/>
              <a:gd name="T8" fmla="*/ 273 w 273"/>
              <a:gd name="T9" fmla="*/ 136 h 1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36">
                <a:moveTo>
                  <a:pt x="273" y="0"/>
                </a:moveTo>
                <a:cubicBezTo>
                  <a:pt x="159" y="56"/>
                  <a:pt x="46" y="113"/>
                  <a:pt x="0" y="136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8" name="Freeform 107"/>
          <p:cNvSpPr>
            <a:spLocks/>
          </p:cNvSpPr>
          <p:nvPr/>
        </p:nvSpPr>
        <p:spPr bwMode="auto">
          <a:xfrm>
            <a:off x="2700338" y="1628775"/>
            <a:ext cx="1008062" cy="576263"/>
          </a:xfrm>
          <a:custGeom>
            <a:avLst/>
            <a:gdLst>
              <a:gd name="T0" fmla="*/ 2147483647 w 635"/>
              <a:gd name="T1" fmla="*/ 0 h 363"/>
              <a:gd name="T2" fmla="*/ 2147483647 w 635"/>
              <a:gd name="T3" fmla="*/ 2147483647 h 363"/>
              <a:gd name="T4" fmla="*/ 2147483647 w 635"/>
              <a:gd name="T5" fmla="*/ 2147483647 h 363"/>
              <a:gd name="T6" fmla="*/ 0 w 635"/>
              <a:gd name="T7" fmla="*/ 2147483647 h 363"/>
              <a:gd name="T8" fmla="*/ 0 60000 65536"/>
              <a:gd name="T9" fmla="*/ 0 60000 65536"/>
              <a:gd name="T10" fmla="*/ 0 60000 65536"/>
              <a:gd name="T11" fmla="*/ 0 60000 65536"/>
              <a:gd name="T12" fmla="*/ 0 w 635"/>
              <a:gd name="T13" fmla="*/ 0 h 363"/>
              <a:gd name="T14" fmla="*/ 635 w 635"/>
              <a:gd name="T15" fmla="*/ 363 h 3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5" h="363">
                <a:moveTo>
                  <a:pt x="635" y="0"/>
                </a:moveTo>
                <a:cubicBezTo>
                  <a:pt x="578" y="106"/>
                  <a:pt x="521" y="212"/>
                  <a:pt x="453" y="272"/>
                </a:cubicBezTo>
                <a:cubicBezTo>
                  <a:pt x="385" y="332"/>
                  <a:pt x="301" y="363"/>
                  <a:pt x="226" y="363"/>
                </a:cubicBezTo>
                <a:cubicBezTo>
                  <a:pt x="151" y="363"/>
                  <a:pt x="38" y="287"/>
                  <a:pt x="0" y="272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9" name="Freeform 108"/>
          <p:cNvSpPr>
            <a:spLocks/>
          </p:cNvSpPr>
          <p:nvPr/>
        </p:nvSpPr>
        <p:spPr bwMode="auto">
          <a:xfrm>
            <a:off x="2627313" y="1484313"/>
            <a:ext cx="1008062" cy="815975"/>
          </a:xfrm>
          <a:custGeom>
            <a:avLst/>
            <a:gdLst>
              <a:gd name="T0" fmla="*/ 2147483647 w 635"/>
              <a:gd name="T1" fmla="*/ 0 h 514"/>
              <a:gd name="T2" fmla="*/ 2147483647 w 635"/>
              <a:gd name="T3" fmla="*/ 2147483647 h 514"/>
              <a:gd name="T4" fmla="*/ 2147483647 w 635"/>
              <a:gd name="T5" fmla="*/ 2147483647 h 514"/>
              <a:gd name="T6" fmla="*/ 0 w 635"/>
              <a:gd name="T7" fmla="*/ 2147483647 h 514"/>
              <a:gd name="T8" fmla="*/ 0 60000 65536"/>
              <a:gd name="T9" fmla="*/ 0 60000 65536"/>
              <a:gd name="T10" fmla="*/ 0 60000 65536"/>
              <a:gd name="T11" fmla="*/ 0 60000 65536"/>
              <a:gd name="T12" fmla="*/ 0 w 635"/>
              <a:gd name="T13" fmla="*/ 0 h 514"/>
              <a:gd name="T14" fmla="*/ 635 w 635"/>
              <a:gd name="T15" fmla="*/ 514 h 5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5" h="514">
                <a:moveTo>
                  <a:pt x="635" y="0"/>
                </a:moveTo>
                <a:cubicBezTo>
                  <a:pt x="616" y="140"/>
                  <a:pt x="598" y="280"/>
                  <a:pt x="545" y="363"/>
                </a:cubicBezTo>
                <a:cubicBezTo>
                  <a:pt x="492" y="446"/>
                  <a:pt x="409" y="484"/>
                  <a:pt x="318" y="499"/>
                </a:cubicBezTo>
                <a:cubicBezTo>
                  <a:pt x="227" y="514"/>
                  <a:pt x="53" y="461"/>
                  <a:pt x="0" y="454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0" name="Freeform 109"/>
          <p:cNvSpPr>
            <a:spLocks/>
          </p:cNvSpPr>
          <p:nvPr/>
        </p:nvSpPr>
        <p:spPr bwMode="auto">
          <a:xfrm>
            <a:off x="5724525" y="1628775"/>
            <a:ext cx="660400" cy="515938"/>
          </a:xfrm>
          <a:custGeom>
            <a:avLst/>
            <a:gdLst>
              <a:gd name="T0" fmla="*/ 0 w 416"/>
              <a:gd name="T1" fmla="*/ 0 h 325"/>
              <a:gd name="T2" fmla="*/ 2147483647 w 416"/>
              <a:gd name="T3" fmla="*/ 2147483647 h 325"/>
              <a:gd name="T4" fmla="*/ 2147483647 w 416"/>
              <a:gd name="T5" fmla="*/ 2147483647 h 325"/>
              <a:gd name="T6" fmla="*/ 2147483647 w 416"/>
              <a:gd name="T7" fmla="*/ 2147483647 h 325"/>
              <a:gd name="T8" fmla="*/ 0 60000 65536"/>
              <a:gd name="T9" fmla="*/ 0 60000 65536"/>
              <a:gd name="T10" fmla="*/ 0 60000 65536"/>
              <a:gd name="T11" fmla="*/ 0 60000 65536"/>
              <a:gd name="T12" fmla="*/ 0 w 416"/>
              <a:gd name="T13" fmla="*/ 0 h 325"/>
              <a:gd name="T14" fmla="*/ 416 w 416"/>
              <a:gd name="T15" fmla="*/ 325 h 3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6" h="325">
                <a:moveTo>
                  <a:pt x="0" y="0"/>
                </a:moveTo>
                <a:cubicBezTo>
                  <a:pt x="15" y="109"/>
                  <a:pt x="30" y="219"/>
                  <a:pt x="90" y="272"/>
                </a:cubicBezTo>
                <a:cubicBezTo>
                  <a:pt x="150" y="325"/>
                  <a:pt x="310" y="325"/>
                  <a:pt x="363" y="318"/>
                </a:cubicBezTo>
                <a:cubicBezTo>
                  <a:pt x="416" y="311"/>
                  <a:pt x="412" y="269"/>
                  <a:pt x="408" y="22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1" name="Freeform 110"/>
          <p:cNvSpPr>
            <a:spLocks/>
          </p:cNvSpPr>
          <p:nvPr/>
        </p:nvSpPr>
        <p:spPr bwMode="auto">
          <a:xfrm>
            <a:off x="5580063" y="1544638"/>
            <a:ext cx="660400" cy="515937"/>
          </a:xfrm>
          <a:custGeom>
            <a:avLst/>
            <a:gdLst>
              <a:gd name="T0" fmla="*/ 0 w 416"/>
              <a:gd name="T1" fmla="*/ 0 h 325"/>
              <a:gd name="T2" fmla="*/ 2147483647 w 416"/>
              <a:gd name="T3" fmla="*/ 2147483647 h 325"/>
              <a:gd name="T4" fmla="*/ 2147483647 w 416"/>
              <a:gd name="T5" fmla="*/ 2147483647 h 325"/>
              <a:gd name="T6" fmla="*/ 2147483647 w 416"/>
              <a:gd name="T7" fmla="*/ 2147483647 h 325"/>
              <a:gd name="T8" fmla="*/ 0 60000 65536"/>
              <a:gd name="T9" fmla="*/ 0 60000 65536"/>
              <a:gd name="T10" fmla="*/ 0 60000 65536"/>
              <a:gd name="T11" fmla="*/ 0 60000 65536"/>
              <a:gd name="T12" fmla="*/ 0 w 416"/>
              <a:gd name="T13" fmla="*/ 0 h 325"/>
              <a:gd name="T14" fmla="*/ 416 w 416"/>
              <a:gd name="T15" fmla="*/ 325 h 3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6" h="325">
                <a:moveTo>
                  <a:pt x="0" y="0"/>
                </a:moveTo>
                <a:cubicBezTo>
                  <a:pt x="15" y="109"/>
                  <a:pt x="30" y="219"/>
                  <a:pt x="90" y="272"/>
                </a:cubicBezTo>
                <a:cubicBezTo>
                  <a:pt x="150" y="325"/>
                  <a:pt x="310" y="325"/>
                  <a:pt x="363" y="318"/>
                </a:cubicBezTo>
                <a:cubicBezTo>
                  <a:pt x="416" y="311"/>
                  <a:pt x="412" y="269"/>
                  <a:pt x="408" y="22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" name="Freeform 111"/>
          <p:cNvSpPr>
            <a:spLocks/>
          </p:cNvSpPr>
          <p:nvPr/>
        </p:nvSpPr>
        <p:spPr bwMode="auto">
          <a:xfrm>
            <a:off x="5292725" y="1989138"/>
            <a:ext cx="1150938" cy="298450"/>
          </a:xfrm>
          <a:custGeom>
            <a:avLst/>
            <a:gdLst>
              <a:gd name="T0" fmla="*/ 0 w 725"/>
              <a:gd name="T1" fmla="*/ 2147483647 h 188"/>
              <a:gd name="T2" fmla="*/ 2147483647 w 725"/>
              <a:gd name="T3" fmla="*/ 2147483647 h 188"/>
              <a:gd name="T4" fmla="*/ 2147483647 w 725"/>
              <a:gd name="T5" fmla="*/ 0 h 188"/>
              <a:gd name="T6" fmla="*/ 0 60000 65536"/>
              <a:gd name="T7" fmla="*/ 0 60000 65536"/>
              <a:gd name="T8" fmla="*/ 0 60000 65536"/>
              <a:gd name="T9" fmla="*/ 0 w 725"/>
              <a:gd name="T10" fmla="*/ 0 h 188"/>
              <a:gd name="T11" fmla="*/ 725 w 725"/>
              <a:gd name="T12" fmla="*/ 188 h 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5" h="188">
                <a:moveTo>
                  <a:pt x="0" y="45"/>
                </a:moveTo>
                <a:cubicBezTo>
                  <a:pt x="75" y="116"/>
                  <a:pt x="151" y="188"/>
                  <a:pt x="272" y="181"/>
                </a:cubicBezTo>
                <a:cubicBezTo>
                  <a:pt x="393" y="174"/>
                  <a:pt x="650" y="30"/>
                  <a:pt x="725" y="0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" name="Freeform 112"/>
          <p:cNvSpPr>
            <a:spLocks/>
          </p:cNvSpPr>
          <p:nvPr/>
        </p:nvSpPr>
        <p:spPr bwMode="auto">
          <a:xfrm>
            <a:off x="5567363" y="1844675"/>
            <a:ext cx="660400" cy="515938"/>
          </a:xfrm>
          <a:custGeom>
            <a:avLst/>
            <a:gdLst>
              <a:gd name="T0" fmla="*/ 0 w 416"/>
              <a:gd name="T1" fmla="*/ 0 h 325"/>
              <a:gd name="T2" fmla="*/ 2147483647 w 416"/>
              <a:gd name="T3" fmla="*/ 2147483647 h 325"/>
              <a:gd name="T4" fmla="*/ 2147483647 w 416"/>
              <a:gd name="T5" fmla="*/ 2147483647 h 325"/>
              <a:gd name="T6" fmla="*/ 2147483647 w 416"/>
              <a:gd name="T7" fmla="*/ 2147483647 h 325"/>
              <a:gd name="T8" fmla="*/ 0 60000 65536"/>
              <a:gd name="T9" fmla="*/ 0 60000 65536"/>
              <a:gd name="T10" fmla="*/ 0 60000 65536"/>
              <a:gd name="T11" fmla="*/ 0 60000 65536"/>
              <a:gd name="T12" fmla="*/ 0 w 416"/>
              <a:gd name="T13" fmla="*/ 0 h 325"/>
              <a:gd name="T14" fmla="*/ 416 w 416"/>
              <a:gd name="T15" fmla="*/ 325 h 3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6" h="325">
                <a:moveTo>
                  <a:pt x="0" y="0"/>
                </a:moveTo>
                <a:cubicBezTo>
                  <a:pt x="15" y="109"/>
                  <a:pt x="30" y="219"/>
                  <a:pt x="90" y="272"/>
                </a:cubicBezTo>
                <a:cubicBezTo>
                  <a:pt x="150" y="325"/>
                  <a:pt x="310" y="325"/>
                  <a:pt x="363" y="318"/>
                </a:cubicBezTo>
                <a:cubicBezTo>
                  <a:pt x="416" y="311"/>
                  <a:pt x="412" y="269"/>
                  <a:pt x="408" y="22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4" name="Freeform 113"/>
          <p:cNvSpPr>
            <a:spLocks/>
          </p:cNvSpPr>
          <p:nvPr/>
        </p:nvSpPr>
        <p:spPr bwMode="auto">
          <a:xfrm>
            <a:off x="5508625" y="1773238"/>
            <a:ext cx="660400" cy="515937"/>
          </a:xfrm>
          <a:custGeom>
            <a:avLst/>
            <a:gdLst>
              <a:gd name="T0" fmla="*/ 0 w 416"/>
              <a:gd name="T1" fmla="*/ 0 h 325"/>
              <a:gd name="T2" fmla="*/ 2147483647 w 416"/>
              <a:gd name="T3" fmla="*/ 2147483647 h 325"/>
              <a:gd name="T4" fmla="*/ 2147483647 w 416"/>
              <a:gd name="T5" fmla="*/ 2147483647 h 325"/>
              <a:gd name="T6" fmla="*/ 2147483647 w 416"/>
              <a:gd name="T7" fmla="*/ 2147483647 h 325"/>
              <a:gd name="T8" fmla="*/ 0 60000 65536"/>
              <a:gd name="T9" fmla="*/ 0 60000 65536"/>
              <a:gd name="T10" fmla="*/ 0 60000 65536"/>
              <a:gd name="T11" fmla="*/ 0 60000 65536"/>
              <a:gd name="T12" fmla="*/ 0 w 416"/>
              <a:gd name="T13" fmla="*/ 0 h 325"/>
              <a:gd name="T14" fmla="*/ 416 w 416"/>
              <a:gd name="T15" fmla="*/ 325 h 3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6" h="325">
                <a:moveTo>
                  <a:pt x="0" y="0"/>
                </a:moveTo>
                <a:cubicBezTo>
                  <a:pt x="15" y="109"/>
                  <a:pt x="30" y="219"/>
                  <a:pt x="90" y="272"/>
                </a:cubicBezTo>
                <a:cubicBezTo>
                  <a:pt x="150" y="325"/>
                  <a:pt x="310" y="325"/>
                  <a:pt x="363" y="318"/>
                </a:cubicBezTo>
                <a:cubicBezTo>
                  <a:pt x="416" y="311"/>
                  <a:pt x="412" y="269"/>
                  <a:pt x="408" y="22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5" name="Freeform 114"/>
          <p:cNvSpPr>
            <a:spLocks/>
          </p:cNvSpPr>
          <p:nvPr/>
        </p:nvSpPr>
        <p:spPr bwMode="auto">
          <a:xfrm>
            <a:off x="2627313" y="1916113"/>
            <a:ext cx="1152525" cy="661987"/>
          </a:xfrm>
          <a:custGeom>
            <a:avLst/>
            <a:gdLst>
              <a:gd name="T0" fmla="*/ 0 w 726"/>
              <a:gd name="T1" fmla="*/ 2147483647 h 417"/>
              <a:gd name="T2" fmla="*/ 2147483647 w 726"/>
              <a:gd name="T3" fmla="*/ 2147483647 h 417"/>
              <a:gd name="T4" fmla="*/ 2147483647 w 726"/>
              <a:gd name="T5" fmla="*/ 2147483647 h 417"/>
              <a:gd name="T6" fmla="*/ 2147483647 w 726"/>
              <a:gd name="T7" fmla="*/ 0 h 417"/>
              <a:gd name="T8" fmla="*/ 0 60000 65536"/>
              <a:gd name="T9" fmla="*/ 0 60000 65536"/>
              <a:gd name="T10" fmla="*/ 0 60000 65536"/>
              <a:gd name="T11" fmla="*/ 0 60000 65536"/>
              <a:gd name="T12" fmla="*/ 0 w 726"/>
              <a:gd name="T13" fmla="*/ 0 h 417"/>
              <a:gd name="T14" fmla="*/ 726 w 726"/>
              <a:gd name="T15" fmla="*/ 417 h 4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6" h="417">
                <a:moveTo>
                  <a:pt x="0" y="227"/>
                </a:moveTo>
                <a:cubicBezTo>
                  <a:pt x="75" y="314"/>
                  <a:pt x="151" y="401"/>
                  <a:pt x="227" y="409"/>
                </a:cubicBezTo>
                <a:cubicBezTo>
                  <a:pt x="303" y="417"/>
                  <a:pt x="371" y="341"/>
                  <a:pt x="454" y="273"/>
                </a:cubicBezTo>
                <a:cubicBezTo>
                  <a:pt x="537" y="205"/>
                  <a:pt x="681" y="53"/>
                  <a:pt x="726" y="0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6" name="Freeform 115"/>
          <p:cNvSpPr>
            <a:spLocks/>
          </p:cNvSpPr>
          <p:nvPr/>
        </p:nvSpPr>
        <p:spPr bwMode="auto">
          <a:xfrm>
            <a:off x="3048000" y="1844675"/>
            <a:ext cx="660400" cy="515938"/>
          </a:xfrm>
          <a:custGeom>
            <a:avLst/>
            <a:gdLst>
              <a:gd name="T0" fmla="*/ 0 w 416"/>
              <a:gd name="T1" fmla="*/ 0 h 325"/>
              <a:gd name="T2" fmla="*/ 2147483647 w 416"/>
              <a:gd name="T3" fmla="*/ 2147483647 h 325"/>
              <a:gd name="T4" fmla="*/ 2147483647 w 416"/>
              <a:gd name="T5" fmla="*/ 2147483647 h 325"/>
              <a:gd name="T6" fmla="*/ 2147483647 w 416"/>
              <a:gd name="T7" fmla="*/ 2147483647 h 325"/>
              <a:gd name="T8" fmla="*/ 0 60000 65536"/>
              <a:gd name="T9" fmla="*/ 0 60000 65536"/>
              <a:gd name="T10" fmla="*/ 0 60000 65536"/>
              <a:gd name="T11" fmla="*/ 0 60000 65536"/>
              <a:gd name="T12" fmla="*/ 0 w 416"/>
              <a:gd name="T13" fmla="*/ 0 h 325"/>
              <a:gd name="T14" fmla="*/ 416 w 416"/>
              <a:gd name="T15" fmla="*/ 325 h 3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6" h="325">
                <a:moveTo>
                  <a:pt x="0" y="0"/>
                </a:moveTo>
                <a:cubicBezTo>
                  <a:pt x="15" y="109"/>
                  <a:pt x="30" y="219"/>
                  <a:pt x="90" y="272"/>
                </a:cubicBezTo>
                <a:cubicBezTo>
                  <a:pt x="150" y="325"/>
                  <a:pt x="310" y="325"/>
                  <a:pt x="363" y="318"/>
                </a:cubicBezTo>
                <a:cubicBezTo>
                  <a:pt x="416" y="311"/>
                  <a:pt x="412" y="269"/>
                  <a:pt x="408" y="22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7" name="Freeform 116"/>
          <p:cNvSpPr>
            <a:spLocks/>
          </p:cNvSpPr>
          <p:nvPr/>
        </p:nvSpPr>
        <p:spPr bwMode="auto">
          <a:xfrm>
            <a:off x="2627313" y="1989138"/>
            <a:ext cx="1236662" cy="671512"/>
          </a:xfrm>
          <a:custGeom>
            <a:avLst/>
            <a:gdLst>
              <a:gd name="T0" fmla="*/ 0 w 779"/>
              <a:gd name="T1" fmla="*/ 2147483647 h 423"/>
              <a:gd name="T2" fmla="*/ 2147483647 w 779"/>
              <a:gd name="T3" fmla="*/ 2147483647 h 423"/>
              <a:gd name="T4" fmla="*/ 2147483647 w 779"/>
              <a:gd name="T5" fmla="*/ 2147483647 h 423"/>
              <a:gd name="T6" fmla="*/ 2147483647 w 779"/>
              <a:gd name="T7" fmla="*/ 2147483647 h 423"/>
              <a:gd name="T8" fmla="*/ 2147483647 w 779"/>
              <a:gd name="T9" fmla="*/ 0 h 4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9"/>
              <a:gd name="T16" fmla="*/ 0 h 423"/>
              <a:gd name="T17" fmla="*/ 779 w 779"/>
              <a:gd name="T18" fmla="*/ 423 h 4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9" h="423">
                <a:moveTo>
                  <a:pt x="0" y="272"/>
                </a:moveTo>
                <a:cubicBezTo>
                  <a:pt x="34" y="332"/>
                  <a:pt x="68" y="393"/>
                  <a:pt x="136" y="408"/>
                </a:cubicBezTo>
                <a:cubicBezTo>
                  <a:pt x="204" y="423"/>
                  <a:pt x="311" y="401"/>
                  <a:pt x="409" y="363"/>
                </a:cubicBezTo>
                <a:cubicBezTo>
                  <a:pt x="507" y="325"/>
                  <a:pt x="673" y="242"/>
                  <a:pt x="726" y="181"/>
                </a:cubicBezTo>
                <a:cubicBezTo>
                  <a:pt x="779" y="120"/>
                  <a:pt x="726" y="30"/>
                  <a:pt x="726" y="0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8" name="Freeform 117"/>
          <p:cNvSpPr>
            <a:spLocks/>
          </p:cNvSpPr>
          <p:nvPr/>
        </p:nvSpPr>
        <p:spPr bwMode="auto">
          <a:xfrm>
            <a:off x="2627313" y="1916113"/>
            <a:ext cx="1236662" cy="671512"/>
          </a:xfrm>
          <a:custGeom>
            <a:avLst/>
            <a:gdLst>
              <a:gd name="T0" fmla="*/ 0 w 779"/>
              <a:gd name="T1" fmla="*/ 2147483647 h 423"/>
              <a:gd name="T2" fmla="*/ 2147483647 w 779"/>
              <a:gd name="T3" fmla="*/ 2147483647 h 423"/>
              <a:gd name="T4" fmla="*/ 2147483647 w 779"/>
              <a:gd name="T5" fmla="*/ 2147483647 h 423"/>
              <a:gd name="T6" fmla="*/ 2147483647 w 779"/>
              <a:gd name="T7" fmla="*/ 2147483647 h 423"/>
              <a:gd name="T8" fmla="*/ 2147483647 w 779"/>
              <a:gd name="T9" fmla="*/ 0 h 4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9"/>
              <a:gd name="T16" fmla="*/ 0 h 423"/>
              <a:gd name="T17" fmla="*/ 779 w 779"/>
              <a:gd name="T18" fmla="*/ 423 h 4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9" h="423">
                <a:moveTo>
                  <a:pt x="0" y="272"/>
                </a:moveTo>
                <a:cubicBezTo>
                  <a:pt x="34" y="332"/>
                  <a:pt x="68" y="393"/>
                  <a:pt x="136" y="408"/>
                </a:cubicBezTo>
                <a:cubicBezTo>
                  <a:pt x="204" y="423"/>
                  <a:pt x="311" y="401"/>
                  <a:pt x="409" y="363"/>
                </a:cubicBezTo>
                <a:cubicBezTo>
                  <a:pt x="507" y="325"/>
                  <a:pt x="673" y="242"/>
                  <a:pt x="726" y="181"/>
                </a:cubicBezTo>
                <a:cubicBezTo>
                  <a:pt x="779" y="120"/>
                  <a:pt x="726" y="30"/>
                  <a:pt x="726" y="0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9" name="Freeform 118"/>
          <p:cNvSpPr>
            <a:spLocks/>
          </p:cNvSpPr>
          <p:nvPr/>
        </p:nvSpPr>
        <p:spPr bwMode="auto">
          <a:xfrm>
            <a:off x="2700338" y="1557338"/>
            <a:ext cx="982662" cy="1008062"/>
          </a:xfrm>
          <a:custGeom>
            <a:avLst/>
            <a:gdLst>
              <a:gd name="T0" fmla="*/ 0 w 619"/>
              <a:gd name="T1" fmla="*/ 2147483647 h 635"/>
              <a:gd name="T2" fmla="*/ 2147483647 w 619"/>
              <a:gd name="T3" fmla="*/ 2147483647 h 635"/>
              <a:gd name="T4" fmla="*/ 2147483647 w 619"/>
              <a:gd name="T5" fmla="*/ 2147483647 h 635"/>
              <a:gd name="T6" fmla="*/ 2147483647 w 619"/>
              <a:gd name="T7" fmla="*/ 0 h 635"/>
              <a:gd name="T8" fmla="*/ 0 60000 65536"/>
              <a:gd name="T9" fmla="*/ 0 60000 65536"/>
              <a:gd name="T10" fmla="*/ 0 60000 65536"/>
              <a:gd name="T11" fmla="*/ 0 60000 65536"/>
              <a:gd name="T12" fmla="*/ 0 w 619"/>
              <a:gd name="T13" fmla="*/ 0 h 635"/>
              <a:gd name="T14" fmla="*/ 619 w 619"/>
              <a:gd name="T15" fmla="*/ 635 h 6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9" h="635">
                <a:moveTo>
                  <a:pt x="0" y="363"/>
                </a:moveTo>
                <a:cubicBezTo>
                  <a:pt x="22" y="499"/>
                  <a:pt x="45" y="635"/>
                  <a:pt x="136" y="635"/>
                </a:cubicBezTo>
                <a:cubicBezTo>
                  <a:pt x="227" y="635"/>
                  <a:pt x="469" y="469"/>
                  <a:pt x="544" y="363"/>
                </a:cubicBezTo>
                <a:cubicBezTo>
                  <a:pt x="619" y="257"/>
                  <a:pt x="604" y="128"/>
                  <a:pt x="589" y="0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20" name="Freeform 119"/>
          <p:cNvSpPr>
            <a:spLocks/>
          </p:cNvSpPr>
          <p:nvPr/>
        </p:nvSpPr>
        <p:spPr bwMode="auto">
          <a:xfrm>
            <a:off x="2700338" y="2205038"/>
            <a:ext cx="719137" cy="431800"/>
          </a:xfrm>
          <a:custGeom>
            <a:avLst/>
            <a:gdLst>
              <a:gd name="T0" fmla="*/ 0 w 453"/>
              <a:gd name="T1" fmla="*/ 0 h 272"/>
              <a:gd name="T2" fmla="*/ 2147483647 w 453"/>
              <a:gd name="T3" fmla="*/ 2147483647 h 272"/>
              <a:gd name="T4" fmla="*/ 2147483647 w 453"/>
              <a:gd name="T5" fmla="*/ 2147483647 h 272"/>
              <a:gd name="T6" fmla="*/ 0 60000 65536"/>
              <a:gd name="T7" fmla="*/ 0 60000 65536"/>
              <a:gd name="T8" fmla="*/ 0 60000 65536"/>
              <a:gd name="T9" fmla="*/ 0 w 453"/>
              <a:gd name="T10" fmla="*/ 0 h 272"/>
              <a:gd name="T11" fmla="*/ 453 w 453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272">
                <a:moveTo>
                  <a:pt x="0" y="0"/>
                </a:moveTo>
                <a:cubicBezTo>
                  <a:pt x="53" y="91"/>
                  <a:pt x="106" y="182"/>
                  <a:pt x="181" y="227"/>
                </a:cubicBezTo>
                <a:cubicBezTo>
                  <a:pt x="256" y="272"/>
                  <a:pt x="354" y="272"/>
                  <a:pt x="453" y="272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21" name="Freeform 120"/>
          <p:cNvSpPr>
            <a:spLocks/>
          </p:cNvSpPr>
          <p:nvPr/>
        </p:nvSpPr>
        <p:spPr bwMode="auto">
          <a:xfrm>
            <a:off x="2700338" y="2133600"/>
            <a:ext cx="719137" cy="431800"/>
          </a:xfrm>
          <a:custGeom>
            <a:avLst/>
            <a:gdLst>
              <a:gd name="T0" fmla="*/ 0 w 453"/>
              <a:gd name="T1" fmla="*/ 0 h 272"/>
              <a:gd name="T2" fmla="*/ 2147483647 w 453"/>
              <a:gd name="T3" fmla="*/ 2147483647 h 272"/>
              <a:gd name="T4" fmla="*/ 2147483647 w 453"/>
              <a:gd name="T5" fmla="*/ 2147483647 h 272"/>
              <a:gd name="T6" fmla="*/ 0 60000 65536"/>
              <a:gd name="T7" fmla="*/ 0 60000 65536"/>
              <a:gd name="T8" fmla="*/ 0 60000 65536"/>
              <a:gd name="T9" fmla="*/ 0 w 453"/>
              <a:gd name="T10" fmla="*/ 0 h 272"/>
              <a:gd name="T11" fmla="*/ 453 w 453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272">
                <a:moveTo>
                  <a:pt x="0" y="0"/>
                </a:moveTo>
                <a:cubicBezTo>
                  <a:pt x="53" y="91"/>
                  <a:pt x="106" y="182"/>
                  <a:pt x="181" y="227"/>
                </a:cubicBezTo>
                <a:cubicBezTo>
                  <a:pt x="256" y="272"/>
                  <a:pt x="354" y="272"/>
                  <a:pt x="453" y="272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22" name="Freeform 121"/>
          <p:cNvSpPr>
            <a:spLocks/>
          </p:cNvSpPr>
          <p:nvPr/>
        </p:nvSpPr>
        <p:spPr bwMode="auto">
          <a:xfrm>
            <a:off x="2989263" y="1844675"/>
            <a:ext cx="719137" cy="431800"/>
          </a:xfrm>
          <a:custGeom>
            <a:avLst/>
            <a:gdLst>
              <a:gd name="T0" fmla="*/ 0 w 453"/>
              <a:gd name="T1" fmla="*/ 0 h 272"/>
              <a:gd name="T2" fmla="*/ 2147483647 w 453"/>
              <a:gd name="T3" fmla="*/ 2147483647 h 272"/>
              <a:gd name="T4" fmla="*/ 2147483647 w 453"/>
              <a:gd name="T5" fmla="*/ 2147483647 h 272"/>
              <a:gd name="T6" fmla="*/ 0 60000 65536"/>
              <a:gd name="T7" fmla="*/ 0 60000 65536"/>
              <a:gd name="T8" fmla="*/ 0 60000 65536"/>
              <a:gd name="T9" fmla="*/ 0 w 453"/>
              <a:gd name="T10" fmla="*/ 0 h 272"/>
              <a:gd name="T11" fmla="*/ 453 w 453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272">
                <a:moveTo>
                  <a:pt x="0" y="0"/>
                </a:moveTo>
                <a:cubicBezTo>
                  <a:pt x="53" y="91"/>
                  <a:pt x="106" y="182"/>
                  <a:pt x="181" y="227"/>
                </a:cubicBezTo>
                <a:cubicBezTo>
                  <a:pt x="256" y="272"/>
                  <a:pt x="354" y="272"/>
                  <a:pt x="453" y="272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23" name="Freeform 122"/>
          <p:cNvSpPr>
            <a:spLocks/>
          </p:cNvSpPr>
          <p:nvPr/>
        </p:nvSpPr>
        <p:spPr bwMode="auto">
          <a:xfrm>
            <a:off x="2916238" y="1844675"/>
            <a:ext cx="719137" cy="431800"/>
          </a:xfrm>
          <a:custGeom>
            <a:avLst/>
            <a:gdLst>
              <a:gd name="T0" fmla="*/ 0 w 453"/>
              <a:gd name="T1" fmla="*/ 0 h 272"/>
              <a:gd name="T2" fmla="*/ 2147483647 w 453"/>
              <a:gd name="T3" fmla="*/ 2147483647 h 272"/>
              <a:gd name="T4" fmla="*/ 2147483647 w 453"/>
              <a:gd name="T5" fmla="*/ 2147483647 h 272"/>
              <a:gd name="T6" fmla="*/ 0 60000 65536"/>
              <a:gd name="T7" fmla="*/ 0 60000 65536"/>
              <a:gd name="T8" fmla="*/ 0 60000 65536"/>
              <a:gd name="T9" fmla="*/ 0 w 453"/>
              <a:gd name="T10" fmla="*/ 0 h 272"/>
              <a:gd name="T11" fmla="*/ 453 w 453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272">
                <a:moveTo>
                  <a:pt x="0" y="0"/>
                </a:moveTo>
                <a:cubicBezTo>
                  <a:pt x="53" y="91"/>
                  <a:pt x="106" y="182"/>
                  <a:pt x="181" y="227"/>
                </a:cubicBezTo>
                <a:cubicBezTo>
                  <a:pt x="256" y="272"/>
                  <a:pt x="354" y="272"/>
                  <a:pt x="453" y="272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24" name="Freeform 123"/>
          <p:cNvSpPr>
            <a:spLocks/>
          </p:cNvSpPr>
          <p:nvPr/>
        </p:nvSpPr>
        <p:spPr bwMode="auto">
          <a:xfrm>
            <a:off x="5292725" y="1916113"/>
            <a:ext cx="719138" cy="431800"/>
          </a:xfrm>
          <a:custGeom>
            <a:avLst/>
            <a:gdLst>
              <a:gd name="T0" fmla="*/ 0 w 453"/>
              <a:gd name="T1" fmla="*/ 0 h 272"/>
              <a:gd name="T2" fmla="*/ 2147483647 w 453"/>
              <a:gd name="T3" fmla="*/ 2147483647 h 272"/>
              <a:gd name="T4" fmla="*/ 2147483647 w 453"/>
              <a:gd name="T5" fmla="*/ 2147483647 h 272"/>
              <a:gd name="T6" fmla="*/ 0 60000 65536"/>
              <a:gd name="T7" fmla="*/ 0 60000 65536"/>
              <a:gd name="T8" fmla="*/ 0 60000 65536"/>
              <a:gd name="T9" fmla="*/ 0 w 453"/>
              <a:gd name="T10" fmla="*/ 0 h 272"/>
              <a:gd name="T11" fmla="*/ 453 w 453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272">
                <a:moveTo>
                  <a:pt x="0" y="0"/>
                </a:moveTo>
                <a:cubicBezTo>
                  <a:pt x="53" y="91"/>
                  <a:pt x="106" y="182"/>
                  <a:pt x="181" y="227"/>
                </a:cubicBezTo>
                <a:cubicBezTo>
                  <a:pt x="256" y="272"/>
                  <a:pt x="354" y="272"/>
                  <a:pt x="453" y="272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25" name="Freeform 124"/>
          <p:cNvSpPr>
            <a:spLocks/>
          </p:cNvSpPr>
          <p:nvPr/>
        </p:nvSpPr>
        <p:spPr bwMode="auto">
          <a:xfrm>
            <a:off x="5292725" y="2060575"/>
            <a:ext cx="719138" cy="431800"/>
          </a:xfrm>
          <a:custGeom>
            <a:avLst/>
            <a:gdLst>
              <a:gd name="T0" fmla="*/ 0 w 453"/>
              <a:gd name="T1" fmla="*/ 0 h 272"/>
              <a:gd name="T2" fmla="*/ 2147483647 w 453"/>
              <a:gd name="T3" fmla="*/ 2147483647 h 272"/>
              <a:gd name="T4" fmla="*/ 2147483647 w 453"/>
              <a:gd name="T5" fmla="*/ 2147483647 h 272"/>
              <a:gd name="T6" fmla="*/ 0 60000 65536"/>
              <a:gd name="T7" fmla="*/ 0 60000 65536"/>
              <a:gd name="T8" fmla="*/ 0 60000 65536"/>
              <a:gd name="T9" fmla="*/ 0 w 453"/>
              <a:gd name="T10" fmla="*/ 0 h 272"/>
              <a:gd name="T11" fmla="*/ 453 w 453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272">
                <a:moveTo>
                  <a:pt x="0" y="0"/>
                </a:moveTo>
                <a:cubicBezTo>
                  <a:pt x="53" y="91"/>
                  <a:pt x="106" y="182"/>
                  <a:pt x="181" y="227"/>
                </a:cubicBezTo>
                <a:cubicBezTo>
                  <a:pt x="256" y="272"/>
                  <a:pt x="354" y="272"/>
                  <a:pt x="453" y="272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26" name="Freeform 125"/>
          <p:cNvSpPr>
            <a:spLocks/>
          </p:cNvSpPr>
          <p:nvPr/>
        </p:nvSpPr>
        <p:spPr bwMode="auto">
          <a:xfrm>
            <a:off x="5365750" y="1700213"/>
            <a:ext cx="719138" cy="431800"/>
          </a:xfrm>
          <a:custGeom>
            <a:avLst/>
            <a:gdLst>
              <a:gd name="T0" fmla="*/ 0 w 453"/>
              <a:gd name="T1" fmla="*/ 0 h 272"/>
              <a:gd name="T2" fmla="*/ 2147483647 w 453"/>
              <a:gd name="T3" fmla="*/ 2147483647 h 272"/>
              <a:gd name="T4" fmla="*/ 2147483647 w 453"/>
              <a:gd name="T5" fmla="*/ 2147483647 h 272"/>
              <a:gd name="T6" fmla="*/ 0 60000 65536"/>
              <a:gd name="T7" fmla="*/ 0 60000 65536"/>
              <a:gd name="T8" fmla="*/ 0 60000 65536"/>
              <a:gd name="T9" fmla="*/ 0 w 453"/>
              <a:gd name="T10" fmla="*/ 0 h 272"/>
              <a:gd name="T11" fmla="*/ 453 w 453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272">
                <a:moveTo>
                  <a:pt x="0" y="0"/>
                </a:moveTo>
                <a:cubicBezTo>
                  <a:pt x="53" y="91"/>
                  <a:pt x="106" y="182"/>
                  <a:pt x="181" y="227"/>
                </a:cubicBezTo>
                <a:cubicBezTo>
                  <a:pt x="256" y="272"/>
                  <a:pt x="354" y="272"/>
                  <a:pt x="453" y="272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27" name="Freeform 126"/>
          <p:cNvSpPr>
            <a:spLocks/>
          </p:cNvSpPr>
          <p:nvPr/>
        </p:nvSpPr>
        <p:spPr bwMode="auto">
          <a:xfrm>
            <a:off x="5508625" y="1628775"/>
            <a:ext cx="719138" cy="431800"/>
          </a:xfrm>
          <a:custGeom>
            <a:avLst/>
            <a:gdLst>
              <a:gd name="T0" fmla="*/ 0 w 453"/>
              <a:gd name="T1" fmla="*/ 0 h 272"/>
              <a:gd name="T2" fmla="*/ 2147483647 w 453"/>
              <a:gd name="T3" fmla="*/ 2147483647 h 272"/>
              <a:gd name="T4" fmla="*/ 2147483647 w 453"/>
              <a:gd name="T5" fmla="*/ 2147483647 h 272"/>
              <a:gd name="T6" fmla="*/ 0 60000 65536"/>
              <a:gd name="T7" fmla="*/ 0 60000 65536"/>
              <a:gd name="T8" fmla="*/ 0 60000 65536"/>
              <a:gd name="T9" fmla="*/ 0 w 453"/>
              <a:gd name="T10" fmla="*/ 0 h 272"/>
              <a:gd name="T11" fmla="*/ 453 w 453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272">
                <a:moveTo>
                  <a:pt x="0" y="0"/>
                </a:moveTo>
                <a:cubicBezTo>
                  <a:pt x="53" y="91"/>
                  <a:pt x="106" y="182"/>
                  <a:pt x="181" y="227"/>
                </a:cubicBezTo>
                <a:cubicBezTo>
                  <a:pt x="256" y="272"/>
                  <a:pt x="354" y="272"/>
                  <a:pt x="453" y="272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28" name="Freeform 127"/>
          <p:cNvSpPr>
            <a:spLocks/>
          </p:cNvSpPr>
          <p:nvPr/>
        </p:nvSpPr>
        <p:spPr bwMode="auto">
          <a:xfrm>
            <a:off x="5437188" y="1773238"/>
            <a:ext cx="719137" cy="431800"/>
          </a:xfrm>
          <a:custGeom>
            <a:avLst/>
            <a:gdLst>
              <a:gd name="T0" fmla="*/ 0 w 453"/>
              <a:gd name="T1" fmla="*/ 0 h 272"/>
              <a:gd name="T2" fmla="*/ 2147483647 w 453"/>
              <a:gd name="T3" fmla="*/ 2147483647 h 272"/>
              <a:gd name="T4" fmla="*/ 2147483647 w 453"/>
              <a:gd name="T5" fmla="*/ 2147483647 h 272"/>
              <a:gd name="T6" fmla="*/ 0 60000 65536"/>
              <a:gd name="T7" fmla="*/ 0 60000 65536"/>
              <a:gd name="T8" fmla="*/ 0 60000 65536"/>
              <a:gd name="T9" fmla="*/ 0 w 453"/>
              <a:gd name="T10" fmla="*/ 0 h 272"/>
              <a:gd name="T11" fmla="*/ 453 w 453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272">
                <a:moveTo>
                  <a:pt x="0" y="0"/>
                </a:moveTo>
                <a:cubicBezTo>
                  <a:pt x="53" y="91"/>
                  <a:pt x="106" y="182"/>
                  <a:pt x="181" y="227"/>
                </a:cubicBezTo>
                <a:cubicBezTo>
                  <a:pt x="256" y="272"/>
                  <a:pt x="354" y="272"/>
                  <a:pt x="453" y="272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29" name="Freeform 128"/>
          <p:cNvSpPr>
            <a:spLocks/>
          </p:cNvSpPr>
          <p:nvPr/>
        </p:nvSpPr>
        <p:spPr bwMode="auto">
          <a:xfrm>
            <a:off x="5940425" y="2133600"/>
            <a:ext cx="503238" cy="503238"/>
          </a:xfrm>
          <a:custGeom>
            <a:avLst/>
            <a:gdLst>
              <a:gd name="T0" fmla="*/ 2147483647 w 317"/>
              <a:gd name="T1" fmla="*/ 0 h 317"/>
              <a:gd name="T2" fmla="*/ 2147483647 w 317"/>
              <a:gd name="T3" fmla="*/ 2147483647 h 317"/>
              <a:gd name="T4" fmla="*/ 0 w 317"/>
              <a:gd name="T5" fmla="*/ 2147483647 h 317"/>
              <a:gd name="T6" fmla="*/ 0 60000 65536"/>
              <a:gd name="T7" fmla="*/ 0 60000 65536"/>
              <a:gd name="T8" fmla="*/ 0 60000 65536"/>
              <a:gd name="T9" fmla="*/ 0 w 317"/>
              <a:gd name="T10" fmla="*/ 0 h 317"/>
              <a:gd name="T11" fmla="*/ 317 w 317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317">
                <a:moveTo>
                  <a:pt x="317" y="0"/>
                </a:moveTo>
                <a:cubicBezTo>
                  <a:pt x="298" y="64"/>
                  <a:pt x="280" y="128"/>
                  <a:pt x="227" y="181"/>
                </a:cubicBezTo>
                <a:cubicBezTo>
                  <a:pt x="174" y="234"/>
                  <a:pt x="38" y="294"/>
                  <a:pt x="0" y="31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30" name="Freeform 129"/>
          <p:cNvSpPr>
            <a:spLocks/>
          </p:cNvSpPr>
          <p:nvPr/>
        </p:nvSpPr>
        <p:spPr bwMode="auto">
          <a:xfrm>
            <a:off x="5867400" y="1989138"/>
            <a:ext cx="503238" cy="503237"/>
          </a:xfrm>
          <a:custGeom>
            <a:avLst/>
            <a:gdLst>
              <a:gd name="T0" fmla="*/ 2147483647 w 317"/>
              <a:gd name="T1" fmla="*/ 0 h 317"/>
              <a:gd name="T2" fmla="*/ 2147483647 w 317"/>
              <a:gd name="T3" fmla="*/ 2147483647 h 317"/>
              <a:gd name="T4" fmla="*/ 0 w 317"/>
              <a:gd name="T5" fmla="*/ 2147483647 h 317"/>
              <a:gd name="T6" fmla="*/ 0 60000 65536"/>
              <a:gd name="T7" fmla="*/ 0 60000 65536"/>
              <a:gd name="T8" fmla="*/ 0 60000 65536"/>
              <a:gd name="T9" fmla="*/ 0 w 317"/>
              <a:gd name="T10" fmla="*/ 0 h 317"/>
              <a:gd name="T11" fmla="*/ 317 w 317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317">
                <a:moveTo>
                  <a:pt x="317" y="0"/>
                </a:moveTo>
                <a:cubicBezTo>
                  <a:pt x="298" y="64"/>
                  <a:pt x="280" y="128"/>
                  <a:pt x="227" y="181"/>
                </a:cubicBezTo>
                <a:cubicBezTo>
                  <a:pt x="174" y="234"/>
                  <a:pt x="38" y="294"/>
                  <a:pt x="0" y="31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31" name="Freeform 130"/>
          <p:cNvSpPr>
            <a:spLocks/>
          </p:cNvSpPr>
          <p:nvPr/>
        </p:nvSpPr>
        <p:spPr bwMode="auto">
          <a:xfrm>
            <a:off x="5724525" y="1844675"/>
            <a:ext cx="503238" cy="503238"/>
          </a:xfrm>
          <a:custGeom>
            <a:avLst/>
            <a:gdLst>
              <a:gd name="T0" fmla="*/ 2147483647 w 317"/>
              <a:gd name="T1" fmla="*/ 0 h 317"/>
              <a:gd name="T2" fmla="*/ 2147483647 w 317"/>
              <a:gd name="T3" fmla="*/ 2147483647 h 317"/>
              <a:gd name="T4" fmla="*/ 0 w 317"/>
              <a:gd name="T5" fmla="*/ 2147483647 h 317"/>
              <a:gd name="T6" fmla="*/ 0 60000 65536"/>
              <a:gd name="T7" fmla="*/ 0 60000 65536"/>
              <a:gd name="T8" fmla="*/ 0 60000 65536"/>
              <a:gd name="T9" fmla="*/ 0 w 317"/>
              <a:gd name="T10" fmla="*/ 0 h 317"/>
              <a:gd name="T11" fmla="*/ 317 w 317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317">
                <a:moveTo>
                  <a:pt x="317" y="0"/>
                </a:moveTo>
                <a:cubicBezTo>
                  <a:pt x="298" y="64"/>
                  <a:pt x="280" y="128"/>
                  <a:pt x="227" y="181"/>
                </a:cubicBezTo>
                <a:cubicBezTo>
                  <a:pt x="174" y="234"/>
                  <a:pt x="38" y="294"/>
                  <a:pt x="0" y="31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32" name="Freeform 131"/>
          <p:cNvSpPr>
            <a:spLocks/>
          </p:cNvSpPr>
          <p:nvPr/>
        </p:nvSpPr>
        <p:spPr bwMode="auto">
          <a:xfrm>
            <a:off x="6013450" y="2133600"/>
            <a:ext cx="503238" cy="503238"/>
          </a:xfrm>
          <a:custGeom>
            <a:avLst/>
            <a:gdLst>
              <a:gd name="T0" fmla="*/ 2147483647 w 317"/>
              <a:gd name="T1" fmla="*/ 0 h 317"/>
              <a:gd name="T2" fmla="*/ 2147483647 w 317"/>
              <a:gd name="T3" fmla="*/ 2147483647 h 317"/>
              <a:gd name="T4" fmla="*/ 0 w 317"/>
              <a:gd name="T5" fmla="*/ 2147483647 h 317"/>
              <a:gd name="T6" fmla="*/ 0 60000 65536"/>
              <a:gd name="T7" fmla="*/ 0 60000 65536"/>
              <a:gd name="T8" fmla="*/ 0 60000 65536"/>
              <a:gd name="T9" fmla="*/ 0 w 317"/>
              <a:gd name="T10" fmla="*/ 0 h 317"/>
              <a:gd name="T11" fmla="*/ 317 w 317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317">
                <a:moveTo>
                  <a:pt x="317" y="0"/>
                </a:moveTo>
                <a:cubicBezTo>
                  <a:pt x="298" y="64"/>
                  <a:pt x="280" y="128"/>
                  <a:pt x="227" y="181"/>
                </a:cubicBezTo>
                <a:cubicBezTo>
                  <a:pt x="174" y="234"/>
                  <a:pt x="38" y="294"/>
                  <a:pt x="0" y="31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33" name="Freeform 132"/>
          <p:cNvSpPr>
            <a:spLocks/>
          </p:cNvSpPr>
          <p:nvPr/>
        </p:nvSpPr>
        <p:spPr bwMode="auto">
          <a:xfrm>
            <a:off x="3059113" y="1557338"/>
            <a:ext cx="503237" cy="503237"/>
          </a:xfrm>
          <a:custGeom>
            <a:avLst/>
            <a:gdLst>
              <a:gd name="T0" fmla="*/ 2147483647 w 317"/>
              <a:gd name="T1" fmla="*/ 0 h 317"/>
              <a:gd name="T2" fmla="*/ 2147483647 w 317"/>
              <a:gd name="T3" fmla="*/ 2147483647 h 317"/>
              <a:gd name="T4" fmla="*/ 0 w 317"/>
              <a:gd name="T5" fmla="*/ 2147483647 h 317"/>
              <a:gd name="T6" fmla="*/ 0 60000 65536"/>
              <a:gd name="T7" fmla="*/ 0 60000 65536"/>
              <a:gd name="T8" fmla="*/ 0 60000 65536"/>
              <a:gd name="T9" fmla="*/ 0 w 317"/>
              <a:gd name="T10" fmla="*/ 0 h 317"/>
              <a:gd name="T11" fmla="*/ 317 w 317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317">
                <a:moveTo>
                  <a:pt x="317" y="0"/>
                </a:moveTo>
                <a:cubicBezTo>
                  <a:pt x="298" y="64"/>
                  <a:pt x="280" y="128"/>
                  <a:pt x="227" y="181"/>
                </a:cubicBezTo>
                <a:cubicBezTo>
                  <a:pt x="174" y="234"/>
                  <a:pt x="38" y="294"/>
                  <a:pt x="0" y="31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34" name="Freeform 133"/>
          <p:cNvSpPr>
            <a:spLocks/>
          </p:cNvSpPr>
          <p:nvPr/>
        </p:nvSpPr>
        <p:spPr bwMode="auto">
          <a:xfrm>
            <a:off x="3203575" y="1700213"/>
            <a:ext cx="503238" cy="503237"/>
          </a:xfrm>
          <a:custGeom>
            <a:avLst/>
            <a:gdLst>
              <a:gd name="T0" fmla="*/ 2147483647 w 317"/>
              <a:gd name="T1" fmla="*/ 0 h 317"/>
              <a:gd name="T2" fmla="*/ 2147483647 w 317"/>
              <a:gd name="T3" fmla="*/ 2147483647 h 317"/>
              <a:gd name="T4" fmla="*/ 0 w 317"/>
              <a:gd name="T5" fmla="*/ 2147483647 h 317"/>
              <a:gd name="T6" fmla="*/ 0 60000 65536"/>
              <a:gd name="T7" fmla="*/ 0 60000 65536"/>
              <a:gd name="T8" fmla="*/ 0 60000 65536"/>
              <a:gd name="T9" fmla="*/ 0 w 317"/>
              <a:gd name="T10" fmla="*/ 0 h 317"/>
              <a:gd name="T11" fmla="*/ 317 w 317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317">
                <a:moveTo>
                  <a:pt x="317" y="0"/>
                </a:moveTo>
                <a:cubicBezTo>
                  <a:pt x="298" y="64"/>
                  <a:pt x="280" y="128"/>
                  <a:pt x="227" y="181"/>
                </a:cubicBezTo>
                <a:cubicBezTo>
                  <a:pt x="174" y="234"/>
                  <a:pt x="38" y="294"/>
                  <a:pt x="0" y="31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35" name="Freeform 134"/>
          <p:cNvSpPr>
            <a:spLocks/>
          </p:cNvSpPr>
          <p:nvPr/>
        </p:nvSpPr>
        <p:spPr bwMode="auto">
          <a:xfrm>
            <a:off x="2987675" y="1628775"/>
            <a:ext cx="503238" cy="503238"/>
          </a:xfrm>
          <a:custGeom>
            <a:avLst/>
            <a:gdLst>
              <a:gd name="T0" fmla="*/ 2147483647 w 317"/>
              <a:gd name="T1" fmla="*/ 0 h 317"/>
              <a:gd name="T2" fmla="*/ 2147483647 w 317"/>
              <a:gd name="T3" fmla="*/ 2147483647 h 317"/>
              <a:gd name="T4" fmla="*/ 0 w 317"/>
              <a:gd name="T5" fmla="*/ 2147483647 h 317"/>
              <a:gd name="T6" fmla="*/ 0 60000 65536"/>
              <a:gd name="T7" fmla="*/ 0 60000 65536"/>
              <a:gd name="T8" fmla="*/ 0 60000 65536"/>
              <a:gd name="T9" fmla="*/ 0 w 317"/>
              <a:gd name="T10" fmla="*/ 0 h 317"/>
              <a:gd name="T11" fmla="*/ 317 w 317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317">
                <a:moveTo>
                  <a:pt x="317" y="0"/>
                </a:moveTo>
                <a:cubicBezTo>
                  <a:pt x="298" y="64"/>
                  <a:pt x="280" y="128"/>
                  <a:pt x="227" y="181"/>
                </a:cubicBezTo>
                <a:cubicBezTo>
                  <a:pt x="174" y="234"/>
                  <a:pt x="38" y="294"/>
                  <a:pt x="0" y="31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36" name="Freeform 135"/>
          <p:cNvSpPr>
            <a:spLocks/>
          </p:cNvSpPr>
          <p:nvPr/>
        </p:nvSpPr>
        <p:spPr bwMode="auto">
          <a:xfrm>
            <a:off x="3059113" y="1628775"/>
            <a:ext cx="503237" cy="503238"/>
          </a:xfrm>
          <a:custGeom>
            <a:avLst/>
            <a:gdLst>
              <a:gd name="T0" fmla="*/ 2147483647 w 317"/>
              <a:gd name="T1" fmla="*/ 0 h 317"/>
              <a:gd name="T2" fmla="*/ 2147483647 w 317"/>
              <a:gd name="T3" fmla="*/ 2147483647 h 317"/>
              <a:gd name="T4" fmla="*/ 0 w 317"/>
              <a:gd name="T5" fmla="*/ 2147483647 h 317"/>
              <a:gd name="T6" fmla="*/ 0 60000 65536"/>
              <a:gd name="T7" fmla="*/ 0 60000 65536"/>
              <a:gd name="T8" fmla="*/ 0 60000 65536"/>
              <a:gd name="T9" fmla="*/ 0 w 317"/>
              <a:gd name="T10" fmla="*/ 0 h 317"/>
              <a:gd name="T11" fmla="*/ 317 w 317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317">
                <a:moveTo>
                  <a:pt x="317" y="0"/>
                </a:moveTo>
                <a:cubicBezTo>
                  <a:pt x="298" y="64"/>
                  <a:pt x="280" y="128"/>
                  <a:pt x="227" y="181"/>
                </a:cubicBezTo>
                <a:cubicBezTo>
                  <a:pt x="174" y="234"/>
                  <a:pt x="38" y="294"/>
                  <a:pt x="0" y="31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37" name="Freeform 136"/>
          <p:cNvSpPr>
            <a:spLocks/>
          </p:cNvSpPr>
          <p:nvPr/>
        </p:nvSpPr>
        <p:spPr bwMode="auto">
          <a:xfrm>
            <a:off x="3276600" y="1844675"/>
            <a:ext cx="503238" cy="503238"/>
          </a:xfrm>
          <a:custGeom>
            <a:avLst/>
            <a:gdLst>
              <a:gd name="T0" fmla="*/ 2147483647 w 317"/>
              <a:gd name="T1" fmla="*/ 0 h 317"/>
              <a:gd name="T2" fmla="*/ 2147483647 w 317"/>
              <a:gd name="T3" fmla="*/ 2147483647 h 317"/>
              <a:gd name="T4" fmla="*/ 0 w 317"/>
              <a:gd name="T5" fmla="*/ 2147483647 h 317"/>
              <a:gd name="T6" fmla="*/ 0 60000 65536"/>
              <a:gd name="T7" fmla="*/ 0 60000 65536"/>
              <a:gd name="T8" fmla="*/ 0 60000 65536"/>
              <a:gd name="T9" fmla="*/ 0 w 317"/>
              <a:gd name="T10" fmla="*/ 0 h 317"/>
              <a:gd name="T11" fmla="*/ 317 w 317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317">
                <a:moveTo>
                  <a:pt x="317" y="0"/>
                </a:moveTo>
                <a:cubicBezTo>
                  <a:pt x="298" y="64"/>
                  <a:pt x="280" y="128"/>
                  <a:pt x="227" y="181"/>
                </a:cubicBezTo>
                <a:cubicBezTo>
                  <a:pt x="174" y="234"/>
                  <a:pt x="38" y="294"/>
                  <a:pt x="0" y="31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38" name="Freeform 137"/>
          <p:cNvSpPr>
            <a:spLocks/>
          </p:cNvSpPr>
          <p:nvPr/>
        </p:nvSpPr>
        <p:spPr bwMode="auto">
          <a:xfrm>
            <a:off x="3203575" y="2060575"/>
            <a:ext cx="503238" cy="503238"/>
          </a:xfrm>
          <a:custGeom>
            <a:avLst/>
            <a:gdLst>
              <a:gd name="T0" fmla="*/ 2147483647 w 317"/>
              <a:gd name="T1" fmla="*/ 0 h 317"/>
              <a:gd name="T2" fmla="*/ 2147483647 w 317"/>
              <a:gd name="T3" fmla="*/ 2147483647 h 317"/>
              <a:gd name="T4" fmla="*/ 0 w 317"/>
              <a:gd name="T5" fmla="*/ 2147483647 h 317"/>
              <a:gd name="T6" fmla="*/ 0 60000 65536"/>
              <a:gd name="T7" fmla="*/ 0 60000 65536"/>
              <a:gd name="T8" fmla="*/ 0 60000 65536"/>
              <a:gd name="T9" fmla="*/ 0 w 317"/>
              <a:gd name="T10" fmla="*/ 0 h 317"/>
              <a:gd name="T11" fmla="*/ 317 w 317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317">
                <a:moveTo>
                  <a:pt x="317" y="0"/>
                </a:moveTo>
                <a:cubicBezTo>
                  <a:pt x="298" y="64"/>
                  <a:pt x="280" y="128"/>
                  <a:pt x="227" y="181"/>
                </a:cubicBezTo>
                <a:cubicBezTo>
                  <a:pt x="174" y="234"/>
                  <a:pt x="38" y="294"/>
                  <a:pt x="0" y="31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39" name="Freeform 138"/>
          <p:cNvSpPr>
            <a:spLocks/>
          </p:cNvSpPr>
          <p:nvPr/>
        </p:nvSpPr>
        <p:spPr bwMode="auto">
          <a:xfrm>
            <a:off x="2916238" y="1773238"/>
            <a:ext cx="503237" cy="503237"/>
          </a:xfrm>
          <a:custGeom>
            <a:avLst/>
            <a:gdLst>
              <a:gd name="T0" fmla="*/ 2147483647 w 317"/>
              <a:gd name="T1" fmla="*/ 0 h 317"/>
              <a:gd name="T2" fmla="*/ 2147483647 w 317"/>
              <a:gd name="T3" fmla="*/ 2147483647 h 317"/>
              <a:gd name="T4" fmla="*/ 0 w 317"/>
              <a:gd name="T5" fmla="*/ 2147483647 h 317"/>
              <a:gd name="T6" fmla="*/ 0 60000 65536"/>
              <a:gd name="T7" fmla="*/ 0 60000 65536"/>
              <a:gd name="T8" fmla="*/ 0 60000 65536"/>
              <a:gd name="T9" fmla="*/ 0 w 317"/>
              <a:gd name="T10" fmla="*/ 0 h 317"/>
              <a:gd name="T11" fmla="*/ 317 w 317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317">
                <a:moveTo>
                  <a:pt x="317" y="0"/>
                </a:moveTo>
                <a:cubicBezTo>
                  <a:pt x="298" y="64"/>
                  <a:pt x="280" y="128"/>
                  <a:pt x="227" y="181"/>
                </a:cubicBezTo>
                <a:cubicBezTo>
                  <a:pt x="174" y="234"/>
                  <a:pt x="38" y="294"/>
                  <a:pt x="0" y="31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40" name="Freeform 139"/>
          <p:cNvSpPr>
            <a:spLocks/>
          </p:cNvSpPr>
          <p:nvPr/>
        </p:nvSpPr>
        <p:spPr bwMode="auto">
          <a:xfrm>
            <a:off x="3059113" y="1700213"/>
            <a:ext cx="503237" cy="503237"/>
          </a:xfrm>
          <a:custGeom>
            <a:avLst/>
            <a:gdLst>
              <a:gd name="T0" fmla="*/ 2147483647 w 317"/>
              <a:gd name="T1" fmla="*/ 0 h 317"/>
              <a:gd name="T2" fmla="*/ 2147483647 w 317"/>
              <a:gd name="T3" fmla="*/ 2147483647 h 317"/>
              <a:gd name="T4" fmla="*/ 0 w 317"/>
              <a:gd name="T5" fmla="*/ 2147483647 h 317"/>
              <a:gd name="T6" fmla="*/ 0 60000 65536"/>
              <a:gd name="T7" fmla="*/ 0 60000 65536"/>
              <a:gd name="T8" fmla="*/ 0 60000 65536"/>
              <a:gd name="T9" fmla="*/ 0 w 317"/>
              <a:gd name="T10" fmla="*/ 0 h 317"/>
              <a:gd name="T11" fmla="*/ 317 w 317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317">
                <a:moveTo>
                  <a:pt x="317" y="0"/>
                </a:moveTo>
                <a:cubicBezTo>
                  <a:pt x="298" y="64"/>
                  <a:pt x="280" y="128"/>
                  <a:pt x="227" y="181"/>
                </a:cubicBezTo>
                <a:cubicBezTo>
                  <a:pt x="174" y="234"/>
                  <a:pt x="38" y="294"/>
                  <a:pt x="0" y="31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41" name="Freeform 140"/>
          <p:cNvSpPr>
            <a:spLocks/>
          </p:cNvSpPr>
          <p:nvPr/>
        </p:nvSpPr>
        <p:spPr bwMode="auto">
          <a:xfrm>
            <a:off x="3060700" y="1916113"/>
            <a:ext cx="503238" cy="503237"/>
          </a:xfrm>
          <a:custGeom>
            <a:avLst/>
            <a:gdLst>
              <a:gd name="T0" fmla="*/ 2147483647 w 317"/>
              <a:gd name="T1" fmla="*/ 0 h 317"/>
              <a:gd name="T2" fmla="*/ 2147483647 w 317"/>
              <a:gd name="T3" fmla="*/ 2147483647 h 317"/>
              <a:gd name="T4" fmla="*/ 0 w 317"/>
              <a:gd name="T5" fmla="*/ 2147483647 h 317"/>
              <a:gd name="T6" fmla="*/ 0 60000 65536"/>
              <a:gd name="T7" fmla="*/ 0 60000 65536"/>
              <a:gd name="T8" fmla="*/ 0 60000 65536"/>
              <a:gd name="T9" fmla="*/ 0 w 317"/>
              <a:gd name="T10" fmla="*/ 0 h 317"/>
              <a:gd name="T11" fmla="*/ 317 w 317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317">
                <a:moveTo>
                  <a:pt x="317" y="0"/>
                </a:moveTo>
                <a:cubicBezTo>
                  <a:pt x="298" y="64"/>
                  <a:pt x="280" y="128"/>
                  <a:pt x="227" y="181"/>
                </a:cubicBezTo>
                <a:cubicBezTo>
                  <a:pt x="174" y="234"/>
                  <a:pt x="38" y="294"/>
                  <a:pt x="0" y="31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42" name="Freeform 141"/>
          <p:cNvSpPr>
            <a:spLocks/>
          </p:cNvSpPr>
          <p:nvPr/>
        </p:nvSpPr>
        <p:spPr bwMode="auto">
          <a:xfrm>
            <a:off x="2987675" y="1773238"/>
            <a:ext cx="503238" cy="503237"/>
          </a:xfrm>
          <a:custGeom>
            <a:avLst/>
            <a:gdLst>
              <a:gd name="T0" fmla="*/ 2147483647 w 317"/>
              <a:gd name="T1" fmla="*/ 0 h 317"/>
              <a:gd name="T2" fmla="*/ 2147483647 w 317"/>
              <a:gd name="T3" fmla="*/ 2147483647 h 317"/>
              <a:gd name="T4" fmla="*/ 0 w 317"/>
              <a:gd name="T5" fmla="*/ 2147483647 h 317"/>
              <a:gd name="T6" fmla="*/ 0 60000 65536"/>
              <a:gd name="T7" fmla="*/ 0 60000 65536"/>
              <a:gd name="T8" fmla="*/ 0 60000 65536"/>
              <a:gd name="T9" fmla="*/ 0 w 317"/>
              <a:gd name="T10" fmla="*/ 0 h 317"/>
              <a:gd name="T11" fmla="*/ 317 w 317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317">
                <a:moveTo>
                  <a:pt x="317" y="0"/>
                </a:moveTo>
                <a:cubicBezTo>
                  <a:pt x="298" y="64"/>
                  <a:pt x="280" y="128"/>
                  <a:pt x="227" y="181"/>
                </a:cubicBezTo>
                <a:cubicBezTo>
                  <a:pt x="174" y="234"/>
                  <a:pt x="38" y="294"/>
                  <a:pt x="0" y="31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43" name="Freeform 142"/>
          <p:cNvSpPr>
            <a:spLocks/>
          </p:cNvSpPr>
          <p:nvPr/>
        </p:nvSpPr>
        <p:spPr bwMode="auto">
          <a:xfrm>
            <a:off x="2916238" y="1628775"/>
            <a:ext cx="503237" cy="503238"/>
          </a:xfrm>
          <a:custGeom>
            <a:avLst/>
            <a:gdLst>
              <a:gd name="T0" fmla="*/ 2147483647 w 317"/>
              <a:gd name="T1" fmla="*/ 0 h 317"/>
              <a:gd name="T2" fmla="*/ 2147483647 w 317"/>
              <a:gd name="T3" fmla="*/ 2147483647 h 317"/>
              <a:gd name="T4" fmla="*/ 0 w 317"/>
              <a:gd name="T5" fmla="*/ 2147483647 h 317"/>
              <a:gd name="T6" fmla="*/ 0 60000 65536"/>
              <a:gd name="T7" fmla="*/ 0 60000 65536"/>
              <a:gd name="T8" fmla="*/ 0 60000 65536"/>
              <a:gd name="T9" fmla="*/ 0 w 317"/>
              <a:gd name="T10" fmla="*/ 0 h 317"/>
              <a:gd name="T11" fmla="*/ 317 w 317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317">
                <a:moveTo>
                  <a:pt x="317" y="0"/>
                </a:moveTo>
                <a:cubicBezTo>
                  <a:pt x="298" y="64"/>
                  <a:pt x="280" y="128"/>
                  <a:pt x="227" y="181"/>
                </a:cubicBezTo>
                <a:cubicBezTo>
                  <a:pt x="174" y="234"/>
                  <a:pt x="38" y="294"/>
                  <a:pt x="0" y="31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44" name="Freeform 143"/>
          <p:cNvSpPr>
            <a:spLocks/>
          </p:cNvSpPr>
          <p:nvPr/>
        </p:nvSpPr>
        <p:spPr bwMode="auto">
          <a:xfrm>
            <a:off x="2771775" y="2133600"/>
            <a:ext cx="503238" cy="503238"/>
          </a:xfrm>
          <a:custGeom>
            <a:avLst/>
            <a:gdLst>
              <a:gd name="T0" fmla="*/ 2147483647 w 317"/>
              <a:gd name="T1" fmla="*/ 0 h 317"/>
              <a:gd name="T2" fmla="*/ 2147483647 w 317"/>
              <a:gd name="T3" fmla="*/ 2147483647 h 317"/>
              <a:gd name="T4" fmla="*/ 0 w 317"/>
              <a:gd name="T5" fmla="*/ 2147483647 h 317"/>
              <a:gd name="T6" fmla="*/ 0 60000 65536"/>
              <a:gd name="T7" fmla="*/ 0 60000 65536"/>
              <a:gd name="T8" fmla="*/ 0 60000 65536"/>
              <a:gd name="T9" fmla="*/ 0 w 317"/>
              <a:gd name="T10" fmla="*/ 0 h 317"/>
              <a:gd name="T11" fmla="*/ 317 w 317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317">
                <a:moveTo>
                  <a:pt x="317" y="0"/>
                </a:moveTo>
                <a:cubicBezTo>
                  <a:pt x="298" y="64"/>
                  <a:pt x="280" y="128"/>
                  <a:pt x="227" y="181"/>
                </a:cubicBezTo>
                <a:cubicBezTo>
                  <a:pt x="174" y="234"/>
                  <a:pt x="38" y="294"/>
                  <a:pt x="0" y="31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45" name="Freeform 144"/>
          <p:cNvSpPr>
            <a:spLocks/>
          </p:cNvSpPr>
          <p:nvPr/>
        </p:nvSpPr>
        <p:spPr bwMode="auto">
          <a:xfrm>
            <a:off x="2700338" y="1989138"/>
            <a:ext cx="503237" cy="503237"/>
          </a:xfrm>
          <a:custGeom>
            <a:avLst/>
            <a:gdLst>
              <a:gd name="T0" fmla="*/ 2147483647 w 317"/>
              <a:gd name="T1" fmla="*/ 0 h 317"/>
              <a:gd name="T2" fmla="*/ 2147483647 w 317"/>
              <a:gd name="T3" fmla="*/ 2147483647 h 317"/>
              <a:gd name="T4" fmla="*/ 0 w 317"/>
              <a:gd name="T5" fmla="*/ 2147483647 h 317"/>
              <a:gd name="T6" fmla="*/ 0 60000 65536"/>
              <a:gd name="T7" fmla="*/ 0 60000 65536"/>
              <a:gd name="T8" fmla="*/ 0 60000 65536"/>
              <a:gd name="T9" fmla="*/ 0 w 317"/>
              <a:gd name="T10" fmla="*/ 0 h 317"/>
              <a:gd name="T11" fmla="*/ 317 w 317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317">
                <a:moveTo>
                  <a:pt x="317" y="0"/>
                </a:moveTo>
                <a:cubicBezTo>
                  <a:pt x="298" y="64"/>
                  <a:pt x="280" y="128"/>
                  <a:pt x="227" y="181"/>
                </a:cubicBezTo>
                <a:cubicBezTo>
                  <a:pt x="174" y="234"/>
                  <a:pt x="38" y="294"/>
                  <a:pt x="0" y="31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46" name="Freeform 145"/>
          <p:cNvSpPr>
            <a:spLocks/>
          </p:cNvSpPr>
          <p:nvPr/>
        </p:nvSpPr>
        <p:spPr bwMode="auto">
          <a:xfrm>
            <a:off x="2843213" y="1628775"/>
            <a:ext cx="865187" cy="431800"/>
          </a:xfrm>
          <a:custGeom>
            <a:avLst/>
            <a:gdLst>
              <a:gd name="T0" fmla="*/ 0 w 545"/>
              <a:gd name="T1" fmla="*/ 2147483647 h 272"/>
              <a:gd name="T2" fmla="*/ 2147483647 w 545"/>
              <a:gd name="T3" fmla="*/ 2147483647 h 272"/>
              <a:gd name="T4" fmla="*/ 2147483647 w 545"/>
              <a:gd name="T5" fmla="*/ 0 h 272"/>
              <a:gd name="T6" fmla="*/ 2147483647 w 545"/>
              <a:gd name="T7" fmla="*/ 2147483647 h 272"/>
              <a:gd name="T8" fmla="*/ 0 60000 65536"/>
              <a:gd name="T9" fmla="*/ 0 60000 65536"/>
              <a:gd name="T10" fmla="*/ 0 60000 65536"/>
              <a:gd name="T11" fmla="*/ 0 60000 65536"/>
              <a:gd name="T12" fmla="*/ 0 w 545"/>
              <a:gd name="T13" fmla="*/ 0 h 272"/>
              <a:gd name="T14" fmla="*/ 545 w 545"/>
              <a:gd name="T15" fmla="*/ 272 h 2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5" h="272">
                <a:moveTo>
                  <a:pt x="0" y="272"/>
                </a:moveTo>
                <a:cubicBezTo>
                  <a:pt x="53" y="204"/>
                  <a:pt x="106" y="136"/>
                  <a:pt x="182" y="91"/>
                </a:cubicBezTo>
                <a:cubicBezTo>
                  <a:pt x="258" y="46"/>
                  <a:pt x="394" y="0"/>
                  <a:pt x="454" y="0"/>
                </a:cubicBezTo>
                <a:cubicBezTo>
                  <a:pt x="514" y="0"/>
                  <a:pt x="529" y="45"/>
                  <a:pt x="545" y="91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47" name="Freeform 146"/>
          <p:cNvSpPr>
            <a:spLocks/>
          </p:cNvSpPr>
          <p:nvPr/>
        </p:nvSpPr>
        <p:spPr bwMode="auto">
          <a:xfrm>
            <a:off x="2916238" y="1762125"/>
            <a:ext cx="719137" cy="153988"/>
          </a:xfrm>
          <a:custGeom>
            <a:avLst/>
            <a:gdLst>
              <a:gd name="T0" fmla="*/ 0 w 453"/>
              <a:gd name="T1" fmla="*/ 2147483647 h 97"/>
              <a:gd name="T2" fmla="*/ 2147483647 w 453"/>
              <a:gd name="T3" fmla="*/ 2147483647 h 97"/>
              <a:gd name="T4" fmla="*/ 2147483647 w 453"/>
              <a:gd name="T5" fmla="*/ 2147483647 h 97"/>
              <a:gd name="T6" fmla="*/ 0 60000 65536"/>
              <a:gd name="T7" fmla="*/ 0 60000 65536"/>
              <a:gd name="T8" fmla="*/ 0 60000 65536"/>
              <a:gd name="T9" fmla="*/ 0 w 453"/>
              <a:gd name="T10" fmla="*/ 0 h 97"/>
              <a:gd name="T11" fmla="*/ 453 w 453"/>
              <a:gd name="T12" fmla="*/ 97 h 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97">
                <a:moveTo>
                  <a:pt x="0" y="52"/>
                </a:moveTo>
                <a:cubicBezTo>
                  <a:pt x="76" y="26"/>
                  <a:pt x="152" y="0"/>
                  <a:pt x="227" y="7"/>
                </a:cubicBezTo>
                <a:cubicBezTo>
                  <a:pt x="302" y="14"/>
                  <a:pt x="377" y="55"/>
                  <a:pt x="453" y="9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48" name="Freeform 147"/>
          <p:cNvSpPr>
            <a:spLocks/>
          </p:cNvSpPr>
          <p:nvPr/>
        </p:nvSpPr>
        <p:spPr bwMode="auto">
          <a:xfrm>
            <a:off x="2819400" y="1700213"/>
            <a:ext cx="673100" cy="433387"/>
          </a:xfrm>
          <a:custGeom>
            <a:avLst/>
            <a:gdLst>
              <a:gd name="T0" fmla="*/ 2147483647 w 424"/>
              <a:gd name="T1" fmla="*/ 0 h 273"/>
              <a:gd name="T2" fmla="*/ 2147483647 w 424"/>
              <a:gd name="T3" fmla="*/ 2147483647 h 273"/>
              <a:gd name="T4" fmla="*/ 2147483647 w 424"/>
              <a:gd name="T5" fmla="*/ 2147483647 h 273"/>
              <a:gd name="T6" fmla="*/ 0 60000 65536"/>
              <a:gd name="T7" fmla="*/ 0 60000 65536"/>
              <a:gd name="T8" fmla="*/ 0 60000 65536"/>
              <a:gd name="T9" fmla="*/ 0 w 424"/>
              <a:gd name="T10" fmla="*/ 0 h 273"/>
              <a:gd name="T11" fmla="*/ 424 w 424"/>
              <a:gd name="T12" fmla="*/ 273 h 2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273">
                <a:moveTo>
                  <a:pt x="424" y="0"/>
                </a:moveTo>
                <a:cubicBezTo>
                  <a:pt x="273" y="45"/>
                  <a:pt x="122" y="91"/>
                  <a:pt x="61" y="136"/>
                </a:cubicBezTo>
                <a:cubicBezTo>
                  <a:pt x="0" y="181"/>
                  <a:pt x="30" y="227"/>
                  <a:pt x="61" y="273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49" name="Freeform 148"/>
          <p:cNvSpPr>
            <a:spLocks/>
          </p:cNvSpPr>
          <p:nvPr/>
        </p:nvSpPr>
        <p:spPr bwMode="auto">
          <a:xfrm>
            <a:off x="5437188" y="1700213"/>
            <a:ext cx="719137" cy="153987"/>
          </a:xfrm>
          <a:custGeom>
            <a:avLst/>
            <a:gdLst>
              <a:gd name="T0" fmla="*/ 0 w 453"/>
              <a:gd name="T1" fmla="*/ 2147483647 h 97"/>
              <a:gd name="T2" fmla="*/ 2147483647 w 453"/>
              <a:gd name="T3" fmla="*/ 2147483647 h 97"/>
              <a:gd name="T4" fmla="*/ 2147483647 w 453"/>
              <a:gd name="T5" fmla="*/ 2147483647 h 97"/>
              <a:gd name="T6" fmla="*/ 0 60000 65536"/>
              <a:gd name="T7" fmla="*/ 0 60000 65536"/>
              <a:gd name="T8" fmla="*/ 0 60000 65536"/>
              <a:gd name="T9" fmla="*/ 0 w 453"/>
              <a:gd name="T10" fmla="*/ 0 h 97"/>
              <a:gd name="T11" fmla="*/ 453 w 453"/>
              <a:gd name="T12" fmla="*/ 97 h 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97">
                <a:moveTo>
                  <a:pt x="0" y="52"/>
                </a:moveTo>
                <a:cubicBezTo>
                  <a:pt x="76" y="26"/>
                  <a:pt x="152" y="0"/>
                  <a:pt x="227" y="7"/>
                </a:cubicBezTo>
                <a:cubicBezTo>
                  <a:pt x="302" y="14"/>
                  <a:pt x="377" y="55"/>
                  <a:pt x="453" y="9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50" name="Freeform 149"/>
          <p:cNvSpPr>
            <a:spLocks/>
          </p:cNvSpPr>
          <p:nvPr/>
        </p:nvSpPr>
        <p:spPr bwMode="auto">
          <a:xfrm>
            <a:off x="5581650" y="1762125"/>
            <a:ext cx="719138" cy="153988"/>
          </a:xfrm>
          <a:custGeom>
            <a:avLst/>
            <a:gdLst>
              <a:gd name="T0" fmla="*/ 0 w 453"/>
              <a:gd name="T1" fmla="*/ 2147483647 h 97"/>
              <a:gd name="T2" fmla="*/ 2147483647 w 453"/>
              <a:gd name="T3" fmla="*/ 2147483647 h 97"/>
              <a:gd name="T4" fmla="*/ 2147483647 w 453"/>
              <a:gd name="T5" fmla="*/ 2147483647 h 97"/>
              <a:gd name="T6" fmla="*/ 0 60000 65536"/>
              <a:gd name="T7" fmla="*/ 0 60000 65536"/>
              <a:gd name="T8" fmla="*/ 0 60000 65536"/>
              <a:gd name="T9" fmla="*/ 0 w 453"/>
              <a:gd name="T10" fmla="*/ 0 h 97"/>
              <a:gd name="T11" fmla="*/ 453 w 453"/>
              <a:gd name="T12" fmla="*/ 97 h 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97">
                <a:moveTo>
                  <a:pt x="0" y="52"/>
                </a:moveTo>
                <a:cubicBezTo>
                  <a:pt x="76" y="26"/>
                  <a:pt x="152" y="0"/>
                  <a:pt x="227" y="7"/>
                </a:cubicBezTo>
                <a:cubicBezTo>
                  <a:pt x="302" y="14"/>
                  <a:pt x="377" y="55"/>
                  <a:pt x="453" y="9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51" name="Freeform 150"/>
          <p:cNvSpPr>
            <a:spLocks/>
          </p:cNvSpPr>
          <p:nvPr/>
        </p:nvSpPr>
        <p:spPr bwMode="auto">
          <a:xfrm>
            <a:off x="5653088" y="1773238"/>
            <a:ext cx="719137" cy="153987"/>
          </a:xfrm>
          <a:custGeom>
            <a:avLst/>
            <a:gdLst>
              <a:gd name="T0" fmla="*/ 0 w 453"/>
              <a:gd name="T1" fmla="*/ 2147483647 h 97"/>
              <a:gd name="T2" fmla="*/ 2147483647 w 453"/>
              <a:gd name="T3" fmla="*/ 2147483647 h 97"/>
              <a:gd name="T4" fmla="*/ 2147483647 w 453"/>
              <a:gd name="T5" fmla="*/ 2147483647 h 97"/>
              <a:gd name="T6" fmla="*/ 0 60000 65536"/>
              <a:gd name="T7" fmla="*/ 0 60000 65536"/>
              <a:gd name="T8" fmla="*/ 0 60000 65536"/>
              <a:gd name="T9" fmla="*/ 0 w 453"/>
              <a:gd name="T10" fmla="*/ 0 h 97"/>
              <a:gd name="T11" fmla="*/ 453 w 453"/>
              <a:gd name="T12" fmla="*/ 97 h 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97">
                <a:moveTo>
                  <a:pt x="0" y="52"/>
                </a:moveTo>
                <a:cubicBezTo>
                  <a:pt x="76" y="26"/>
                  <a:pt x="152" y="0"/>
                  <a:pt x="227" y="7"/>
                </a:cubicBezTo>
                <a:cubicBezTo>
                  <a:pt x="302" y="14"/>
                  <a:pt x="377" y="55"/>
                  <a:pt x="453" y="9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52" name="Freeform 151"/>
          <p:cNvSpPr>
            <a:spLocks/>
          </p:cNvSpPr>
          <p:nvPr/>
        </p:nvSpPr>
        <p:spPr bwMode="auto">
          <a:xfrm>
            <a:off x="5365750" y="1628775"/>
            <a:ext cx="719138" cy="153988"/>
          </a:xfrm>
          <a:custGeom>
            <a:avLst/>
            <a:gdLst>
              <a:gd name="T0" fmla="*/ 0 w 453"/>
              <a:gd name="T1" fmla="*/ 2147483647 h 97"/>
              <a:gd name="T2" fmla="*/ 2147483647 w 453"/>
              <a:gd name="T3" fmla="*/ 2147483647 h 97"/>
              <a:gd name="T4" fmla="*/ 2147483647 w 453"/>
              <a:gd name="T5" fmla="*/ 2147483647 h 97"/>
              <a:gd name="T6" fmla="*/ 0 60000 65536"/>
              <a:gd name="T7" fmla="*/ 0 60000 65536"/>
              <a:gd name="T8" fmla="*/ 0 60000 65536"/>
              <a:gd name="T9" fmla="*/ 0 w 453"/>
              <a:gd name="T10" fmla="*/ 0 h 97"/>
              <a:gd name="T11" fmla="*/ 453 w 453"/>
              <a:gd name="T12" fmla="*/ 97 h 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97">
                <a:moveTo>
                  <a:pt x="0" y="52"/>
                </a:moveTo>
                <a:cubicBezTo>
                  <a:pt x="76" y="26"/>
                  <a:pt x="152" y="0"/>
                  <a:pt x="227" y="7"/>
                </a:cubicBezTo>
                <a:cubicBezTo>
                  <a:pt x="302" y="14"/>
                  <a:pt x="377" y="55"/>
                  <a:pt x="453" y="9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53" name="Freeform 152"/>
          <p:cNvSpPr>
            <a:spLocks/>
          </p:cNvSpPr>
          <p:nvPr/>
        </p:nvSpPr>
        <p:spPr bwMode="auto">
          <a:xfrm>
            <a:off x="5484813" y="1484313"/>
            <a:ext cx="1031875" cy="1019175"/>
          </a:xfrm>
          <a:custGeom>
            <a:avLst/>
            <a:gdLst>
              <a:gd name="T0" fmla="*/ 2147483647 w 650"/>
              <a:gd name="T1" fmla="*/ 0 h 642"/>
              <a:gd name="T2" fmla="*/ 2147483647 w 650"/>
              <a:gd name="T3" fmla="*/ 2147483647 h 642"/>
              <a:gd name="T4" fmla="*/ 2147483647 w 650"/>
              <a:gd name="T5" fmla="*/ 2147483647 h 642"/>
              <a:gd name="T6" fmla="*/ 2147483647 w 650"/>
              <a:gd name="T7" fmla="*/ 2147483647 h 642"/>
              <a:gd name="T8" fmla="*/ 2147483647 w 650"/>
              <a:gd name="T9" fmla="*/ 2147483647 h 642"/>
              <a:gd name="T10" fmla="*/ 2147483647 w 650"/>
              <a:gd name="T11" fmla="*/ 2147483647 h 6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0"/>
              <a:gd name="T19" fmla="*/ 0 h 642"/>
              <a:gd name="T20" fmla="*/ 650 w 650"/>
              <a:gd name="T21" fmla="*/ 642 h 6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0" h="642">
                <a:moveTo>
                  <a:pt x="15" y="0"/>
                </a:moveTo>
                <a:cubicBezTo>
                  <a:pt x="7" y="113"/>
                  <a:pt x="0" y="227"/>
                  <a:pt x="15" y="318"/>
                </a:cubicBezTo>
                <a:cubicBezTo>
                  <a:pt x="30" y="409"/>
                  <a:pt x="52" y="492"/>
                  <a:pt x="105" y="545"/>
                </a:cubicBezTo>
                <a:cubicBezTo>
                  <a:pt x="158" y="598"/>
                  <a:pt x="264" y="628"/>
                  <a:pt x="332" y="635"/>
                </a:cubicBezTo>
                <a:cubicBezTo>
                  <a:pt x="400" y="642"/>
                  <a:pt x="461" y="613"/>
                  <a:pt x="514" y="590"/>
                </a:cubicBezTo>
                <a:cubicBezTo>
                  <a:pt x="567" y="567"/>
                  <a:pt x="608" y="533"/>
                  <a:pt x="650" y="499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54" name="Freeform 153"/>
          <p:cNvSpPr>
            <a:spLocks/>
          </p:cNvSpPr>
          <p:nvPr/>
        </p:nvSpPr>
        <p:spPr bwMode="auto">
          <a:xfrm>
            <a:off x="5435600" y="1628775"/>
            <a:ext cx="1031875" cy="1019175"/>
          </a:xfrm>
          <a:custGeom>
            <a:avLst/>
            <a:gdLst>
              <a:gd name="T0" fmla="*/ 2147483647 w 650"/>
              <a:gd name="T1" fmla="*/ 0 h 642"/>
              <a:gd name="T2" fmla="*/ 2147483647 w 650"/>
              <a:gd name="T3" fmla="*/ 2147483647 h 642"/>
              <a:gd name="T4" fmla="*/ 2147483647 w 650"/>
              <a:gd name="T5" fmla="*/ 2147483647 h 642"/>
              <a:gd name="T6" fmla="*/ 2147483647 w 650"/>
              <a:gd name="T7" fmla="*/ 2147483647 h 642"/>
              <a:gd name="T8" fmla="*/ 2147483647 w 650"/>
              <a:gd name="T9" fmla="*/ 2147483647 h 642"/>
              <a:gd name="T10" fmla="*/ 2147483647 w 650"/>
              <a:gd name="T11" fmla="*/ 2147483647 h 6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0"/>
              <a:gd name="T19" fmla="*/ 0 h 642"/>
              <a:gd name="T20" fmla="*/ 650 w 650"/>
              <a:gd name="T21" fmla="*/ 642 h 6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0" h="642">
                <a:moveTo>
                  <a:pt x="15" y="0"/>
                </a:moveTo>
                <a:cubicBezTo>
                  <a:pt x="7" y="113"/>
                  <a:pt x="0" y="227"/>
                  <a:pt x="15" y="318"/>
                </a:cubicBezTo>
                <a:cubicBezTo>
                  <a:pt x="30" y="409"/>
                  <a:pt x="52" y="492"/>
                  <a:pt x="105" y="545"/>
                </a:cubicBezTo>
                <a:cubicBezTo>
                  <a:pt x="158" y="598"/>
                  <a:pt x="264" y="628"/>
                  <a:pt x="332" y="635"/>
                </a:cubicBezTo>
                <a:cubicBezTo>
                  <a:pt x="400" y="642"/>
                  <a:pt x="461" y="613"/>
                  <a:pt x="514" y="590"/>
                </a:cubicBezTo>
                <a:cubicBezTo>
                  <a:pt x="567" y="567"/>
                  <a:pt x="608" y="533"/>
                  <a:pt x="650" y="499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55" name="Freeform 154"/>
          <p:cNvSpPr>
            <a:spLocks/>
          </p:cNvSpPr>
          <p:nvPr/>
        </p:nvSpPr>
        <p:spPr bwMode="auto">
          <a:xfrm>
            <a:off x="5364163" y="1628775"/>
            <a:ext cx="1031875" cy="1019175"/>
          </a:xfrm>
          <a:custGeom>
            <a:avLst/>
            <a:gdLst>
              <a:gd name="T0" fmla="*/ 2147483647 w 650"/>
              <a:gd name="T1" fmla="*/ 0 h 642"/>
              <a:gd name="T2" fmla="*/ 2147483647 w 650"/>
              <a:gd name="T3" fmla="*/ 2147483647 h 642"/>
              <a:gd name="T4" fmla="*/ 2147483647 w 650"/>
              <a:gd name="T5" fmla="*/ 2147483647 h 642"/>
              <a:gd name="T6" fmla="*/ 2147483647 w 650"/>
              <a:gd name="T7" fmla="*/ 2147483647 h 642"/>
              <a:gd name="T8" fmla="*/ 2147483647 w 650"/>
              <a:gd name="T9" fmla="*/ 2147483647 h 642"/>
              <a:gd name="T10" fmla="*/ 2147483647 w 650"/>
              <a:gd name="T11" fmla="*/ 2147483647 h 6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0"/>
              <a:gd name="T19" fmla="*/ 0 h 642"/>
              <a:gd name="T20" fmla="*/ 650 w 650"/>
              <a:gd name="T21" fmla="*/ 642 h 6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0" h="642">
                <a:moveTo>
                  <a:pt x="15" y="0"/>
                </a:moveTo>
                <a:cubicBezTo>
                  <a:pt x="7" y="113"/>
                  <a:pt x="0" y="227"/>
                  <a:pt x="15" y="318"/>
                </a:cubicBezTo>
                <a:cubicBezTo>
                  <a:pt x="30" y="409"/>
                  <a:pt x="52" y="492"/>
                  <a:pt x="105" y="545"/>
                </a:cubicBezTo>
                <a:cubicBezTo>
                  <a:pt x="158" y="598"/>
                  <a:pt x="264" y="628"/>
                  <a:pt x="332" y="635"/>
                </a:cubicBezTo>
                <a:cubicBezTo>
                  <a:pt x="400" y="642"/>
                  <a:pt x="461" y="613"/>
                  <a:pt x="514" y="590"/>
                </a:cubicBezTo>
                <a:cubicBezTo>
                  <a:pt x="567" y="567"/>
                  <a:pt x="608" y="533"/>
                  <a:pt x="650" y="499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56" name="Freeform 155"/>
          <p:cNvSpPr>
            <a:spLocks/>
          </p:cNvSpPr>
          <p:nvPr/>
        </p:nvSpPr>
        <p:spPr bwMode="auto">
          <a:xfrm>
            <a:off x="5508625" y="1484313"/>
            <a:ext cx="1031875" cy="1019175"/>
          </a:xfrm>
          <a:custGeom>
            <a:avLst/>
            <a:gdLst>
              <a:gd name="T0" fmla="*/ 2147483647 w 650"/>
              <a:gd name="T1" fmla="*/ 0 h 642"/>
              <a:gd name="T2" fmla="*/ 2147483647 w 650"/>
              <a:gd name="T3" fmla="*/ 2147483647 h 642"/>
              <a:gd name="T4" fmla="*/ 2147483647 w 650"/>
              <a:gd name="T5" fmla="*/ 2147483647 h 642"/>
              <a:gd name="T6" fmla="*/ 2147483647 w 650"/>
              <a:gd name="T7" fmla="*/ 2147483647 h 642"/>
              <a:gd name="T8" fmla="*/ 2147483647 w 650"/>
              <a:gd name="T9" fmla="*/ 2147483647 h 642"/>
              <a:gd name="T10" fmla="*/ 2147483647 w 650"/>
              <a:gd name="T11" fmla="*/ 2147483647 h 6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0"/>
              <a:gd name="T19" fmla="*/ 0 h 642"/>
              <a:gd name="T20" fmla="*/ 650 w 650"/>
              <a:gd name="T21" fmla="*/ 642 h 6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0" h="642">
                <a:moveTo>
                  <a:pt x="15" y="0"/>
                </a:moveTo>
                <a:cubicBezTo>
                  <a:pt x="7" y="113"/>
                  <a:pt x="0" y="227"/>
                  <a:pt x="15" y="318"/>
                </a:cubicBezTo>
                <a:cubicBezTo>
                  <a:pt x="30" y="409"/>
                  <a:pt x="52" y="492"/>
                  <a:pt x="105" y="545"/>
                </a:cubicBezTo>
                <a:cubicBezTo>
                  <a:pt x="158" y="598"/>
                  <a:pt x="264" y="628"/>
                  <a:pt x="332" y="635"/>
                </a:cubicBezTo>
                <a:cubicBezTo>
                  <a:pt x="400" y="642"/>
                  <a:pt x="461" y="613"/>
                  <a:pt x="514" y="590"/>
                </a:cubicBezTo>
                <a:cubicBezTo>
                  <a:pt x="567" y="567"/>
                  <a:pt x="608" y="533"/>
                  <a:pt x="650" y="499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57" name="Freeform 156"/>
          <p:cNvSpPr>
            <a:spLocks/>
          </p:cNvSpPr>
          <p:nvPr/>
        </p:nvSpPr>
        <p:spPr bwMode="auto">
          <a:xfrm>
            <a:off x="5472113" y="1760538"/>
            <a:ext cx="828675" cy="876300"/>
          </a:xfrm>
          <a:custGeom>
            <a:avLst/>
            <a:gdLst>
              <a:gd name="T0" fmla="*/ 2147483647 w 522"/>
              <a:gd name="T1" fmla="*/ 2147483647 h 552"/>
              <a:gd name="T2" fmla="*/ 2147483647 w 522"/>
              <a:gd name="T3" fmla="*/ 2147483647 h 552"/>
              <a:gd name="T4" fmla="*/ 2147483647 w 522"/>
              <a:gd name="T5" fmla="*/ 2147483647 h 552"/>
              <a:gd name="T6" fmla="*/ 2147483647 w 522"/>
              <a:gd name="T7" fmla="*/ 2147483647 h 552"/>
              <a:gd name="T8" fmla="*/ 2147483647 w 522"/>
              <a:gd name="T9" fmla="*/ 2147483647 h 5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2"/>
              <a:gd name="T16" fmla="*/ 0 h 552"/>
              <a:gd name="T17" fmla="*/ 522 w 522"/>
              <a:gd name="T18" fmla="*/ 552 h 5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2" h="552">
                <a:moveTo>
                  <a:pt x="522" y="98"/>
                </a:moveTo>
                <a:cubicBezTo>
                  <a:pt x="442" y="49"/>
                  <a:pt x="363" y="0"/>
                  <a:pt x="295" y="8"/>
                </a:cubicBezTo>
                <a:cubicBezTo>
                  <a:pt x="227" y="16"/>
                  <a:pt x="151" y="91"/>
                  <a:pt x="113" y="144"/>
                </a:cubicBezTo>
                <a:cubicBezTo>
                  <a:pt x="75" y="197"/>
                  <a:pt x="0" y="257"/>
                  <a:pt x="68" y="325"/>
                </a:cubicBezTo>
                <a:cubicBezTo>
                  <a:pt x="136" y="393"/>
                  <a:pt x="447" y="514"/>
                  <a:pt x="522" y="552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58" name="Freeform 157"/>
          <p:cNvSpPr>
            <a:spLocks/>
          </p:cNvSpPr>
          <p:nvPr/>
        </p:nvSpPr>
        <p:spPr bwMode="auto">
          <a:xfrm>
            <a:off x="5364163" y="1773238"/>
            <a:ext cx="828675" cy="876300"/>
          </a:xfrm>
          <a:custGeom>
            <a:avLst/>
            <a:gdLst>
              <a:gd name="T0" fmla="*/ 2147483647 w 522"/>
              <a:gd name="T1" fmla="*/ 2147483647 h 552"/>
              <a:gd name="T2" fmla="*/ 2147483647 w 522"/>
              <a:gd name="T3" fmla="*/ 2147483647 h 552"/>
              <a:gd name="T4" fmla="*/ 2147483647 w 522"/>
              <a:gd name="T5" fmla="*/ 2147483647 h 552"/>
              <a:gd name="T6" fmla="*/ 2147483647 w 522"/>
              <a:gd name="T7" fmla="*/ 2147483647 h 552"/>
              <a:gd name="T8" fmla="*/ 2147483647 w 522"/>
              <a:gd name="T9" fmla="*/ 2147483647 h 5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2"/>
              <a:gd name="T16" fmla="*/ 0 h 552"/>
              <a:gd name="T17" fmla="*/ 522 w 522"/>
              <a:gd name="T18" fmla="*/ 552 h 5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2" h="552">
                <a:moveTo>
                  <a:pt x="522" y="98"/>
                </a:moveTo>
                <a:cubicBezTo>
                  <a:pt x="442" y="49"/>
                  <a:pt x="363" y="0"/>
                  <a:pt x="295" y="8"/>
                </a:cubicBezTo>
                <a:cubicBezTo>
                  <a:pt x="227" y="16"/>
                  <a:pt x="151" y="91"/>
                  <a:pt x="113" y="144"/>
                </a:cubicBezTo>
                <a:cubicBezTo>
                  <a:pt x="75" y="197"/>
                  <a:pt x="0" y="257"/>
                  <a:pt x="68" y="325"/>
                </a:cubicBezTo>
                <a:cubicBezTo>
                  <a:pt x="136" y="393"/>
                  <a:pt x="447" y="514"/>
                  <a:pt x="522" y="552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59" name="Freeform 158"/>
          <p:cNvSpPr>
            <a:spLocks/>
          </p:cNvSpPr>
          <p:nvPr/>
        </p:nvSpPr>
        <p:spPr bwMode="auto">
          <a:xfrm>
            <a:off x="5508625" y="1773238"/>
            <a:ext cx="828675" cy="876300"/>
          </a:xfrm>
          <a:custGeom>
            <a:avLst/>
            <a:gdLst>
              <a:gd name="T0" fmla="*/ 2147483647 w 522"/>
              <a:gd name="T1" fmla="*/ 2147483647 h 552"/>
              <a:gd name="T2" fmla="*/ 2147483647 w 522"/>
              <a:gd name="T3" fmla="*/ 2147483647 h 552"/>
              <a:gd name="T4" fmla="*/ 2147483647 w 522"/>
              <a:gd name="T5" fmla="*/ 2147483647 h 552"/>
              <a:gd name="T6" fmla="*/ 2147483647 w 522"/>
              <a:gd name="T7" fmla="*/ 2147483647 h 552"/>
              <a:gd name="T8" fmla="*/ 2147483647 w 522"/>
              <a:gd name="T9" fmla="*/ 2147483647 h 5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2"/>
              <a:gd name="T16" fmla="*/ 0 h 552"/>
              <a:gd name="T17" fmla="*/ 522 w 522"/>
              <a:gd name="T18" fmla="*/ 552 h 5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2" h="552">
                <a:moveTo>
                  <a:pt x="522" y="98"/>
                </a:moveTo>
                <a:cubicBezTo>
                  <a:pt x="442" y="49"/>
                  <a:pt x="363" y="0"/>
                  <a:pt x="295" y="8"/>
                </a:cubicBezTo>
                <a:cubicBezTo>
                  <a:pt x="227" y="16"/>
                  <a:pt x="151" y="91"/>
                  <a:pt x="113" y="144"/>
                </a:cubicBezTo>
                <a:cubicBezTo>
                  <a:pt x="75" y="197"/>
                  <a:pt x="0" y="257"/>
                  <a:pt x="68" y="325"/>
                </a:cubicBezTo>
                <a:cubicBezTo>
                  <a:pt x="136" y="393"/>
                  <a:pt x="447" y="514"/>
                  <a:pt x="522" y="552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60" name="Freeform 159"/>
          <p:cNvSpPr>
            <a:spLocks/>
          </p:cNvSpPr>
          <p:nvPr/>
        </p:nvSpPr>
        <p:spPr bwMode="auto">
          <a:xfrm>
            <a:off x="5219700" y="1700213"/>
            <a:ext cx="828675" cy="876300"/>
          </a:xfrm>
          <a:custGeom>
            <a:avLst/>
            <a:gdLst>
              <a:gd name="T0" fmla="*/ 2147483647 w 522"/>
              <a:gd name="T1" fmla="*/ 2147483647 h 552"/>
              <a:gd name="T2" fmla="*/ 2147483647 w 522"/>
              <a:gd name="T3" fmla="*/ 2147483647 h 552"/>
              <a:gd name="T4" fmla="*/ 2147483647 w 522"/>
              <a:gd name="T5" fmla="*/ 2147483647 h 552"/>
              <a:gd name="T6" fmla="*/ 2147483647 w 522"/>
              <a:gd name="T7" fmla="*/ 2147483647 h 552"/>
              <a:gd name="T8" fmla="*/ 2147483647 w 522"/>
              <a:gd name="T9" fmla="*/ 2147483647 h 5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2"/>
              <a:gd name="T16" fmla="*/ 0 h 552"/>
              <a:gd name="T17" fmla="*/ 522 w 522"/>
              <a:gd name="T18" fmla="*/ 552 h 5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2" h="552">
                <a:moveTo>
                  <a:pt x="522" y="98"/>
                </a:moveTo>
                <a:cubicBezTo>
                  <a:pt x="442" y="49"/>
                  <a:pt x="363" y="0"/>
                  <a:pt x="295" y="8"/>
                </a:cubicBezTo>
                <a:cubicBezTo>
                  <a:pt x="227" y="16"/>
                  <a:pt x="151" y="91"/>
                  <a:pt x="113" y="144"/>
                </a:cubicBezTo>
                <a:cubicBezTo>
                  <a:pt x="75" y="197"/>
                  <a:pt x="0" y="257"/>
                  <a:pt x="68" y="325"/>
                </a:cubicBezTo>
                <a:cubicBezTo>
                  <a:pt x="136" y="393"/>
                  <a:pt x="447" y="514"/>
                  <a:pt x="522" y="552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61" name="Freeform 160"/>
          <p:cNvSpPr>
            <a:spLocks/>
          </p:cNvSpPr>
          <p:nvPr/>
        </p:nvSpPr>
        <p:spPr bwMode="auto">
          <a:xfrm>
            <a:off x="2627313" y="1773238"/>
            <a:ext cx="828675" cy="876300"/>
          </a:xfrm>
          <a:custGeom>
            <a:avLst/>
            <a:gdLst>
              <a:gd name="T0" fmla="*/ 2147483647 w 522"/>
              <a:gd name="T1" fmla="*/ 2147483647 h 552"/>
              <a:gd name="T2" fmla="*/ 2147483647 w 522"/>
              <a:gd name="T3" fmla="*/ 2147483647 h 552"/>
              <a:gd name="T4" fmla="*/ 2147483647 w 522"/>
              <a:gd name="T5" fmla="*/ 2147483647 h 552"/>
              <a:gd name="T6" fmla="*/ 2147483647 w 522"/>
              <a:gd name="T7" fmla="*/ 2147483647 h 552"/>
              <a:gd name="T8" fmla="*/ 2147483647 w 522"/>
              <a:gd name="T9" fmla="*/ 2147483647 h 5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2"/>
              <a:gd name="T16" fmla="*/ 0 h 552"/>
              <a:gd name="T17" fmla="*/ 522 w 522"/>
              <a:gd name="T18" fmla="*/ 552 h 5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2" h="552">
                <a:moveTo>
                  <a:pt x="522" y="98"/>
                </a:moveTo>
                <a:cubicBezTo>
                  <a:pt x="442" y="49"/>
                  <a:pt x="363" y="0"/>
                  <a:pt x="295" y="8"/>
                </a:cubicBezTo>
                <a:cubicBezTo>
                  <a:pt x="227" y="16"/>
                  <a:pt x="151" y="91"/>
                  <a:pt x="113" y="144"/>
                </a:cubicBezTo>
                <a:cubicBezTo>
                  <a:pt x="75" y="197"/>
                  <a:pt x="0" y="257"/>
                  <a:pt x="68" y="325"/>
                </a:cubicBezTo>
                <a:cubicBezTo>
                  <a:pt x="136" y="393"/>
                  <a:pt x="447" y="514"/>
                  <a:pt x="522" y="552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62" name="Freeform 161"/>
          <p:cNvSpPr>
            <a:spLocks/>
          </p:cNvSpPr>
          <p:nvPr/>
        </p:nvSpPr>
        <p:spPr bwMode="auto">
          <a:xfrm>
            <a:off x="5280025" y="1484313"/>
            <a:ext cx="1092200" cy="1031875"/>
          </a:xfrm>
          <a:custGeom>
            <a:avLst/>
            <a:gdLst>
              <a:gd name="T0" fmla="*/ 2147483647 w 688"/>
              <a:gd name="T1" fmla="*/ 2147483647 h 650"/>
              <a:gd name="T2" fmla="*/ 2147483647 w 688"/>
              <a:gd name="T3" fmla="*/ 2147483647 h 650"/>
              <a:gd name="T4" fmla="*/ 2147483647 w 688"/>
              <a:gd name="T5" fmla="*/ 2147483647 h 650"/>
              <a:gd name="T6" fmla="*/ 2147483647 w 688"/>
              <a:gd name="T7" fmla="*/ 0 h 650"/>
              <a:gd name="T8" fmla="*/ 0 60000 65536"/>
              <a:gd name="T9" fmla="*/ 0 60000 65536"/>
              <a:gd name="T10" fmla="*/ 0 60000 65536"/>
              <a:gd name="T11" fmla="*/ 0 60000 65536"/>
              <a:gd name="T12" fmla="*/ 0 w 688"/>
              <a:gd name="T13" fmla="*/ 0 h 650"/>
              <a:gd name="T14" fmla="*/ 688 w 688"/>
              <a:gd name="T15" fmla="*/ 650 h 6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8" h="650">
                <a:moveTo>
                  <a:pt x="688" y="635"/>
                </a:moveTo>
                <a:cubicBezTo>
                  <a:pt x="472" y="642"/>
                  <a:pt x="257" y="650"/>
                  <a:pt x="144" y="590"/>
                </a:cubicBezTo>
                <a:cubicBezTo>
                  <a:pt x="31" y="530"/>
                  <a:pt x="16" y="370"/>
                  <a:pt x="8" y="272"/>
                </a:cubicBezTo>
                <a:cubicBezTo>
                  <a:pt x="0" y="174"/>
                  <a:pt x="83" y="45"/>
                  <a:pt x="98" y="0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63" name="Freeform 162"/>
          <p:cNvSpPr>
            <a:spLocks/>
          </p:cNvSpPr>
          <p:nvPr/>
        </p:nvSpPr>
        <p:spPr bwMode="auto">
          <a:xfrm>
            <a:off x="5351463" y="1412875"/>
            <a:ext cx="1092200" cy="1031875"/>
          </a:xfrm>
          <a:custGeom>
            <a:avLst/>
            <a:gdLst>
              <a:gd name="T0" fmla="*/ 2147483647 w 688"/>
              <a:gd name="T1" fmla="*/ 2147483647 h 650"/>
              <a:gd name="T2" fmla="*/ 2147483647 w 688"/>
              <a:gd name="T3" fmla="*/ 2147483647 h 650"/>
              <a:gd name="T4" fmla="*/ 2147483647 w 688"/>
              <a:gd name="T5" fmla="*/ 2147483647 h 650"/>
              <a:gd name="T6" fmla="*/ 2147483647 w 688"/>
              <a:gd name="T7" fmla="*/ 0 h 650"/>
              <a:gd name="T8" fmla="*/ 0 60000 65536"/>
              <a:gd name="T9" fmla="*/ 0 60000 65536"/>
              <a:gd name="T10" fmla="*/ 0 60000 65536"/>
              <a:gd name="T11" fmla="*/ 0 60000 65536"/>
              <a:gd name="T12" fmla="*/ 0 w 688"/>
              <a:gd name="T13" fmla="*/ 0 h 650"/>
              <a:gd name="T14" fmla="*/ 688 w 688"/>
              <a:gd name="T15" fmla="*/ 650 h 6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8" h="650">
                <a:moveTo>
                  <a:pt x="688" y="635"/>
                </a:moveTo>
                <a:cubicBezTo>
                  <a:pt x="472" y="642"/>
                  <a:pt x="257" y="650"/>
                  <a:pt x="144" y="590"/>
                </a:cubicBezTo>
                <a:cubicBezTo>
                  <a:pt x="31" y="530"/>
                  <a:pt x="16" y="370"/>
                  <a:pt x="8" y="272"/>
                </a:cubicBezTo>
                <a:cubicBezTo>
                  <a:pt x="0" y="174"/>
                  <a:pt x="83" y="45"/>
                  <a:pt x="98" y="0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64" name="Freeform 163"/>
          <p:cNvSpPr>
            <a:spLocks/>
          </p:cNvSpPr>
          <p:nvPr/>
        </p:nvSpPr>
        <p:spPr bwMode="auto">
          <a:xfrm>
            <a:off x="5292725" y="1533525"/>
            <a:ext cx="1092200" cy="1031875"/>
          </a:xfrm>
          <a:custGeom>
            <a:avLst/>
            <a:gdLst>
              <a:gd name="T0" fmla="*/ 2147483647 w 688"/>
              <a:gd name="T1" fmla="*/ 2147483647 h 650"/>
              <a:gd name="T2" fmla="*/ 2147483647 w 688"/>
              <a:gd name="T3" fmla="*/ 2147483647 h 650"/>
              <a:gd name="T4" fmla="*/ 2147483647 w 688"/>
              <a:gd name="T5" fmla="*/ 2147483647 h 650"/>
              <a:gd name="T6" fmla="*/ 2147483647 w 688"/>
              <a:gd name="T7" fmla="*/ 0 h 650"/>
              <a:gd name="T8" fmla="*/ 0 60000 65536"/>
              <a:gd name="T9" fmla="*/ 0 60000 65536"/>
              <a:gd name="T10" fmla="*/ 0 60000 65536"/>
              <a:gd name="T11" fmla="*/ 0 60000 65536"/>
              <a:gd name="T12" fmla="*/ 0 w 688"/>
              <a:gd name="T13" fmla="*/ 0 h 650"/>
              <a:gd name="T14" fmla="*/ 688 w 688"/>
              <a:gd name="T15" fmla="*/ 650 h 6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8" h="650">
                <a:moveTo>
                  <a:pt x="688" y="635"/>
                </a:moveTo>
                <a:cubicBezTo>
                  <a:pt x="472" y="642"/>
                  <a:pt x="257" y="650"/>
                  <a:pt x="144" y="590"/>
                </a:cubicBezTo>
                <a:cubicBezTo>
                  <a:pt x="31" y="530"/>
                  <a:pt x="16" y="370"/>
                  <a:pt x="8" y="272"/>
                </a:cubicBezTo>
                <a:cubicBezTo>
                  <a:pt x="0" y="174"/>
                  <a:pt x="83" y="45"/>
                  <a:pt x="98" y="0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65" name="Freeform 164"/>
          <p:cNvSpPr>
            <a:spLocks/>
          </p:cNvSpPr>
          <p:nvPr/>
        </p:nvSpPr>
        <p:spPr bwMode="auto">
          <a:xfrm>
            <a:off x="5280025" y="1557338"/>
            <a:ext cx="1092200" cy="1031875"/>
          </a:xfrm>
          <a:custGeom>
            <a:avLst/>
            <a:gdLst>
              <a:gd name="T0" fmla="*/ 2147483647 w 688"/>
              <a:gd name="T1" fmla="*/ 2147483647 h 650"/>
              <a:gd name="T2" fmla="*/ 2147483647 w 688"/>
              <a:gd name="T3" fmla="*/ 2147483647 h 650"/>
              <a:gd name="T4" fmla="*/ 2147483647 w 688"/>
              <a:gd name="T5" fmla="*/ 2147483647 h 650"/>
              <a:gd name="T6" fmla="*/ 2147483647 w 688"/>
              <a:gd name="T7" fmla="*/ 0 h 650"/>
              <a:gd name="T8" fmla="*/ 0 60000 65536"/>
              <a:gd name="T9" fmla="*/ 0 60000 65536"/>
              <a:gd name="T10" fmla="*/ 0 60000 65536"/>
              <a:gd name="T11" fmla="*/ 0 60000 65536"/>
              <a:gd name="T12" fmla="*/ 0 w 688"/>
              <a:gd name="T13" fmla="*/ 0 h 650"/>
              <a:gd name="T14" fmla="*/ 688 w 688"/>
              <a:gd name="T15" fmla="*/ 650 h 6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8" h="650">
                <a:moveTo>
                  <a:pt x="688" y="635"/>
                </a:moveTo>
                <a:cubicBezTo>
                  <a:pt x="472" y="642"/>
                  <a:pt x="257" y="650"/>
                  <a:pt x="144" y="590"/>
                </a:cubicBezTo>
                <a:cubicBezTo>
                  <a:pt x="31" y="530"/>
                  <a:pt x="16" y="370"/>
                  <a:pt x="8" y="272"/>
                </a:cubicBezTo>
                <a:cubicBezTo>
                  <a:pt x="0" y="174"/>
                  <a:pt x="83" y="45"/>
                  <a:pt x="98" y="0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66" name="Freeform 165"/>
          <p:cNvSpPr>
            <a:spLocks/>
          </p:cNvSpPr>
          <p:nvPr/>
        </p:nvSpPr>
        <p:spPr bwMode="auto">
          <a:xfrm>
            <a:off x="5580063" y="1484313"/>
            <a:ext cx="863600" cy="1068387"/>
          </a:xfrm>
          <a:custGeom>
            <a:avLst/>
            <a:gdLst>
              <a:gd name="T0" fmla="*/ 2147483647 w 544"/>
              <a:gd name="T1" fmla="*/ 2147483647 h 673"/>
              <a:gd name="T2" fmla="*/ 2147483647 w 544"/>
              <a:gd name="T3" fmla="*/ 2147483647 h 673"/>
              <a:gd name="T4" fmla="*/ 0 w 544"/>
              <a:gd name="T5" fmla="*/ 0 h 673"/>
              <a:gd name="T6" fmla="*/ 0 60000 65536"/>
              <a:gd name="T7" fmla="*/ 0 60000 65536"/>
              <a:gd name="T8" fmla="*/ 0 60000 65536"/>
              <a:gd name="T9" fmla="*/ 0 w 544"/>
              <a:gd name="T10" fmla="*/ 0 h 673"/>
              <a:gd name="T11" fmla="*/ 544 w 544"/>
              <a:gd name="T12" fmla="*/ 673 h 6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673">
                <a:moveTo>
                  <a:pt x="544" y="499"/>
                </a:moveTo>
                <a:cubicBezTo>
                  <a:pt x="431" y="586"/>
                  <a:pt x="318" y="673"/>
                  <a:pt x="227" y="590"/>
                </a:cubicBezTo>
                <a:cubicBezTo>
                  <a:pt x="136" y="507"/>
                  <a:pt x="38" y="98"/>
                  <a:pt x="0" y="0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67" name="Freeform 166"/>
          <p:cNvSpPr>
            <a:spLocks/>
          </p:cNvSpPr>
          <p:nvPr/>
        </p:nvSpPr>
        <p:spPr bwMode="auto">
          <a:xfrm>
            <a:off x="5651500" y="1557338"/>
            <a:ext cx="863600" cy="1068387"/>
          </a:xfrm>
          <a:custGeom>
            <a:avLst/>
            <a:gdLst>
              <a:gd name="T0" fmla="*/ 2147483647 w 544"/>
              <a:gd name="T1" fmla="*/ 2147483647 h 673"/>
              <a:gd name="T2" fmla="*/ 2147483647 w 544"/>
              <a:gd name="T3" fmla="*/ 2147483647 h 673"/>
              <a:gd name="T4" fmla="*/ 0 w 544"/>
              <a:gd name="T5" fmla="*/ 0 h 673"/>
              <a:gd name="T6" fmla="*/ 0 60000 65536"/>
              <a:gd name="T7" fmla="*/ 0 60000 65536"/>
              <a:gd name="T8" fmla="*/ 0 60000 65536"/>
              <a:gd name="T9" fmla="*/ 0 w 544"/>
              <a:gd name="T10" fmla="*/ 0 h 673"/>
              <a:gd name="T11" fmla="*/ 544 w 544"/>
              <a:gd name="T12" fmla="*/ 673 h 6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673">
                <a:moveTo>
                  <a:pt x="544" y="499"/>
                </a:moveTo>
                <a:cubicBezTo>
                  <a:pt x="431" y="586"/>
                  <a:pt x="318" y="673"/>
                  <a:pt x="227" y="590"/>
                </a:cubicBezTo>
                <a:cubicBezTo>
                  <a:pt x="136" y="507"/>
                  <a:pt x="38" y="98"/>
                  <a:pt x="0" y="0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68" name="Freeform 167"/>
          <p:cNvSpPr>
            <a:spLocks/>
          </p:cNvSpPr>
          <p:nvPr/>
        </p:nvSpPr>
        <p:spPr bwMode="auto">
          <a:xfrm>
            <a:off x="5580063" y="1700213"/>
            <a:ext cx="863600" cy="1068387"/>
          </a:xfrm>
          <a:custGeom>
            <a:avLst/>
            <a:gdLst>
              <a:gd name="T0" fmla="*/ 2147483647 w 544"/>
              <a:gd name="T1" fmla="*/ 2147483647 h 673"/>
              <a:gd name="T2" fmla="*/ 2147483647 w 544"/>
              <a:gd name="T3" fmla="*/ 2147483647 h 673"/>
              <a:gd name="T4" fmla="*/ 0 w 544"/>
              <a:gd name="T5" fmla="*/ 0 h 673"/>
              <a:gd name="T6" fmla="*/ 0 60000 65536"/>
              <a:gd name="T7" fmla="*/ 0 60000 65536"/>
              <a:gd name="T8" fmla="*/ 0 60000 65536"/>
              <a:gd name="T9" fmla="*/ 0 w 544"/>
              <a:gd name="T10" fmla="*/ 0 h 673"/>
              <a:gd name="T11" fmla="*/ 544 w 544"/>
              <a:gd name="T12" fmla="*/ 673 h 6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673">
                <a:moveTo>
                  <a:pt x="544" y="499"/>
                </a:moveTo>
                <a:cubicBezTo>
                  <a:pt x="431" y="586"/>
                  <a:pt x="318" y="673"/>
                  <a:pt x="227" y="590"/>
                </a:cubicBezTo>
                <a:cubicBezTo>
                  <a:pt x="136" y="507"/>
                  <a:pt x="38" y="98"/>
                  <a:pt x="0" y="0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69" name="Freeform 168"/>
          <p:cNvSpPr>
            <a:spLocks/>
          </p:cNvSpPr>
          <p:nvPr/>
        </p:nvSpPr>
        <p:spPr bwMode="auto">
          <a:xfrm>
            <a:off x="5364163" y="1557338"/>
            <a:ext cx="863600" cy="1068387"/>
          </a:xfrm>
          <a:custGeom>
            <a:avLst/>
            <a:gdLst>
              <a:gd name="T0" fmla="*/ 2147483647 w 544"/>
              <a:gd name="T1" fmla="*/ 2147483647 h 673"/>
              <a:gd name="T2" fmla="*/ 2147483647 w 544"/>
              <a:gd name="T3" fmla="*/ 2147483647 h 673"/>
              <a:gd name="T4" fmla="*/ 0 w 544"/>
              <a:gd name="T5" fmla="*/ 0 h 673"/>
              <a:gd name="T6" fmla="*/ 0 60000 65536"/>
              <a:gd name="T7" fmla="*/ 0 60000 65536"/>
              <a:gd name="T8" fmla="*/ 0 60000 65536"/>
              <a:gd name="T9" fmla="*/ 0 w 544"/>
              <a:gd name="T10" fmla="*/ 0 h 673"/>
              <a:gd name="T11" fmla="*/ 544 w 544"/>
              <a:gd name="T12" fmla="*/ 673 h 6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673">
                <a:moveTo>
                  <a:pt x="544" y="499"/>
                </a:moveTo>
                <a:cubicBezTo>
                  <a:pt x="431" y="586"/>
                  <a:pt x="318" y="673"/>
                  <a:pt x="227" y="590"/>
                </a:cubicBezTo>
                <a:cubicBezTo>
                  <a:pt x="136" y="507"/>
                  <a:pt x="38" y="98"/>
                  <a:pt x="0" y="0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70" name="Freeform 170"/>
          <p:cNvSpPr>
            <a:spLocks/>
          </p:cNvSpPr>
          <p:nvPr/>
        </p:nvSpPr>
        <p:spPr bwMode="auto">
          <a:xfrm>
            <a:off x="1547813" y="5805488"/>
            <a:ext cx="6048375" cy="766762"/>
          </a:xfrm>
          <a:custGeom>
            <a:avLst/>
            <a:gdLst>
              <a:gd name="T0" fmla="*/ 0 w 3810"/>
              <a:gd name="T1" fmla="*/ 2147483647 h 483"/>
              <a:gd name="T2" fmla="*/ 2147483647 w 3810"/>
              <a:gd name="T3" fmla="*/ 2147483647 h 483"/>
              <a:gd name="T4" fmla="*/ 2147483647 w 3810"/>
              <a:gd name="T5" fmla="*/ 0 h 483"/>
              <a:gd name="T6" fmla="*/ 2147483647 w 3810"/>
              <a:gd name="T7" fmla="*/ 2147483647 h 483"/>
              <a:gd name="T8" fmla="*/ 2147483647 w 3810"/>
              <a:gd name="T9" fmla="*/ 2147483647 h 4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10"/>
              <a:gd name="T16" fmla="*/ 0 h 483"/>
              <a:gd name="T17" fmla="*/ 3810 w 3810"/>
              <a:gd name="T18" fmla="*/ 483 h 4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10" h="483">
                <a:moveTo>
                  <a:pt x="0" y="181"/>
                </a:moveTo>
                <a:cubicBezTo>
                  <a:pt x="245" y="332"/>
                  <a:pt x="491" y="483"/>
                  <a:pt x="816" y="453"/>
                </a:cubicBezTo>
                <a:cubicBezTo>
                  <a:pt x="1141" y="423"/>
                  <a:pt x="1625" y="0"/>
                  <a:pt x="1950" y="0"/>
                </a:cubicBezTo>
                <a:cubicBezTo>
                  <a:pt x="2275" y="0"/>
                  <a:pt x="2457" y="423"/>
                  <a:pt x="2767" y="453"/>
                </a:cubicBezTo>
                <a:cubicBezTo>
                  <a:pt x="3077" y="483"/>
                  <a:pt x="3443" y="332"/>
                  <a:pt x="3810" y="181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71" name="Oval 171"/>
          <p:cNvSpPr>
            <a:spLocks noChangeArrowheads="1"/>
          </p:cNvSpPr>
          <p:nvPr/>
        </p:nvSpPr>
        <p:spPr bwMode="auto">
          <a:xfrm>
            <a:off x="4284663" y="4292600"/>
            <a:ext cx="792162" cy="360363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2" name="Freeform 172"/>
          <p:cNvSpPr>
            <a:spLocks/>
          </p:cNvSpPr>
          <p:nvPr/>
        </p:nvSpPr>
        <p:spPr bwMode="auto">
          <a:xfrm>
            <a:off x="4343400" y="4365625"/>
            <a:ext cx="600075" cy="239713"/>
          </a:xfrm>
          <a:custGeom>
            <a:avLst/>
            <a:gdLst>
              <a:gd name="T0" fmla="*/ 2147483647 w 378"/>
              <a:gd name="T1" fmla="*/ 2147483647 h 151"/>
              <a:gd name="T2" fmla="*/ 2147483647 w 378"/>
              <a:gd name="T3" fmla="*/ 0 h 151"/>
              <a:gd name="T4" fmla="*/ 2147483647 w 378"/>
              <a:gd name="T5" fmla="*/ 2147483647 h 151"/>
              <a:gd name="T6" fmla="*/ 2147483647 w 378"/>
              <a:gd name="T7" fmla="*/ 2147483647 h 151"/>
              <a:gd name="T8" fmla="*/ 2147483647 w 378"/>
              <a:gd name="T9" fmla="*/ 2147483647 h 151"/>
              <a:gd name="T10" fmla="*/ 2147483647 w 378"/>
              <a:gd name="T11" fmla="*/ 2147483647 h 151"/>
              <a:gd name="T12" fmla="*/ 2147483647 w 378"/>
              <a:gd name="T13" fmla="*/ 2147483647 h 151"/>
              <a:gd name="T14" fmla="*/ 2147483647 w 378"/>
              <a:gd name="T15" fmla="*/ 2147483647 h 151"/>
              <a:gd name="T16" fmla="*/ 2147483647 w 378"/>
              <a:gd name="T17" fmla="*/ 2147483647 h 151"/>
              <a:gd name="T18" fmla="*/ 2147483647 w 378"/>
              <a:gd name="T19" fmla="*/ 2147483647 h 1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8"/>
              <a:gd name="T31" fmla="*/ 0 h 151"/>
              <a:gd name="T32" fmla="*/ 378 w 378"/>
              <a:gd name="T33" fmla="*/ 151 h 15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8" h="151">
                <a:moveTo>
                  <a:pt x="53" y="45"/>
                </a:moveTo>
                <a:cubicBezTo>
                  <a:pt x="83" y="30"/>
                  <a:pt x="151" y="0"/>
                  <a:pt x="189" y="0"/>
                </a:cubicBezTo>
                <a:cubicBezTo>
                  <a:pt x="227" y="0"/>
                  <a:pt x="250" y="38"/>
                  <a:pt x="280" y="45"/>
                </a:cubicBezTo>
                <a:cubicBezTo>
                  <a:pt x="310" y="52"/>
                  <a:pt x="364" y="30"/>
                  <a:pt x="371" y="45"/>
                </a:cubicBezTo>
                <a:cubicBezTo>
                  <a:pt x="378" y="60"/>
                  <a:pt x="348" y="121"/>
                  <a:pt x="325" y="136"/>
                </a:cubicBezTo>
                <a:cubicBezTo>
                  <a:pt x="302" y="151"/>
                  <a:pt x="258" y="144"/>
                  <a:pt x="235" y="136"/>
                </a:cubicBezTo>
                <a:cubicBezTo>
                  <a:pt x="212" y="128"/>
                  <a:pt x="212" y="98"/>
                  <a:pt x="189" y="90"/>
                </a:cubicBezTo>
                <a:cubicBezTo>
                  <a:pt x="166" y="82"/>
                  <a:pt x="129" y="90"/>
                  <a:pt x="99" y="90"/>
                </a:cubicBezTo>
                <a:cubicBezTo>
                  <a:pt x="69" y="90"/>
                  <a:pt x="16" y="97"/>
                  <a:pt x="8" y="90"/>
                </a:cubicBezTo>
                <a:cubicBezTo>
                  <a:pt x="0" y="83"/>
                  <a:pt x="23" y="60"/>
                  <a:pt x="53" y="45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73" name="Text Box 173"/>
          <p:cNvSpPr txBox="1">
            <a:spLocks noChangeArrowheads="1"/>
          </p:cNvSpPr>
          <p:nvPr/>
        </p:nvSpPr>
        <p:spPr bwMode="auto">
          <a:xfrm>
            <a:off x="6875463" y="2276475"/>
            <a:ext cx="2089150" cy="4222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Clitoris &amp; crus</a:t>
            </a:r>
          </a:p>
        </p:txBody>
      </p:sp>
      <p:sp>
        <p:nvSpPr>
          <p:cNvPr id="174" name="Text Box 174"/>
          <p:cNvSpPr txBox="1">
            <a:spLocks noChangeArrowheads="1"/>
          </p:cNvSpPr>
          <p:nvPr/>
        </p:nvSpPr>
        <p:spPr bwMode="auto">
          <a:xfrm>
            <a:off x="6875463" y="1196975"/>
            <a:ext cx="2089150" cy="8794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Structures in</a:t>
            </a:r>
          </a:p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Superficial pouch</a:t>
            </a:r>
          </a:p>
        </p:txBody>
      </p:sp>
      <p:sp>
        <p:nvSpPr>
          <p:cNvPr id="175" name="Oval 175"/>
          <p:cNvSpPr>
            <a:spLocks noChangeArrowheads="1"/>
          </p:cNvSpPr>
          <p:nvPr/>
        </p:nvSpPr>
        <p:spPr bwMode="auto">
          <a:xfrm>
            <a:off x="4498975" y="1989138"/>
            <a:ext cx="144463" cy="14446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6" name="Oval 176"/>
          <p:cNvSpPr>
            <a:spLocks noChangeArrowheads="1"/>
          </p:cNvSpPr>
          <p:nvPr/>
        </p:nvSpPr>
        <p:spPr bwMode="auto">
          <a:xfrm>
            <a:off x="4356100" y="2997200"/>
            <a:ext cx="504825" cy="50323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7" name="Text Box 209"/>
          <p:cNvSpPr txBox="1">
            <a:spLocks noChangeArrowheads="1"/>
          </p:cNvSpPr>
          <p:nvPr/>
        </p:nvSpPr>
        <p:spPr bwMode="auto">
          <a:xfrm>
            <a:off x="6875463" y="3006725"/>
            <a:ext cx="2089150" cy="4222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Bulb of vestibule</a:t>
            </a:r>
          </a:p>
        </p:txBody>
      </p:sp>
      <p:sp>
        <p:nvSpPr>
          <p:cNvPr id="178" name="Freeform 210"/>
          <p:cNvSpPr>
            <a:spLocks/>
          </p:cNvSpPr>
          <p:nvPr/>
        </p:nvSpPr>
        <p:spPr bwMode="auto">
          <a:xfrm>
            <a:off x="3671888" y="1412875"/>
            <a:ext cx="1787525" cy="1752600"/>
          </a:xfrm>
          <a:custGeom>
            <a:avLst/>
            <a:gdLst>
              <a:gd name="T0" fmla="*/ 2147483647 w 1126"/>
              <a:gd name="T1" fmla="*/ 2147483647 h 1104"/>
              <a:gd name="T2" fmla="*/ 2147483647 w 1126"/>
              <a:gd name="T3" fmla="*/ 2147483647 h 1104"/>
              <a:gd name="T4" fmla="*/ 2147483647 w 1126"/>
              <a:gd name="T5" fmla="*/ 2147483647 h 1104"/>
              <a:gd name="T6" fmla="*/ 2147483647 w 1126"/>
              <a:gd name="T7" fmla="*/ 2147483647 h 1104"/>
              <a:gd name="T8" fmla="*/ 2147483647 w 1126"/>
              <a:gd name="T9" fmla="*/ 2147483647 h 1104"/>
              <a:gd name="T10" fmla="*/ 2147483647 w 1126"/>
              <a:gd name="T11" fmla="*/ 2147483647 h 1104"/>
              <a:gd name="T12" fmla="*/ 2147483647 w 1126"/>
              <a:gd name="T13" fmla="*/ 2147483647 h 1104"/>
              <a:gd name="T14" fmla="*/ 2147483647 w 1126"/>
              <a:gd name="T15" fmla="*/ 2147483647 h 1104"/>
              <a:gd name="T16" fmla="*/ 2147483647 w 1126"/>
              <a:gd name="T17" fmla="*/ 2147483647 h 1104"/>
              <a:gd name="T18" fmla="*/ 2147483647 w 1126"/>
              <a:gd name="T19" fmla="*/ 2147483647 h 1104"/>
              <a:gd name="T20" fmla="*/ 2147483647 w 1126"/>
              <a:gd name="T21" fmla="*/ 2147483647 h 1104"/>
              <a:gd name="T22" fmla="*/ 2147483647 w 1126"/>
              <a:gd name="T23" fmla="*/ 2147483647 h 1104"/>
              <a:gd name="T24" fmla="*/ 2147483647 w 1126"/>
              <a:gd name="T25" fmla="*/ 2147483647 h 1104"/>
              <a:gd name="T26" fmla="*/ 2147483647 w 1126"/>
              <a:gd name="T27" fmla="*/ 2147483647 h 1104"/>
              <a:gd name="T28" fmla="*/ 2147483647 w 1126"/>
              <a:gd name="T29" fmla="*/ 2147483647 h 1104"/>
              <a:gd name="T30" fmla="*/ 2147483647 w 1126"/>
              <a:gd name="T31" fmla="*/ 2147483647 h 1104"/>
              <a:gd name="T32" fmla="*/ 2147483647 w 1126"/>
              <a:gd name="T33" fmla="*/ 2147483647 h 1104"/>
              <a:gd name="T34" fmla="*/ 2147483647 w 1126"/>
              <a:gd name="T35" fmla="*/ 2147483647 h 110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126"/>
              <a:gd name="T55" fmla="*/ 0 h 1104"/>
              <a:gd name="T56" fmla="*/ 1126 w 1126"/>
              <a:gd name="T57" fmla="*/ 1104 h 110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126" h="1104">
                <a:moveTo>
                  <a:pt x="113" y="998"/>
                </a:moveTo>
                <a:cubicBezTo>
                  <a:pt x="143" y="975"/>
                  <a:pt x="166" y="960"/>
                  <a:pt x="204" y="907"/>
                </a:cubicBezTo>
                <a:cubicBezTo>
                  <a:pt x="242" y="854"/>
                  <a:pt x="295" y="793"/>
                  <a:pt x="340" y="680"/>
                </a:cubicBezTo>
                <a:cubicBezTo>
                  <a:pt x="385" y="567"/>
                  <a:pt x="446" y="310"/>
                  <a:pt x="476" y="227"/>
                </a:cubicBezTo>
                <a:cubicBezTo>
                  <a:pt x="506" y="144"/>
                  <a:pt x="514" y="174"/>
                  <a:pt x="522" y="181"/>
                </a:cubicBezTo>
                <a:cubicBezTo>
                  <a:pt x="530" y="188"/>
                  <a:pt x="507" y="257"/>
                  <a:pt x="522" y="272"/>
                </a:cubicBezTo>
                <a:cubicBezTo>
                  <a:pt x="537" y="287"/>
                  <a:pt x="597" y="287"/>
                  <a:pt x="612" y="272"/>
                </a:cubicBezTo>
                <a:cubicBezTo>
                  <a:pt x="627" y="257"/>
                  <a:pt x="597" y="174"/>
                  <a:pt x="612" y="181"/>
                </a:cubicBezTo>
                <a:cubicBezTo>
                  <a:pt x="627" y="188"/>
                  <a:pt x="657" y="203"/>
                  <a:pt x="703" y="317"/>
                </a:cubicBezTo>
                <a:cubicBezTo>
                  <a:pt x="749" y="431"/>
                  <a:pt x="817" y="748"/>
                  <a:pt x="885" y="862"/>
                </a:cubicBezTo>
                <a:cubicBezTo>
                  <a:pt x="953" y="976"/>
                  <a:pt x="1126" y="1074"/>
                  <a:pt x="1111" y="998"/>
                </a:cubicBezTo>
                <a:cubicBezTo>
                  <a:pt x="1096" y="922"/>
                  <a:pt x="862" y="552"/>
                  <a:pt x="794" y="408"/>
                </a:cubicBezTo>
                <a:cubicBezTo>
                  <a:pt x="726" y="264"/>
                  <a:pt x="756" y="196"/>
                  <a:pt x="703" y="136"/>
                </a:cubicBezTo>
                <a:cubicBezTo>
                  <a:pt x="650" y="76"/>
                  <a:pt x="529" y="0"/>
                  <a:pt x="476" y="45"/>
                </a:cubicBezTo>
                <a:cubicBezTo>
                  <a:pt x="423" y="90"/>
                  <a:pt x="424" y="310"/>
                  <a:pt x="386" y="408"/>
                </a:cubicBezTo>
                <a:cubicBezTo>
                  <a:pt x="348" y="506"/>
                  <a:pt x="309" y="529"/>
                  <a:pt x="249" y="635"/>
                </a:cubicBezTo>
                <a:cubicBezTo>
                  <a:pt x="189" y="741"/>
                  <a:pt x="46" y="982"/>
                  <a:pt x="23" y="1043"/>
                </a:cubicBezTo>
                <a:cubicBezTo>
                  <a:pt x="0" y="1104"/>
                  <a:pt x="83" y="1021"/>
                  <a:pt x="113" y="998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79" name="Freeform 211"/>
          <p:cNvSpPr>
            <a:spLocks/>
          </p:cNvSpPr>
          <p:nvPr/>
        </p:nvSpPr>
        <p:spPr bwMode="auto">
          <a:xfrm>
            <a:off x="4211638" y="2720975"/>
            <a:ext cx="804862" cy="1066800"/>
          </a:xfrm>
          <a:custGeom>
            <a:avLst/>
            <a:gdLst>
              <a:gd name="T0" fmla="*/ 2147483647 w 507"/>
              <a:gd name="T1" fmla="*/ 2147483647 h 672"/>
              <a:gd name="T2" fmla="*/ 2147483647 w 507"/>
              <a:gd name="T3" fmla="*/ 2147483647 h 672"/>
              <a:gd name="T4" fmla="*/ 2147483647 w 507"/>
              <a:gd name="T5" fmla="*/ 2147483647 h 672"/>
              <a:gd name="T6" fmla="*/ 2147483647 w 507"/>
              <a:gd name="T7" fmla="*/ 2147483647 h 672"/>
              <a:gd name="T8" fmla="*/ 2147483647 w 507"/>
              <a:gd name="T9" fmla="*/ 2147483647 h 672"/>
              <a:gd name="T10" fmla="*/ 2147483647 w 507"/>
              <a:gd name="T11" fmla="*/ 2147483647 h 672"/>
              <a:gd name="T12" fmla="*/ 2147483647 w 507"/>
              <a:gd name="T13" fmla="*/ 2147483647 h 672"/>
              <a:gd name="T14" fmla="*/ 2147483647 w 507"/>
              <a:gd name="T15" fmla="*/ 2147483647 h 672"/>
              <a:gd name="T16" fmla="*/ 2147483647 w 507"/>
              <a:gd name="T17" fmla="*/ 2147483647 h 672"/>
              <a:gd name="T18" fmla="*/ 2147483647 w 507"/>
              <a:gd name="T19" fmla="*/ 2147483647 h 672"/>
              <a:gd name="T20" fmla="*/ 2147483647 w 507"/>
              <a:gd name="T21" fmla="*/ 2147483647 h 672"/>
              <a:gd name="T22" fmla="*/ 2147483647 w 507"/>
              <a:gd name="T23" fmla="*/ 2147483647 h 672"/>
              <a:gd name="T24" fmla="*/ 0 w 507"/>
              <a:gd name="T25" fmla="*/ 2147483647 h 672"/>
              <a:gd name="T26" fmla="*/ 2147483647 w 507"/>
              <a:gd name="T27" fmla="*/ 2147483647 h 672"/>
              <a:gd name="T28" fmla="*/ 2147483647 w 507"/>
              <a:gd name="T29" fmla="*/ 2147483647 h 672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07"/>
              <a:gd name="T46" fmla="*/ 0 h 672"/>
              <a:gd name="T47" fmla="*/ 507 w 507"/>
              <a:gd name="T48" fmla="*/ 672 h 672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07" h="672">
                <a:moveTo>
                  <a:pt x="182" y="537"/>
                </a:moveTo>
                <a:cubicBezTo>
                  <a:pt x="175" y="507"/>
                  <a:pt x="106" y="506"/>
                  <a:pt x="91" y="446"/>
                </a:cubicBezTo>
                <a:cubicBezTo>
                  <a:pt x="76" y="386"/>
                  <a:pt x="53" y="227"/>
                  <a:pt x="91" y="174"/>
                </a:cubicBezTo>
                <a:cubicBezTo>
                  <a:pt x="129" y="121"/>
                  <a:pt x="265" y="105"/>
                  <a:pt x="318" y="128"/>
                </a:cubicBezTo>
                <a:cubicBezTo>
                  <a:pt x="371" y="151"/>
                  <a:pt x="393" y="250"/>
                  <a:pt x="408" y="310"/>
                </a:cubicBezTo>
                <a:cubicBezTo>
                  <a:pt x="423" y="370"/>
                  <a:pt x="423" y="453"/>
                  <a:pt x="408" y="491"/>
                </a:cubicBezTo>
                <a:cubicBezTo>
                  <a:pt x="393" y="529"/>
                  <a:pt x="318" y="514"/>
                  <a:pt x="318" y="537"/>
                </a:cubicBezTo>
                <a:cubicBezTo>
                  <a:pt x="318" y="560"/>
                  <a:pt x="378" y="642"/>
                  <a:pt x="408" y="627"/>
                </a:cubicBezTo>
                <a:cubicBezTo>
                  <a:pt x="438" y="612"/>
                  <a:pt x="491" y="521"/>
                  <a:pt x="499" y="446"/>
                </a:cubicBezTo>
                <a:cubicBezTo>
                  <a:pt x="507" y="371"/>
                  <a:pt x="477" y="242"/>
                  <a:pt x="454" y="174"/>
                </a:cubicBezTo>
                <a:cubicBezTo>
                  <a:pt x="431" y="106"/>
                  <a:pt x="416" y="61"/>
                  <a:pt x="363" y="38"/>
                </a:cubicBezTo>
                <a:cubicBezTo>
                  <a:pt x="310" y="15"/>
                  <a:pt x="196" y="0"/>
                  <a:pt x="136" y="38"/>
                </a:cubicBezTo>
                <a:cubicBezTo>
                  <a:pt x="76" y="76"/>
                  <a:pt x="0" y="167"/>
                  <a:pt x="0" y="265"/>
                </a:cubicBezTo>
                <a:cubicBezTo>
                  <a:pt x="0" y="363"/>
                  <a:pt x="106" y="582"/>
                  <a:pt x="136" y="627"/>
                </a:cubicBezTo>
                <a:cubicBezTo>
                  <a:pt x="166" y="672"/>
                  <a:pt x="189" y="567"/>
                  <a:pt x="182" y="537"/>
                </a:cubicBezTo>
                <a:close/>
              </a:path>
            </a:pathLst>
          </a:cu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0" name="Text Box 212"/>
          <p:cNvSpPr txBox="1">
            <a:spLocks noChangeArrowheads="1"/>
          </p:cNvSpPr>
          <p:nvPr/>
        </p:nvSpPr>
        <p:spPr bwMode="auto">
          <a:xfrm>
            <a:off x="6804025" y="3860800"/>
            <a:ext cx="2087563" cy="4222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Vestibular glands</a:t>
            </a:r>
          </a:p>
        </p:txBody>
      </p:sp>
      <p:sp>
        <p:nvSpPr>
          <p:cNvPr id="181" name="Oval 213"/>
          <p:cNvSpPr>
            <a:spLocks noChangeArrowheads="1"/>
          </p:cNvSpPr>
          <p:nvPr/>
        </p:nvSpPr>
        <p:spPr bwMode="auto">
          <a:xfrm>
            <a:off x="4427538" y="3644900"/>
            <a:ext cx="144462" cy="14446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82" name="Oval 214"/>
          <p:cNvSpPr>
            <a:spLocks noChangeArrowheads="1"/>
          </p:cNvSpPr>
          <p:nvPr/>
        </p:nvSpPr>
        <p:spPr bwMode="auto">
          <a:xfrm>
            <a:off x="4643438" y="3573463"/>
            <a:ext cx="144462" cy="144462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Deep </a:t>
            </a:r>
            <a:r>
              <a:rPr lang="en-IN" dirty="0" err="1" smtClean="0"/>
              <a:t>perineal</a:t>
            </a:r>
            <a:r>
              <a:rPr lang="en-IN" dirty="0" smtClean="0"/>
              <a:t> Pouch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</p:spPr>
        <p:txBody>
          <a:bodyPr/>
          <a:lstStyle/>
          <a:p>
            <a:r>
              <a:rPr lang="en-IN" sz="2800" dirty="0" smtClean="0">
                <a:latin typeface="Arial Narrow" pitchFamily="34" charset="0"/>
              </a:rPr>
              <a:t>Formed by the inferior and superior layer of the </a:t>
            </a:r>
            <a:r>
              <a:rPr lang="en-IN" sz="2800" dirty="0" err="1" smtClean="0">
                <a:latin typeface="Arial Narrow" pitchFamily="34" charset="0"/>
              </a:rPr>
              <a:t>urogenital</a:t>
            </a:r>
            <a:r>
              <a:rPr lang="en-IN" sz="2800" dirty="0" smtClean="0">
                <a:latin typeface="Arial Narrow" pitchFamily="34" charset="0"/>
              </a:rPr>
              <a:t> </a:t>
            </a:r>
            <a:r>
              <a:rPr lang="en-IN" sz="2800" dirty="0" err="1" smtClean="0">
                <a:latin typeface="Arial Narrow" pitchFamily="34" charset="0"/>
              </a:rPr>
              <a:t>diaphragam</a:t>
            </a:r>
            <a:r>
              <a:rPr lang="en-IN" sz="2800" dirty="0" smtClean="0">
                <a:latin typeface="Arial Narrow" pitchFamily="34" charset="0"/>
              </a:rPr>
              <a:t>.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Together called </a:t>
            </a:r>
            <a:r>
              <a:rPr lang="en-IN" sz="2800" dirty="0" err="1" smtClean="0">
                <a:latin typeface="Arial Narrow" pitchFamily="34" charset="0"/>
              </a:rPr>
              <a:t>urogenital</a:t>
            </a:r>
            <a:r>
              <a:rPr lang="en-IN" sz="2800" dirty="0" smtClean="0">
                <a:latin typeface="Arial Narrow" pitchFamily="34" charset="0"/>
              </a:rPr>
              <a:t> </a:t>
            </a:r>
            <a:r>
              <a:rPr lang="en-IN" sz="2800" dirty="0" err="1" smtClean="0">
                <a:latin typeface="Arial Narrow" pitchFamily="34" charset="0"/>
              </a:rPr>
              <a:t>diaphragam</a:t>
            </a:r>
            <a:r>
              <a:rPr lang="en-IN" sz="2800" dirty="0" smtClean="0">
                <a:latin typeface="Arial Narrow" pitchFamily="34" charset="0"/>
              </a:rPr>
              <a:t>/Triangular ligament.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Between the layers there is a potential space of about 1.25cm.</a:t>
            </a:r>
          </a:p>
          <a:p>
            <a:pPr>
              <a:buNone/>
            </a:pPr>
            <a:endParaRPr lang="en-IN" sz="2800" u="sng" dirty="0" smtClean="0">
              <a:latin typeface="Arial Narrow" pitchFamily="34" charset="0"/>
            </a:endParaRPr>
          </a:p>
          <a:p>
            <a:pPr>
              <a:buNone/>
            </a:pPr>
            <a:r>
              <a:rPr lang="en-IN" sz="2800" u="sng" dirty="0" smtClean="0">
                <a:latin typeface="Arial Narrow" pitchFamily="34" charset="0"/>
              </a:rPr>
              <a:t>Contents:</a:t>
            </a:r>
          </a:p>
          <a:p>
            <a:pPr>
              <a:buFont typeface="Wingdings" pitchFamily="2" charset="2"/>
              <a:buChar char="q"/>
            </a:pPr>
            <a:r>
              <a:rPr lang="en-IN" sz="2800" dirty="0" smtClean="0">
                <a:latin typeface="Arial Narrow" pitchFamily="34" charset="0"/>
              </a:rPr>
              <a:t>Deep transverse </a:t>
            </a:r>
            <a:r>
              <a:rPr lang="en-IN" sz="2800" dirty="0" err="1" smtClean="0">
                <a:latin typeface="Arial Narrow" pitchFamily="34" charset="0"/>
              </a:rPr>
              <a:t>Perinei</a:t>
            </a:r>
            <a:r>
              <a:rPr lang="en-IN" sz="2800" dirty="0" smtClean="0">
                <a:latin typeface="Arial Narrow" pitchFamily="34" charset="0"/>
              </a:rPr>
              <a:t>(Paired),</a:t>
            </a:r>
          </a:p>
          <a:p>
            <a:pPr>
              <a:buFont typeface="Wingdings" pitchFamily="2" charset="2"/>
              <a:buChar char="q"/>
            </a:pPr>
            <a:r>
              <a:rPr lang="en-IN" sz="2800" dirty="0" smtClean="0">
                <a:latin typeface="Arial Narrow" pitchFamily="34" charset="0"/>
              </a:rPr>
              <a:t>Sphincter </a:t>
            </a:r>
            <a:r>
              <a:rPr lang="en-IN" sz="2800" dirty="0" err="1" smtClean="0">
                <a:latin typeface="Arial Narrow" pitchFamily="34" charset="0"/>
              </a:rPr>
              <a:t>Urethrae</a:t>
            </a:r>
            <a:r>
              <a:rPr lang="en-IN" sz="2800" dirty="0" smtClean="0">
                <a:latin typeface="Arial Narrow" pitchFamily="34" charset="0"/>
              </a:rPr>
              <a:t> </a:t>
            </a:r>
            <a:r>
              <a:rPr lang="en-IN" sz="2800" dirty="0" err="1" smtClean="0">
                <a:latin typeface="Arial Narrow" pitchFamily="34" charset="0"/>
              </a:rPr>
              <a:t>membranacea</a:t>
            </a:r>
            <a:endParaRPr lang="en-IN" sz="2800" dirty="0" smtClean="0">
              <a:latin typeface="Arial Narrow" pitchFamily="34" charset="0"/>
            </a:endParaRP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Freeform 2"/>
          <p:cNvSpPr>
            <a:spLocks/>
          </p:cNvSpPr>
          <p:nvPr/>
        </p:nvSpPr>
        <p:spPr bwMode="auto">
          <a:xfrm>
            <a:off x="2339975" y="873125"/>
            <a:ext cx="2184400" cy="3011488"/>
          </a:xfrm>
          <a:custGeom>
            <a:avLst/>
            <a:gdLst>
              <a:gd name="T0" fmla="*/ 2147483647 w 1376"/>
              <a:gd name="T1" fmla="*/ 2147483647 h 1897"/>
              <a:gd name="T2" fmla="*/ 2147483647 w 1376"/>
              <a:gd name="T3" fmla="*/ 2147483647 h 1897"/>
              <a:gd name="T4" fmla="*/ 2147483647 w 1376"/>
              <a:gd name="T5" fmla="*/ 2147483647 h 1897"/>
              <a:gd name="T6" fmla="*/ 2147483647 w 1376"/>
              <a:gd name="T7" fmla="*/ 2147483647 h 1897"/>
              <a:gd name="T8" fmla="*/ 2147483647 w 1376"/>
              <a:gd name="T9" fmla="*/ 2147483647 h 1897"/>
              <a:gd name="T10" fmla="*/ 2147483647 w 1376"/>
              <a:gd name="T11" fmla="*/ 2147483647 h 1897"/>
              <a:gd name="T12" fmla="*/ 2147483647 w 1376"/>
              <a:gd name="T13" fmla="*/ 2147483647 h 1897"/>
              <a:gd name="T14" fmla="*/ 2147483647 w 1376"/>
              <a:gd name="T15" fmla="*/ 2147483647 h 1897"/>
              <a:gd name="T16" fmla="*/ 2147483647 w 1376"/>
              <a:gd name="T17" fmla="*/ 2147483647 h 1897"/>
              <a:gd name="T18" fmla="*/ 2147483647 w 1376"/>
              <a:gd name="T19" fmla="*/ 2147483647 h 1897"/>
              <a:gd name="T20" fmla="*/ 2147483647 w 1376"/>
              <a:gd name="T21" fmla="*/ 2147483647 h 1897"/>
              <a:gd name="T22" fmla="*/ 2147483647 w 1376"/>
              <a:gd name="T23" fmla="*/ 2147483647 h 1897"/>
              <a:gd name="T24" fmla="*/ 2147483647 w 1376"/>
              <a:gd name="T25" fmla="*/ 2147483647 h 1897"/>
              <a:gd name="T26" fmla="*/ 2147483647 w 1376"/>
              <a:gd name="T27" fmla="*/ 2147483647 h 1897"/>
              <a:gd name="T28" fmla="*/ 2147483647 w 1376"/>
              <a:gd name="T29" fmla="*/ 2147483647 h 1897"/>
              <a:gd name="T30" fmla="*/ 2147483647 w 1376"/>
              <a:gd name="T31" fmla="*/ 2147483647 h 1897"/>
              <a:gd name="T32" fmla="*/ 2147483647 w 1376"/>
              <a:gd name="T33" fmla="*/ 2147483647 h 1897"/>
              <a:gd name="T34" fmla="*/ 2147483647 w 1376"/>
              <a:gd name="T35" fmla="*/ 2147483647 h 1897"/>
              <a:gd name="T36" fmla="*/ 2147483647 w 1376"/>
              <a:gd name="T37" fmla="*/ 2147483647 h 1897"/>
              <a:gd name="T38" fmla="*/ 2147483647 w 1376"/>
              <a:gd name="T39" fmla="*/ 2147483647 h 1897"/>
              <a:gd name="T40" fmla="*/ 2147483647 w 1376"/>
              <a:gd name="T41" fmla="*/ 2147483647 h 1897"/>
              <a:gd name="T42" fmla="*/ 2147483647 w 1376"/>
              <a:gd name="T43" fmla="*/ 2147483647 h 1897"/>
              <a:gd name="T44" fmla="*/ 2147483647 w 1376"/>
              <a:gd name="T45" fmla="*/ 2147483647 h 1897"/>
              <a:gd name="T46" fmla="*/ 0 w 1376"/>
              <a:gd name="T47" fmla="*/ 2147483647 h 189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376"/>
              <a:gd name="T73" fmla="*/ 0 h 1897"/>
              <a:gd name="T74" fmla="*/ 1376 w 1376"/>
              <a:gd name="T75" fmla="*/ 1897 h 189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376" h="1897">
                <a:moveTo>
                  <a:pt x="136" y="521"/>
                </a:moveTo>
                <a:cubicBezTo>
                  <a:pt x="189" y="528"/>
                  <a:pt x="242" y="536"/>
                  <a:pt x="272" y="521"/>
                </a:cubicBezTo>
                <a:cubicBezTo>
                  <a:pt x="302" y="506"/>
                  <a:pt x="249" y="461"/>
                  <a:pt x="317" y="431"/>
                </a:cubicBezTo>
                <a:cubicBezTo>
                  <a:pt x="385" y="401"/>
                  <a:pt x="597" y="370"/>
                  <a:pt x="680" y="340"/>
                </a:cubicBezTo>
                <a:cubicBezTo>
                  <a:pt x="763" y="310"/>
                  <a:pt x="786" y="287"/>
                  <a:pt x="816" y="249"/>
                </a:cubicBezTo>
                <a:cubicBezTo>
                  <a:pt x="846" y="211"/>
                  <a:pt x="832" y="143"/>
                  <a:pt x="862" y="113"/>
                </a:cubicBezTo>
                <a:cubicBezTo>
                  <a:pt x="892" y="83"/>
                  <a:pt x="953" y="75"/>
                  <a:pt x="998" y="68"/>
                </a:cubicBezTo>
                <a:cubicBezTo>
                  <a:pt x="1043" y="61"/>
                  <a:pt x="1089" y="68"/>
                  <a:pt x="1134" y="68"/>
                </a:cubicBezTo>
                <a:cubicBezTo>
                  <a:pt x="1179" y="68"/>
                  <a:pt x="1232" y="68"/>
                  <a:pt x="1270" y="68"/>
                </a:cubicBezTo>
                <a:cubicBezTo>
                  <a:pt x="1308" y="68"/>
                  <a:pt x="1346" y="0"/>
                  <a:pt x="1361" y="68"/>
                </a:cubicBezTo>
                <a:cubicBezTo>
                  <a:pt x="1376" y="136"/>
                  <a:pt x="1376" y="385"/>
                  <a:pt x="1361" y="476"/>
                </a:cubicBezTo>
                <a:cubicBezTo>
                  <a:pt x="1346" y="567"/>
                  <a:pt x="1293" y="567"/>
                  <a:pt x="1270" y="612"/>
                </a:cubicBezTo>
                <a:cubicBezTo>
                  <a:pt x="1247" y="657"/>
                  <a:pt x="1240" y="710"/>
                  <a:pt x="1225" y="748"/>
                </a:cubicBezTo>
                <a:cubicBezTo>
                  <a:pt x="1210" y="786"/>
                  <a:pt x="1202" y="794"/>
                  <a:pt x="1179" y="839"/>
                </a:cubicBezTo>
                <a:cubicBezTo>
                  <a:pt x="1156" y="884"/>
                  <a:pt x="1126" y="967"/>
                  <a:pt x="1088" y="1020"/>
                </a:cubicBezTo>
                <a:cubicBezTo>
                  <a:pt x="1050" y="1073"/>
                  <a:pt x="975" y="1096"/>
                  <a:pt x="952" y="1156"/>
                </a:cubicBezTo>
                <a:cubicBezTo>
                  <a:pt x="929" y="1216"/>
                  <a:pt x="975" y="1315"/>
                  <a:pt x="952" y="1383"/>
                </a:cubicBezTo>
                <a:cubicBezTo>
                  <a:pt x="929" y="1451"/>
                  <a:pt x="861" y="1497"/>
                  <a:pt x="816" y="1565"/>
                </a:cubicBezTo>
                <a:cubicBezTo>
                  <a:pt x="771" y="1633"/>
                  <a:pt x="725" y="1738"/>
                  <a:pt x="680" y="1791"/>
                </a:cubicBezTo>
                <a:cubicBezTo>
                  <a:pt x="635" y="1844"/>
                  <a:pt x="597" y="1867"/>
                  <a:pt x="544" y="1882"/>
                </a:cubicBezTo>
                <a:cubicBezTo>
                  <a:pt x="491" y="1897"/>
                  <a:pt x="416" y="1897"/>
                  <a:pt x="363" y="1882"/>
                </a:cubicBezTo>
                <a:cubicBezTo>
                  <a:pt x="310" y="1867"/>
                  <a:pt x="272" y="1814"/>
                  <a:pt x="227" y="1791"/>
                </a:cubicBezTo>
                <a:cubicBezTo>
                  <a:pt x="182" y="1768"/>
                  <a:pt x="129" y="1799"/>
                  <a:pt x="91" y="1746"/>
                </a:cubicBezTo>
                <a:cubicBezTo>
                  <a:pt x="53" y="1693"/>
                  <a:pt x="15" y="1519"/>
                  <a:pt x="0" y="1474"/>
                </a:cubicBezTo>
              </a:path>
            </a:pathLst>
          </a:custGeom>
          <a:noFill/>
          <a:ln w="254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 flipH="1">
            <a:off x="4643438" y="849313"/>
            <a:ext cx="2305050" cy="3011487"/>
          </a:xfrm>
          <a:custGeom>
            <a:avLst/>
            <a:gdLst>
              <a:gd name="T0" fmla="*/ 2147483647 w 1376"/>
              <a:gd name="T1" fmla="*/ 2147483647 h 1897"/>
              <a:gd name="T2" fmla="*/ 2147483647 w 1376"/>
              <a:gd name="T3" fmla="*/ 2147483647 h 1897"/>
              <a:gd name="T4" fmla="*/ 2147483647 w 1376"/>
              <a:gd name="T5" fmla="*/ 2147483647 h 1897"/>
              <a:gd name="T6" fmla="*/ 2147483647 w 1376"/>
              <a:gd name="T7" fmla="*/ 2147483647 h 1897"/>
              <a:gd name="T8" fmla="*/ 2147483647 w 1376"/>
              <a:gd name="T9" fmla="*/ 2147483647 h 1897"/>
              <a:gd name="T10" fmla="*/ 2147483647 w 1376"/>
              <a:gd name="T11" fmla="*/ 2147483647 h 1897"/>
              <a:gd name="T12" fmla="*/ 2147483647 w 1376"/>
              <a:gd name="T13" fmla="*/ 2147483647 h 1897"/>
              <a:gd name="T14" fmla="*/ 2147483647 w 1376"/>
              <a:gd name="T15" fmla="*/ 2147483647 h 1897"/>
              <a:gd name="T16" fmla="*/ 2147483647 w 1376"/>
              <a:gd name="T17" fmla="*/ 2147483647 h 1897"/>
              <a:gd name="T18" fmla="*/ 2147483647 w 1376"/>
              <a:gd name="T19" fmla="*/ 2147483647 h 1897"/>
              <a:gd name="T20" fmla="*/ 2147483647 w 1376"/>
              <a:gd name="T21" fmla="*/ 2147483647 h 1897"/>
              <a:gd name="T22" fmla="*/ 2147483647 w 1376"/>
              <a:gd name="T23" fmla="*/ 2147483647 h 1897"/>
              <a:gd name="T24" fmla="*/ 2147483647 w 1376"/>
              <a:gd name="T25" fmla="*/ 2147483647 h 1897"/>
              <a:gd name="T26" fmla="*/ 2147483647 w 1376"/>
              <a:gd name="T27" fmla="*/ 2147483647 h 1897"/>
              <a:gd name="T28" fmla="*/ 2147483647 w 1376"/>
              <a:gd name="T29" fmla="*/ 2147483647 h 1897"/>
              <a:gd name="T30" fmla="*/ 2147483647 w 1376"/>
              <a:gd name="T31" fmla="*/ 2147483647 h 1897"/>
              <a:gd name="T32" fmla="*/ 2147483647 w 1376"/>
              <a:gd name="T33" fmla="*/ 2147483647 h 1897"/>
              <a:gd name="T34" fmla="*/ 2147483647 w 1376"/>
              <a:gd name="T35" fmla="*/ 2147483647 h 1897"/>
              <a:gd name="T36" fmla="*/ 2147483647 w 1376"/>
              <a:gd name="T37" fmla="*/ 2147483647 h 1897"/>
              <a:gd name="T38" fmla="*/ 2147483647 w 1376"/>
              <a:gd name="T39" fmla="*/ 2147483647 h 1897"/>
              <a:gd name="T40" fmla="*/ 2147483647 w 1376"/>
              <a:gd name="T41" fmla="*/ 2147483647 h 1897"/>
              <a:gd name="T42" fmla="*/ 2147483647 w 1376"/>
              <a:gd name="T43" fmla="*/ 2147483647 h 1897"/>
              <a:gd name="T44" fmla="*/ 2147483647 w 1376"/>
              <a:gd name="T45" fmla="*/ 2147483647 h 1897"/>
              <a:gd name="T46" fmla="*/ 0 w 1376"/>
              <a:gd name="T47" fmla="*/ 2147483647 h 1897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1376"/>
              <a:gd name="T73" fmla="*/ 0 h 1897"/>
              <a:gd name="T74" fmla="*/ 1376 w 1376"/>
              <a:gd name="T75" fmla="*/ 1897 h 1897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1376" h="1897">
                <a:moveTo>
                  <a:pt x="136" y="521"/>
                </a:moveTo>
                <a:cubicBezTo>
                  <a:pt x="189" y="528"/>
                  <a:pt x="242" y="536"/>
                  <a:pt x="272" y="521"/>
                </a:cubicBezTo>
                <a:cubicBezTo>
                  <a:pt x="302" y="506"/>
                  <a:pt x="249" y="461"/>
                  <a:pt x="317" y="431"/>
                </a:cubicBezTo>
                <a:cubicBezTo>
                  <a:pt x="385" y="401"/>
                  <a:pt x="597" y="370"/>
                  <a:pt x="680" y="340"/>
                </a:cubicBezTo>
                <a:cubicBezTo>
                  <a:pt x="763" y="310"/>
                  <a:pt x="786" y="287"/>
                  <a:pt x="816" y="249"/>
                </a:cubicBezTo>
                <a:cubicBezTo>
                  <a:pt x="846" y="211"/>
                  <a:pt x="832" y="143"/>
                  <a:pt x="862" y="113"/>
                </a:cubicBezTo>
                <a:cubicBezTo>
                  <a:pt x="892" y="83"/>
                  <a:pt x="953" y="75"/>
                  <a:pt x="998" y="68"/>
                </a:cubicBezTo>
                <a:cubicBezTo>
                  <a:pt x="1043" y="61"/>
                  <a:pt x="1089" y="68"/>
                  <a:pt x="1134" y="68"/>
                </a:cubicBezTo>
                <a:cubicBezTo>
                  <a:pt x="1179" y="68"/>
                  <a:pt x="1232" y="68"/>
                  <a:pt x="1270" y="68"/>
                </a:cubicBezTo>
                <a:cubicBezTo>
                  <a:pt x="1308" y="68"/>
                  <a:pt x="1346" y="0"/>
                  <a:pt x="1361" y="68"/>
                </a:cubicBezTo>
                <a:cubicBezTo>
                  <a:pt x="1376" y="136"/>
                  <a:pt x="1376" y="385"/>
                  <a:pt x="1361" y="476"/>
                </a:cubicBezTo>
                <a:cubicBezTo>
                  <a:pt x="1346" y="567"/>
                  <a:pt x="1293" y="567"/>
                  <a:pt x="1270" y="612"/>
                </a:cubicBezTo>
                <a:cubicBezTo>
                  <a:pt x="1247" y="657"/>
                  <a:pt x="1240" y="710"/>
                  <a:pt x="1225" y="748"/>
                </a:cubicBezTo>
                <a:cubicBezTo>
                  <a:pt x="1210" y="786"/>
                  <a:pt x="1202" y="794"/>
                  <a:pt x="1179" y="839"/>
                </a:cubicBezTo>
                <a:cubicBezTo>
                  <a:pt x="1156" y="884"/>
                  <a:pt x="1126" y="967"/>
                  <a:pt x="1088" y="1020"/>
                </a:cubicBezTo>
                <a:cubicBezTo>
                  <a:pt x="1050" y="1073"/>
                  <a:pt x="975" y="1096"/>
                  <a:pt x="952" y="1156"/>
                </a:cubicBezTo>
                <a:cubicBezTo>
                  <a:pt x="929" y="1216"/>
                  <a:pt x="975" y="1315"/>
                  <a:pt x="952" y="1383"/>
                </a:cubicBezTo>
                <a:cubicBezTo>
                  <a:pt x="929" y="1451"/>
                  <a:pt x="861" y="1497"/>
                  <a:pt x="816" y="1565"/>
                </a:cubicBezTo>
                <a:cubicBezTo>
                  <a:pt x="771" y="1633"/>
                  <a:pt x="725" y="1738"/>
                  <a:pt x="680" y="1791"/>
                </a:cubicBezTo>
                <a:cubicBezTo>
                  <a:pt x="635" y="1844"/>
                  <a:pt x="597" y="1867"/>
                  <a:pt x="544" y="1882"/>
                </a:cubicBezTo>
                <a:cubicBezTo>
                  <a:pt x="491" y="1897"/>
                  <a:pt x="416" y="1897"/>
                  <a:pt x="363" y="1882"/>
                </a:cubicBezTo>
                <a:cubicBezTo>
                  <a:pt x="310" y="1867"/>
                  <a:pt x="272" y="1814"/>
                  <a:pt x="227" y="1791"/>
                </a:cubicBezTo>
                <a:cubicBezTo>
                  <a:pt x="182" y="1768"/>
                  <a:pt x="129" y="1799"/>
                  <a:pt x="91" y="1746"/>
                </a:cubicBezTo>
                <a:cubicBezTo>
                  <a:pt x="53" y="1693"/>
                  <a:pt x="15" y="1519"/>
                  <a:pt x="0" y="1474"/>
                </a:cubicBezTo>
              </a:path>
            </a:pathLst>
          </a:custGeom>
          <a:noFill/>
          <a:ln w="254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2603500" y="1447800"/>
            <a:ext cx="1284288" cy="1320800"/>
          </a:xfrm>
          <a:custGeom>
            <a:avLst/>
            <a:gdLst>
              <a:gd name="T0" fmla="*/ 2147483647 w 809"/>
              <a:gd name="T1" fmla="*/ 2147483647 h 832"/>
              <a:gd name="T2" fmla="*/ 2147483647 w 809"/>
              <a:gd name="T3" fmla="*/ 2147483647 h 832"/>
              <a:gd name="T4" fmla="*/ 2147483647 w 809"/>
              <a:gd name="T5" fmla="*/ 2147483647 h 832"/>
              <a:gd name="T6" fmla="*/ 2147483647 w 809"/>
              <a:gd name="T7" fmla="*/ 2147483647 h 832"/>
              <a:gd name="T8" fmla="*/ 2147483647 w 809"/>
              <a:gd name="T9" fmla="*/ 2147483647 h 832"/>
              <a:gd name="T10" fmla="*/ 2147483647 w 809"/>
              <a:gd name="T11" fmla="*/ 2147483647 h 832"/>
              <a:gd name="T12" fmla="*/ 2147483647 w 809"/>
              <a:gd name="T13" fmla="*/ 2147483647 h 832"/>
              <a:gd name="T14" fmla="*/ 2147483647 w 809"/>
              <a:gd name="T15" fmla="*/ 2147483647 h 832"/>
              <a:gd name="T16" fmla="*/ 2147483647 w 809"/>
              <a:gd name="T17" fmla="*/ 2147483647 h 832"/>
              <a:gd name="T18" fmla="*/ 2147483647 w 809"/>
              <a:gd name="T19" fmla="*/ 2147483647 h 832"/>
              <a:gd name="T20" fmla="*/ 2147483647 w 809"/>
              <a:gd name="T21" fmla="*/ 2147483647 h 8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09"/>
              <a:gd name="T34" fmla="*/ 0 h 832"/>
              <a:gd name="T35" fmla="*/ 809 w 809"/>
              <a:gd name="T36" fmla="*/ 832 h 8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09" h="832">
                <a:moveTo>
                  <a:pt x="106" y="295"/>
                </a:moveTo>
                <a:cubicBezTo>
                  <a:pt x="159" y="235"/>
                  <a:pt x="250" y="250"/>
                  <a:pt x="333" y="205"/>
                </a:cubicBezTo>
                <a:cubicBezTo>
                  <a:pt x="416" y="160"/>
                  <a:pt x="544" y="46"/>
                  <a:pt x="605" y="23"/>
                </a:cubicBezTo>
                <a:cubicBezTo>
                  <a:pt x="666" y="0"/>
                  <a:pt x="673" y="39"/>
                  <a:pt x="696" y="69"/>
                </a:cubicBezTo>
                <a:cubicBezTo>
                  <a:pt x="719" y="99"/>
                  <a:pt x="726" y="137"/>
                  <a:pt x="741" y="205"/>
                </a:cubicBezTo>
                <a:cubicBezTo>
                  <a:pt x="756" y="273"/>
                  <a:pt x="809" y="394"/>
                  <a:pt x="786" y="477"/>
                </a:cubicBezTo>
                <a:cubicBezTo>
                  <a:pt x="763" y="560"/>
                  <a:pt x="673" y="651"/>
                  <a:pt x="605" y="704"/>
                </a:cubicBezTo>
                <a:cubicBezTo>
                  <a:pt x="537" y="757"/>
                  <a:pt x="453" y="779"/>
                  <a:pt x="378" y="794"/>
                </a:cubicBezTo>
                <a:cubicBezTo>
                  <a:pt x="303" y="809"/>
                  <a:pt x="211" y="832"/>
                  <a:pt x="151" y="794"/>
                </a:cubicBezTo>
                <a:cubicBezTo>
                  <a:pt x="91" y="756"/>
                  <a:pt x="30" y="651"/>
                  <a:pt x="15" y="568"/>
                </a:cubicBezTo>
                <a:cubicBezTo>
                  <a:pt x="0" y="485"/>
                  <a:pt x="53" y="355"/>
                  <a:pt x="106" y="295"/>
                </a:cubicBezTo>
                <a:close/>
              </a:path>
            </a:pathLst>
          </a:custGeom>
          <a:noFill/>
          <a:ln w="254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flipH="1">
            <a:off x="5219700" y="1412875"/>
            <a:ext cx="1333500" cy="1320800"/>
          </a:xfrm>
          <a:custGeom>
            <a:avLst/>
            <a:gdLst>
              <a:gd name="T0" fmla="*/ 2147483647 w 809"/>
              <a:gd name="T1" fmla="*/ 2147483647 h 832"/>
              <a:gd name="T2" fmla="*/ 2147483647 w 809"/>
              <a:gd name="T3" fmla="*/ 2147483647 h 832"/>
              <a:gd name="T4" fmla="*/ 2147483647 w 809"/>
              <a:gd name="T5" fmla="*/ 2147483647 h 832"/>
              <a:gd name="T6" fmla="*/ 2147483647 w 809"/>
              <a:gd name="T7" fmla="*/ 2147483647 h 832"/>
              <a:gd name="T8" fmla="*/ 2147483647 w 809"/>
              <a:gd name="T9" fmla="*/ 2147483647 h 832"/>
              <a:gd name="T10" fmla="*/ 2147483647 w 809"/>
              <a:gd name="T11" fmla="*/ 2147483647 h 832"/>
              <a:gd name="T12" fmla="*/ 2147483647 w 809"/>
              <a:gd name="T13" fmla="*/ 2147483647 h 832"/>
              <a:gd name="T14" fmla="*/ 2147483647 w 809"/>
              <a:gd name="T15" fmla="*/ 2147483647 h 832"/>
              <a:gd name="T16" fmla="*/ 2147483647 w 809"/>
              <a:gd name="T17" fmla="*/ 2147483647 h 832"/>
              <a:gd name="T18" fmla="*/ 2147483647 w 809"/>
              <a:gd name="T19" fmla="*/ 2147483647 h 832"/>
              <a:gd name="T20" fmla="*/ 2147483647 w 809"/>
              <a:gd name="T21" fmla="*/ 2147483647 h 83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09"/>
              <a:gd name="T34" fmla="*/ 0 h 832"/>
              <a:gd name="T35" fmla="*/ 809 w 809"/>
              <a:gd name="T36" fmla="*/ 832 h 83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09" h="832">
                <a:moveTo>
                  <a:pt x="106" y="295"/>
                </a:moveTo>
                <a:cubicBezTo>
                  <a:pt x="159" y="235"/>
                  <a:pt x="250" y="250"/>
                  <a:pt x="333" y="205"/>
                </a:cubicBezTo>
                <a:cubicBezTo>
                  <a:pt x="416" y="160"/>
                  <a:pt x="544" y="46"/>
                  <a:pt x="605" y="23"/>
                </a:cubicBezTo>
                <a:cubicBezTo>
                  <a:pt x="666" y="0"/>
                  <a:pt x="673" y="39"/>
                  <a:pt x="696" y="69"/>
                </a:cubicBezTo>
                <a:cubicBezTo>
                  <a:pt x="719" y="99"/>
                  <a:pt x="726" y="137"/>
                  <a:pt x="741" y="205"/>
                </a:cubicBezTo>
                <a:cubicBezTo>
                  <a:pt x="756" y="273"/>
                  <a:pt x="809" y="394"/>
                  <a:pt x="786" y="477"/>
                </a:cubicBezTo>
                <a:cubicBezTo>
                  <a:pt x="763" y="560"/>
                  <a:pt x="673" y="651"/>
                  <a:pt x="605" y="704"/>
                </a:cubicBezTo>
                <a:cubicBezTo>
                  <a:pt x="537" y="757"/>
                  <a:pt x="453" y="779"/>
                  <a:pt x="378" y="794"/>
                </a:cubicBezTo>
                <a:cubicBezTo>
                  <a:pt x="303" y="809"/>
                  <a:pt x="211" y="832"/>
                  <a:pt x="151" y="794"/>
                </a:cubicBezTo>
                <a:cubicBezTo>
                  <a:pt x="91" y="756"/>
                  <a:pt x="30" y="651"/>
                  <a:pt x="15" y="568"/>
                </a:cubicBezTo>
                <a:cubicBezTo>
                  <a:pt x="0" y="485"/>
                  <a:pt x="53" y="355"/>
                  <a:pt x="106" y="295"/>
                </a:cubicBezTo>
                <a:close/>
              </a:path>
            </a:pathLst>
          </a:custGeom>
          <a:noFill/>
          <a:ln w="254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2916238" y="1255713"/>
            <a:ext cx="1547812" cy="1957387"/>
          </a:xfrm>
          <a:custGeom>
            <a:avLst/>
            <a:gdLst>
              <a:gd name="T0" fmla="*/ 2147483647 w 975"/>
              <a:gd name="T1" fmla="*/ 2147483647 h 1233"/>
              <a:gd name="T2" fmla="*/ 2147483647 w 975"/>
              <a:gd name="T3" fmla="*/ 2147483647 h 1233"/>
              <a:gd name="T4" fmla="*/ 2147483647 w 975"/>
              <a:gd name="T5" fmla="*/ 2147483647 h 1233"/>
              <a:gd name="T6" fmla="*/ 2147483647 w 975"/>
              <a:gd name="T7" fmla="*/ 2147483647 h 1233"/>
              <a:gd name="T8" fmla="*/ 2147483647 w 975"/>
              <a:gd name="T9" fmla="*/ 2147483647 h 1233"/>
              <a:gd name="T10" fmla="*/ 2147483647 w 975"/>
              <a:gd name="T11" fmla="*/ 2147483647 h 1233"/>
              <a:gd name="T12" fmla="*/ 2147483647 w 975"/>
              <a:gd name="T13" fmla="*/ 2147483647 h 1233"/>
              <a:gd name="T14" fmla="*/ 2147483647 w 975"/>
              <a:gd name="T15" fmla="*/ 2147483647 h 1233"/>
              <a:gd name="T16" fmla="*/ 2147483647 w 975"/>
              <a:gd name="T17" fmla="*/ 2147483647 h 1233"/>
              <a:gd name="T18" fmla="*/ 2147483647 w 975"/>
              <a:gd name="T19" fmla="*/ 2147483647 h 1233"/>
              <a:gd name="T20" fmla="*/ 2147483647 w 975"/>
              <a:gd name="T21" fmla="*/ 2147483647 h 1233"/>
              <a:gd name="T22" fmla="*/ 2147483647 w 975"/>
              <a:gd name="T23" fmla="*/ 2147483647 h 1233"/>
              <a:gd name="T24" fmla="*/ 2147483647 w 975"/>
              <a:gd name="T25" fmla="*/ 2147483647 h 1233"/>
              <a:gd name="T26" fmla="*/ 0 w 975"/>
              <a:gd name="T27" fmla="*/ 2147483647 h 123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975"/>
              <a:gd name="T43" fmla="*/ 0 h 1233"/>
              <a:gd name="T44" fmla="*/ 975 w 975"/>
              <a:gd name="T45" fmla="*/ 1233 h 123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975" h="1233">
                <a:moveTo>
                  <a:pt x="725" y="8"/>
                </a:moveTo>
                <a:cubicBezTo>
                  <a:pt x="755" y="4"/>
                  <a:pt x="786" y="0"/>
                  <a:pt x="816" y="8"/>
                </a:cubicBezTo>
                <a:cubicBezTo>
                  <a:pt x="846" y="16"/>
                  <a:pt x="884" y="16"/>
                  <a:pt x="907" y="54"/>
                </a:cubicBezTo>
                <a:cubicBezTo>
                  <a:pt x="930" y="92"/>
                  <a:pt x="975" y="198"/>
                  <a:pt x="952" y="235"/>
                </a:cubicBezTo>
                <a:cubicBezTo>
                  <a:pt x="929" y="272"/>
                  <a:pt x="816" y="242"/>
                  <a:pt x="771" y="280"/>
                </a:cubicBezTo>
                <a:cubicBezTo>
                  <a:pt x="726" y="318"/>
                  <a:pt x="703" y="401"/>
                  <a:pt x="680" y="462"/>
                </a:cubicBezTo>
                <a:cubicBezTo>
                  <a:pt x="657" y="523"/>
                  <a:pt x="658" y="598"/>
                  <a:pt x="635" y="643"/>
                </a:cubicBezTo>
                <a:cubicBezTo>
                  <a:pt x="612" y="688"/>
                  <a:pt x="574" y="674"/>
                  <a:pt x="544" y="734"/>
                </a:cubicBezTo>
                <a:cubicBezTo>
                  <a:pt x="514" y="794"/>
                  <a:pt x="483" y="961"/>
                  <a:pt x="453" y="1006"/>
                </a:cubicBezTo>
                <a:cubicBezTo>
                  <a:pt x="423" y="1051"/>
                  <a:pt x="378" y="991"/>
                  <a:pt x="363" y="1006"/>
                </a:cubicBezTo>
                <a:cubicBezTo>
                  <a:pt x="348" y="1021"/>
                  <a:pt x="386" y="1067"/>
                  <a:pt x="363" y="1097"/>
                </a:cubicBezTo>
                <a:cubicBezTo>
                  <a:pt x="340" y="1127"/>
                  <a:pt x="265" y="1181"/>
                  <a:pt x="227" y="1188"/>
                </a:cubicBezTo>
                <a:cubicBezTo>
                  <a:pt x="189" y="1195"/>
                  <a:pt x="174" y="1135"/>
                  <a:pt x="136" y="1142"/>
                </a:cubicBezTo>
                <a:cubicBezTo>
                  <a:pt x="98" y="1149"/>
                  <a:pt x="23" y="1218"/>
                  <a:pt x="0" y="1233"/>
                </a:cubicBezTo>
              </a:path>
            </a:pathLst>
          </a:custGeom>
          <a:noFill/>
          <a:ln w="254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716463" y="1196975"/>
            <a:ext cx="2016125" cy="2208213"/>
          </a:xfrm>
          <a:custGeom>
            <a:avLst/>
            <a:gdLst>
              <a:gd name="T0" fmla="*/ 2147483647 w 1270"/>
              <a:gd name="T1" fmla="*/ 0 h 1391"/>
              <a:gd name="T2" fmla="*/ 2147483647 w 1270"/>
              <a:gd name="T3" fmla="*/ 2147483647 h 1391"/>
              <a:gd name="T4" fmla="*/ 2147483647 w 1270"/>
              <a:gd name="T5" fmla="*/ 2147483647 h 1391"/>
              <a:gd name="T6" fmla="*/ 2147483647 w 1270"/>
              <a:gd name="T7" fmla="*/ 2147483647 h 1391"/>
              <a:gd name="T8" fmla="*/ 2147483647 w 1270"/>
              <a:gd name="T9" fmla="*/ 2147483647 h 1391"/>
              <a:gd name="T10" fmla="*/ 2147483647 w 1270"/>
              <a:gd name="T11" fmla="*/ 2147483647 h 1391"/>
              <a:gd name="T12" fmla="*/ 2147483647 w 1270"/>
              <a:gd name="T13" fmla="*/ 2147483647 h 1391"/>
              <a:gd name="T14" fmla="*/ 2147483647 w 1270"/>
              <a:gd name="T15" fmla="*/ 2147483647 h 1391"/>
              <a:gd name="T16" fmla="*/ 2147483647 w 1270"/>
              <a:gd name="T17" fmla="*/ 2147483647 h 1391"/>
              <a:gd name="T18" fmla="*/ 2147483647 w 1270"/>
              <a:gd name="T19" fmla="*/ 2147483647 h 1391"/>
              <a:gd name="T20" fmla="*/ 2147483647 w 1270"/>
              <a:gd name="T21" fmla="*/ 2147483647 h 139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270"/>
              <a:gd name="T34" fmla="*/ 0 h 1391"/>
              <a:gd name="T35" fmla="*/ 1270 w 1270"/>
              <a:gd name="T36" fmla="*/ 1391 h 139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270" h="1391">
                <a:moveTo>
                  <a:pt x="317" y="0"/>
                </a:moveTo>
                <a:cubicBezTo>
                  <a:pt x="203" y="11"/>
                  <a:pt x="90" y="22"/>
                  <a:pt x="45" y="45"/>
                </a:cubicBezTo>
                <a:cubicBezTo>
                  <a:pt x="0" y="68"/>
                  <a:pt x="22" y="91"/>
                  <a:pt x="45" y="136"/>
                </a:cubicBezTo>
                <a:cubicBezTo>
                  <a:pt x="68" y="181"/>
                  <a:pt x="158" y="264"/>
                  <a:pt x="181" y="317"/>
                </a:cubicBezTo>
                <a:cubicBezTo>
                  <a:pt x="204" y="370"/>
                  <a:pt x="158" y="400"/>
                  <a:pt x="181" y="453"/>
                </a:cubicBezTo>
                <a:cubicBezTo>
                  <a:pt x="204" y="506"/>
                  <a:pt x="264" y="552"/>
                  <a:pt x="317" y="635"/>
                </a:cubicBezTo>
                <a:cubicBezTo>
                  <a:pt x="370" y="718"/>
                  <a:pt x="461" y="869"/>
                  <a:pt x="499" y="952"/>
                </a:cubicBezTo>
                <a:cubicBezTo>
                  <a:pt x="537" y="1035"/>
                  <a:pt x="483" y="1066"/>
                  <a:pt x="544" y="1134"/>
                </a:cubicBezTo>
                <a:cubicBezTo>
                  <a:pt x="605" y="1202"/>
                  <a:pt x="764" y="1331"/>
                  <a:pt x="862" y="1361"/>
                </a:cubicBezTo>
                <a:cubicBezTo>
                  <a:pt x="960" y="1391"/>
                  <a:pt x="1066" y="1353"/>
                  <a:pt x="1134" y="1315"/>
                </a:cubicBezTo>
                <a:cubicBezTo>
                  <a:pt x="1202" y="1277"/>
                  <a:pt x="1236" y="1205"/>
                  <a:pt x="1270" y="1134"/>
                </a:cubicBezTo>
              </a:path>
            </a:pathLst>
          </a:custGeom>
          <a:noFill/>
          <a:ln w="254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416425" y="4773613"/>
            <a:ext cx="684213" cy="839787"/>
          </a:xfrm>
          <a:custGeom>
            <a:avLst/>
            <a:gdLst>
              <a:gd name="T0" fmla="*/ 2147483647 w 431"/>
              <a:gd name="T1" fmla="*/ 2147483647 h 529"/>
              <a:gd name="T2" fmla="*/ 2147483647 w 431"/>
              <a:gd name="T3" fmla="*/ 2147483647 h 529"/>
              <a:gd name="T4" fmla="*/ 2147483647 w 431"/>
              <a:gd name="T5" fmla="*/ 2147483647 h 529"/>
              <a:gd name="T6" fmla="*/ 2147483647 w 431"/>
              <a:gd name="T7" fmla="*/ 2147483647 h 529"/>
              <a:gd name="T8" fmla="*/ 2147483647 w 431"/>
              <a:gd name="T9" fmla="*/ 2147483647 h 529"/>
              <a:gd name="T10" fmla="*/ 2147483647 w 431"/>
              <a:gd name="T11" fmla="*/ 2147483647 h 529"/>
              <a:gd name="T12" fmla="*/ 2147483647 w 431"/>
              <a:gd name="T13" fmla="*/ 2147483647 h 529"/>
              <a:gd name="T14" fmla="*/ 2147483647 w 431"/>
              <a:gd name="T15" fmla="*/ 2147483647 h 529"/>
              <a:gd name="T16" fmla="*/ 2147483647 w 431"/>
              <a:gd name="T17" fmla="*/ 2147483647 h 5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31"/>
              <a:gd name="T28" fmla="*/ 0 h 529"/>
              <a:gd name="T29" fmla="*/ 431 w 431"/>
              <a:gd name="T30" fmla="*/ 529 h 5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31" h="529">
                <a:moveTo>
                  <a:pt x="7" y="468"/>
                </a:moveTo>
                <a:cubicBezTo>
                  <a:pt x="0" y="423"/>
                  <a:pt x="75" y="317"/>
                  <a:pt x="98" y="242"/>
                </a:cubicBezTo>
                <a:cubicBezTo>
                  <a:pt x="121" y="167"/>
                  <a:pt x="105" y="30"/>
                  <a:pt x="143" y="15"/>
                </a:cubicBezTo>
                <a:cubicBezTo>
                  <a:pt x="181" y="0"/>
                  <a:pt x="295" y="106"/>
                  <a:pt x="325" y="151"/>
                </a:cubicBezTo>
                <a:cubicBezTo>
                  <a:pt x="355" y="196"/>
                  <a:pt x="310" y="242"/>
                  <a:pt x="325" y="287"/>
                </a:cubicBezTo>
                <a:cubicBezTo>
                  <a:pt x="340" y="332"/>
                  <a:pt x="431" y="385"/>
                  <a:pt x="416" y="423"/>
                </a:cubicBezTo>
                <a:cubicBezTo>
                  <a:pt x="401" y="461"/>
                  <a:pt x="279" y="499"/>
                  <a:pt x="234" y="514"/>
                </a:cubicBezTo>
                <a:cubicBezTo>
                  <a:pt x="189" y="529"/>
                  <a:pt x="181" y="522"/>
                  <a:pt x="143" y="514"/>
                </a:cubicBezTo>
                <a:cubicBezTo>
                  <a:pt x="105" y="506"/>
                  <a:pt x="14" y="513"/>
                  <a:pt x="7" y="468"/>
                </a:cubicBezTo>
                <a:close/>
              </a:path>
            </a:pathLst>
          </a:custGeom>
          <a:noFill/>
          <a:ln w="254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048000" y="3895725"/>
            <a:ext cx="1019175" cy="1404938"/>
          </a:xfrm>
          <a:custGeom>
            <a:avLst/>
            <a:gdLst>
              <a:gd name="T0" fmla="*/ 0 w 642"/>
              <a:gd name="T1" fmla="*/ 0 h 885"/>
              <a:gd name="T2" fmla="*/ 2147483647 w 642"/>
              <a:gd name="T3" fmla="*/ 2147483647 h 885"/>
              <a:gd name="T4" fmla="*/ 2147483647 w 642"/>
              <a:gd name="T5" fmla="*/ 2147483647 h 885"/>
              <a:gd name="T6" fmla="*/ 2147483647 w 642"/>
              <a:gd name="T7" fmla="*/ 2147483647 h 885"/>
              <a:gd name="T8" fmla="*/ 0 60000 65536"/>
              <a:gd name="T9" fmla="*/ 0 60000 65536"/>
              <a:gd name="T10" fmla="*/ 0 60000 65536"/>
              <a:gd name="T11" fmla="*/ 0 60000 65536"/>
              <a:gd name="T12" fmla="*/ 0 w 642"/>
              <a:gd name="T13" fmla="*/ 0 h 885"/>
              <a:gd name="T14" fmla="*/ 642 w 642"/>
              <a:gd name="T15" fmla="*/ 885 h 8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2" h="885">
                <a:moveTo>
                  <a:pt x="0" y="0"/>
                </a:moveTo>
                <a:cubicBezTo>
                  <a:pt x="196" y="159"/>
                  <a:pt x="393" y="318"/>
                  <a:pt x="499" y="454"/>
                </a:cubicBezTo>
                <a:cubicBezTo>
                  <a:pt x="605" y="590"/>
                  <a:pt x="642" y="749"/>
                  <a:pt x="635" y="817"/>
                </a:cubicBezTo>
                <a:cubicBezTo>
                  <a:pt x="628" y="885"/>
                  <a:pt x="484" y="855"/>
                  <a:pt x="454" y="862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419475" y="3429000"/>
            <a:ext cx="1296988" cy="1597025"/>
          </a:xfrm>
          <a:custGeom>
            <a:avLst/>
            <a:gdLst>
              <a:gd name="T0" fmla="*/ 0 w 817"/>
              <a:gd name="T1" fmla="*/ 0 h 1006"/>
              <a:gd name="T2" fmla="*/ 2147483647 w 817"/>
              <a:gd name="T3" fmla="*/ 2147483647 h 1006"/>
              <a:gd name="T4" fmla="*/ 2147483647 w 817"/>
              <a:gd name="T5" fmla="*/ 2147483647 h 1006"/>
              <a:gd name="T6" fmla="*/ 2147483647 w 817"/>
              <a:gd name="T7" fmla="*/ 2147483647 h 1006"/>
              <a:gd name="T8" fmla="*/ 2147483647 w 817"/>
              <a:gd name="T9" fmla="*/ 2147483647 h 1006"/>
              <a:gd name="T10" fmla="*/ 2147483647 w 817"/>
              <a:gd name="T11" fmla="*/ 2147483647 h 10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17"/>
              <a:gd name="T19" fmla="*/ 0 h 1006"/>
              <a:gd name="T20" fmla="*/ 817 w 817"/>
              <a:gd name="T21" fmla="*/ 1006 h 10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17" h="1006">
                <a:moveTo>
                  <a:pt x="0" y="0"/>
                </a:moveTo>
                <a:cubicBezTo>
                  <a:pt x="23" y="121"/>
                  <a:pt x="46" y="242"/>
                  <a:pt x="91" y="363"/>
                </a:cubicBezTo>
                <a:cubicBezTo>
                  <a:pt x="136" y="484"/>
                  <a:pt x="204" y="628"/>
                  <a:pt x="272" y="726"/>
                </a:cubicBezTo>
                <a:cubicBezTo>
                  <a:pt x="340" y="824"/>
                  <a:pt x="439" y="908"/>
                  <a:pt x="499" y="953"/>
                </a:cubicBezTo>
                <a:cubicBezTo>
                  <a:pt x="559" y="998"/>
                  <a:pt x="582" y="1006"/>
                  <a:pt x="635" y="998"/>
                </a:cubicBezTo>
                <a:cubicBezTo>
                  <a:pt x="688" y="990"/>
                  <a:pt x="787" y="922"/>
                  <a:pt x="817" y="907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3348038" y="3429000"/>
            <a:ext cx="1296987" cy="1597025"/>
          </a:xfrm>
          <a:custGeom>
            <a:avLst/>
            <a:gdLst>
              <a:gd name="T0" fmla="*/ 0 w 817"/>
              <a:gd name="T1" fmla="*/ 0 h 1006"/>
              <a:gd name="T2" fmla="*/ 2147483647 w 817"/>
              <a:gd name="T3" fmla="*/ 2147483647 h 1006"/>
              <a:gd name="T4" fmla="*/ 2147483647 w 817"/>
              <a:gd name="T5" fmla="*/ 2147483647 h 1006"/>
              <a:gd name="T6" fmla="*/ 2147483647 w 817"/>
              <a:gd name="T7" fmla="*/ 2147483647 h 1006"/>
              <a:gd name="T8" fmla="*/ 2147483647 w 817"/>
              <a:gd name="T9" fmla="*/ 2147483647 h 1006"/>
              <a:gd name="T10" fmla="*/ 2147483647 w 817"/>
              <a:gd name="T11" fmla="*/ 2147483647 h 100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17"/>
              <a:gd name="T19" fmla="*/ 0 h 1006"/>
              <a:gd name="T20" fmla="*/ 817 w 817"/>
              <a:gd name="T21" fmla="*/ 1006 h 100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17" h="1006">
                <a:moveTo>
                  <a:pt x="0" y="0"/>
                </a:moveTo>
                <a:cubicBezTo>
                  <a:pt x="23" y="121"/>
                  <a:pt x="46" y="242"/>
                  <a:pt x="91" y="363"/>
                </a:cubicBezTo>
                <a:cubicBezTo>
                  <a:pt x="136" y="484"/>
                  <a:pt x="204" y="628"/>
                  <a:pt x="272" y="726"/>
                </a:cubicBezTo>
                <a:cubicBezTo>
                  <a:pt x="340" y="824"/>
                  <a:pt x="439" y="908"/>
                  <a:pt x="499" y="953"/>
                </a:cubicBezTo>
                <a:cubicBezTo>
                  <a:pt x="559" y="998"/>
                  <a:pt x="582" y="1006"/>
                  <a:pt x="635" y="998"/>
                </a:cubicBezTo>
                <a:cubicBezTo>
                  <a:pt x="688" y="990"/>
                  <a:pt x="787" y="922"/>
                  <a:pt x="817" y="907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3059113" y="3573463"/>
            <a:ext cx="1441450" cy="1727200"/>
          </a:xfrm>
          <a:custGeom>
            <a:avLst/>
            <a:gdLst>
              <a:gd name="T0" fmla="*/ 0 w 908"/>
              <a:gd name="T1" fmla="*/ 0 h 1088"/>
              <a:gd name="T2" fmla="*/ 2147483647 w 908"/>
              <a:gd name="T3" fmla="*/ 2147483647 h 1088"/>
              <a:gd name="T4" fmla="*/ 2147483647 w 908"/>
              <a:gd name="T5" fmla="*/ 2147483647 h 1088"/>
              <a:gd name="T6" fmla="*/ 0 60000 65536"/>
              <a:gd name="T7" fmla="*/ 0 60000 65536"/>
              <a:gd name="T8" fmla="*/ 0 60000 65536"/>
              <a:gd name="T9" fmla="*/ 0 w 908"/>
              <a:gd name="T10" fmla="*/ 0 h 1088"/>
              <a:gd name="T11" fmla="*/ 908 w 908"/>
              <a:gd name="T12" fmla="*/ 1088 h 10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8" h="1088">
                <a:moveTo>
                  <a:pt x="0" y="0"/>
                </a:moveTo>
                <a:cubicBezTo>
                  <a:pt x="106" y="181"/>
                  <a:pt x="212" y="363"/>
                  <a:pt x="363" y="544"/>
                </a:cubicBezTo>
                <a:cubicBezTo>
                  <a:pt x="514" y="725"/>
                  <a:pt x="817" y="997"/>
                  <a:pt x="908" y="1088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3130550" y="3573463"/>
            <a:ext cx="1441450" cy="1727200"/>
          </a:xfrm>
          <a:custGeom>
            <a:avLst/>
            <a:gdLst>
              <a:gd name="T0" fmla="*/ 0 w 908"/>
              <a:gd name="T1" fmla="*/ 0 h 1088"/>
              <a:gd name="T2" fmla="*/ 2147483647 w 908"/>
              <a:gd name="T3" fmla="*/ 2147483647 h 1088"/>
              <a:gd name="T4" fmla="*/ 2147483647 w 908"/>
              <a:gd name="T5" fmla="*/ 2147483647 h 1088"/>
              <a:gd name="T6" fmla="*/ 0 60000 65536"/>
              <a:gd name="T7" fmla="*/ 0 60000 65536"/>
              <a:gd name="T8" fmla="*/ 0 60000 65536"/>
              <a:gd name="T9" fmla="*/ 0 w 908"/>
              <a:gd name="T10" fmla="*/ 0 h 1088"/>
              <a:gd name="T11" fmla="*/ 908 w 908"/>
              <a:gd name="T12" fmla="*/ 1088 h 10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8" h="1088">
                <a:moveTo>
                  <a:pt x="0" y="0"/>
                </a:moveTo>
                <a:cubicBezTo>
                  <a:pt x="106" y="181"/>
                  <a:pt x="212" y="363"/>
                  <a:pt x="363" y="544"/>
                </a:cubicBezTo>
                <a:cubicBezTo>
                  <a:pt x="514" y="725"/>
                  <a:pt x="817" y="997"/>
                  <a:pt x="908" y="1088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203575" y="3500438"/>
            <a:ext cx="1296988" cy="2041525"/>
          </a:xfrm>
          <a:custGeom>
            <a:avLst/>
            <a:gdLst>
              <a:gd name="T0" fmla="*/ 0 w 817"/>
              <a:gd name="T1" fmla="*/ 0 h 1286"/>
              <a:gd name="T2" fmla="*/ 2147483647 w 817"/>
              <a:gd name="T3" fmla="*/ 2147483647 h 1286"/>
              <a:gd name="T4" fmla="*/ 2147483647 w 817"/>
              <a:gd name="T5" fmla="*/ 2147483647 h 1286"/>
              <a:gd name="T6" fmla="*/ 0 60000 65536"/>
              <a:gd name="T7" fmla="*/ 0 60000 65536"/>
              <a:gd name="T8" fmla="*/ 0 60000 65536"/>
              <a:gd name="T9" fmla="*/ 0 w 817"/>
              <a:gd name="T10" fmla="*/ 0 h 1286"/>
              <a:gd name="T11" fmla="*/ 817 w 817"/>
              <a:gd name="T12" fmla="*/ 1286 h 12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7" h="1286">
                <a:moveTo>
                  <a:pt x="0" y="0"/>
                </a:moveTo>
                <a:cubicBezTo>
                  <a:pt x="249" y="446"/>
                  <a:pt x="499" y="892"/>
                  <a:pt x="635" y="1089"/>
                </a:cubicBezTo>
                <a:cubicBezTo>
                  <a:pt x="771" y="1286"/>
                  <a:pt x="794" y="1233"/>
                  <a:pt x="817" y="1180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2987675" y="3573463"/>
            <a:ext cx="1512888" cy="1824037"/>
          </a:xfrm>
          <a:custGeom>
            <a:avLst/>
            <a:gdLst>
              <a:gd name="T0" fmla="*/ 0 w 953"/>
              <a:gd name="T1" fmla="*/ 0 h 1149"/>
              <a:gd name="T2" fmla="*/ 2147483647 w 953"/>
              <a:gd name="T3" fmla="*/ 2147483647 h 1149"/>
              <a:gd name="T4" fmla="*/ 2147483647 w 953"/>
              <a:gd name="T5" fmla="*/ 2147483647 h 1149"/>
              <a:gd name="T6" fmla="*/ 2147483647 w 953"/>
              <a:gd name="T7" fmla="*/ 2147483647 h 1149"/>
              <a:gd name="T8" fmla="*/ 0 60000 65536"/>
              <a:gd name="T9" fmla="*/ 0 60000 65536"/>
              <a:gd name="T10" fmla="*/ 0 60000 65536"/>
              <a:gd name="T11" fmla="*/ 0 60000 65536"/>
              <a:gd name="T12" fmla="*/ 0 w 953"/>
              <a:gd name="T13" fmla="*/ 0 h 1149"/>
              <a:gd name="T14" fmla="*/ 953 w 953"/>
              <a:gd name="T15" fmla="*/ 1149 h 11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3" h="1149">
                <a:moveTo>
                  <a:pt x="0" y="0"/>
                </a:moveTo>
                <a:cubicBezTo>
                  <a:pt x="143" y="162"/>
                  <a:pt x="287" y="325"/>
                  <a:pt x="408" y="499"/>
                </a:cubicBezTo>
                <a:cubicBezTo>
                  <a:pt x="529" y="673"/>
                  <a:pt x="635" y="937"/>
                  <a:pt x="726" y="1043"/>
                </a:cubicBezTo>
                <a:cubicBezTo>
                  <a:pt x="817" y="1149"/>
                  <a:pt x="915" y="1119"/>
                  <a:pt x="953" y="1134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348038" y="3500438"/>
            <a:ext cx="936625" cy="2124075"/>
          </a:xfrm>
          <a:custGeom>
            <a:avLst/>
            <a:gdLst>
              <a:gd name="T0" fmla="*/ 0 w 590"/>
              <a:gd name="T1" fmla="*/ 0 h 1338"/>
              <a:gd name="T2" fmla="*/ 2147483647 w 590"/>
              <a:gd name="T3" fmla="*/ 2147483647 h 1338"/>
              <a:gd name="T4" fmla="*/ 2147483647 w 590"/>
              <a:gd name="T5" fmla="*/ 2147483647 h 1338"/>
              <a:gd name="T6" fmla="*/ 0 60000 65536"/>
              <a:gd name="T7" fmla="*/ 0 60000 65536"/>
              <a:gd name="T8" fmla="*/ 0 60000 65536"/>
              <a:gd name="T9" fmla="*/ 0 w 590"/>
              <a:gd name="T10" fmla="*/ 0 h 1338"/>
              <a:gd name="T11" fmla="*/ 590 w 590"/>
              <a:gd name="T12" fmla="*/ 1338 h 13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0" h="1338">
                <a:moveTo>
                  <a:pt x="0" y="0"/>
                </a:moveTo>
                <a:cubicBezTo>
                  <a:pt x="204" y="465"/>
                  <a:pt x="408" y="930"/>
                  <a:pt x="499" y="1134"/>
                </a:cubicBezTo>
                <a:cubicBezTo>
                  <a:pt x="590" y="1338"/>
                  <a:pt x="567" y="1281"/>
                  <a:pt x="544" y="1225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3275013" y="3500438"/>
            <a:ext cx="936625" cy="2124075"/>
          </a:xfrm>
          <a:custGeom>
            <a:avLst/>
            <a:gdLst>
              <a:gd name="T0" fmla="*/ 0 w 590"/>
              <a:gd name="T1" fmla="*/ 0 h 1338"/>
              <a:gd name="T2" fmla="*/ 2147483647 w 590"/>
              <a:gd name="T3" fmla="*/ 2147483647 h 1338"/>
              <a:gd name="T4" fmla="*/ 2147483647 w 590"/>
              <a:gd name="T5" fmla="*/ 2147483647 h 1338"/>
              <a:gd name="T6" fmla="*/ 0 60000 65536"/>
              <a:gd name="T7" fmla="*/ 0 60000 65536"/>
              <a:gd name="T8" fmla="*/ 0 60000 65536"/>
              <a:gd name="T9" fmla="*/ 0 w 590"/>
              <a:gd name="T10" fmla="*/ 0 h 1338"/>
              <a:gd name="T11" fmla="*/ 590 w 590"/>
              <a:gd name="T12" fmla="*/ 1338 h 13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0" h="1338">
                <a:moveTo>
                  <a:pt x="0" y="0"/>
                </a:moveTo>
                <a:cubicBezTo>
                  <a:pt x="204" y="465"/>
                  <a:pt x="408" y="930"/>
                  <a:pt x="499" y="1134"/>
                </a:cubicBezTo>
                <a:cubicBezTo>
                  <a:pt x="590" y="1338"/>
                  <a:pt x="567" y="1281"/>
                  <a:pt x="544" y="1225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2987675" y="3644900"/>
            <a:ext cx="923925" cy="1584325"/>
          </a:xfrm>
          <a:custGeom>
            <a:avLst/>
            <a:gdLst>
              <a:gd name="T0" fmla="*/ 0 w 582"/>
              <a:gd name="T1" fmla="*/ 0 h 998"/>
              <a:gd name="T2" fmla="*/ 2147483647 w 582"/>
              <a:gd name="T3" fmla="*/ 2147483647 h 998"/>
              <a:gd name="T4" fmla="*/ 2147483647 w 582"/>
              <a:gd name="T5" fmla="*/ 2147483647 h 998"/>
              <a:gd name="T6" fmla="*/ 0 60000 65536"/>
              <a:gd name="T7" fmla="*/ 0 60000 65536"/>
              <a:gd name="T8" fmla="*/ 0 60000 65536"/>
              <a:gd name="T9" fmla="*/ 0 w 582"/>
              <a:gd name="T10" fmla="*/ 0 h 998"/>
              <a:gd name="T11" fmla="*/ 582 w 582"/>
              <a:gd name="T12" fmla="*/ 998 h 9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2" h="998">
                <a:moveTo>
                  <a:pt x="0" y="0"/>
                </a:moveTo>
                <a:cubicBezTo>
                  <a:pt x="208" y="189"/>
                  <a:pt x="416" y="378"/>
                  <a:pt x="499" y="544"/>
                </a:cubicBezTo>
                <a:cubicBezTo>
                  <a:pt x="582" y="710"/>
                  <a:pt x="499" y="922"/>
                  <a:pt x="499" y="998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 flipH="1">
            <a:off x="5508625" y="3573463"/>
            <a:ext cx="792163" cy="1584325"/>
          </a:xfrm>
          <a:custGeom>
            <a:avLst/>
            <a:gdLst>
              <a:gd name="T0" fmla="*/ 0 w 582"/>
              <a:gd name="T1" fmla="*/ 0 h 998"/>
              <a:gd name="T2" fmla="*/ 2147483647 w 582"/>
              <a:gd name="T3" fmla="*/ 2147483647 h 998"/>
              <a:gd name="T4" fmla="*/ 2147483647 w 582"/>
              <a:gd name="T5" fmla="*/ 2147483647 h 998"/>
              <a:gd name="T6" fmla="*/ 0 60000 65536"/>
              <a:gd name="T7" fmla="*/ 0 60000 65536"/>
              <a:gd name="T8" fmla="*/ 0 60000 65536"/>
              <a:gd name="T9" fmla="*/ 0 w 582"/>
              <a:gd name="T10" fmla="*/ 0 h 998"/>
              <a:gd name="T11" fmla="*/ 582 w 582"/>
              <a:gd name="T12" fmla="*/ 998 h 9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2" h="998">
                <a:moveTo>
                  <a:pt x="0" y="0"/>
                </a:moveTo>
                <a:cubicBezTo>
                  <a:pt x="208" y="189"/>
                  <a:pt x="416" y="378"/>
                  <a:pt x="499" y="544"/>
                </a:cubicBezTo>
                <a:cubicBezTo>
                  <a:pt x="582" y="710"/>
                  <a:pt x="499" y="922"/>
                  <a:pt x="499" y="998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 flipH="1">
            <a:off x="5219700" y="3357563"/>
            <a:ext cx="1008063" cy="2124075"/>
          </a:xfrm>
          <a:custGeom>
            <a:avLst/>
            <a:gdLst>
              <a:gd name="T0" fmla="*/ 0 w 590"/>
              <a:gd name="T1" fmla="*/ 0 h 1338"/>
              <a:gd name="T2" fmla="*/ 2147483647 w 590"/>
              <a:gd name="T3" fmla="*/ 2147483647 h 1338"/>
              <a:gd name="T4" fmla="*/ 2147483647 w 590"/>
              <a:gd name="T5" fmla="*/ 2147483647 h 1338"/>
              <a:gd name="T6" fmla="*/ 0 60000 65536"/>
              <a:gd name="T7" fmla="*/ 0 60000 65536"/>
              <a:gd name="T8" fmla="*/ 0 60000 65536"/>
              <a:gd name="T9" fmla="*/ 0 w 590"/>
              <a:gd name="T10" fmla="*/ 0 h 1338"/>
              <a:gd name="T11" fmla="*/ 590 w 590"/>
              <a:gd name="T12" fmla="*/ 1338 h 13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0" h="1338">
                <a:moveTo>
                  <a:pt x="0" y="0"/>
                </a:moveTo>
                <a:cubicBezTo>
                  <a:pt x="204" y="465"/>
                  <a:pt x="408" y="930"/>
                  <a:pt x="499" y="1134"/>
                </a:cubicBezTo>
                <a:cubicBezTo>
                  <a:pt x="590" y="1338"/>
                  <a:pt x="567" y="1281"/>
                  <a:pt x="544" y="1225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 flipH="1">
            <a:off x="5148263" y="3284538"/>
            <a:ext cx="1008062" cy="2124075"/>
          </a:xfrm>
          <a:custGeom>
            <a:avLst/>
            <a:gdLst>
              <a:gd name="T0" fmla="*/ 0 w 590"/>
              <a:gd name="T1" fmla="*/ 0 h 1338"/>
              <a:gd name="T2" fmla="*/ 2147483647 w 590"/>
              <a:gd name="T3" fmla="*/ 2147483647 h 1338"/>
              <a:gd name="T4" fmla="*/ 2147483647 w 590"/>
              <a:gd name="T5" fmla="*/ 2147483647 h 1338"/>
              <a:gd name="T6" fmla="*/ 0 60000 65536"/>
              <a:gd name="T7" fmla="*/ 0 60000 65536"/>
              <a:gd name="T8" fmla="*/ 0 60000 65536"/>
              <a:gd name="T9" fmla="*/ 0 w 590"/>
              <a:gd name="T10" fmla="*/ 0 h 1338"/>
              <a:gd name="T11" fmla="*/ 590 w 590"/>
              <a:gd name="T12" fmla="*/ 1338 h 13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0" h="1338">
                <a:moveTo>
                  <a:pt x="0" y="0"/>
                </a:moveTo>
                <a:cubicBezTo>
                  <a:pt x="204" y="465"/>
                  <a:pt x="408" y="930"/>
                  <a:pt x="499" y="1134"/>
                </a:cubicBezTo>
                <a:cubicBezTo>
                  <a:pt x="590" y="1338"/>
                  <a:pt x="567" y="1281"/>
                  <a:pt x="544" y="1225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 flipH="1">
            <a:off x="5580063" y="3824288"/>
            <a:ext cx="349250" cy="1404937"/>
          </a:xfrm>
          <a:custGeom>
            <a:avLst/>
            <a:gdLst>
              <a:gd name="T0" fmla="*/ 0 w 642"/>
              <a:gd name="T1" fmla="*/ 0 h 885"/>
              <a:gd name="T2" fmla="*/ 2147483647 w 642"/>
              <a:gd name="T3" fmla="*/ 2147483647 h 885"/>
              <a:gd name="T4" fmla="*/ 2147483647 w 642"/>
              <a:gd name="T5" fmla="*/ 2147483647 h 885"/>
              <a:gd name="T6" fmla="*/ 2147483647 w 642"/>
              <a:gd name="T7" fmla="*/ 2147483647 h 885"/>
              <a:gd name="T8" fmla="*/ 0 60000 65536"/>
              <a:gd name="T9" fmla="*/ 0 60000 65536"/>
              <a:gd name="T10" fmla="*/ 0 60000 65536"/>
              <a:gd name="T11" fmla="*/ 0 60000 65536"/>
              <a:gd name="T12" fmla="*/ 0 w 642"/>
              <a:gd name="T13" fmla="*/ 0 h 885"/>
              <a:gd name="T14" fmla="*/ 642 w 642"/>
              <a:gd name="T15" fmla="*/ 885 h 88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2" h="885">
                <a:moveTo>
                  <a:pt x="0" y="0"/>
                </a:moveTo>
                <a:cubicBezTo>
                  <a:pt x="196" y="159"/>
                  <a:pt x="393" y="318"/>
                  <a:pt x="499" y="454"/>
                </a:cubicBezTo>
                <a:cubicBezTo>
                  <a:pt x="605" y="590"/>
                  <a:pt x="642" y="749"/>
                  <a:pt x="635" y="817"/>
                </a:cubicBezTo>
                <a:cubicBezTo>
                  <a:pt x="628" y="885"/>
                  <a:pt x="484" y="855"/>
                  <a:pt x="454" y="862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4859338" y="3284538"/>
            <a:ext cx="1008062" cy="1800225"/>
          </a:xfrm>
          <a:custGeom>
            <a:avLst/>
            <a:gdLst>
              <a:gd name="T0" fmla="*/ 2147483647 w 635"/>
              <a:gd name="T1" fmla="*/ 0 h 1134"/>
              <a:gd name="T2" fmla="*/ 2147483647 w 635"/>
              <a:gd name="T3" fmla="*/ 2147483647 h 1134"/>
              <a:gd name="T4" fmla="*/ 2147483647 w 635"/>
              <a:gd name="T5" fmla="*/ 2147483647 h 1134"/>
              <a:gd name="T6" fmla="*/ 0 w 635"/>
              <a:gd name="T7" fmla="*/ 2147483647 h 1134"/>
              <a:gd name="T8" fmla="*/ 0 60000 65536"/>
              <a:gd name="T9" fmla="*/ 0 60000 65536"/>
              <a:gd name="T10" fmla="*/ 0 60000 65536"/>
              <a:gd name="T11" fmla="*/ 0 60000 65536"/>
              <a:gd name="T12" fmla="*/ 0 w 635"/>
              <a:gd name="T13" fmla="*/ 0 h 1134"/>
              <a:gd name="T14" fmla="*/ 635 w 635"/>
              <a:gd name="T15" fmla="*/ 1134 h 1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5" h="1134">
                <a:moveTo>
                  <a:pt x="635" y="0"/>
                </a:moveTo>
                <a:cubicBezTo>
                  <a:pt x="616" y="234"/>
                  <a:pt x="597" y="469"/>
                  <a:pt x="544" y="635"/>
                </a:cubicBezTo>
                <a:cubicBezTo>
                  <a:pt x="491" y="801"/>
                  <a:pt x="408" y="915"/>
                  <a:pt x="317" y="998"/>
                </a:cubicBezTo>
                <a:cubicBezTo>
                  <a:pt x="226" y="1081"/>
                  <a:pt x="53" y="1111"/>
                  <a:pt x="0" y="1134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5076825" y="3284538"/>
            <a:ext cx="1008063" cy="2197100"/>
          </a:xfrm>
          <a:custGeom>
            <a:avLst/>
            <a:gdLst>
              <a:gd name="T0" fmla="*/ 2147483647 w 635"/>
              <a:gd name="T1" fmla="*/ 0 h 1384"/>
              <a:gd name="T2" fmla="*/ 2147483647 w 635"/>
              <a:gd name="T3" fmla="*/ 2147483647 h 1384"/>
              <a:gd name="T4" fmla="*/ 0 w 635"/>
              <a:gd name="T5" fmla="*/ 2147483647 h 1384"/>
              <a:gd name="T6" fmla="*/ 0 60000 65536"/>
              <a:gd name="T7" fmla="*/ 0 60000 65536"/>
              <a:gd name="T8" fmla="*/ 0 60000 65536"/>
              <a:gd name="T9" fmla="*/ 0 w 635"/>
              <a:gd name="T10" fmla="*/ 0 h 1384"/>
              <a:gd name="T11" fmla="*/ 635 w 635"/>
              <a:gd name="T12" fmla="*/ 1384 h 1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1384">
                <a:moveTo>
                  <a:pt x="635" y="0"/>
                </a:moveTo>
                <a:cubicBezTo>
                  <a:pt x="484" y="488"/>
                  <a:pt x="333" y="976"/>
                  <a:pt x="227" y="1180"/>
                </a:cubicBezTo>
                <a:cubicBezTo>
                  <a:pt x="121" y="1384"/>
                  <a:pt x="60" y="1304"/>
                  <a:pt x="0" y="1225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5053013" y="3429000"/>
            <a:ext cx="1031875" cy="1800225"/>
          </a:xfrm>
          <a:custGeom>
            <a:avLst/>
            <a:gdLst>
              <a:gd name="T0" fmla="*/ 2147483647 w 650"/>
              <a:gd name="T1" fmla="*/ 0 h 1134"/>
              <a:gd name="T2" fmla="*/ 2147483647 w 650"/>
              <a:gd name="T3" fmla="*/ 2147483647 h 1134"/>
              <a:gd name="T4" fmla="*/ 0 w 650"/>
              <a:gd name="T5" fmla="*/ 2147483647 h 1134"/>
              <a:gd name="T6" fmla="*/ 0 60000 65536"/>
              <a:gd name="T7" fmla="*/ 0 60000 65536"/>
              <a:gd name="T8" fmla="*/ 0 60000 65536"/>
              <a:gd name="T9" fmla="*/ 0 w 650"/>
              <a:gd name="T10" fmla="*/ 0 h 1134"/>
              <a:gd name="T11" fmla="*/ 650 w 650"/>
              <a:gd name="T12" fmla="*/ 1134 h 1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0" h="1134">
                <a:moveTo>
                  <a:pt x="635" y="0"/>
                </a:moveTo>
                <a:cubicBezTo>
                  <a:pt x="642" y="109"/>
                  <a:pt x="650" y="219"/>
                  <a:pt x="544" y="408"/>
                </a:cubicBezTo>
                <a:cubicBezTo>
                  <a:pt x="438" y="597"/>
                  <a:pt x="91" y="1013"/>
                  <a:pt x="0" y="1134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4429125" y="1268413"/>
            <a:ext cx="287338" cy="0"/>
          </a:xfrm>
          <a:prstGeom prst="line">
            <a:avLst/>
          </a:prstGeom>
          <a:noFill/>
          <a:ln w="222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8" name="Line 27"/>
          <p:cNvSpPr>
            <a:spLocks noChangeShapeType="1"/>
          </p:cNvSpPr>
          <p:nvPr/>
        </p:nvSpPr>
        <p:spPr bwMode="auto">
          <a:xfrm>
            <a:off x="4427538" y="1700213"/>
            <a:ext cx="360362" cy="0"/>
          </a:xfrm>
          <a:prstGeom prst="line">
            <a:avLst/>
          </a:prstGeom>
          <a:noFill/>
          <a:ln w="222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4427538" y="1484313"/>
            <a:ext cx="360362" cy="0"/>
          </a:xfrm>
          <a:prstGeom prst="line">
            <a:avLst/>
          </a:prstGeom>
          <a:noFill/>
          <a:ln w="222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0" name="Line 29"/>
          <p:cNvSpPr>
            <a:spLocks noChangeShapeType="1"/>
          </p:cNvSpPr>
          <p:nvPr/>
        </p:nvSpPr>
        <p:spPr bwMode="auto">
          <a:xfrm>
            <a:off x="4427538" y="1052513"/>
            <a:ext cx="360362" cy="0"/>
          </a:xfrm>
          <a:prstGeom prst="line">
            <a:avLst/>
          </a:prstGeom>
          <a:noFill/>
          <a:ln w="222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1" name="Line 30"/>
          <p:cNvSpPr>
            <a:spLocks noChangeShapeType="1"/>
          </p:cNvSpPr>
          <p:nvPr/>
        </p:nvSpPr>
        <p:spPr bwMode="auto">
          <a:xfrm>
            <a:off x="4427538" y="1196975"/>
            <a:ext cx="360362" cy="0"/>
          </a:xfrm>
          <a:prstGeom prst="line">
            <a:avLst/>
          </a:prstGeom>
          <a:noFill/>
          <a:ln w="222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>
            <a:off x="4356100" y="1268413"/>
            <a:ext cx="360363" cy="0"/>
          </a:xfrm>
          <a:prstGeom prst="line">
            <a:avLst/>
          </a:prstGeom>
          <a:noFill/>
          <a:ln w="222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3" name="Line 32"/>
          <p:cNvSpPr>
            <a:spLocks noChangeShapeType="1"/>
          </p:cNvSpPr>
          <p:nvPr/>
        </p:nvSpPr>
        <p:spPr bwMode="auto">
          <a:xfrm>
            <a:off x="4429125" y="1557338"/>
            <a:ext cx="287338" cy="0"/>
          </a:xfrm>
          <a:prstGeom prst="line">
            <a:avLst/>
          </a:prstGeom>
          <a:noFill/>
          <a:ln w="222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4" name="Line 33"/>
          <p:cNvSpPr>
            <a:spLocks noChangeShapeType="1"/>
          </p:cNvSpPr>
          <p:nvPr/>
        </p:nvSpPr>
        <p:spPr bwMode="auto">
          <a:xfrm>
            <a:off x="4429125" y="1628775"/>
            <a:ext cx="287338" cy="0"/>
          </a:xfrm>
          <a:prstGeom prst="line">
            <a:avLst/>
          </a:prstGeom>
          <a:noFill/>
          <a:ln w="222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>
            <a:off x="4429125" y="1412875"/>
            <a:ext cx="287338" cy="0"/>
          </a:xfrm>
          <a:prstGeom prst="line">
            <a:avLst/>
          </a:prstGeom>
          <a:noFill/>
          <a:ln w="222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>
            <a:off x="4427538" y="1125538"/>
            <a:ext cx="287337" cy="0"/>
          </a:xfrm>
          <a:prstGeom prst="line">
            <a:avLst/>
          </a:prstGeom>
          <a:noFill/>
          <a:ln w="222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>
            <a:off x="4429125" y="981075"/>
            <a:ext cx="287338" cy="0"/>
          </a:xfrm>
          <a:prstGeom prst="line">
            <a:avLst/>
          </a:prstGeom>
          <a:noFill/>
          <a:ln w="222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>
            <a:off x="4429125" y="1341438"/>
            <a:ext cx="287338" cy="0"/>
          </a:xfrm>
          <a:prstGeom prst="line">
            <a:avLst/>
          </a:prstGeom>
          <a:noFill/>
          <a:ln w="222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>
            <a:off x="4429125" y="1052513"/>
            <a:ext cx="287338" cy="0"/>
          </a:xfrm>
          <a:prstGeom prst="line">
            <a:avLst/>
          </a:prstGeom>
          <a:noFill/>
          <a:ln w="222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0" name="Line 39"/>
          <p:cNvSpPr>
            <a:spLocks noChangeShapeType="1"/>
          </p:cNvSpPr>
          <p:nvPr/>
        </p:nvSpPr>
        <p:spPr bwMode="auto">
          <a:xfrm>
            <a:off x="4429125" y="1412875"/>
            <a:ext cx="287338" cy="0"/>
          </a:xfrm>
          <a:prstGeom prst="line">
            <a:avLst/>
          </a:prstGeom>
          <a:noFill/>
          <a:ln w="222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3059113" y="1844675"/>
            <a:ext cx="217487" cy="144463"/>
          </a:xfrm>
          <a:prstGeom prst="ellipse">
            <a:avLst/>
          </a:prstGeom>
          <a:solidFill>
            <a:schemeClr val="bg1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5867400" y="1843088"/>
            <a:ext cx="288925" cy="217487"/>
          </a:xfrm>
          <a:prstGeom prst="ellipse">
            <a:avLst/>
          </a:prstGeom>
          <a:solidFill>
            <a:schemeClr val="bg1"/>
          </a:solidFill>
          <a:ln w="9525">
            <a:solidFill>
              <a:srgbClr val="FFFF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>
            <a:off x="2843213" y="1484313"/>
            <a:ext cx="720725" cy="636587"/>
          </a:xfrm>
          <a:custGeom>
            <a:avLst/>
            <a:gdLst>
              <a:gd name="T0" fmla="*/ 0 w 454"/>
              <a:gd name="T1" fmla="*/ 2147483647 h 401"/>
              <a:gd name="T2" fmla="*/ 2147483647 w 454"/>
              <a:gd name="T3" fmla="*/ 2147483647 h 401"/>
              <a:gd name="T4" fmla="*/ 2147483647 w 454"/>
              <a:gd name="T5" fmla="*/ 0 h 401"/>
              <a:gd name="T6" fmla="*/ 0 60000 65536"/>
              <a:gd name="T7" fmla="*/ 0 60000 65536"/>
              <a:gd name="T8" fmla="*/ 0 60000 65536"/>
              <a:gd name="T9" fmla="*/ 0 w 454"/>
              <a:gd name="T10" fmla="*/ 0 h 401"/>
              <a:gd name="T11" fmla="*/ 454 w 454"/>
              <a:gd name="T12" fmla="*/ 401 h 4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4" h="401">
                <a:moveTo>
                  <a:pt x="0" y="227"/>
                </a:moveTo>
                <a:cubicBezTo>
                  <a:pt x="76" y="314"/>
                  <a:pt x="152" y="401"/>
                  <a:pt x="227" y="363"/>
                </a:cubicBezTo>
                <a:cubicBezTo>
                  <a:pt x="302" y="325"/>
                  <a:pt x="416" y="60"/>
                  <a:pt x="454" y="0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>
            <a:off x="2771775" y="1844675"/>
            <a:ext cx="1079500" cy="371475"/>
          </a:xfrm>
          <a:custGeom>
            <a:avLst/>
            <a:gdLst>
              <a:gd name="T0" fmla="*/ 0 w 680"/>
              <a:gd name="T1" fmla="*/ 2147483647 h 234"/>
              <a:gd name="T2" fmla="*/ 2147483647 w 680"/>
              <a:gd name="T3" fmla="*/ 2147483647 h 234"/>
              <a:gd name="T4" fmla="*/ 2147483647 w 680"/>
              <a:gd name="T5" fmla="*/ 0 h 234"/>
              <a:gd name="T6" fmla="*/ 0 60000 65536"/>
              <a:gd name="T7" fmla="*/ 0 60000 65536"/>
              <a:gd name="T8" fmla="*/ 0 60000 65536"/>
              <a:gd name="T9" fmla="*/ 0 w 680"/>
              <a:gd name="T10" fmla="*/ 0 h 234"/>
              <a:gd name="T11" fmla="*/ 680 w 680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0" h="234">
                <a:moveTo>
                  <a:pt x="0" y="45"/>
                </a:moveTo>
                <a:cubicBezTo>
                  <a:pt x="57" y="139"/>
                  <a:pt x="114" y="234"/>
                  <a:pt x="227" y="227"/>
                </a:cubicBezTo>
                <a:cubicBezTo>
                  <a:pt x="340" y="220"/>
                  <a:pt x="605" y="38"/>
                  <a:pt x="680" y="0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2700338" y="2133600"/>
            <a:ext cx="935037" cy="419100"/>
          </a:xfrm>
          <a:custGeom>
            <a:avLst/>
            <a:gdLst>
              <a:gd name="T0" fmla="*/ 0 w 589"/>
              <a:gd name="T1" fmla="*/ 0 h 264"/>
              <a:gd name="T2" fmla="*/ 2147483647 w 589"/>
              <a:gd name="T3" fmla="*/ 2147483647 h 264"/>
              <a:gd name="T4" fmla="*/ 2147483647 w 589"/>
              <a:gd name="T5" fmla="*/ 2147483647 h 264"/>
              <a:gd name="T6" fmla="*/ 0 60000 65536"/>
              <a:gd name="T7" fmla="*/ 0 60000 65536"/>
              <a:gd name="T8" fmla="*/ 0 60000 65536"/>
              <a:gd name="T9" fmla="*/ 0 w 589"/>
              <a:gd name="T10" fmla="*/ 0 h 264"/>
              <a:gd name="T11" fmla="*/ 589 w 589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9" h="264">
                <a:moveTo>
                  <a:pt x="0" y="0"/>
                </a:moveTo>
                <a:cubicBezTo>
                  <a:pt x="155" y="94"/>
                  <a:pt x="310" y="188"/>
                  <a:pt x="408" y="226"/>
                </a:cubicBezTo>
                <a:cubicBezTo>
                  <a:pt x="506" y="264"/>
                  <a:pt x="547" y="245"/>
                  <a:pt x="589" y="226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>
            <a:off x="2627313" y="2276475"/>
            <a:ext cx="504825" cy="431800"/>
          </a:xfrm>
          <a:custGeom>
            <a:avLst/>
            <a:gdLst>
              <a:gd name="T0" fmla="*/ 0 w 318"/>
              <a:gd name="T1" fmla="*/ 0 h 272"/>
              <a:gd name="T2" fmla="*/ 2147483647 w 318"/>
              <a:gd name="T3" fmla="*/ 2147483647 h 272"/>
              <a:gd name="T4" fmla="*/ 2147483647 w 318"/>
              <a:gd name="T5" fmla="*/ 2147483647 h 272"/>
              <a:gd name="T6" fmla="*/ 0 60000 65536"/>
              <a:gd name="T7" fmla="*/ 0 60000 65536"/>
              <a:gd name="T8" fmla="*/ 0 60000 65536"/>
              <a:gd name="T9" fmla="*/ 0 w 318"/>
              <a:gd name="T10" fmla="*/ 0 h 272"/>
              <a:gd name="T11" fmla="*/ 318 w 318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8" h="272">
                <a:moveTo>
                  <a:pt x="0" y="0"/>
                </a:moveTo>
                <a:cubicBezTo>
                  <a:pt x="64" y="91"/>
                  <a:pt x="129" y="182"/>
                  <a:pt x="182" y="227"/>
                </a:cubicBezTo>
                <a:cubicBezTo>
                  <a:pt x="235" y="272"/>
                  <a:pt x="276" y="272"/>
                  <a:pt x="318" y="272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>
            <a:off x="5435600" y="1557338"/>
            <a:ext cx="865188" cy="587375"/>
          </a:xfrm>
          <a:custGeom>
            <a:avLst/>
            <a:gdLst>
              <a:gd name="T0" fmla="*/ 2147483647 w 545"/>
              <a:gd name="T1" fmla="*/ 2147483647 h 370"/>
              <a:gd name="T2" fmla="*/ 2147483647 w 545"/>
              <a:gd name="T3" fmla="*/ 2147483647 h 370"/>
              <a:gd name="T4" fmla="*/ 2147483647 w 545"/>
              <a:gd name="T5" fmla="*/ 2147483647 h 370"/>
              <a:gd name="T6" fmla="*/ 0 w 545"/>
              <a:gd name="T7" fmla="*/ 0 h 370"/>
              <a:gd name="T8" fmla="*/ 0 60000 65536"/>
              <a:gd name="T9" fmla="*/ 0 60000 65536"/>
              <a:gd name="T10" fmla="*/ 0 60000 65536"/>
              <a:gd name="T11" fmla="*/ 0 60000 65536"/>
              <a:gd name="T12" fmla="*/ 0 w 545"/>
              <a:gd name="T13" fmla="*/ 0 h 370"/>
              <a:gd name="T14" fmla="*/ 545 w 545"/>
              <a:gd name="T15" fmla="*/ 370 h 3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5" h="370">
                <a:moveTo>
                  <a:pt x="545" y="181"/>
                </a:moveTo>
                <a:cubicBezTo>
                  <a:pt x="503" y="237"/>
                  <a:pt x="462" y="294"/>
                  <a:pt x="409" y="317"/>
                </a:cubicBezTo>
                <a:cubicBezTo>
                  <a:pt x="356" y="340"/>
                  <a:pt x="295" y="370"/>
                  <a:pt x="227" y="317"/>
                </a:cubicBezTo>
                <a:cubicBezTo>
                  <a:pt x="159" y="264"/>
                  <a:pt x="79" y="132"/>
                  <a:pt x="0" y="0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>
            <a:off x="5364163" y="1916113"/>
            <a:ext cx="936625" cy="433387"/>
          </a:xfrm>
          <a:custGeom>
            <a:avLst/>
            <a:gdLst>
              <a:gd name="T0" fmla="*/ 2147483647 w 590"/>
              <a:gd name="T1" fmla="*/ 0 h 273"/>
              <a:gd name="T2" fmla="*/ 2147483647 w 590"/>
              <a:gd name="T3" fmla="*/ 2147483647 h 273"/>
              <a:gd name="T4" fmla="*/ 0 w 590"/>
              <a:gd name="T5" fmla="*/ 2147483647 h 273"/>
              <a:gd name="T6" fmla="*/ 0 60000 65536"/>
              <a:gd name="T7" fmla="*/ 0 60000 65536"/>
              <a:gd name="T8" fmla="*/ 0 60000 65536"/>
              <a:gd name="T9" fmla="*/ 0 w 590"/>
              <a:gd name="T10" fmla="*/ 0 h 273"/>
              <a:gd name="T11" fmla="*/ 590 w 590"/>
              <a:gd name="T12" fmla="*/ 273 h 2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0" h="273">
                <a:moveTo>
                  <a:pt x="590" y="0"/>
                </a:moveTo>
                <a:cubicBezTo>
                  <a:pt x="480" y="91"/>
                  <a:pt x="370" y="182"/>
                  <a:pt x="272" y="227"/>
                </a:cubicBezTo>
                <a:cubicBezTo>
                  <a:pt x="174" y="272"/>
                  <a:pt x="87" y="272"/>
                  <a:pt x="0" y="273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49" name="Freeform 48"/>
          <p:cNvSpPr>
            <a:spLocks/>
          </p:cNvSpPr>
          <p:nvPr/>
        </p:nvSpPr>
        <p:spPr bwMode="auto">
          <a:xfrm>
            <a:off x="5724525" y="1916113"/>
            <a:ext cx="576263" cy="720725"/>
          </a:xfrm>
          <a:custGeom>
            <a:avLst/>
            <a:gdLst>
              <a:gd name="T0" fmla="*/ 2147483647 w 363"/>
              <a:gd name="T1" fmla="*/ 0 h 454"/>
              <a:gd name="T2" fmla="*/ 2147483647 w 363"/>
              <a:gd name="T3" fmla="*/ 2147483647 h 454"/>
              <a:gd name="T4" fmla="*/ 0 w 363"/>
              <a:gd name="T5" fmla="*/ 2147483647 h 454"/>
              <a:gd name="T6" fmla="*/ 0 60000 65536"/>
              <a:gd name="T7" fmla="*/ 0 60000 65536"/>
              <a:gd name="T8" fmla="*/ 0 60000 65536"/>
              <a:gd name="T9" fmla="*/ 0 w 363"/>
              <a:gd name="T10" fmla="*/ 0 h 454"/>
              <a:gd name="T11" fmla="*/ 363 w 363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" h="454">
                <a:moveTo>
                  <a:pt x="363" y="0"/>
                </a:moveTo>
                <a:cubicBezTo>
                  <a:pt x="347" y="98"/>
                  <a:pt x="332" y="197"/>
                  <a:pt x="272" y="273"/>
                </a:cubicBezTo>
                <a:cubicBezTo>
                  <a:pt x="212" y="349"/>
                  <a:pt x="45" y="424"/>
                  <a:pt x="0" y="454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>
            <a:off x="6084888" y="1989138"/>
            <a:ext cx="419100" cy="719137"/>
          </a:xfrm>
          <a:custGeom>
            <a:avLst/>
            <a:gdLst>
              <a:gd name="T0" fmla="*/ 2147483647 w 264"/>
              <a:gd name="T1" fmla="*/ 0 h 453"/>
              <a:gd name="T2" fmla="*/ 2147483647 w 264"/>
              <a:gd name="T3" fmla="*/ 2147483647 h 453"/>
              <a:gd name="T4" fmla="*/ 0 w 264"/>
              <a:gd name="T5" fmla="*/ 2147483647 h 453"/>
              <a:gd name="T6" fmla="*/ 0 60000 65536"/>
              <a:gd name="T7" fmla="*/ 0 60000 65536"/>
              <a:gd name="T8" fmla="*/ 0 60000 65536"/>
              <a:gd name="T9" fmla="*/ 0 w 264"/>
              <a:gd name="T10" fmla="*/ 0 h 453"/>
              <a:gd name="T11" fmla="*/ 264 w 264"/>
              <a:gd name="T12" fmla="*/ 453 h 4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453">
                <a:moveTo>
                  <a:pt x="226" y="0"/>
                </a:moveTo>
                <a:cubicBezTo>
                  <a:pt x="245" y="75"/>
                  <a:pt x="264" y="151"/>
                  <a:pt x="226" y="227"/>
                </a:cubicBezTo>
                <a:cubicBezTo>
                  <a:pt x="188" y="303"/>
                  <a:pt x="38" y="415"/>
                  <a:pt x="0" y="453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>
            <a:off x="2627313" y="2133600"/>
            <a:ext cx="865187" cy="431800"/>
          </a:xfrm>
          <a:custGeom>
            <a:avLst/>
            <a:gdLst>
              <a:gd name="T0" fmla="*/ 0 w 545"/>
              <a:gd name="T1" fmla="*/ 0 h 272"/>
              <a:gd name="T2" fmla="*/ 2147483647 w 545"/>
              <a:gd name="T3" fmla="*/ 2147483647 h 272"/>
              <a:gd name="T4" fmla="*/ 2147483647 w 545"/>
              <a:gd name="T5" fmla="*/ 2147483647 h 272"/>
              <a:gd name="T6" fmla="*/ 0 60000 65536"/>
              <a:gd name="T7" fmla="*/ 0 60000 65536"/>
              <a:gd name="T8" fmla="*/ 0 60000 65536"/>
              <a:gd name="T9" fmla="*/ 0 w 545"/>
              <a:gd name="T10" fmla="*/ 0 h 272"/>
              <a:gd name="T11" fmla="*/ 545 w 545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5" h="272">
                <a:moveTo>
                  <a:pt x="0" y="0"/>
                </a:moveTo>
                <a:cubicBezTo>
                  <a:pt x="113" y="90"/>
                  <a:pt x="227" y="181"/>
                  <a:pt x="318" y="226"/>
                </a:cubicBezTo>
                <a:cubicBezTo>
                  <a:pt x="409" y="271"/>
                  <a:pt x="477" y="271"/>
                  <a:pt x="545" y="272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>
            <a:off x="2700338" y="2060575"/>
            <a:ext cx="865187" cy="431800"/>
          </a:xfrm>
          <a:custGeom>
            <a:avLst/>
            <a:gdLst>
              <a:gd name="T0" fmla="*/ 0 w 545"/>
              <a:gd name="T1" fmla="*/ 0 h 272"/>
              <a:gd name="T2" fmla="*/ 2147483647 w 545"/>
              <a:gd name="T3" fmla="*/ 2147483647 h 272"/>
              <a:gd name="T4" fmla="*/ 2147483647 w 545"/>
              <a:gd name="T5" fmla="*/ 2147483647 h 272"/>
              <a:gd name="T6" fmla="*/ 0 60000 65536"/>
              <a:gd name="T7" fmla="*/ 0 60000 65536"/>
              <a:gd name="T8" fmla="*/ 0 60000 65536"/>
              <a:gd name="T9" fmla="*/ 0 w 545"/>
              <a:gd name="T10" fmla="*/ 0 h 272"/>
              <a:gd name="T11" fmla="*/ 545 w 545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5" h="272">
                <a:moveTo>
                  <a:pt x="0" y="0"/>
                </a:moveTo>
                <a:cubicBezTo>
                  <a:pt x="113" y="90"/>
                  <a:pt x="227" y="181"/>
                  <a:pt x="318" y="226"/>
                </a:cubicBezTo>
                <a:cubicBezTo>
                  <a:pt x="409" y="271"/>
                  <a:pt x="477" y="271"/>
                  <a:pt x="545" y="272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2770188" y="1989138"/>
            <a:ext cx="865187" cy="431800"/>
          </a:xfrm>
          <a:custGeom>
            <a:avLst/>
            <a:gdLst>
              <a:gd name="T0" fmla="*/ 0 w 545"/>
              <a:gd name="T1" fmla="*/ 0 h 272"/>
              <a:gd name="T2" fmla="*/ 2147483647 w 545"/>
              <a:gd name="T3" fmla="*/ 2147483647 h 272"/>
              <a:gd name="T4" fmla="*/ 2147483647 w 545"/>
              <a:gd name="T5" fmla="*/ 2147483647 h 272"/>
              <a:gd name="T6" fmla="*/ 0 60000 65536"/>
              <a:gd name="T7" fmla="*/ 0 60000 65536"/>
              <a:gd name="T8" fmla="*/ 0 60000 65536"/>
              <a:gd name="T9" fmla="*/ 0 w 545"/>
              <a:gd name="T10" fmla="*/ 0 h 272"/>
              <a:gd name="T11" fmla="*/ 545 w 545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5" h="272">
                <a:moveTo>
                  <a:pt x="0" y="0"/>
                </a:moveTo>
                <a:cubicBezTo>
                  <a:pt x="113" y="90"/>
                  <a:pt x="227" y="181"/>
                  <a:pt x="318" y="226"/>
                </a:cubicBezTo>
                <a:cubicBezTo>
                  <a:pt x="409" y="271"/>
                  <a:pt x="477" y="271"/>
                  <a:pt x="545" y="272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>
            <a:off x="2771775" y="1917700"/>
            <a:ext cx="1008063" cy="431800"/>
          </a:xfrm>
          <a:custGeom>
            <a:avLst/>
            <a:gdLst>
              <a:gd name="T0" fmla="*/ 0 w 545"/>
              <a:gd name="T1" fmla="*/ 0 h 272"/>
              <a:gd name="T2" fmla="*/ 2147483647 w 545"/>
              <a:gd name="T3" fmla="*/ 2147483647 h 272"/>
              <a:gd name="T4" fmla="*/ 2147483647 w 545"/>
              <a:gd name="T5" fmla="*/ 2147483647 h 272"/>
              <a:gd name="T6" fmla="*/ 0 60000 65536"/>
              <a:gd name="T7" fmla="*/ 0 60000 65536"/>
              <a:gd name="T8" fmla="*/ 0 60000 65536"/>
              <a:gd name="T9" fmla="*/ 0 w 545"/>
              <a:gd name="T10" fmla="*/ 0 h 272"/>
              <a:gd name="T11" fmla="*/ 545 w 545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5" h="272">
                <a:moveTo>
                  <a:pt x="0" y="0"/>
                </a:moveTo>
                <a:cubicBezTo>
                  <a:pt x="113" y="90"/>
                  <a:pt x="227" y="181"/>
                  <a:pt x="318" y="226"/>
                </a:cubicBezTo>
                <a:cubicBezTo>
                  <a:pt x="409" y="271"/>
                  <a:pt x="477" y="271"/>
                  <a:pt x="545" y="272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5" name="Freeform 54"/>
          <p:cNvSpPr>
            <a:spLocks/>
          </p:cNvSpPr>
          <p:nvPr/>
        </p:nvSpPr>
        <p:spPr bwMode="auto">
          <a:xfrm>
            <a:off x="5651500" y="1484313"/>
            <a:ext cx="649288" cy="720725"/>
          </a:xfrm>
          <a:custGeom>
            <a:avLst/>
            <a:gdLst>
              <a:gd name="T0" fmla="*/ 2147483647 w 409"/>
              <a:gd name="T1" fmla="*/ 2147483647 h 454"/>
              <a:gd name="T2" fmla="*/ 2147483647 w 409"/>
              <a:gd name="T3" fmla="*/ 2147483647 h 454"/>
              <a:gd name="T4" fmla="*/ 2147483647 w 409"/>
              <a:gd name="T5" fmla="*/ 2147483647 h 454"/>
              <a:gd name="T6" fmla="*/ 0 w 409"/>
              <a:gd name="T7" fmla="*/ 0 h 454"/>
              <a:gd name="T8" fmla="*/ 0 60000 65536"/>
              <a:gd name="T9" fmla="*/ 0 60000 65536"/>
              <a:gd name="T10" fmla="*/ 0 60000 65536"/>
              <a:gd name="T11" fmla="*/ 0 60000 65536"/>
              <a:gd name="T12" fmla="*/ 0 w 409"/>
              <a:gd name="T13" fmla="*/ 0 h 454"/>
              <a:gd name="T14" fmla="*/ 409 w 409"/>
              <a:gd name="T15" fmla="*/ 454 h 4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09" h="454">
                <a:moveTo>
                  <a:pt x="409" y="272"/>
                </a:moveTo>
                <a:cubicBezTo>
                  <a:pt x="302" y="363"/>
                  <a:pt x="196" y="454"/>
                  <a:pt x="136" y="454"/>
                </a:cubicBezTo>
                <a:cubicBezTo>
                  <a:pt x="76" y="454"/>
                  <a:pt x="69" y="348"/>
                  <a:pt x="46" y="272"/>
                </a:cubicBezTo>
                <a:cubicBezTo>
                  <a:pt x="23" y="196"/>
                  <a:pt x="8" y="45"/>
                  <a:pt x="0" y="0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6" name="Freeform 55"/>
          <p:cNvSpPr>
            <a:spLocks/>
          </p:cNvSpPr>
          <p:nvPr/>
        </p:nvSpPr>
        <p:spPr bwMode="auto">
          <a:xfrm>
            <a:off x="5867400" y="1916113"/>
            <a:ext cx="588963" cy="720725"/>
          </a:xfrm>
          <a:custGeom>
            <a:avLst/>
            <a:gdLst>
              <a:gd name="T0" fmla="*/ 2147483647 w 371"/>
              <a:gd name="T1" fmla="*/ 0 h 454"/>
              <a:gd name="T2" fmla="*/ 2147483647 w 371"/>
              <a:gd name="T3" fmla="*/ 2147483647 h 454"/>
              <a:gd name="T4" fmla="*/ 0 w 371"/>
              <a:gd name="T5" fmla="*/ 2147483647 h 454"/>
              <a:gd name="T6" fmla="*/ 0 60000 65536"/>
              <a:gd name="T7" fmla="*/ 0 60000 65536"/>
              <a:gd name="T8" fmla="*/ 0 60000 65536"/>
              <a:gd name="T9" fmla="*/ 0 w 371"/>
              <a:gd name="T10" fmla="*/ 0 h 454"/>
              <a:gd name="T11" fmla="*/ 371 w 371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1" h="454">
                <a:moveTo>
                  <a:pt x="318" y="0"/>
                </a:moveTo>
                <a:cubicBezTo>
                  <a:pt x="344" y="76"/>
                  <a:pt x="371" y="152"/>
                  <a:pt x="318" y="227"/>
                </a:cubicBezTo>
                <a:cubicBezTo>
                  <a:pt x="265" y="302"/>
                  <a:pt x="132" y="378"/>
                  <a:pt x="0" y="454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7" name="Freeform 56"/>
          <p:cNvSpPr>
            <a:spLocks/>
          </p:cNvSpPr>
          <p:nvPr/>
        </p:nvSpPr>
        <p:spPr bwMode="auto">
          <a:xfrm>
            <a:off x="5508625" y="1916113"/>
            <a:ext cx="792163" cy="576262"/>
          </a:xfrm>
          <a:custGeom>
            <a:avLst/>
            <a:gdLst>
              <a:gd name="T0" fmla="*/ 2147483647 w 499"/>
              <a:gd name="T1" fmla="*/ 0 h 363"/>
              <a:gd name="T2" fmla="*/ 2147483647 w 499"/>
              <a:gd name="T3" fmla="*/ 2147483647 h 363"/>
              <a:gd name="T4" fmla="*/ 0 w 499"/>
              <a:gd name="T5" fmla="*/ 2147483647 h 363"/>
              <a:gd name="T6" fmla="*/ 0 60000 65536"/>
              <a:gd name="T7" fmla="*/ 0 60000 65536"/>
              <a:gd name="T8" fmla="*/ 0 60000 65536"/>
              <a:gd name="T9" fmla="*/ 0 w 499"/>
              <a:gd name="T10" fmla="*/ 0 h 363"/>
              <a:gd name="T11" fmla="*/ 499 w 499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363">
                <a:moveTo>
                  <a:pt x="499" y="0"/>
                </a:moveTo>
                <a:cubicBezTo>
                  <a:pt x="472" y="83"/>
                  <a:pt x="446" y="167"/>
                  <a:pt x="363" y="227"/>
                </a:cubicBezTo>
                <a:cubicBezTo>
                  <a:pt x="280" y="287"/>
                  <a:pt x="60" y="340"/>
                  <a:pt x="0" y="363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8" name="Freeform 57"/>
          <p:cNvSpPr>
            <a:spLocks/>
          </p:cNvSpPr>
          <p:nvPr/>
        </p:nvSpPr>
        <p:spPr bwMode="auto">
          <a:xfrm>
            <a:off x="2771775" y="2060575"/>
            <a:ext cx="865188" cy="431800"/>
          </a:xfrm>
          <a:custGeom>
            <a:avLst/>
            <a:gdLst>
              <a:gd name="T0" fmla="*/ 0 w 545"/>
              <a:gd name="T1" fmla="*/ 0 h 272"/>
              <a:gd name="T2" fmla="*/ 2147483647 w 545"/>
              <a:gd name="T3" fmla="*/ 2147483647 h 272"/>
              <a:gd name="T4" fmla="*/ 2147483647 w 545"/>
              <a:gd name="T5" fmla="*/ 2147483647 h 272"/>
              <a:gd name="T6" fmla="*/ 0 60000 65536"/>
              <a:gd name="T7" fmla="*/ 0 60000 65536"/>
              <a:gd name="T8" fmla="*/ 0 60000 65536"/>
              <a:gd name="T9" fmla="*/ 0 w 545"/>
              <a:gd name="T10" fmla="*/ 0 h 272"/>
              <a:gd name="T11" fmla="*/ 545 w 545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5" h="272">
                <a:moveTo>
                  <a:pt x="0" y="0"/>
                </a:moveTo>
                <a:cubicBezTo>
                  <a:pt x="113" y="90"/>
                  <a:pt x="227" y="181"/>
                  <a:pt x="318" y="226"/>
                </a:cubicBezTo>
                <a:cubicBezTo>
                  <a:pt x="409" y="271"/>
                  <a:pt x="477" y="271"/>
                  <a:pt x="545" y="272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59" name="Freeform 58"/>
          <p:cNvSpPr>
            <a:spLocks/>
          </p:cNvSpPr>
          <p:nvPr/>
        </p:nvSpPr>
        <p:spPr bwMode="auto">
          <a:xfrm>
            <a:off x="5795963" y="1916113"/>
            <a:ext cx="588962" cy="720725"/>
          </a:xfrm>
          <a:custGeom>
            <a:avLst/>
            <a:gdLst>
              <a:gd name="T0" fmla="*/ 2147483647 w 371"/>
              <a:gd name="T1" fmla="*/ 0 h 454"/>
              <a:gd name="T2" fmla="*/ 2147483647 w 371"/>
              <a:gd name="T3" fmla="*/ 2147483647 h 454"/>
              <a:gd name="T4" fmla="*/ 0 w 371"/>
              <a:gd name="T5" fmla="*/ 2147483647 h 454"/>
              <a:gd name="T6" fmla="*/ 0 60000 65536"/>
              <a:gd name="T7" fmla="*/ 0 60000 65536"/>
              <a:gd name="T8" fmla="*/ 0 60000 65536"/>
              <a:gd name="T9" fmla="*/ 0 w 371"/>
              <a:gd name="T10" fmla="*/ 0 h 454"/>
              <a:gd name="T11" fmla="*/ 371 w 371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1" h="454">
                <a:moveTo>
                  <a:pt x="318" y="0"/>
                </a:moveTo>
                <a:cubicBezTo>
                  <a:pt x="344" y="76"/>
                  <a:pt x="371" y="152"/>
                  <a:pt x="318" y="227"/>
                </a:cubicBezTo>
                <a:cubicBezTo>
                  <a:pt x="265" y="302"/>
                  <a:pt x="132" y="378"/>
                  <a:pt x="0" y="454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0" name="Freeform 59"/>
          <p:cNvSpPr>
            <a:spLocks/>
          </p:cNvSpPr>
          <p:nvPr/>
        </p:nvSpPr>
        <p:spPr bwMode="auto">
          <a:xfrm>
            <a:off x="5651500" y="1844675"/>
            <a:ext cx="588963" cy="720725"/>
          </a:xfrm>
          <a:custGeom>
            <a:avLst/>
            <a:gdLst>
              <a:gd name="T0" fmla="*/ 2147483647 w 371"/>
              <a:gd name="T1" fmla="*/ 0 h 454"/>
              <a:gd name="T2" fmla="*/ 2147483647 w 371"/>
              <a:gd name="T3" fmla="*/ 2147483647 h 454"/>
              <a:gd name="T4" fmla="*/ 0 w 371"/>
              <a:gd name="T5" fmla="*/ 2147483647 h 454"/>
              <a:gd name="T6" fmla="*/ 0 60000 65536"/>
              <a:gd name="T7" fmla="*/ 0 60000 65536"/>
              <a:gd name="T8" fmla="*/ 0 60000 65536"/>
              <a:gd name="T9" fmla="*/ 0 w 371"/>
              <a:gd name="T10" fmla="*/ 0 h 454"/>
              <a:gd name="T11" fmla="*/ 371 w 371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1" h="454">
                <a:moveTo>
                  <a:pt x="318" y="0"/>
                </a:moveTo>
                <a:cubicBezTo>
                  <a:pt x="344" y="76"/>
                  <a:pt x="371" y="152"/>
                  <a:pt x="318" y="227"/>
                </a:cubicBezTo>
                <a:cubicBezTo>
                  <a:pt x="265" y="302"/>
                  <a:pt x="132" y="378"/>
                  <a:pt x="0" y="454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1" name="Freeform 60"/>
          <p:cNvSpPr>
            <a:spLocks/>
          </p:cNvSpPr>
          <p:nvPr/>
        </p:nvSpPr>
        <p:spPr bwMode="auto">
          <a:xfrm>
            <a:off x="5724525" y="1844675"/>
            <a:ext cx="588963" cy="720725"/>
          </a:xfrm>
          <a:custGeom>
            <a:avLst/>
            <a:gdLst>
              <a:gd name="T0" fmla="*/ 2147483647 w 371"/>
              <a:gd name="T1" fmla="*/ 0 h 454"/>
              <a:gd name="T2" fmla="*/ 2147483647 w 371"/>
              <a:gd name="T3" fmla="*/ 2147483647 h 454"/>
              <a:gd name="T4" fmla="*/ 0 w 371"/>
              <a:gd name="T5" fmla="*/ 2147483647 h 454"/>
              <a:gd name="T6" fmla="*/ 0 60000 65536"/>
              <a:gd name="T7" fmla="*/ 0 60000 65536"/>
              <a:gd name="T8" fmla="*/ 0 60000 65536"/>
              <a:gd name="T9" fmla="*/ 0 w 371"/>
              <a:gd name="T10" fmla="*/ 0 h 454"/>
              <a:gd name="T11" fmla="*/ 371 w 371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1" h="454">
                <a:moveTo>
                  <a:pt x="318" y="0"/>
                </a:moveTo>
                <a:cubicBezTo>
                  <a:pt x="344" y="76"/>
                  <a:pt x="371" y="152"/>
                  <a:pt x="318" y="227"/>
                </a:cubicBezTo>
                <a:cubicBezTo>
                  <a:pt x="265" y="302"/>
                  <a:pt x="132" y="378"/>
                  <a:pt x="0" y="454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2" name="Freeform 61"/>
          <p:cNvSpPr>
            <a:spLocks/>
          </p:cNvSpPr>
          <p:nvPr/>
        </p:nvSpPr>
        <p:spPr bwMode="auto">
          <a:xfrm>
            <a:off x="5724525" y="1844675"/>
            <a:ext cx="588963" cy="720725"/>
          </a:xfrm>
          <a:custGeom>
            <a:avLst/>
            <a:gdLst>
              <a:gd name="T0" fmla="*/ 2147483647 w 371"/>
              <a:gd name="T1" fmla="*/ 0 h 454"/>
              <a:gd name="T2" fmla="*/ 2147483647 w 371"/>
              <a:gd name="T3" fmla="*/ 2147483647 h 454"/>
              <a:gd name="T4" fmla="*/ 0 w 371"/>
              <a:gd name="T5" fmla="*/ 2147483647 h 454"/>
              <a:gd name="T6" fmla="*/ 0 60000 65536"/>
              <a:gd name="T7" fmla="*/ 0 60000 65536"/>
              <a:gd name="T8" fmla="*/ 0 60000 65536"/>
              <a:gd name="T9" fmla="*/ 0 w 371"/>
              <a:gd name="T10" fmla="*/ 0 h 454"/>
              <a:gd name="T11" fmla="*/ 371 w 371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1" h="454">
                <a:moveTo>
                  <a:pt x="318" y="0"/>
                </a:moveTo>
                <a:cubicBezTo>
                  <a:pt x="344" y="76"/>
                  <a:pt x="371" y="152"/>
                  <a:pt x="318" y="227"/>
                </a:cubicBezTo>
                <a:cubicBezTo>
                  <a:pt x="265" y="302"/>
                  <a:pt x="132" y="378"/>
                  <a:pt x="0" y="454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3" name="Freeform 62"/>
          <p:cNvSpPr>
            <a:spLocks/>
          </p:cNvSpPr>
          <p:nvPr/>
        </p:nvSpPr>
        <p:spPr bwMode="auto">
          <a:xfrm>
            <a:off x="5435600" y="1773238"/>
            <a:ext cx="865188" cy="587375"/>
          </a:xfrm>
          <a:custGeom>
            <a:avLst/>
            <a:gdLst>
              <a:gd name="T0" fmla="*/ 2147483647 w 545"/>
              <a:gd name="T1" fmla="*/ 2147483647 h 370"/>
              <a:gd name="T2" fmla="*/ 2147483647 w 545"/>
              <a:gd name="T3" fmla="*/ 2147483647 h 370"/>
              <a:gd name="T4" fmla="*/ 2147483647 w 545"/>
              <a:gd name="T5" fmla="*/ 2147483647 h 370"/>
              <a:gd name="T6" fmla="*/ 0 w 545"/>
              <a:gd name="T7" fmla="*/ 0 h 370"/>
              <a:gd name="T8" fmla="*/ 0 60000 65536"/>
              <a:gd name="T9" fmla="*/ 0 60000 65536"/>
              <a:gd name="T10" fmla="*/ 0 60000 65536"/>
              <a:gd name="T11" fmla="*/ 0 60000 65536"/>
              <a:gd name="T12" fmla="*/ 0 w 545"/>
              <a:gd name="T13" fmla="*/ 0 h 370"/>
              <a:gd name="T14" fmla="*/ 545 w 545"/>
              <a:gd name="T15" fmla="*/ 370 h 3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5" h="370">
                <a:moveTo>
                  <a:pt x="545" y="181"/>
                </a:moveTo>
                <a:cubicBezTo>
                  <a:pt x="503" y="237"/>
                  <a:pt x="462" y="294"/>
                  <a:pt x="409" y="317"/>
                </a:cubicBezTo>
                <a:cubicBezTo>
                  <a:pt x="356" y="340"/>
                  <a:pt x="295" y="370"/>
                  <a:pt x="227" y="317"/>
                </a:cubicBezTo>
                <a:cubicBezTo>
                  <a:pt x="159" y="264"/>
                  <a:pt x="79" y="132"/>
                  <a:pt x="0" y="0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4" name="Freeform 63"/>
          <p:cNvSpPr>
            <a:spLocks/>
          </p:cNvSpPr>
          <p:nvPr/>
        </p:nvSpPr>
        <p:spPr bwMode="auto">
          <a:xfrm>
            <a:off x="5292725" y="1773238"/>
            <a:ext cx="865188" cy="587375"/>
          </a:xfrm>
          <a:custGeom>
            <a:avLst/>
            <a:gdLst>
              <a:gd name="T0" fmla="*/ 2147483647 w 545"/>
              <a:gd name="T1" fmla="*/ 2147483647 h 370"/>
              <a:gd name="T2" fmla="*/ 2147483647 w 545"/>
              <a:gd name="T3" fmla="*/ 2147483647 h 370"/>
              <a:gd name="T4" fmla="*/ 2147483647 w 545"/>
              <a:gd name="T5" fmla="*/ 2147483647 h 370"/>
              <a:gd name="T6" fmla="*/ 0 w 545"/>
              <a:gd name="T7" fmla="*/ 0 h 370"/>
              <a:gd name="T8" fmla="*/ 0 60000 65536"/>
              <a:gd name="T9" fmla="*/ 0 60000 65536"/>
              <a:gd name="T10" fmla="*/ 0 60000 65536"/>
              <a:gd name="T11" fmla="*/ 0 60000 65536"/>
              <a:gd name="T12" fmla="*/ 0 w 545"/>
              <a:gd name="T13" fmla="*/ 0 h 370"/>
              <a:gd name="T14" fmla="*/ 545 w 545"/>
              <a:gd name="T15" fmla="*/ 370 h 3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5" h="370">
                <a:moveTo>
                  <a:pt x="545" y="181"/>
                </a:moveTo>
                <a:cubicBezTo>
                  <a:pt x="503" y="237"/>
                  <a:pt x="462" y="294"/>
                  <a:pt x="409" y="317"/>
                </a:cubicBezTo>
                <a:cubicBezTo>
                  <a:pt x="356" y="340"/>
                  <a:pt x="295" y="370"/>
                  <a:pt x="227" y="317"/>
                </a:cubicBezTo>
                <a:cubicBezTo>
                  <a:pt x="159" y="264"/>
                  <a:pt x="79" y="132"/>
                  <a:pt x="0" y="0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5364163" y="1557338"/>
            <a:ext cx="1008062" cy="587375"/>
          </a:xfrm>
          <a:custGeom>
            <a:avLst/>
            <a:gdLst>
              <a:gd name="T0" fmla="*/ 2147483647 w 545"/>
              <a:gd name="T1" fmla="*/ 2147483647 h 370"/>
              <a:gd name="T2" fmla="*/ 2147483647 w 545"/>
              <a:gd name="T3" fmla="*/ 2147483647 h 370"/>
              <a:gd name="T4" fmla="*/ 2147483647 w 545"/>
              <a:gd name="T5" fmla="*/ 2147483647 h 370"/>
              <a:gd name="T6" fmla="*/ 0 w 545"/>
              <a:gd name="T7" fmla="*/ 0 h 370"/>
              <a:gd name="T8" fmla="*/ 0 60000 65536"/>
              <a:gd name="T9" fmla="*/ 0 60000 65536"/>
              <a:gd name="T10" fmla="*/ 0 60000 65536"/>
              <a:gd name="T11" fmla="*/ 0 60000 65536"/>
              <a:gd name="T12" fmla="*/ 0 w 545"/>
              <a:gd name="T13" fmla="*/ 0 h 370"/>
              <a:gd name="T14" fmla="*/ 545 w 545"/>
              <a:gd name="T15" fmla="*/ 370 h 3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5" h="370">
                <a:moveTo>
                  <a:pt x="545" y="181"/>
                </a:moveTo>
                <a:cubicBezTo>
                  <a:pt x="503" y="237"/>
                  <a:pt x="462" y="294"/>
                  <a:pt x="409" y="317"/>
                </a:cubicBezTo>
                <a:cubicBezTo>
                  <a:pt x="356" y="340"/>
                  <a:pt x="295" y="370"/>
                  <a:pt x="227" y="317"/>
                </a:cubicBezTo>
                <a:cubicBezTo>
                  <a:pt x="159" y="264"/>
                  <a:pt x="79" y="132"/>
                  <a:pt x="0" y="0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2771775" y="2060575"/>
            <a:ext cx="1079500" cy="371475"/>
          </a:xfrm>
          <a:custGeom>
            <a:avLst/>
            <a:gdLst>
              <a:gd name="T0" fmla="*/ 0 w 680"/>
              <a:gd name="T1" fmla="*/ 2147483647 h 234"/>
              <a:gd name="T2" fmla="*/ 2147483647 w 680"/>
              <a:gd name="T3" fmla="*/ 2147483647 h 234"/>
              <a:gd name="T4" fmla="*/ 2147483647 w 680"/>
              <a:gd name="T5" fmla="*/ 0 h 234"/>
              <a:gd name="T6" fmla="*/ 0 60000 65536"/>
              <a:gd name="T7" fmla="*/ 0 60000 65536"/>
              <a:gd name="T8" fmla="*/ 0 60000 65536"/>
              <a:gd name="T9" fmla="*/ 0 w 680"/>
              <a:gd name="T10" fmla="*/ 0 h 234"/>
              <a:gd name="T11" fmla="*/ 680 w 680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0" h="234">
                <a:moveTo>
                  <a:pt x="0" y="45"/>
                </a:moveTo>
                <a:cubicBezTo>
                  <a:pt x="57" y="139"/>
                  <a:pt x="114" y="234"/>
                  <a:pt x="227" y="227"/>
                </a:cubicBezTo>
                <a:cubicBezTo>
                  <a:pt x="340" y="220"/>
                  <a:pt x="605" y="38"/>
                  <a:pt x="680" y="0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7" name="Freeform 66"/>
          <p:cNvSpPr>
            <a:spLocks/>
          </p:cNvSpPr>
          <p:nvPr/>
        </p:nvSpPr>
        <p:spPr bwMode="auto">
          <a:xfrm>
            <a:off x="2700338" y="1989138"/>
            <a:ext cx="1079500" cy="371475"/>
          </a:xfrm>
          <a:custGeom>
            <a:avLst/>
            <a:gdLst>
              <a:gd name="T0" fmla="*/ 0 w 680"/>
              <a:gd name="T1" fmla="*/ 2147483647 h 234"/>
              <a:gd name="T2" fmla="*/ 2147483647 w 680"/>
              <a:gd name="T3" fmla="*/ 2147483647 h 234"/>
              <a:gd name="T4" fmla="*/ 2147483647 w 680"/>
              <a:gd name="T5" fmla="*/ 0 h 234"/>
              <a:gd name="T6" fmla="*/ 0 60000 65536"/>
              <a:gd name="T7" fmla="*/ 0 60000 65536"/>
              <a:gd name="T8" fmla="*/ 0 60000 65536"/>
              <a:gd name="T9" fmla="*/ 0 w 680"/>
              <a:gd name="T10" fmla="*/ 0 h 234"/>
              <a:gd name="T11" fmla="*/ 680 w 680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0" h="234">
                <a:moveTo>
                  <a:pt x="0" y="45"/>
                </a:moveTo>
                <a:cubicBezTo>
                  <a:pt x="57" y="139"/>
                  <a:pt x="114" y="234"/>
                  <a:pt x="227" y="227"/>
                </a:cubicBezTo>
                <a:cubicBezTo>
                  <a:pt x="340" y="220"/>
                  <a:pt x="605" y="38"/>
                  <a:pt x="680" y="0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8" name="Freeform 67"/>
          <p:cNvSpPr>
            <a:spLocks/>
          </p:cNvSpPr>
          <p:nvPr/>
        </p:nvSpPr>
        <p:spPr bwMode="auto">
          <a:xfrm>
            <a:off x="2843213" y="1773238"/>
            <a:ext cx="936625" cy="371475"/>
          </a:xfrm>
          <a:custGeom>
            <a:avLst/>
            <a:gdLst>
              <a:gd name="T0" fmla="*/ 0 w 680"/>
              <a:gd name="T1" fmla="*/ 2147483647 h 234"/>
              <a:gd name="T2" fmla="*/ 2147483647 w 680"/>
              <a:gd name="T3" fmla="*/ 2147483647 h 234"/>
              <a:gd name="T4" fmla="*/ 2147483647 w 680"/>
              <a:gd name="T5" fmla="*/ 0 h 234"/>
              <a:gd name="T6" fmla="*/ 0 60000 65536"/>
              <a:gd name="T7" fmla="*/ 0 60000 65536"/>
              <a:gd name="T8" fmla="*/ 0 60000 65536"/>
              <a:gd name="T9" fmla="*/ 0 w 680"/>
              <a:gd name="T10" fmla="*/ 0 h 234"/>
              <a:gd name="T11" fmla="*/ 680 w 680"/>
              <a:gd name="T12" fmla="*/ 234 h 2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0" h="234">
                <a:moveTo>
                  <a:pt x="0" y="45"/>
                </a:moveTo>
                <a:cubicBezTo>
                  <a:pt x="57" y="139"/>
                  <a:pt x="114" y="234"/>
                  <a:pt x="227" y="227"/>
                </a:cubicBezTo>
                <a:cubicBezTo>
                  <a:pt x="340" y="220"/>
                  <a:pt x="605" y="38"/>
                  <a:pt x="680" y="0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9" name="Freeform 68"/>
          <p:cNvSpPr>
            <a:spLocks/>
          </p:cNvSpPr>
          <p:nvPr/>
        </p:nvSpPr>
        <p:spPr bwMode="auto">
          <a:xfrm>
            <a:off x="3000375" y="3716338"/>
            <a:ext cx="923925" cy="1584325"/>
          </a:xfrm>
          <a:custGeom>
            <a:avLst/>
            <a:gdLst>
              <a:gd name="T0" fmla="*/ 0 w 582"/>
              <a:gd name="T1" fmla="*/ 0 h 998"/>
              <a:gd name="T2" fmla="*/ 2147483647 w 582"/>
              <a:gd name="T3" fmla="*/ 2147483647 h 998"/>
              <a:gd name="T4" fmla="*/ 2147483647 w 582"/>
              <a:gd name="T5" fmla="*/ 2147483647 h 998"/>
              <a:gd name="T6" fmla="*/ 0 60000 65536"/>
              <a:gd name="T7" fmla="*/ 0 60000 65536"/>
              <a:gd name="T8" fmla="*/ 0 60000 65536"/>
              <a:gd name="T9" fmla="*/ 0 w 582"/>
              <a:gd name="T10" fmla="*/ 0 h 998"/>
              <a:gd name="T11" fmla="*/ 582 w 582"/>
              <a:gd name="T12" fmla="*/ 998 h 9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2" h="998">
                <a:moveTo>
                  <a:pt x="0" y="0"/>
                </a:moveTo>
                <a:cubicBezTo>
                  <a:pt x="208" y="189"/>
                  <a:pt x="416" y="378"/>
                  <a:pt x="499" y="544"/>
                </a:cubicBezTo>
                <a:cubicBezTo>
                  <a:pt x="582" y="710"/>
                  <a:pt x="499" y="922"/>
                  <a:pt x="499" y="998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0" name="Freeform 69"/>
          <p:cNvSpPr>
            <a:spLocks/>
          </p:cNvSpPr>
          <p:nvPr/>
        </p:nvSpPr>
        <p:spPr bwMode="auto">
          <a:xfrm>
            <a:off x="3071813" y="3860800"/>
            <a:ext cx="923925" cy="1584325"/>
          </a:xfrm>
          <a:custGeom>
            <a:avLst/>
            <a:gdLst>
              <a:gd name="T0" fmla="*/ 0 w 582"/>
              <a:gd name="T1" fmla="*/ 0 h 998"/>
              <a:gd name="T2" fmla="*/ 2147483647 w 582"/>
              <a:gd name="T3" fmla="*/ 2147483647 h 998"/>
              <a:gd name="T4" fmla="*/ 2147483647 w 582"/>
              <a:gd name="T5" fmla="*/ 2147483647 h 998"/>
              <a:gd name="T6" fmla="*/ 0 60000 65536"/>
              <a:gd name="T7" fmla="*/ 0 60000 65536"/>
              <a:gd name="T8" fmla="*/ 0 60000 65536"/>
              <a:gd name="T9" fmla="*/ 0 w 582"/>
              <a:gd name="T10" fmla="*/ 0 h 998"/>
              <a:gd name="T11" fmla="*/ 582 w 582"/>
              <a:gd name="T12" fmla="*/ 998 h 9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82" h="998">
                <a:moveTo>
                  <a:pt x="0" y="0"/>
                </a:moveTo>
                <a:cubicBezTo>
                  <a:pt x="208" y="189"/>
                  <a:pt x="416" y="378"/>
                  <a:pt x="499" y="544"/>
                </a:cubicBezTo>
                <a:cubicBezTo>
                  <a:pt x="582" y="710"/>
                  <a:pt x="499" y="922"/>
                  <a:pt x="499" y="998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1" name="Freeform 70"/>
          <p:cNvSpPr>
            <a:spLocks/>
          </p:cNvSpPr>
          <p:nvPr/>
        </p:nvSpPr>
        <p:spPr bwMode="auto">
          <a:xfrm>
            <a:off x="4787900" y="3500438"/>
            <a:ext cx="1008063" cy="1800225"/>
          </a:xfrm>
          <a:custGeom>
            <a:avLst/>
            <a:gdLst>
              <a:gd name="T0" fmla="*/ 2147483647 w 635"/>
              <a:gd name="T1" fmla="*/ 0 h 1134"/>
              <a:gd name="T2" fmla="*/ 2147483647 w 635"/>
              <a:gd name="T3" fmla="*/ 2147483647 h 1134"/>
              <a:gd name="T4" fmla="*/ 2147483647 w 635"/>
              <a:gd name="T5" fmla="*/ 2147483647 h 1134"/>
              <a:gd name="T6" fmla="*/ 0 w 635"/>
              <a:gd name="T7" fmla="*/ 2147483647 h 1134"/>
              <a:gd name="T8" fmla="*/ 0 60000 65536"/>
              <a:gd name="T9" fmla="*/ 0 60000 65536"/>
              <a:gd name="T10" fmla="*/ 0 60000 65536"/>
              <a:gd name="T11" fmla="*/ 0 60000 65536"/>
              <a:gd name="T12" fmla="*/ 0 w 635"/>
              <a:gd name="T13" fmla="*/ 0 h 1134"/>
              <a:gd name="T14" fmla="*/ 635 w 635"/>
              <a:gd name="T15" fmla="*/ 1134 h 1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5" h="1134">
                <a:moveTo>
                  <a:pt x="635" y="0"/>
                </a:moveTo>
                <a:cubicBezTo>
                  <a:pt x="616" y="234"/>
                  <a:pt x="597" y="469"/>
                  <a:pt x="544" y="635"/>
                </a:cubicBezTo>
                <a:cubicBezTo>
                  <a:pt x="491" y="801"/>
                  <a:pt x="408" y="915"/>
                  <a:pt x="317" y="998"/>
                </a:cubicBezTo>
                <a:cubicBezTo>
                  <a:pt x="226" y="1081"/>
                  <a:pt x="53" y="1111"/>
                  <a:pt x="0" y="1134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2" name="Freeform 71"/>
          <p:cNvSpPr>
            <a:spLocks/>
          </p:cNvSpPr>
          <p:nvPr/>
        </p:nvSpPr>
        <p:spPr bwMode="auto">
          <a:xfrm>
            <a:off x="4859338" y="3500438"/>
            <a:ext cx="1008062" cy="1800225"/>
          </a:xfrm>
          <a:custGeom>
            <a:avLst/>
            <a:gdLst>
              <a:gd name="T0" fmla="*/ 2147483647 w 635"/>
              <a:gd name="T1" fmla="*/ 0 h 1134"/>
              <a:gd name="T2" fmla="*/ 2147483647 w 635"/>
              <a:gd name="T3" fmla="*/ 2147483647 h 1134"/>
              <a:gd name="T4" fmla="*/ 2147483647 w 635"/>
              <a:gd name="T5" fmla="*/ 2147483647 h 1134"/>
              <a:gd name="T6" fmla="*/ 0 w 635"/>
              <a:gd name="T7" fmla="*/ 2147483647 h 1134"/>
              <a:gd name="T8" fmla="*/ 0 60000 65536"/>
              <a:gd name="T9" fmla="*/ 0 60000 65536"/>
              <a:gd name="T10" fmla="*/ 0 60000 65536"/>
              <a:gd name="T11" fmla="*/ 0 60000 65536"/>
              <a:gd name="T12" fmla="*/ 0 w 635"/>
              <a:gd name="T13" fmla="*/ 0 h 1134"/>
              <a:gd name="T14" fmla="*/ 635 w 635"/>
              <a:gd name="T15" fmla="*/ 1134 h 1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5" h="1134">
                <a:moveTo>
                  <a:pt x="635" y="0"/>
                </a:moveTo>
                <a:cubicBezTo>
                  <a:pt x="616" y="234"/>
                  <a:pt x="597" y="469"/>
                  <a:pt x="544" y="635"/>
                </a:cubicBezTo>
                <a:cubicBezTo>
                  <a:pt x="491" y="801"/>
                  <a:pt x="408" y="915"/>
                  <a:pt x="317" y="998"/>
                </a:cubicBezTo>
                <a:cubicBezTo>
                  <a:pt x="226" y="1081"/>
                  <a:pt x="53" y="1111"/>
                  <a:pt x="0" y="1134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3" name="Freeform 72"/>
          <p:cNvSpPr>
            <a:spLocks/>
          </p:cNvSpPr>
          <p:nvPr/>
        </p:nvSpPr>
        <p:spPr bwMode="auto">
          <a:xfrm>
            <a:off x="4859338" y="3429000"/>
            <a:ext cx="1008062" cy="1800225"/>
          </a:xfrm>
          <a:custGeom>
            <a:avLst/>
            <a:gdLst>
              <a:gd name="T0" fmla="*/ 2147483647 w 635"/>
              <a:gd name="T1" fmla="*/ 0 h 1134"/>
              <a:gd name="T2" fmla="*/ 2147483647 w 635"/>
              <a:gd name="T3" fmla="*/ 2147483647 h 1134"/>
              <a:gd name="T4" fmla="*/ 2147483647 w 635"/>
              <a:gd name="T5" fmla="*/ 2147483647 h 1134"/>
              <a:gd name="T6" fmla="*/ 0 w 635"/>
              <a:gd name="T7" fmla="*/ 2147483647 h 1134"/>
              <a:gd name="T8" fmla="*/ 0 60000 65536"/>
              <a:gd name="T9" fmla="*/ 0 60000 65536"/>
              <a:gd name="T10" fmla="*/ 0 60000 65536"/>
              <a:gd name="T11" fmla="*/ 0 60000 65536"/>
              <a:gd name="T12" fmla="*/ 0 w 635"/>
              <a:gd name="T13" fmla="*/ 0 h 1134"/>
              <a:gd name="T14" fmla="*/ 635 w 635"/>
              <a:gd name="T15" fmla="*/ 1134 h 11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5" h="1134">
                <a:moveTo>
                  <a:pt x="635" y="0"/>
                </a:moveTo>
                <a:cubicBezTo>
                  <a:pt x="616" y="234"/>
                  <a:pt x="597" y="469"/>
                  <a:pt x="544" y="635"/>
                </a:cubicBezTo>
                <a:cubicBezTo>
                  <a:pt x="491" y="801"/>
                  <a:pt x="408" y="915"/>
                  <a:pt x="317" y="998"/>
                </a:cubicBezTo>
                <a:cubicBezTo>
                  <a:pt x="226" y="1081"/>
                  <a:pt x="53" y="1111"/>
                  <a:pt x="0" y="1134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4" name="Freeform 73"/>
          <p:cNvSpPr>
            <a:spLocks/>
          </p:cNvSpPr>
          <p:nvPr/>
        </p:nvSpPr>
        <p:spPr bwMode="auto">
          <a:xfrm>
            <a:off x="3348038" y="3500438"/>
            <a:ext cx="936625" cy="2124075"/>
          </a:xfrm>
          <a:custGeom>
            <a:avLst/>
            <a:gdLst>
              <a:gd name="T0" fmla="*/ 0 w 590"/>
              <a:gd name="T1" fmla="*/ 0 h 1338"/>
              <a:gd name="T2" fmla="*/ 2147483647 w 590"/>
              <a:gd name="T3" fmla="*/ 2147483647 h 1338"/>
              <a:gd name="T4" fmla="*/ 2147483647 w 590"/>
              <a:gd name="T5" fmla="*/ 2147483647 h 1338"/>
              <a:gd name="T6" fmla="*/ 0 60000 65536"/>
              <a:gd name="T7" fmla="*/ 0 60000 65536"/>
              <a:gd name="T8" fmla="*/ 0 60000 65536"/>
              <a:gd name="T9" fmla="*/ 0 w 590"/>
              <a:gd name="T10" fmla="*/ 0 h 1338"/>
              <a:gd name="T11" fmla="*/ 590 w 590"/>
              <a:gd name="T12" fmla="*/ 1338 h 13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90" h="1338">
                <a:moveTo>
                  <a:pt x="0" y="0"/>
                </a:moveTo>
                <a:cubicBezTo>
                  <a:pt x="204" y="465"/>
                  <a:pt x="408" y="930"/>
                  <a:pt x="499" y="1134"/>
                </a:cubicBezTo>
                <a:cubicBezTo>
                  <a:pt x="590" y="1338"/>
                  <a:pt x="567" y="1281"/>
                  <a:pt x="544" y="1225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5" name="Freeform 74"/>
          <p:cNvSpPr>
            <a:spLocks/>
          </p:cNvSpPr>
          <p:nvPr/>
        </p:nvSpPr>
        <p:spPr bwMode="auto">
          <a:xfrm>
            <a:off x="3203575" y="3573463"/>
            <a:ext cx="1296988" cy="1727200"/>
          </a:xfrm>
          <a:custGeom>
            <a:avLst/>
            <a:gdLst>
              <a:gd name="T0" fmla="*/ 2147483647 w 817"/>
              <a:gd name="T1" fmla="*/ 2147483647 h 1088"/>
              <a:gd name="T2" fmla="*/ 2147483647 w 817"/>
              <a:gd name="T3" fmla="*/ 2147483647 h 1088"/>
              <a:gd name="T4" fmla="*/ 2147483647 w 817"/>
              <a:gd name="T5" fmla="*/ 2147483647 h 1088"/>
              <a:gd name="T6" fmla="*/ 2147483647 w 817"/>
              <a:gd name="T7" fmla="*/ 2147483647 h 1088"/>
              <a:gd name="T8" fmla="*/ 0 w 817"/>
              <a:gd name="T9" fmla="*/ 0 h 10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7"/>
              <a:gd name="T16" fmla="*/ 0 h 1088"/>
              <a:gd name="T17" fmla="*/ 817 w 817"/>
              <a:gd name="T18" fmla="*/ 1088 h 10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7" h="1088">
                <a:moveTo>
                  <a:pt x="817" y="1088"/>
                </a:moveTo>
                <a:cubicBezTo>
                  <a:pt x="748" y="1039"/>
                  <a:pt x="680" y="990"/>
                  <a:pt x="635" y="952"/>
                </a:cubicBezTo>
                <a:cubicBezTo>
                  <a:pt x="590" y="914"/>
                  <a:pt x="604" y="937"/>
                  <a:pt x="544" y="862"/>
                </a:cubicBezTo>
                <a:cubicBezTo>
                  <a:pt x="484" y="787"/>
                  <a:pt x="363" y="643"/>
                  <a:pt x="272" y="499"/>
                </a:cubicBezTo>
                <a:cubicBezTo>
                  <a:pt x="181" y="355"/>
                  <a:pt x="90" y="177"/>
                  <a:pt x="0" y="0"/>
                </a:cubicBezTo>
              </a:path>
            </a:pathLst>
          </a:custGeom>
          <a:noFill/>
          <a:ln w="4445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6" name="Freeform 75"/>
          <p:cNvSpPr>
            <a:spLocks/>
          </p:cNvSpPr>
          <p:nvPr/>
        </p:nvSpPr>
        <p:spPr bwMode="auto">
          <a:xfrm>
            <a:off x="3203575" y="3646488"/>
            <a:ext cx="1296988" cy="1727200"/>
          </a:xfrm>
          <a:custGeom>
            <a:avLst/>
            <a:gdLst>
              <a:gd name="T0" fmla="*/ 2147483647 w 817"/>
              <a:gd name="T1" fmla="*/ 2147483647 h 1088"/>
              <a:gd name="T2" fmla="*/ 2147483647 w 817"/>
              <a:gd name="T3" fmla="*/ 2147483647 h 1088"/>
              <a:gd name="T4" fmla="*/ 2147483647 w 817"/>
              <a:gd name="T5" fmla="*/ 2147483647 h 1088"/>
              <a:gd name="T6" fmla="*/ 2147483647 w 817"/>
              <a:gd name="T7" fmla="*/ 2147483647 h 1088"/>
              <a:gd name="T8" fmla="*/ 0 w 817"/>
              <a:gd name="T9" fmla="*/ 0 h 10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7"/>
              <a:gd name="T16" fmla="*/ 0 h 1088"/>
              <a:gd name="T17" fmla="*/ 817 w 817"/>
              <a:gd name="T18" fmla="*/ 1088 h 10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7" h="1088">
                <a:moveTo>
                  <a:pt x="817" y="1088"/>
                </a:moveTo>
                <a:cubicBezTo>
                  <a:pt x="748" y="1039"/>
                  <a:pt x="680" y="990"/>
                  <a:pt x="635" y="952"/>
                </a:cubicBezTo>
                <a:cubicBezTo>
                  <a:pt x="590" y="914"/>
                  <a:pt x="604" y="937"/>
                  <a:pt x="544" y="862"/>
                </a:cubicBezTo>
                <a:cubicBezTo>
                  <a:pt x="484" y="787"/>
                  <a:pt x="363" y="643"/>
                  <a:pt x="272" y="499"/>
                </a:cubicBezTo>
                <a:cubicBezTo>
                  <a:pt x="181" y="355"/>
                  <a:pt x="90" y="177"/>
                  <a:pt x="0" y="0"/>
                </a:cubicBezTo>
              </a:path>
            </a:pathLst>
          </a:custGeom>
          <a:noFill/>
          <a:ln w="4445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>
            <a:off x="3132138" y="3573463"/>
            <a:ext cx="1511300" cy="1763712"/>
          </a:xfrm>
          <a:custGeom>
            <a:avLst/>
            <a:gdLst>
              <a:gd name="T0" fmla="*/ 2147483647 w 952"/>
              <a:gd name="T1" fmla="*/ 2147483647 h 1111"/>
              <a:gd name="T2" fmla="*/ 2147483647 w 952"/>
              <a:gd name="T3" fmla="*/ 2147483647 h 1111"/>
              <a:gd name="T4" fmla="*/ 0 w 952"/>
              <a:gd name="T5" fmla="*/ 0 h 1111"/>
              <a:gd name="T6" fmla="*/ 0 60000 65536"/>
              <a:gd name="T7" fmla="*/ 0 60000 65536"/>
              <a:gd name="T8" fmla="*/ 0 60000 65536"/>
              <a:gd name="T9" fmla="*/ 0 w 952"/>
              <a:gd name="T10" fmla="*/ 0 h 1111"/>
              <a:gd name="T11" fmla="*/ 952 w 952"/>
              <a:gd name="T12" fmla="*/ 1111 h 11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52" h="1111">
                <a:moveTo>
                  <a:pt x="952" y="952"/>
                </a:moveTo>
                <a:cubicBezTo>
                  <a:pt x="895" y="1031"/>
                  <a:pt x="839" y="1111"/>
                  <a:pt x="680" y="952"/>
                </a:cubicBezTo>
                <a:cubicBezTo>
                  <a:pt x="521" y="793"/>
                  <a:pt x="113" y="159"/>
                  <a:pt x="0" y="0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8" name="Freeform 77"/>
          <p:cNvSpPr>
            <a:spLocks/>
          </p:cNvSpPr>
          <p:nvPr/>
        </p:nvSpPr>
        <p:spPr bwMode="auto">
          <a:xfrm>
            <a:off x="3924300" y="4797425"/>
            <a:ext cx="792163" cy="396875"/>
          </a:xfrm>
          <a:custGeom>
            <a:avLst/>
            <a:gdLst>
              <a:gd name="T0" fmla="*/ 2147483647 w 499"/>
              <a:gd name="T1" fmla="*/ 2147483647 h 250"/>
              <a:gd name="T2" fmla="*/ 2147483647 w 499"/>
              <a:gd name="T3" fmla="*/ 2147483647 h 250"/>
              <a:gd name="T4" fmla="*/ 0 w 499"/>
              <a:gd name="T5" fmla="*/ 0 h 250"/>
              <a:gd name="T6" fmla="*/ 0 60000 65536"/>
              <a:gd name="T7" fmla="*/ 0 60000 65536"/>
              <a:gd name="T8" fmla="*/ 0 60000 65536"/>
              <a:gd name="T9" fmla="*/ 0 w 499"/>
              <a:gd name="T10" fmla="*/ 0 h 250"/>
              <a:gd name="T11" fmla="*/ 499 w 499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250">
                <a:moveTo>
                  <a:pt x="499" y="136"/>
                </a:moveTo>
                <a:cubicBezTo>
                  <a:pt x="404" y="193"/>
                  <a:pt x="310" y="250"/>
                  <a:pt x="227" y="227"/>
                </a:cubicBezTo>
                <a:cubicBezTo>
                  <a:pt x="144" y="204"/>
                  <a:pt x="72" y="102"/>
                  <a:pt x="0" y="0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9" name="Freeform 78"/>
          <p:cNvSpPr>
            <a:spLocks/>
          </p:cNvSpPr>
          <p:nvPr/>
        </p:nvSpPr>
        <p:spPr bwMode="auto">
          <a:xfrm>
            <a:off x="3924300" y="4724400"/>
            <a:ext cx="792163" cy="396875"/>
          </a:xfrm>
          <a:custGeom>
            <a:avLst/>
            <a:gdLst>
              <a:gd name="T0" fmla="*/ 2147483647 w 499"/>
              <a:gd name="T1" fmla="*/ 2147483647 h 250"/>
              <a:gd name="T2" fmla="*/ 2147483647 w 499"/>
              <a:gd name="T3" fmla="*/ 2147483647 h 250"/>
              <a:gd name="T4" fmla="*/ 0 w 499"/>
              <a:gd name="T5" fmla="*/ 0 h 250"/>
              <a:gd name="T6" fmla="*/ 0 60000 65536"/>
              <a:gd name="T7" fmla="*/ 0 60000 65536"/>
              <a:gd name="T8" fmla="*/ 0 60000 65536"/>
              <a:gd name="T9" fmla="*/ 0 w 499"/>
              <a:gd name="T10" fmla="*/ 0 h 250"/>
              <a:gd name="T11" fmla="*/ 499 w 499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250">
                <a:moveTo>
                  <a:pt x="499" y="136"/>
                </a:moveTo>
                <a:cubicBezTo>
                  <a:pt x="404" y="193"/>
                  <a:pt x="310" y="250"/>
                  <a:pt x="227" y="227"/>
                </a:cubicBezTo>
                <a:cubicBezTo>
                  <a:pt x="144" y="204"/>
                  <a:pt x="72" y="102"/>
                  <a:pt x="0" y="0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80" name="Freeform 79"/>
          <p:cNvSpPr>
            <a:spLocks/>
          </p:cNvSpPr>
          <p:nvPr/>
        </p:nvSpPr>
        <p:spPr bwMode="auto">
          <a:xfrm>
            <a:off x="3851275" y="4903788"/>
            <a:ext cx="792163" cy="396875"/>
          </a:xfrm>
          <a:custGeom>
            <a:avLst/>
            <a:gdLst>
              <a:gd name="T0" fmla="*/ 2147483647 w 499"/>
              <a:gd name="T1" fmla="*/ 2147483647 h 250"/>
              <a:gd name="T2" fmla="*/ 2147483647 w 499"/>
              <a:gd name="T3" fmla="*/ 2147483647 h 250"/>
              <a:gd name="T4" fmla="*/ 0 w 499"/>
              <a:gd name="T5" fmla="*/ 0 h 250"/>
              <a:gd name="T6" fmla="*/ 0 60000 65536"/>
              <a:gd name="T7" fmla="*/ 0 60000 65536"/>
              <a:gd name="T8" fmla="*/ 0 60000 65536"/>
              <a:gd name="T9" fmla="*/ 0 w 499"/>
              <a:gd name="T10" fmla="*/ 0 h 250"/>
              <a:gd name="T11" fmla="*/ 499 w 499"/>
              <a:gd name="T12" fmla="*/ 250 h 2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99" h="250">
                <a:moveTo>
                  <a:pt x="499" y="136"/>
                </a:moveTo>
                <a:cubicBezTo>
                  <a:pt x="404" y="193"/>
                  <a:pt x="310" y="250"/>
                  <a:pt x="227" y="227"/>
                </a:cubicBezTo>
                <a:cubicBezTo>
                  <a:pt x="144" y="204"/>
                  <a:pt x="72" y="102"/>
                  <a:pt x="0" y="0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81" name="Freeform 80"/>
          <p:cNvSpPr>
            <a:spLocks/>
          </p:cNvSpPr>
          <p:nvPr/>
        </p:nvSpPr>
        <p:spPr bwMode="auto">
          <a:xfrm>
            <a:off x="5508625" y="4868863"/>
            <a:ext cx="1588" cy="431800"/>
          </a:xfrm>
          <a:custGeom>
            <a:avLst/>
            <a:gdLst>
              <a:gd name="T0" fmla="*/ 0 w 1"/>
              <a:gd name="T1" fmla="*/ 2147483647 h 272"/>
              <a:gd name="T2" fmla="*/ 0 w 1"/>
              <a:gd name="T3" fmla="*/ 0 h 272"/>
              <a:gd name="T4" fmla="*/ 0 60000 65536"/>
              <a:gd name="T5" fmla="*/ 0 60000 65536"/>
              <a:gd name="T6" fmla="*/ 0 w 1"/>
              <a:gd name="T7" fmla="*/ 0 h 272"/>
              <a:gd name="T8" fmla="*/ 1 w 1"/>
              <a:gd name="T9" fmla="*/ 272 h 2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72">
                <a:moveTo>
                  <a:pt x="0" y="272"/>
                </a:moveTo>
                <a:cubicBezTo>
                  <a:pt x="0" y="272"/>
                  <a:pt x="0" y="136"/>
                  <a:pt x="0" y="0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82" name="Freeform 81"/>
          <p:cNvSpPr>
            <a:spLocks/>
          </p:cNvSpPr>
          <p:nvPr/>
        </p:nvSpPr>
        <p:spPr bwMode="auto">
          <a:xfrm>
            <a:off x="5435600" y="4868863"/>
            <a:ext cx="1588" cy="431800"/>
          </a:xfrm>
          <a:custGeom>
            <a:avLst/>
            <a:gdLst>
              <a:gd name="T0" fmla="*/ 0 w 1"/>
              <a:gd name="T1" fmla="*/ 2147483647 h 272"/>
              <a:gd name="T2" fmla="*/ 0 w 1"/>
              <a:gd name="T3" fmla="*/ 0 h 272"/>
              <a:gd name="T4" fmla="*/ 0 60000 65536"/>
              <a:gd name="T5" fmla="*/ 0 60000 65536"/>
              <a:gd name="T6" fmla="*/ 0 w 1"/>
              <a:gd name="T7" fmla="*/ 0 h 272"/>
              <a:gd name="T8" fmla="*/ 1 w 1"/>
              <a:gd name="T9" fmla="*/ 272 h 2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72">
                <a:moveTo>
                  <a:pt x="0" y="272"/>
                </a:moveTo>
                <a:cubicBezTo>
                  <a:pt x="0" y="272"/>
                  <a:pt x="0" y="136"/>
                  <a:pt x="0" y="0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83" name="Freeform 82"/>
          <p:cNvSpPr>
            <a:spLocks/>
          </p:cNvSpPr>
          <p:nvPr/>
        </p:nvSpPr>
        <p:spPr bwMode="auto">
          <a:xfrm>
            <a:off x="5578475" y="4797425"/>
            <a:ext cx="1588" cy="431800"/>
          </a:xfrm>
          <a:custGeom>
            <a:avLst/>
            <a:gdLst>
              <a:gd name="T0" fmla="*/ 0 w 1"/>
              <a:gd name="T1" fmla="*/ 2147483647 h 272"/>
              <a:gd name="T2" fmla="*/ 0 w 1"/>
              <a:gd name="T3" fmla="*/ 0 h 272"/>
              <a:gd name="T4" fmla="*/ 0 60000 65536"/>
              <a:gd name="T5" fmla="*/ 0 60000 65536"/>
              <a:gd name="T6" fmla="*/ 0 w 1"/>
              <a:gd name="T7" fmla="*/ 0 h 272"/>
              <a:gd name="T8" fmla="*/ 1 w 1"/>
              <a:gd name="T9" fmla="*/ 272 h 2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72">
                <a:moveTo>
                  <a:pt x="0" y="272"/>
                </a:moveTo>
                <a:cubicBezTo>
                  <a:pt x="0" y="272"/>
                  <a:pt x="0" y="136"/>
                  <a:pt x="0" y="0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84" name="Freeform 83"/>
          <p:cNvSpPr>
            <a:spLocks/>
          </p:cNvSpPr>
          <p:nvPr/>
        </p:nvSpPr>
        <p:spPr bwMode="auto">
          <a:xfrm>
            <a:off x="5364163" y="4941888"/>
            <a:ext cx="1587" cy="431800"/>
          </a:xfrm>
          <a:custGeom>
            <a:avLst/>
            <a:gdLst>
              <a:gd name="T0" fmla="*/ 0 w 1"/>
              <a:gd name="T1" fmla="*/ 2147483647 h 272"/>
              <a:gd name="T2" fmla="*/ 0 w 1"/>
              <a:gd name="T3" fmla="*/ 0 h 272"/>
              <a:gd name="T4" fmla="*/ 0 60000 65536"/>
              <a:gd name="T5" fmla="*/ 0 60000 65536"/>
              <a:gd name="T6" fmla="*/ 0 w 1"/>
              <a:gd name="T7" fmla="*/ 0 h 272"/>
              <a:gd name="T8" fmla="*/ 1 w 1"/>
              <a:gd name="T9" fmla="*/ 272 h 2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72">
                <a:moveTo>
                  <a:pt x="0" y="272"/>
                </a:moveTo>
                <a:cubicBezTo>
                  <a:pt x="0" y="272"/>
                  <a:pt x="0" y="136"/>
                  <a:pt x="0" y="0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85" name="Freeform 84"/>
          <p:cNvSpPr>
            <a:spLocks/>
          </p:cNvSpPr>
          <p:nvPr/>
        </p:nvSpPr>
        <p:spPr bwMode="auto">
          <a:xfrm>
            <a:off x="3995738" y="5013325"/>
            <a:ext cx="1587" cy="431800"/>
          </a:xfrm>
          <a:custGeom>
            <a:avLst/>
            <a:gdLst>
              <a:gd name="T0" fmla="*/ 0 w 1"/>
              <a:gd name="T1" fmla="*/ 2147483647 h 272"/>
              <a:gd name="T2" fmla="*/ 0 w 1"/>
              <a:gd name="T3" fmla="*/ 0 h 272"/>
              <a:gd name="T4" fmla="*/ 0 60000 65536"/>
              <a:gd name="T5" fmla="*/ 0 60000 65536"/>
              <a:gd name="T6" fmla="*/ 0 w 1"/>
              <a:gd name="T7" fmla="*/ 0 h 272"/>
              <a:gd name="T8" fmla="*/ 1 w 1"/>
              <a:gd name="T9" fmla="*/ 272 h 2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72">
                <a:moveTo>
                  <a:pt x="0" y="272"/>
                </a:moveTo>
                <a:cubicBezTo>
                  <a:pt x="0" y="272"/>
                  <a:pt x="0" y="136"/>
                  <a:pt x="0" y="0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86" name="Freeform 85"/>
          <p:cNvSpPr>
            <a:spLocks/>
          </p:cNvSpPr>
          <p:nvPr/>
        </p:nvSpPr>
        <p:spPr bwMode="auto">
          <a:xfrm>
            <a:off x="3924300" y="5013325"/>
            <a:ext cx="1588" cy="431800"/>
          </a:xfrm>
          <a:custGeom>
            <a:avLst/>
            <a:gdLst>
              <a:gd name="T0" fmla="*/ 0 w 1"/>
              <a:gd name="T1" fmla="*/ 2147483647 h 272"/>
              <a:gd name="T2" fmla="*/ 0 w 1"/>
              <a:gd name="T3" fmla="*/ 0 h 272"/>
              <a:gd name="T4" fmla="*/ 0 60000 65536"/>
              <a:gd name="T5" fmla="*/ 0 60000 65536"/>
              <a:gd name="T6" fmla="*/ 0 w 1"/>
              <a:gd name="T7" fmla="*/ 0 h 272"/>
              <a:gd name="T8" fmla="*/ 1 w 1"/>
              <a:gd name="T9" fmla="*/ 272 h 2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72">
                <a:moveTo>
                  <a:pt x="0" y="272"/>
                </a:moveTo>
                <a:cubicBezTo>
                  <a:pt x="0" y="272"/>
                  <a:pt x="0" y="136"/>
                  <a:pt x="0" y="0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87" name="Freeform 86"/>
          <p:cNvSpPr>
            <a:spLocks/>
          </p:cNvSpPr>
          <p:nvPr/>
        </p:nvSpPr>
        <p:spPr bwMode="auto">
          <a:xfrm>
            <a:off x="3849688" y="4797425"/>
            <a:ext cx="1587" cy="431800"/>
          </a:xfrm>
          <a:custGeom>
            <a:avLst/>
            <a:gdLst>
              <a:gd name="T0" fmla="*/ 0 w 1"/>
              <a:gd name="T1" fmla="*/ 2147483647 h 272"/>
              <a:gd name="T2" fmla="*/ 0 w 1"/>
              <a:gd name="T3" fmla="*/ 0 h 272"/>
              <a:gd name="T4" fmla="*/ 0 60000 65536"/>
              <a:gd name="T5" fmla="*/ 0 60000 65536"/>
              <a:gd name="T6" fmla="*/ 0 w 1"/>
              <a:gd name="T7" fmla="*/ 0 h 272"/>
              <a:gd name="T8" fmla="*/ 1 w 1"/>
              <a:gd name="T9" fmla="*/ 272 h 27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72">
                <a:moveTo>
                  <a:pt x="0" y="272"/>
                </a:moveTo>
                <a:cubicBezTo>
                  <a:pt x="0" y="272"/>
                  <a:pt x="0" y="136"/>
                  <a:pt x="0" y="0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88" name="Freeform 87"/>
          <p:cNvSpPr>
            <a:spLocks/>
          </p:cNvSpPr>
          <p:nvPr/>
        </p:nvSpPr>
        <p:spPr bwMode="auto">
          <a:xfrm>
            <a:off x="4067175" y="4941888"/>
            <a:ext cx="217488" cy="574675"/>
          </a:xfrm>
          <a:custGeom>
            <a:avLst/>
            <a:gdLst>
              <a:gd name="T0" fmla="*/ 2147483647 w 137"/>
              <a:gd name="T1" fmla="*/ 2147483647 h 362"/>
              <a:gd name="T2" fmla="*/ 0 w 137"/>
              <a:gd name="T3" fmla="*/ 0 h 362"/>
              <a:gd name="T4" fmla="*/ 0 60000 65536"/>
              <a:gd name="T5" fmla="*/ 0 60000 65536"/>
              <a:gd name="T6" fmla="*/ 0 w 137"/>
              <a:gd name="T7" fmla="*/ 0 h 362"/>
              <a:gd name="T8" fmla="*/ 137 w 137"/>
              <a:gd name="T9" fmla="*/ 362 h 3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7" h="362">
                <a:moveTo>
                  <a:pt x="137" y="362"/>
                </a:moveTo>
                <a:cubicBezTo>
                  <a:pt x="137" y="362"/>
                  <a:pt x="68" y="181"/>
                  <a:pt x="0" y="0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89" name="Freeform 88"/>
          <p:cNvSpPr>
            <a:spLocks/>
          </p:cNvSpPr>
          <p:nvPr/>
        </p:nvSpPr>
        <p:spPr bwMode="auto">
          <a:xfrm>
            <a:off x="3851275" y="4868863"/>
            <a:ext cx="217488" cy="574675"/>
          </a:xfrm>
          <a:custGeom>
            <a:avLst/>
            <a:gdLst>
              <a:gd name="T0" fmla="*/ 2147483647 w 137"/>
              <a:gd name="T1" fmla="*/ 2147483647 h 362"/>
              <a:gd name="T2" fmla="*/ 0 w 137"/>
              <a:gd name="T3" fmla="*/ 0 h 362"/>
              <a:gd name="T4" fmla="*/ 0 60000 65536"/>
              <a:gd name="T5" fmla="*/ 0 60000 65536"/>
              <a:gd name="T6" fmla="*/ 0 w 137"/>
              <a:gd name="T7" fmla="*/ 0 h 362"/>
              <a:gd name="T8" fmla="*/ 137 w 137"/>
              <a:gd name="T9" fmla="*/ 362 h 36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7" h="362">
                <a:moveTo>
                  <a:pt x="137" y="362"/>
                </a:moveTo>
                <a:cubicBezTo>
                  <a:pt x="137" y="362"/>
                  <a:pt x="68" y="181"/>
                  <a:pt x="0" y="0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90" name="Freeform 89"/>
          <p:cNvSpPr>
            <a:spLocks/>
          </p:cNvSpPr>
          <p:nvPr/>
        </p:nvSpPr>
        <p:spPr bwMode="auto">
          <a:xfrm>
            <a:off x="4787900" y="4652963"/>
            <a:ext cx="720725" cy="288925"/>
          </a:xfrm>
          <a:custGeom>
            <a:avLst/>
            <a:gdLst>
              <a:gd name="T0" fmla="*/ 0 w 454"/>
              <a:gd name="T1" fmla="*/ 2147483647 h 182"/>
              <a:gd name="T2" fmla="*/ 2147483647 w 454"/>
              <a:gd name="T3" fmla="*/ 2147483647 h 182"/>
              <a:gd name="T4" fmla="*/ 2147483647 w 454"/>
              <a:gd name="T5" fmla="*/ 2147483647 h 182"/>
              <a:gd name="T6" fmla="*/ 2147483647 w 454"/>
              <a:gd name="T7" fmla="*/ 0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182"/>
              <a:gd name="T14" fmla="*/ 454 w 454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182">
                <a:moveTo>
                  <a:pt x="0" y="136"/>
                </a:moveTo>
                <a:cubicBezTo>
                  <a:pt x="42" y="159"/>
                  <a:pt x="84" y="182"/>
                  <a:pt x="137" y="182"/>
                </a:cubicBezTo>
                <a:cubicBezTo>
                  <a:pt x="190" y="182"/>
                  <a:pt x="265" y="166"/>
                  <a:pt x="318" y="136"/>
                </a:cubicBezTo>
                <a:cubicBezTo>
                  <a:pt x="371" y="106"/>
                  <a:pt x="412" y="53"/>
                  <a:pt x="454" y="0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91" name="Freeform 90"/>
          <p:cNvSpPr>
            <a:spLocks/>
          </p:cNvSpPr>
          <p:nvPr/>
        </p:nvSpPr>
        <p:spPr bwMode="auto">
          <a:xfrm>
            <a:off x="4787900" y="4724400"/>
            <a:ext cx="720725" cy="288925"/>
          </a:xfrm>
          <a:custGeom>
            <a:avLst/>
            <a:gdLst>
              <a:gd name="T0" fmla="*/ 0 w 454"/>
              <a:gd name="T1" fmla="*/ 2147483647 h 182"/>
              <a:gd name="T2" fmla="*/ 2147483647 w 454"/>
              <a:gd name="T3" fmla="*/ 2147483647 h 182"/>
              <a:gd name="T4" fmla="*/ 2147483647 w 454"/>
              <a:gd name="T5" fmla="*/ 2147483647 h 182"/>
              <a:gd name="T6" fmla="*/ 2147483647 w 454"/>
              <a:gd name="T7" fmla="*/ 0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182"/>
              <a:gd name="T14" fmla="*/ 454 w 454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182">
                <a:moveTo>
                  <a:pt x="0" y="136"/>
                </a:moveTo>
                <a:cubicBezTo>
                  <a:pt x="42" y="159"/>
                  <a:pt x="84" y="182"/>
                  <a:pt x="137" y="182"/>
                </a:cubicBezTo>
                <a:cubicBezTo>
                  <a:pt x="190" y="182"/>
                  <a:pt x="265" y="166"/>
                  <a:pt x="318" y="136"/>
                </a:cubicBezTo>
                <a:cubicBezTo>
                  <a:pt x="371" y="106"/>
                  <a:pt x="412" y="53"/>
                  <a:pt x="454" y="0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92" name="Freeform 91"/>
          <p:cNvSpPr>
            <a:spLocks/>
          </p:cNvSpPr>
          <p:nvPr/>
        </p:nvSpPr>
        <p:spPr bwMode="auto">
          <a:xfrm>
            <a:off x="4787900" y="4797425"/>
            <a:ext cx="720725" cy="288925"/>
          </a:xfrm>
          <a:custGeom>
            <a:avLst/>
            <a:gdLst>
              <a:gd name="T0" fmla="*/ 0 w 454"/>
              <a:gd name="T1" fmla="*/ 2147483647 h 182"/>
              <a:gd name="T2" fmla="*/ 2147483647 w 454"/>
              <a:gd name="T3" fmla="*/ 2147483647 h 182"/>
              <a:gd name="T4" fmla="*/ 2147483647 w 454"/>
              <a:gd name="T5" fmla="*/ 2147483647 h 182"/>
              <a:gd name="T6" fmla="*/ 2147483647 w 454"/>
              <a:gd name="T7" fmla="*/ 0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182"/>
              <a:gd name="T14" fmla="*/ 454 w 454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182">
                <a:moveTo>
                  <a:pt x="0" y="136"/>
                </a:moveTo>
                <a:cubicBezTo>
                  <a:pt x="42" y="159"/>
                  <a:pt x="84" y="182"/>
                  <a:pt x="137" y="182"/>
                </a:cubicBezTo>
                <a:cubicBezTo>
                  <a:pt x="190" y="182"/>
                  <a:pt x="265" y="166"/>
                  <a:pt x="318" y="136"/>
                </a:cubicBezTo>
                <a:cubicBezTo>
                  <a:pt x="371" y="106"/>
                  <a:pt x="412" y="53"/>
                  <a:pt x="454" y="0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93" name="Freeform 92"/>
          <p:cNvSpPr>
            <a:spLocks/>
          </p:cNvSpPr>
          <p:nvPr/>
        </p:nvSpPr>
        <p:spPr bwMode="auto">
          <a:xfrm>
            <a:off x="4859338" y="4868863"/>
            <a:ext cx="720725" cy="288925"/>
          </a:xfrm>
          <a:custGeom>
            <a:avLst/>
            <a:gdLst>
              <a:gd name="T0" fmla="*/ 0 w 454"/>
              <a:gd name="T1" fmla="*/ 2147483647 h 182"/>
              <a:gd name="T2" fmla="*/ 2147483647 w 454"/>
              <a:gd name="T3" fmla="*/ 2147483647 h 182"/>
              <a:gd name="T4" fmla="*/ 2147483647 w 454"/>
              <a:gd name="T5" fmla="*/ 2147483647 h 182"/>
              <a:gd name="T6" fmla="*/ 2147483647 w 454"/>
              <a:gd name="T7" fmla="*/ 0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454"/>
              <a:gd name="T13" fmla="*/ 0 h 182"/>
              <a:gd name="T14" fmla="*/ 454 w 454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4" h="182">
                <a:moveTo>
                  <a:pt x="0" y="136"/>
                </a:moveTo>
                <a:cubicBezTo>
                  <a:pt x="42" y="159"/>
                  <a:pt x="84" y="182"/>
                  <a:pt x="137" y="182"/>
                </a:cubicBezTo>
                <a:cubicBezTo>
                  <a:pt x="190" y="182"/>
                  <a:pt x="265" y="166"/>
                  <a:pt x="318" y="136"/>
                </a:cubicBezTo>
                <a:cubicBezTo>
                  <a:pt x="371" y="106"/>
                  <a:pt x="412" y="53"/>
                  <a:pt x="454" y="0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94" name="Freeform 93"/>
          <p:cNvSpPr>
            <a:spLocks/>
          </p:cNvSpPr>
          <p:nvPr/>
        </p:nvSpPr>
        <p:spPr bwMode="auto">
          <a:xfrm>
            <a:off x="4932363" y="4797425"/>
            <a:ext cx="576262" cy="576263"/>
          </a:xfrm>
          <a:custGeom>
            <a:avLst/>
            <a:gdLst>
              <a:gd name="T0" fmla="*/ 0 w 363"/>
              <a:gd name="T1" fmla="*/ 2147483647 h 363"/>
              <a:gd name="T2" fmla="*/ 2147483647 w 363"/>
              <a:gd name="T3" fmla="*/ 2147483647 h 363"/>
              <a:gd name="T4" fmla="*/ 2147483647 w 363"/>
              <a:gd name="T5" fmla="*/ 0 h 363"/>
              <a:gd name="T6" fmla="*/ 0 60000 65536"/>
              <a:gd name="T7" fmla="*/ 0 60000 65536"/>
              <a:gd name="T8" fmla="*/ 0 60000 65536"/>
              <a:gd name="T9" fmla="*/ 0 w 363"/>
              <a:gd name="T10" fmla="*/ 0 h 363"/>
              <a:gd name="T11" fmla="*/ 363 w 363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" h="363">
                <a:moveTo>
                  <a:pt x="0" y="363"/>
                </a:moveTo>
                <a:cubicBezTo>
                  <a:pt x="83" y="325"/>
                  <a:pt x="167" y="287"/>
                  <a:pt x="227" y="227"/>
                </a:cubicBezTo>
                <a:cubicBezTo>
                  <a:pt x="287" y="167"/>
                  <a:pt x="325" y="83"/>
                  <a:pt x="363" y="0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95" name="Freeform 94"/>
          <p:cNvSpPr>
            <a:spLocks/>
          </p:cNvSpPr>
          <p:nvPr/>
        </p:nvSpPr>
        <p:spPr bwMode="auto">
          <a:xfrm>
            <a:off x="4932363" y="4868863"/>
            <a:ext cx="576262" cy="576262"/>
          </a:xfrm>
          <a:custGeom>
            <a:avLst/>
            <a:gdLst>
              <a:gd name="T0" fmla="*/ 0 w 363"/>
              <a:gd name="T1" fmla="*/ 2147483647 h 363"/>
              <a:gd name="T2" fmla="*/ 2147483647 w 363"/>
              <a:gd name="T3" fmla="*/ 2147483647 h 363"/>
              <a:gd name="T4" fmla="*/ 2147483647 w 363"/>
              <a:gd name="T5" fmla="*/ 0 h 363"/>
              <a:gd name="T6" fmla="*/ 0 60000 65536"/>
              <a:gd name="T7" fmla="*/ 0 60000 65536"/>
              <a:gd name="T8" fmla="*/ 0 60000 65536"/>
              <a:gd name="T9" fmla="*/ 0 w 363"/>
              <a:gd name="T10" fmla="*/ 0 h 363"/>
              <a:gd name="T11" fmla="*/ 363 w 363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" h="363">
                <a:moveTo>
                  <a:pt x="0" y="363"/>
                </a:moveTo>
                <a:cubicBezTo>
                  <a:pt x="83" y="325"/>
                  <a:pt x="167" y="287"/>
                  <a:pt x="227" y="227"/>
                </a:cubicBezTo>
                <a:cubicBezTo>
                  <a:pt x="287" y="167"/>
                  <a:pt x="325" y="83"/>
                  <a:pt x="363" y="0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96" name="Freeform 95"/>
          <p:cNvSpPr>
            <a:spLocks/>
          </p:cNvSpPr>
          <p:nvPr/>
        </p:nvSpPr>
        <p:spPr bwMode="auto">
          <a:xfrm>
            <a:off x="4932363" y="4941888"/>
            <a:ext cx="576262" cy="576262"/>
          </a:xfrm>
          <a:custGeom>
            <a:avLst/>
            <a:gdLst>
              <a:gd name="T0" fmla="*/ 0 w 363"/>
              <a:gd name="T1" fmla="*/ 2147483647 h 363"/>
              <a:gd name="T2" fmla="*/ 2147483647 w 363"/>
              <a:gd name="T3" fmla="*/ 2147483647 h 363"/>
              <a:gd name="T4" fmla="*/ 2147483647 w 363"/>
              <a:gd name="T5" fmla="*/ 0 h 363"/>
              <a:gd name="T6" fmla="*/ 0 60000 65536"/>
              <a:gd name="T7" fmla="*/ 0 60000 65536"/>
              <a:gd name="T8" fmla="*/ 0 60000 65536"/>
              <a:gd name="T9" fmla="*/ 0 w 363"/>
              <a:gd name="T10" fmla="*/ 0 h 363"/>
              <a:gd name="T11" fmla="*/ 363 w 363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" h="363">
                <a:moveTo>
                  <a:pt x="0" y="363"/>
                </a:moveTo>
                <a:cubicBezTo>
                  <a:pt x="83" y="325"/>
                  <a:pt x="167" y="287"/>
                  <a:pt x="227" y="227"/>
                </a:cubicBezTo>
                <a:cubicBezTo>
                  <a:pt x="287" y="167"/>
                  <a:pt x="325" y="83"/>
                  <a:pt x="363" y="0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97" name="Freeform 96"/>
          <p:cNvSpPr>
            <a:spLocks/>
          </p:cNvSpPr>
          <p:nvPr/>
        </p:nvSpPr>
        <p:spPr bwMode="auto">
          <a:xfrm flipH="1">
            <a:off x="3852863" y="4868863"/>
            <a:ext cx="647700" cy="576262"/>
          </a:xfrm>
          <a:custGeom>
            <a:avLst/>
            <a:gdLst>
              <a:gd name="T0" fmla="*/ 0 w 363"/>
              <a:gd name="T1" fmla="*/ 2147483647 h 363"/>
              <a:gd name="T2" fmla="*/ 2147483647 w 363"/>
              <a:gd name="T3" fmla="*/ 2147483647 h 363"/>
              <a:gd name="T4" fmla="*/ 2147483647 w 363"/>
              <a:gd name="T5" fmla="*/ 0 h 363"/>
              <a:gd name="T6" fmla="*/ 0 60000 65536"/>
              <a:gd name="T7" fmla="*/ 0 60000 65536"/>
              <a:gd name="T8" fmla="*/ 0 60000 65536"/>
              <a:gd name="T9" fmla="*/ 0 w 363"/>
              <a:gd name="T10" fmla="*/ 0 h 363"/>
              <a:gd name="T11" fmla="*/ 363 w 363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" h="363">
                <a:moveTo>
                  <a:pt x="0" y="363"/>
                </a:moveTo>
                <a:cubicBezTo>
                  <a:pt x="83" y="325"/>
                  <a:pt x="167" y="287"/>
                  <a:pt x="227" y="227"/>
                </a:cubicBezTo>
                <a:cubicBezTo>
                  <a:pt x="287" y="167"/>
                  <a:pt x="325" y="83"/>
                  <a:pt x="363" y="0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98" name="Freeform 97"/>
          <p:cNvSpPr>
            <a:spLocks/>
          </p:cNvSpPr>
          <p:nvPr/>
        </p:nvSpPr>
        <p:spPr bwMode="auto">
          <a:xfrm flipH="1">
            <a:off x="3851275" y="4941888"/>
            <a:ext cx="649288" cy="576262"/>
          </a:xfrm>
          <a:custGeom>
            <a:avLst/>
            <a:gdLst>
              <a:gd name="T0" fmla="*/ 0 w 363"/>
              <a:gd name="T1" fmla="*/ 2147483647 h 363"/>
              <a:gd name="T2" fmla="*/ 2147483647 w 363"/>
              <a:gd name="T3" fmla="*/ 2147483647 h 363"/>
              <a:gd name="T4" fmla="*/ 2147483647 w 363"/>
              <a:gd name="T5" fmla="*/ 0 h 363"/>
              <a:gd name="T6" fmla="*/ 0 60000 65536"/>
              <a:gd name="T7" fmla="*/ 0 60000 65536"/>
              <a:gd name="T8" fmla="*/ 0 60000 65536"/>
              <a:gd name="T9" fmla="*/ 0 w 363"/>
              <a:gd name="T10" fmla="*/ 0 h 363"/>
              <a:gd name="T11" fmla="*/ 363 w 363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" h="363">
                <a:moveTo>
                  <a:pt x="0" y="363"/>
                </a:moveTo>
                <a:cubicBezTo>
                  <a:pt x="83" y="325"/>
                  <a:pt x="167" y="287"/>
                  <a:pt x="227" y="227"/>
                </a:cubicBezTo>
                <a:cubicBezTo>
                  <a:pt x="287" y="167"/>
                  <a:pt x="325" y="83"/>
                  <a:pt x="363" y="0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99" name="Freeform 98"/>
          <p:cNvSpPr>
            <a:spLocks/>
          </p:cNvSpPr>
          <p:nvPr/>
        </p:nvSpPr>
        <p:spPr bwMode="auto">
          <a:xfrm>
            <a:off x="5867400" y="3789363"/>
            <a:ext cx="433388" cy="215900"/>
          </a:xfrm>
          <a:custGeom>
            <a:avLst/>
            <a:gdLst>
              <a:gd name="T0" fmla="*/ 2147483647 w 273"/>
              <a:gd name="T1" fmla="*/ 0 h 136"/>
              <a:gd name="T2" fmla="*/ 0 w 273"/>
              <a:gd name="T3" fmla="*/ 2147483647 h 136"/>
              <a:gd name="T4" fmla="*/ 0 60000 65536"/>
              <a:gd name="T5" fmla="*/ 0 60000 65536"/>
              <a:gd name="T6" fmla="*/ 0 w 273"/>
              <a:gd name="T7" fmla="*/ 0 h 136"/>
              <a:gd name="T8" fmla="*/ 273 w 273"/>
              <a:gd name="T9" fmla="*/ 136 h 1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36">
                <a:moveTo>
                  <a:pt x="273" y="0"/>
                </a:moveTo>
                <a:cubicBezTo>
                  <a:pt x="159" y="56"/>
                  <a:pt x="46" y="113"/>
                  <a:pt x="0" y="136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0" name="Freeform 99"/>
          <p:cNvSpPr>
            <a:spLocks/>
          </p:cNvSpPr>
          <p:nvPr/>
        </p:nvSpPr>
        <p:spPr bwMode="auto">
          <a:xfrm>
            <a:off x="5867400" y="3716338"/>
            <a:ext cx="433388" cy="215900"/>
          </a:xfrm>
          <a:custGeom>
            <a:avLst/>
            <a:gdLst>
              <a:gd name="T0" fmla="*/ 2147483647 w 273"/>
              <a:gd name="T1" fmla="*/ 0 h 136"/>
              <a:gd name="T2" fmla="*/ 0 w 273"/>
              <a:gd name="T3" fmla="*/ 2147483647 h 136"/>
              <a:gd name="T4" fmla="*/ 0 60000 65536"/>
              <a:gd name="T5" fmla="*/ 0 60000 65536"/>
              <a:gd name="T6" fmla="*/ 0 w 273"/>
              <a:gd name="T7" fmla="*/ 0 h 136"/>
              <a:gd name="T8" fmla="*/ 273 w 273"/>
              <a:gd name="T9" fmla="*/ 136 h 1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36">
                <a:moveTo>
                  <a:pt x="273" y="0"/>
                </a:moveTo>
                <a:cubicBezTo>
                  <a:pt x="159" y="56"/>
                  <a:pt x="46" y="113"/>
                  <a:pt x="0" y="136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1" name="Freeform 100"/>
          <p:cNvSpPr>
            <a:spLocks/>
          </p:cNvSpPr>
          <p:nvPr/>
        </p:nvSpPr>
        <p:spPr bwMode="auto">
          <a:xfrm>
            <a:off x="5867400" y="3644900"/>
            <a:ext cx="433388" cy="215900"/>
          </a:xfrm>
          <a:custGeom>
            <a:avLst/>
            <a:gdLst>
              <a:gd name="T0" fmla="*/ 2147483647 w 273"/>
              <a:gd name="T1" fmla="*/ 0 h 136"/>
              <a:gd name="T2" fmla="*/ 0 w 273"/>
              <a:gd name="T3" fmla="*/ 2147483647 h 136"/>
              <a:gd name="T4" fmla="*/ 0 60000 65536"/>
              <a:gd name="T5" fmla="*/ 0 60000 65536"/>
              <a:gd name="T6" fmla="*/ 0 w 273"/>
              <a:gd name="T7" fmla="*/ 0 h 136"/>
              <a:gd name="T8" fmla="*/ 273 w 273"/>
              <a:gd name="T9" fmla="*/ 136 h 1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36">
                <a:moveTo>
                  <a:pt x="273" y="0"/>
                </a:moveTo>
                <a:cubicBezTo>
                  <a:pt x="159" y="56"/>
                  <a:pt x="46" y="113"/>
                  <a:pt x="0" y="136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2" name="Freeform 101"/>
          <p:cNvSpPr>
            <a:spLocks/>
          </p:cNvSpPr>
          <p:nvPr/>
        </p:nvSpPr>
        <p:spPr bwMode="auto">
          <a:xfrm>
            <a:off x="4211638" y="5013325"/>
            <a:ext cx="433387" cy="215900"/>
          </a:xfrm>
          <a:custGeom>
            <a:avLst/>
            <a:gdLst>
              <a:gd name="T0" fmla="*/ 2147483647 w 273"/>
              <a:gd name="T1" fmla="*/ 0 h 136"/>
              <a:gd name="T2" fmla="*/ 0 w 273"/>
              <a:gd name="T3" fmla="*/ 2147483647 h 136"/>
              <a:gd name="T4" fmla="*/ 0 60000 65536"/>
              <a:gd name="T5" fmla="*/ 0 60000 65536"/>
              <a:gd name="T6" fmla="*/ 0 w 273"/>
              <a:gd name="T7" fmla="*/ 0 h 136"/>
              <a:gd name="T8" fmla="*/ 273 w 273"/>
              <a:gd name="T9" fmla="*/ 136 h 1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36">
                <a:moveTo>
                  <a:pt x="273" y="0"/>
                </a:moveTo>
                <a:cubicBezTo>
                  <a:pt x="159" y="56"/>
                  <a:pt x="46" y="113"/>
                  <a:pt x="0" y="136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3" name="Freeform 102"/>
          <p:cNvSpPr>
            <a:spLocks/>
          </p:cNvSpPr>
          <p:nvPr/>
        </p:nvSpPr>
        <p:spPr bwMode="auto">
          <a:xfrm>
            <a:off x="4211638" y="4941888"/>
            <a:ext cx="433387" cy="215900"/>
          </a:xfrm>
          <a:custGeom>
            <a:avLst/>
            <a:gdLst>
              <a:gd name="T0" fmla="*/ 2147483647 w 273"/>
              <a:gd name="T1" fmla="*/ 0 h 136"/>
              <a:gd name="T2" fmla="*/ 0 w 273"/>
              <a:gd name="T3" fmla="*/ 2147483647 h 136"/>
              <a:gd name="T4" fmla="*/ 0 60000 65536"/>
              <a:gd name="T5" fmla="*/ 0 60000 65536"/>
              <a:gd name="T6" fmla="*/ 0 w 273"/>
              <a:gd name="T7" fmla="*/ 0 h 136"/>
              <a:gd name="T8" fmla="*/ 273 w 273"/>
              <a:gd name="T9" fmla="*/ 136 h 1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36">
                <a:moveTo>
                  <a:pt x="273" y="0"/>
                </a:moveTo>
                <a:cubicBezTo>
                  <a:pt x="159" y="56"/>
                  <a:pt x="46" y="113"/>
                  <a:pt x="0" y="136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4" name="Freeform 103"/>
          <p:cNvSpPr>
            <a:spLocks/>
          </p:cNvSpPr>
          <p:nvPr/>
        </p:nvSpPr>
        <p:spPr bwMode="auto">
          <a:xfrm>
            <a:off x="4138613" y="5229225"/>
            <a:ext cx="433387" cy="215900"/>
          </a:xfrm>
          <a:custGeom>
            <a:avLst/>
            <a:gdLst>
              <a:gd name="T0" fmla="*/ 2147483647 w 273"/>
              <a:gd name="T1" fmla="*/ 0 h 136"/>
              <a:gd name="T2" fmla="*/ 0 w 273"/>
              <a:gd name="T3" fmla="*/ 2147483647 h 136"/>
              <a:gd name="T4" fmla="*/ 0 60000 65536"/>
              <a:gd name="T5" fmla="*/ 0 60000 65536"/>
              <a:gd name="T6" fmla="*/ 0 w 273"/>
              <a:gd name="T7" fmla="*/ 0 h 136"/>
              <a:gd name="T8" fmla="*/ 273 w 273"/>
              <a:gd name="T9" fmla="*/ 136 h 1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36">
                <a:moveTo>
                  <a:pt x="273" y="0"/>
                </a:moveTo>
                <a:cubicBezTo>
                  <a:pt x="159" y="56"/>
                  <a:pt x="46" y="113"/>
                  <a:pt x="0" y="136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5" name="Freeform 104"/>
          <p:cNvSpPr>
            <a:spLocks/>
          </p:cNvSpPr>
          <p:nvPr/>
        </p:nvSpPr>
        <p:spPr bwMode="auto">
          <a:xfrm>
            <a:off x="5795963" y="3429000"/>
            <a:ext cx="144462" cy="647700"/>
          </a:xfrm>
          <a:custGeom>
            <a:avLst/>
            <a:gdLst>
              <a:gd name="T0" fmla="*/ 2147483647 w 91"/>
              <a:gd name="T1" fmla="*/ 0 h 408"/>
              <a:gd name="T2" fmla="*/ 0 w 91"/>
              <a:gd name="T3" fmla="*/ 2147483647 h 408"/>
              <a:gd name="T4" fmla="*/ 0 60000 65536"/>
              <a:gd name="T5" fmla="*/ 0 60000 65536"/>
              <a:gd name="T6" fmla="*/ 0 w 91"/>
              <a:gd name="T7" fmla="*/ 0 h 408"/>
              <a:gd name="T8" fmla="*/ 91 w 91"/>
              <a:gd name="T9" fmla="*/ 408 h 40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1" h="408">
                <a:moveTo>
                  <a:pt x="91" y="0"/>
                </a:moveTo>
                <a:cubicBezTo>
                  <a:pt x="91" y="0"/>
                  <a:pt x="45" y="204"/>
                  <a:pt x="0" y="408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6" name="Freeform 105"/>
          <p:cNvSpPr>
            <a:spLocks/>
          </p:cNvSpPr>
          <p:nvPr/>
        </p:nvSpPr>
        <p:spPr bwMode="auto">
          <a:xfrm>
            <a:off x="5867400" y="3573463"/>
            <a:ext cx="360363" cy="360362"/>
          </a:xfrm>
          <a:custGeom>
            <a:avLst/>
            <a:gdLst>
              <a:gd name="T0" fmla="*/ 2147483647 w 227"/>
              <a:gd name="T1" fmla="*/ 0 h 227"/>
              <a:gd name="T2" fmla="*/ 0 w 227"/>
              <a:gd name="T3" fmla="*/ 2147483647 h 227"/>
              <a:gd name="T4" fmla="*/ 0 60000 65536"/>
              <a:gd name="T5" fmla="*/ 0 60000 65536"/>
              <a:gd name="T6" fmla="*/ 0 w 227"/>
              <a:gd name="T7" fmla="*/ 0 h 227"/>
              <a:gd name="T8" fmla="*/ 227 w 227"/>
              <a:gd name="T9" fmla="*/ 227 h 22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27" h="227">
                <a:moveTo>
                  <a:pt x="227" y="0"/>
                </a:moveTo>
                <a:cubicBezTo>
                  <a:pt x="227" y="0"/>
                  <a:pt x="113" y="113"/>
                  <a:pt x="0" y="227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7" name="Freeform 106"/>
          <p:cNvSpPr>
            <a:spLocks/>
          </p:cNvSpPr>
          <p:nvPr/>
        </p:nvSpPr>
        <p:spPr bwMode="auto">
          <a:xfrm>
            <a:off x="5867400" y="3573463"/>
            <a:ext cx="433388" cy="215900"/>
          </a:xfrm>
          <a:custGeom>
            <a:avLst/>
            <a:gdLst>
              <a:gd name="T0" fmla="*/ 2147483647 w 273"/>
              <a:gd name="T1" fmla="*/ 0 h 136"/>
              <a:gd name="T2" fmla="*/ 0 w 273"/>
              <a:gd name="T3" fmla="*/ 2147483647 h 136"/>
              <a:gd name="T4" fmla="*/ 0 60000 65536"/>
              <a:gd name="T5" fmla="*/ 0 60000 65536"/>
              <a:gd name="T6" fmla="*/ 0 w 273"/>
              <a:gd name="T7" fmla="*/ 0 h 136"/>
              <a:gd name="T8" fmla="*/ 273 w 273"/>
              <a:gd name="T9" fmla="*/ 136 h 1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36">
                <a:moveTo>
                  <a:pt x="273" y="0"/>
                </a:moveTo>
                <a:cubicBezTo>
                  <a:pt x="159" y="56"/>
                  <a:pt x="46" y="113"/>
                  <a:pt x="0" y="136"/>
                </a:cubicBezTo>
              </a:path>
            </a:pathLst>
          </a:custGeom>
          <a:noFill/>
          <a:ln w="38100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8" name="Freeform 107"/>
          <p:cNvSpPr>
            <a:spLocks/>
          </p:cNvSpPr>
          <p:nvPr/>
        </p:nvSpPr>
        <p:spPr bwMode="auto">
          <a:xfrm>
            <a:off x="2700338" y="1628775"/>
            <a:ext cx="1008062" cy="576263"/>
          </a:xfrm>
          <a:custGeom>
            <a:avLst/>
            <a:gdLst>
              <a:gd name="T0" fmla="*/ 2147483647 w 635"/>
              <a:gd name="T1" fmla="*/ 0 h 363"/>
              <a:gd name="T2" fmla="*/ 2147483647 w 635"/>
              <a:gd name="T3" fmla="*/ 2147483647 h 363"/>
              <a:gd name="T4" fmla="*/ 2147483647 w 635"/>
              <a:gd name="T5" fmla="*/ 2147483647 h 363"/>
              <a:gd name="T6" fmla="*/ 0 w 635"/>
              <a:gd name="T7" fmla="*/ 2147483647 h 363"/>
              <a:gd name="T8" fmla="*/ 0 60000 65536"/>
              <a:gd name="T9" fmla="*/ 0 60000 65536"/>
              <a:gd name="T10" fmla="*/ 0 60000 65536"/>
              <a:gd name="T11" fmla="*/ 0 60000 65536"/>
              <a:gd name="T12" fmla="*/ 0 w 635"/>
              <a:gd name="T13" fmla="*/ 0 h 363"/>
              <a:gd name="T14" fmla="*/ 635 w 635"/>
              <a:gd name="T15" fmla="*/ 363 h 3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5" h="363">
                <a:moveTo>
                  <a:pt x="635" y="0"/>
                </a:moveTo>
                <a:cubicBezTo>
                  <a:pt x="578" y="106"/>
                  <a:pt x="521" y="212"/>
                  <a:pt x="453" y="272"/>
                </a:cubicBezTo>
                <a:cubicBezTo>
                  <a:pt x="385" y="332"/>
                  <a:pt x="301" y="363"/>
                  <a:pt x="226" y="363"/>
                </a:cubicBezTo>
                <a:cubicBezTo>
                  <a:pt x="151" y="363"/>
                  <a:pt x="38" y="287"/>
                  <a:pt x="0" y="272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09" name="Freeform 108"/>
          <p:cNvSpPr>
            <a:spLocks/>
          </p:cNvSpPr>
          <p:nvPr/>
        </p:nvSpPr>
        <p:spPr bwMode="auto">
          <a:xfrm>
            <a:off x="2627313" y="1484313"/>
            <a:ext cx="1008062" cy="815975"/>
          </a:xfrm>
          <a:custGeom>
            <a:avLst/>
            <a:gdLst>
              <a:gd name="T0" fmla="*/ 2147483647 w 635"/>
              <a:gd name="T1" fmla="*/ 0 h 514"/>
              <a:gd name="T2" fmla="*/ 2147483647 w 635"/>
              <a:gd name="T3" fmla="*/ 2147483647 h 514"/>
              <a:gd name="T4" fmla="*/ 2147483647 w 635"/>
              <a:gd name="T5" fmla="*/ 2147483647 h 514"/>
              <a:gd name="T6" fmla="*/ 0 w 635"/>
              <a:gd name="T7" fmla="*/ 2147483647 h 514"/>
              <a:gd name="T8" fmla="*/ 0 60000 65536"/>
              <a:gd name="T9" fmla="*/ 0 60000 65536"/>
              <a:gd name="T10" fmla="*/ 0 60000 65536"/>
              <a:gd name="T11" fmla="*/ 0 60000 65536"/>
              <a:gd name="T12" fmla="*/ 0 w 635"/>
              <a:gd name="T13" fmla="*/ 0 h 514"/>
              <a:gd name="T14" fmla="*/ 635 w 635"/>
              <a:gd name="T15" fmla="*/ 514 h 5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5" h="514">
                <a:moveTo>
                  <a:pt x="635" y="0"/>
                </a:moveTo>
                <a:cubicBezTo>
                  <a:pt x="616" y="140"/>
                  <a:pt x="598" y="280"/>
                  <a:pt x="545" y="363"/>
                </a:cubicBezTo>
                <a:cubicBezTo>
                  <a:pt x="492" y="446"/>
                  <a:pt x="409" y="484"/>
                  <a:pt x="318" y="499"/>
                </a:cubicBezTo>
                <a:cubicBezTo>
                  <a:pt x="227" y="514"/>
                  <a:pt x="53" y="461"/>
                  <a:pt x="0" y="454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0" name="Freeform 109"/>
          <p:cNvSpPr>
            <a:spLocks/>
          </p:cNvSpPr>
          <p:nvPr/>
        </p:nvSpPr>
        <p:spPr bwMode="auto">
          <a:xfrm>
            <a:off x="5724525" y="1628775"/>
            <a:ext cx="660400" cy="515938"/>
          </a:xfrm>
          <a:custGeom>
            <a:avLst/>
            <a:gdLst>
              <a:gd name="T0" fmla="*/ 0 w 416"/>
              <a:gd name="T1" fmla="*/ 0 h 325"/>
              <a:gd name="T2" fmla="*/ 2147483647 w 416"/>
              <a:gd name="T3" fmla="*/ 2147483647 h 325"/>
              <a:gd name="T4" fmla="*/ 2147483647 w 416"/>
              <a:gd name="T5" fmla="*/ 2147483647 h 325"/>
              <a:gd name="T6" fmla="*/ 2147483647 w 416"/>
              <a:gd name="T7" fmla="*/ 2147483647 h 325"/>
              <a:gd name="T8" fmla="*/ 0 60000 65536"/>
              <a:gd name="T9" fmla="*/ 0 60000 65536"/>
              <a:gd name="T10" fmla="*/ 0 60000 65536"/>
              <a:gd name="T11" fmla="*/ 0 60000 65536"/>
              <a:gd name="T12" fmla="*/ 0 w 416"/>
              <a:gd name="T13" fmla="*/ 0 h 325"/>
              <a:gd name="T14" fmla="*/ 416 w 416"/>
              <a:gd name="T15" fmla="*/ 325 h 3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6" h="325">
                <a:moveTo>
                  <a:pt x="0" y="0"/>
                </a:moveTo>
                <a:cubicBezTo>
                  <a:pt x="15" y="109"/>
                  <a:pt x="30" y="219"/>
                  <a:pt x="90" y="272"/>
                </a:cubicBezTo>
                <a:cubicBezTo>
                  <a:pt x="150" y="325"/>
                  <a:pt x="310" y="325"/>
                  <a:pt x="363" y="318"/>
                </a:cubicBezTo>
                <a:cubicBezTo>
                  <a:pt x="416" y="311"/>
                  <a:pt x="412" y="269"/>
                  <a:pt x="408" y="22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1" name="Freeform 110"/>
          <p:cNvSpPr>
            <a:spLocks/>
          </p:cNvSpPr>
          <p:nvPr/>
        </p:nvSpPr>
        <p:spPr bwMode="auto">
          <a:xfrm>
            <a:off x="5580063" y="1544638"/>
            <a:ext cx="660400" cy="515937"/>
          </a:xfrm>
          <a:custGeom>
            <a:avLst/>
            <a:gdLst>
              <a:gd name="T0" fmla="*/ 0 w 416"/>
              <a:gd name="T1" fmla="*/ 0 h 325"/>
              <a:gd name="T2" fmla="*/ 2147483647 w 416"/>
              <a:gd name="T3" fmla="*/ 2147483647 h 325"/>
              <a:gd name="T4" fmla="*/ 2147483647 w 416"/>
              <a:gd name="T5" fmla="*/ 2147483647 h 325"/>
              <a:gd name="T6" fmla="*/ 2147483647 w 416"/>
              <a:gd name="T7" fmla="*/ 2147483647 h 325"/>
              <a:gd name="T8" fmla="*/ 0 60000 65536"/>
              <a:gd name="T9" fmla="*/ 0 60000 65536"/>
              <a:gd name="T10" fmla="*/ 0 60000 65536"/>
              <a:gd name="T11" fmla="*/ 0 60000 65536"/>
              <a:gd name="T12" fmla="*/ 0 w 416"/>
              <a:gd name="T13" fmla="*/ 0 h 325"/>
              <a:gd name="T14" fmla="*/ 416 w 416"/>
              <a:gd name="T15" fmla="*/ 325 h 3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6" h="325">
                <a:moveTo>
                  <a:pt x="0" y="0"/>
                </a:moveTo>
                <a:cubicBezTo>
                  <a:pt x="15" y="109"/>
                  <a:pt x="30" y="219"/>
                  <a:pt x="90" y="272"/>
                </a:cubicBezTo>
                <a:cubicBezTo>
                  <a:pt x="150" y="325"/>
                  <a:pt x="310" y="325"/>
                  <a:pt x="363" y="318"/>
                </a:cubicBezTo>
                <a:cubicBezTo>
                  <a:pt x="416" y="311"/>
                  <a:pt x="412" y="269"/>
                  <a:pt x="408" y="22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2" name="Freeform 111"/>
          <p:cNvSpPr>
            <a:spLocks/>
          </p:cNvSpPr>
          <p:nvPr/>
        </p:nvSpPr>
        <p:spPr bwMode="auto">
          <a:xfrm>
            <a:off x="5292725" y="1989138"/>
            <a:ext cx="1150938" cy="298450"/>
          </a:xfrm>
          <a:custGeom>
            <a:avLst/>
            <a:gdLst>
              <a:gd name="T0" fmla="*/ 0 w 725"/>
              <a:gd name="T1" fmla="*/ 2147483647 h 188"/>
              <a:gd name="T2" fmla="*/ 2147483647 w 725"/>
              <a:gd name="T3" fmla="*/ 2147483647 h 188"/>
              <a:gd name="T4" fmla="*/ 2147483647 w 725"/>
              <a:gd name="T5" fmla="*/ 0 h 188"/>
              <a:gd name="T6" fmla="*/ 0 60000 65536"/>
              <a:gd name="T7" fmla="*/ 0 60000 65536"/>
              <a:gd name="T8" fmla="*/ 0 60000 65536"/>
              <a:gd name="T9" fmla="*/ 0 w 725"/>
              <a:gd name="T10" fmla="*/ 0 h 188"/>
              <a:gd name="T11" fmla="*/ 725 w 725"/>
              <a:gd name="T12" fmla="*/ 188 h 1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5" h="188">
                <a:moveTo>
                  <a:pt x="0" y="45"/>
                </a:moveTo>
                <a:cubicBezTo>
                  <a:pt x="75" y="116"/>
                  <a:pt x="151" y="188"/>
                  <a:pt x="272" y="181"/>
                </a:cubicBezTo>
                <a:cubicBezTo>
                  <a:pt x="393" y="174"/>
                  <a:pt x="650" y="30"/>
                  <a:pt x="725" y="0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3" name="Freeform 112"/>
          <p:cNvSpPr>
            <a:spLocks/>
          </p:cNvSpPr>
          <p:nvPr/>
        </p:nvSpPr>
        <p:spPr bwMode="auto">
          <a:xfrm>
            <a:off x="5567363" y="1844675"/>
            <a:ext cx="660400" cy="515938"/>
          </a:xfrm>
          <a:custGeom>
            <a:avLst/>
            <a:gdLst>
              <a:gd name="T0" fmla="*/ 0 w 416"/>
              <a:gd name="T1" fmla="*/ 0 h 325"/>
              <a:gd name="T2" fmla="*/ 2147483647 w 416"/>
              <a:gd name="T3" fmla="*/ 2147483647 h 325"/>
              <a:gd name="T4" fmla="*/ 2147483647 w 416"/>
              <a:gd name="T5" fmla="*/ 2147483647 h 325"/>
              <a:gd name="T6" fmla="*/ 2147483647 w 416"/>
              <a:gd name="T7" fmla="*/ 2147483647 h 325"/>
              <a:gd name="T8" fmla="*/ 0 60000 65536"/>
              <a:gd name="T9" fmla="*/ 0 60000 65536"/>
              <a:gd name="T10" fmla="*/ 0 60000 65536"/>
              <a:gd name="T11" fmla="*/ 0 60000 65536"/>
              <a:gd name="T12" fmla="*/ 0 w 416"/>
              <a:gd name="T13" fmla="*/ 0 h 325"/>
              <a:gd name="T14" fmla="*/ 416 w 416"/>
              <a:gd name="T15" fmla="*/ 325 h 3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6" h="325">
                <a:moveTo>
                  <a:pt x="0" y="0"/>
                </a:moveTo>
                <a:cubicBezTo>
                  <a:pt x="15" y="109"/>
                  <a:pt x="30" y="219"/>
                  <a:pt x="90" y="272"/>
                </a:cubicBezTo>
                <a:cubicBezTo>
                  <a:pt x="150" y="325"/>
                  <a:pt x="310" y="325"/>
                  <a:pt x="363" y="318"/>
                </a:cubicBezTo>
                <a:cubicBezTo>
                  <a:pt x="416" y="311"/>
                  <a:pt x="412" y="269"/>
                  <a:pt x="408" y="22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4" name="Freeform 113"/>
          <p:cNvSpPr>
            <a:spLocks/>
          </p:cNvSpPr>
          <p:nvPr/>
        </p:nvSpPr>
        <p:spPr bwMode="auto">
          <a:xfrm>
            <a:off x="5508625" y="1773238"/>
            <a:ext cx="660400" cy="515937"/>
          </a:xfrm>
          <a:custGeom>
            <a:avLst/>
            <a:gdLst>
              <a:gd name="T0" fmla="*/ 0 w 416"/>
              <a:gd name="T1" fmla="*/ 0 h 325"/>
              <a:gd name="T2" fmla="*/ 2147483647 w 416"/>
              <a:gd name="T3" fmla="*/ 2147483647 h 325"/>
              <a:gd name="T4" fmla="*/ 2147483647 w 416"/>
              <a:gd name="T5" fmla="*/ 2147483647 h 325"/>
              <a:gd name="T6" fmla="*/ 2147483647 w 416"/>
              <a:gd name="T7" fmla="*/ 2147483647 h 325"/>
              <a:gd name="T8" fmla="*/ 0 60000 65536"/>
              <a:gd name="T9" fmla="*/ 0 60000 65536"/>
              <a:gd name="T10" fmla="*/ 0 60000 65536"/>
              <a:gd name="T11" fmla="*/ 0 60000 65536"/>
              <a:gd name="T12" fmla="*/ 0 w 416"/>
              <a:gd name="T13" fmla="*/ 0 h 325"/>
              <a:gd name="T14" fmla="*/ 416 w 416"/>
              <a:gd name="T15" fmla="*/ 325 h 3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6" h="325">
                <a:moveTo>
                  <a:pt x="0" y="0"/>
                </a:moveTo>
                <a:cubicBezTo>
                  <a:pt x="15" y="109"/>
                  <a:pt x="30" y="219"/>
                  <a:pt x="90" y="272"/>
                </a:cubicBezTo>
                <a:cubicBezTo>
                  <a:pt x="150" y="325"/>
                  <a:pt x="310" y="325"/>
                  <a:pt x="363" y="318"/>
                </a:cubicBezTo>
                <a:cubicBezTo>
                  <a:pt x="416" y="311"/>
                  <a:pt x="412" y="269"/>
                  <a:pt x="408" y="22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5" name="Freeform 114"/>
          <p:cNvSpPr>
            <a:spLocks/>
          </p:cNvSpPr>
          <p:nvPr/>
        </p:nvSpPr>
        <p:spPr bwMode="auto">
          <a:xfrm>
            <a:off x="2627313" y="1916113"/>
            <a:ext cx="1152525" cy="661987"/>
          </a:xfrm>
          <a:custGeom>
            <a:avLst/>
            <a:gdLst>
              <a:gd name="T0" fmla="*/ 0 w 726"/>
              <a:gd name="T1" fmla="*/ 2147483647 h 417"/>
              <a:gd name="T2" fmla="*/ 2147483647 w 726"/>
              <a:gd name="T3" fmla="*/ 2147483647 h 417"/>
              <a:gd name="T4" fmla="*/ 2147483647 w 726"/>
              <a:gd name="T5" fmla="*/ 2147483647 h 417"/>
              <a:gd name="T6" fmla="*/ 2147483647 w 726"/>
              <a:gd name="T7" fmla="*/ 0 h 417"/>
              <a:gd name="T8" fmla="*/ 0 60000 65536"/>
              <a:gd name="T9" fmla="*/ 0 60000 65536"/>
              <a:gd name="T10" fmla="*/ 0 60000 65536"/>
              <a:gd name="T11" fmla="*/ 0 60000 65536"/>
              <a:gd name="T12" fmla="*/ 0 w 726"/>
              <a:gd name="T13" fmla="*/ 0 h 417"/>
              <a:gd name="T14" fmla="*/ 726 w 726"/>
              <a:gd name="T15" fmla="*/ 417 h 4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26" h="417">
                <a:moveTo>
                  <a:pt x="0" y="227"/>
                </a:moveTo>
                <a:cubicBezTo>
                  <a:pt x="75" y="314"/>
                  <a:pt x="151" y="401"/>
                  <a:pt x="227" y="409"/>
                </a:cubicBezTo>
                <a:cubicBezTo>
                  <a:pt x="303" y="417"/>
                  <a:pt x="371" y="341"/>
                  <a:pt x="454" y="273"/>
                </a:cubicBezTo>
                <a:cubicBezTo>
                  <a:pt x="537" y="205"/>
                  <a:pt x="681" y="53"/>
                  <a:pt x="726" y="0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6" name="Freeform 115"/>
          <p:cNvSpPr>
            <a:spLocks/>
          </p:cNvSpPr>
          <p:nvPr/>
        </p:nvSpPr>
        <p:spPr bwMode="auto">
          <a:xfrm>
            <a:off x="3048000" y="1844675"/>
            <a:ext cx="660400" cy="515938"/>
          </a:xfrm>
          <a:custGeom>
            <a:avLst/>
            <a:gdLst>
              <a:gd name="T0" fmla="*/ 0 w 416"/>
              <a:gd name="T1" fmla="*/ 0 h 325"/>
              <a:gd name="T2" fmla="*/ 2147483647 w 416"/>
              <a:gd name="T3" fmla="*/ 2147483647 h 325"/>
              <a:gd name="T4" fmla="*/ 2147483647 w 416"/>
              <a:gd name="T5" fmla="*/ 2147483647 h 325"/>
              <a:gd name="T6" fmla="*/ 2147483647 w 416"/>
              <a:gd name="T7" fmla="*/ 2147483647 h 325"/>
              <a:gd name="T8" fmla="*/ 0 60000 65536"/>
              <a:gd name="T9" fmla="*/ 0 60000 65536"/>
              <a:gd name="T10" fmla="*/ 0 60000 65536"/>
              <a:gd name="T11" fmla="*/ 0 60000 65536"/>
              <a:gd name="T12" fmla="*/ 0 w 416"/>
              <a:gd name="T13" fmla="*/ 0 h 325"/>
              <a:gd name="T14" fmla="*/ 416 w 416"/>
              <a:gd name="T15" fmla="*/ 325 h 3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6" h="325">
                <a:moveTo>
                  <a:pt x="0" y="0"/>
                </a:moveTo>
                <a:cubicBezTo>
                  <a:pt x="15" y="109"/>
                  <a:pt x="30" y="219"/>
                  <a:pt x="90" y="272"/>
                </a:cubicBezTo>
                <a:cubicBezTo>
                  <a:pt x="150" y="325"/>
                  <a:pt x="310" y="325"/>
                  <a:pt x="363" y="318"/>
                </a:cubicBezTo>
                <a:cubicBezTo>
                  <a:pt x="416" y="311"/>
                  <a:pt x="412" y="269"/>
                  <a:pt x="408" y="22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7" name="Freeform 116"/>
          <p:cNvSpPr>
            <a:spLocks/>
          </p:cNvSpPr>
          <p:nvPr/>
        </p:nvSpPr>
        <p:spPr bwMode="auto">
          <a:xfrm>
            <a:off x="2627313" y="1989138"/>
            <a:ext cx="1236662" cy="671512"/>
          </a:xfrm>
          <a:custGeom>
            <a:avLst/>
            <a:gdLst>
              <a:gd name="T0" fmla="*/ 0 w 779"/>
              <a:gd name="T1" fmla="*/ 2147483647 h 423"/>
              <a:gd name="T2" fmla="*/ 2147483647 w 779"/>
              <a:gd name="T3" fmla="*/ 2147483647 h 423"/>
              <a:gd name="T4" fmla="*/ 2147483647 w 779"/>
              <a:gd name="T5" fmla="*/ 2147483647 h 423"/>
              <a:gd name="T6" fmla="*/ 2147483647 w 779"/>
              <a:gd name="T7" fmla="*/ 2147483647 h 423"/>
              <a:gd name="T8" fmla="*/ 2147483647 w 779"/>
              <a:gd name="T9" fmla="*/ 0 h 4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9"/>
              <a:gd name="T16" fmla="*/ 0 h 423"/>
              <a:gd name="T17" fmla="*/ 779 w 779"/>
              <a:gd name="T18" fmla="*/ 423 h 4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9" h="423">
                <a:moveTo>
                  <a:pt x="0" y="272"/>
                </a:moveTo>
                <a:cubicBezTo>
                  <a:pt x="34" y="332"/>
                  <a:pt x="68" y="393"/>
                  <a:pt x="136" y="408"/>
                </a:cubicBezTo>
                <a:cubicBezTo>
                  <a:pt x="204" y="423"/>
                  <a:pt x="311" y="401"/>
                  <a:pt x="409" y="363"/>
                </a:cubicBezTo>
                <a:cubicBezTo>
                  <a:pt x="507" y="325"/>
                  <a:pt x="673" y="242"/>
                  <a:pt x="726" y="181"/>
                </a:cubicBezTo>
                <a:cubicBezTo>
                  <a:pt x="779" y="120"/>
                  <a:pt x="726" y="30"/>
                  <a:pt x="726" y="0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8" name="Freeform 117"/>
          <p:cNvSpPr>
            <a:spLocks/>
          </p:cNvSpPr>
          <p:nvPr/>
        </p:nvSpPr>
        <p:spPr bwMode="auto">
          <a:xfrm>
            <a:off x="2627313" y="1916113"/>
            <a:ext cx="1236662" cy="671512"/>
          </a:xfrm>
          <a:custGeom>
            <a:avLst/>
            <a:gdLst>
              <a:gd name="T0" fmla="*/ 0 w 779"/>
              <a:gd name="T1" fmla="*/ 2147483647 h 423"/>
              <a:gd name="T2" fmla="*/ 2147483647 w 779"/>
              <a:gd name="T3" fmla="*/ 2147483647 h 423"/>
              <a:gd name="T4" fmla="*/ 2147483647 w 779"/>
              <a:gd name="T5" fmla="*/ 2147483647 h 423"/>
              <a:gd name="T6" fmla="*/ 2147483647 w 779"/>
              <a:gd name="T7" fmla="*/ 2147483647 h 423"/>
              <a:gd name="T8" fmla="*/ 2147483647 w 779"/>
              <a:gd name="T9" fmla="*/ 0 h 4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9"/>
              <a:gd name="T16" fmla="*/ 0 h 423"/>
              <a:gd name="T17" fmla="*/ 779 w 779"/>
              <a:gd name="T18" fmla="*/ 423 h 4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9" h="423">
                <a:moveTo>
                  <a:pt x="0" y="272"/>
                </a:moveTo>
                <a:cubicBezTo>
                  <a:pt x="34" y="332"/>
                  <a:pt x="68" y="393"/>
                  <a:pt x="136" y="408"/>
                </a:cubicBezTo>
                <a:cubicBezTo>
                  <a:pt x="204" y="423"/>
                  <a:pt x="311" y="401"/>
                  <a:pt x="409" y="363"/>
                </a:cubicBezTo>
                <a:cubicBezTo>
                  <a:pt x="507" y="325"/>
                  <a:pt x="673" y="242"/>
                  <a:pt x="726" y="181"/>
                </a:cubicBezTo>
                <a:cubicBezTo>
                  <a:pt x="779" y="120"/>
                  <a:pt x="726" y="30"/>
                  <a:pt x="726" y="0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19" name="Freeform 118"/>
          <p:cNvSpPr>
            <a:spLocks/>
          </p:cNvSpPr>
          <p:nvPr/>
        </p:nvSpPr>
        <p:spPr bwMode="auto">
          <a:xfrm>
            <a:off x="2700338" y="1557338"/>
            <a:ext cx="982662" cy="1008062"/>
          </a:xfrm>
          <a:custGeom>
            <a:avLst/>
            <a:gdLst>
              <a:gd name="T0" fmla="*/ 0 w 619"/>
              <a:gd name="T1" fmla="*/ 2147483647 h 635"/>
              <a:gd name="T2" fmla="*/ 2147483647 w 619"/>
              <a:gd name="T3" fmla="*/ 2147483647 h 635"/>
              <a:gd name="T4" fmla="*/ 2147483647 w 619"/>
              <a:gd name="T5" fmla="*/ 2147483647 h 635"/>
              <a:gd name="T6" fmla="*/ 2147483647 w 619"/>
              <a:gd name="T7" fmla="*/ 0 h 635"/>
              <a:gd name="T8" fmla="*/ 0 60000 65536"/>
              <a:gd name="T9" fmla="*/ 0 60000 65536"/>
              <a:gd name="T10" fmla="*/ 0 60000 65536"/>
              <a:gd name="T11" fmla="*/ 0 60000 65536"/>
              <a:gd name="T12" fmla="*/ 0 w 619"/>
              <a:gd name="T13" fmla="*/ 0 h 635"/>
              <a:gd name="T14" fmla="*/ 619 w 619"/>
              <a:gd name="T15" fmla="*/ 635 h 63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19" h="635">
                <a:moveTo>
                  <a:pt x="0" y="363"/>
                </a:moveTo>
                <a:cubicBezTo>
                  <a:pt x="22" y="499"/>
                  <a:pt x="45" y="635"/>
                  <a:pt x="136" y="635"/>
                </a:cubicBezTo>
                <a:cubicBezTo>
                  <a:pt x="227" y="635"/>
                  <a:pt x="469" y="469"/>
                  <a:pt x="544" y="363"/>
                </a:cubicBezTo>
                <a:cubicBezTo>
                  <a:pt x="619" y="257"/>
                  <a:pt x="604" y="128"/>
                  <a:pt x="589" y="0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20" name="Freeform 119"/>
          <p:cNvSpPr>
            <a:spLocks/>
          </p:cNvSpPr>
          <p:nvPr/>
        </p:nvSpPr>
        <p:spPr bwMode="auto">
          <a:xfrm>
            <a:off x="2700338" y="2205038"/>
            <a:ext cx="719137" cy="431800"/>
          </a:xfrm>
          <a:custGeom>
            <a:avLst/>
            <a:gdLst>
              <a:gd name="T0" fmla="*/ 0 w 453"/>
              <a:gd name="T1" fmla="*/ 0 h 272"/>
              <a:gd name="T2" fmla="*/ 2147483647 w 453"/>
              <a:gd name="T3" fmla="*/ 2147483647 h 272"/>
              <a:gd name="T4" fmla="*/ 2147483647 w 453"/>
              <a:gd name="T5" fmla="*/ 2147483647 h 272"/>
              <a:gd name="T6" fmla="*/ 0 60000 65536"/>
              <a:gd name="T7" fmla="*/ 0 60000 65536"/>
              <a:gd name="T8" fmla="*/ 0 60000 65536"/>
              <a:gd name="T9" fmla="*/ 0 w 453"/>
              <a:gd name="T10" fmla="*/ 0 h 272"/>
              <a:gd name="T11" fmla="*/ 453 w 453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272">
                <a:moveTo>
                  <a:pt x="0" y="0"/>
                </a:moveTo>
                <a:cubicBezTo>
                  <a:pt x="53" y="91"/>
                  <a:pt x="106" y="182"/>
                  <a:pt x="181" y="227"/>
                </a:cubicBezTo>
                <a:cubicBezTo>
                  <a:pt x="256" y="272"/>
                  <a:pt x="354" y="272"/>
                  <a:pt x="453" y="272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21" name="Freeform 120"/>
          <p:cNvSpPr>
            <a:spLocks/>
          </p:cNvSpPr>
          <p:nvPr/>
        </p:nvSpPr>
        <p:spPr bwMode="auto">
          <a:xfrm>
            <a:off x="2700338" y="2133600"/>
            <a:ext cx="719137" cy="431800"/>
          </a:xfrm>
          <a:custGeom>
            <a:avLst/>
            <a:gdLst>
              <a:gd name="T0" fmla="*/ 0 w 453"/>
              <a:gd name="T1" fmla="*/ 0 h 272"/>
              <a:gd name="T2" fmla="*/ 2147483647 w 453"/>
              <a:gd name="T3" fmla="*/ 2147483647 h 272"/>
              <a:gd name="T4" fmla="*/ 2147483647 w 453"/>
              <a:gd name="T5" fmla="*/ 2147483647 h 272"/>
              <a:gd name="T6" fmla="*/ 0 60000 65536"/>
              <a:gd name="T7" fmla="*/ 0 60000 65536"/>
              <a:gd name="T8" fmla="*/ 0 60000 65536"/>
              <a:gd name="T9" fmla="*/ 0 w 453"/>
              <a:gd name="T10" fmla="*/ 0 h 272"/>
              <a:gd name="T11" fmla="*/ 453 w 453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272">
                <a:moveTo>
                  <a:pt x="0" y="0"/>
                </a:moveTo>
                <a:cubicBezTo>
                  <a:pt x="53" y="91"/>
                  <a:pt x="106" y="182"/>
                  <a:pt x="181" y="227"/>
                </a:cubicBezTo>
                <a:cubicBezTo>
                  <a:pt x="256" y="272"/>
                  <a:pt x="354" y="272"/>
                  <a:pt x="453" y="272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22" name="Freeform 121"/>
          <p:cNvSpPr>
            <a:spLocks/>
          </p:cNvSpPr>
          <p:nvPr/>
        </p:nvSpPr>
        <p:spPr bwMode="auto">
          <a:xfrm>
            <a:off x="2989263" y="1844675"/>
            <a:ext cx="719137" cy="431800"/>
          </a:xfrm>
          <a:custGeom>
            <a:avLst/>
            <a:gdLst>
              <a:gd name="T0" fmla="*/ 0 w 453"/>
              <a:gd name="T1" fmla="*/ 0 h 272"/>
              <a:gd name="T2" fmla="*/ 2147483647 w 453"/>
              <a:gd name="T3" fmla="*/ 2147483647 h 272"/>
              <a:gd name="T4" fmla="*/ 2147483647 w 453"/>
              <a:gd name="T5" fmla="*/ 2147483647 h 272"/>
              <a:gd name="T6" fmla="*/ 0 60000 65536"/>
              <a:gd name="T7" fmla="*/ 0 60000 65536"/>
              <a:gd name="T8" fmla="*/ 0 60000 65536"/>
              <a:gd name="T9" fmla="*/ 0 w 453"/>
              <a:gd name="T10" fmla="*/ 0 h 272"/>
              <a:gd name="T11" fmla="*/ 453 w 453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272">
                <a:moveTo>
                  <a:pt x="0" y="0"/>
                </a:moveTo>
                <a:cubicBezTo>
                  <a:pt x="53" y="91"/>
                  <a:pt x="106" y="182"/>
                  <a:pt x="181" y="227"/>
                </a:cubicBezTo>
                <a:cubicBezTo>
                  <a:pt x="256" y="272"/>
                  <a:pt x="354" y="272"/>
                  <a:pt x="453" y="272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23" name="Freeform 122"/>
          <p:cNvSpPr>
            <a:spLocks/>
          </p:cNvSpPr>
          <p:nvPr/>
        </p:nvSpPr>
        <p:spPr bwMode="auto">
          <a:xfrm>
            <a:off x="2916238" y="1844675"/>
            <a:ext cx="719137" cy="431800"/>
          </a:xfrm>
          <a:custGeom>
            <a:avLst/>
            <a:gdLst>
              <a:gd name="T0" fmla="*/ 0 w 453"/>
              <a:gd name="T1" fmla="*/ 0 h 272"/>
              <a:gd name="T2" fmla="*/ 2147483647 w 453"/>
              <a:gd name="T3" fmla="*/ 2147483647 h 272"/>
              <a:gd name="T4" fmla="*/ 2147483647 w 453"/>
              <a:gd name="T5" fmla="*/ 2147483647 h 272"/>
              <a:gd name="T6" fmla="*/ 0 60000 65536"/>
              <a:gd name="T7" fmla="*/ 0 60000 65536"/>
              <a:gd name="T8" fmla="*/ 0 60000 65536"/>
              <a:gd name="T9" fmla="*/ 0 w 453"/>
              <a:gd name="T10" fmla="*/ 0 h 272"/>
              <a:gd name="T11" fmla="*/ 453 w 453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272">
                <a:moveTo>
                  <a:pt x="0" y="0"/>
                </a:moveTo>
                <a:cubicBezTo>
                  <a:pt x="53" y="91"/>
                  <a:pt x="106" y="182"/>
                  <a:pt x="181" y="227"/>
                </a:cubicBezTo>
                <a:cubicBezTo>
                  <a:pt x="256" y="272"/>
                  <a:pt x="354" y="272"/>
                  <a:pt x="453" y="272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24" name="Freeform 123"/>
          <p:cNvSpPr>
            <a:spLocks/>
          </p:cNvSpPr>
          <p:nvPr/>
        </p:nvSpPr>
        <p:spPr bwMode="auto">
          <a:xfrm>
            <a:off x="5292725" y="1916113"/>
            <a:ext cx="719138" cy="431800"/>
          </a:xfrm>
          <a:custGeom>
            <a:avLst/>
            <a:gdLst>
              <a:gd name="T0" fmla="*/ 0 w 453"/>
              <a:gd name="T1" fmla="*/ 0 h 272"/>
              <a:gd name="T2" fmla="*/ 2147483647 w 453"/>
              <a:gd name="T3" fmla="*/ 2147483647 h 272"/>
              <a:gd name="T4" fmla="*/ 2147483647 w 453"/>
              <a:gd name="T5" fmla="*/ 2147483647 h 272"/>
              <a:gd name="T6" fmla="*/ 0 60000 65536"/>
              <a:gd name="T7" fmla="*/ 0 60000 65536"/>
              <a:gd name="T8" fmla="*/ 0 60000 65536"/>
              <a:gd name="T9" fmla="*/ 0 w 453"/>
              <a:gd name="T10" fmla="*/ 0 h 272"/>
              <a:gd name="T11" fmla="*/ 453 w 453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272">
                <a:moveTo>
                  <a:pt x="0" y="0"/>
                </a:moveTo>
                <a:cubicBezTo>
                  <a:pt x="53" y="91"/>
                  <a:pt x="106" y="182"/>
                  <a:pt x="181" y="227"/>
                </a:cubicBezTo>
                <a:cubicBezTo>
                  <a:pt x="256" y="272"/>
                  <a:pt x="354" y="272"/>
                  <a:pt x="453" y="272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25" name="Freeform 124"/>
          <p:cNvSpPr>
            <a:spLocks/>
          </p:cNvSpPr>
          <p:nvPr/>
        </p:nvSpPr>
        <p:spPr bwMode="auto">
          <a:xfrm>
            <a:off x="5292725" y="2060575"/>
            <a:ext cx="719138" cy="431800"/>
          </a:xfrm>
          <a:custGeom>
            <a:avLst/>
            <a:gdLst>
              <a:gd name="T0" fmla="*/ 0 w 453"/>
              <a:gd name="T1" fmla="*/ 0 h 272"/>
              <a:gd name="T2" fmla="*/ 2147483647 w 453"/>
              <a:gd name="T3" fmla="*/ 2147483647 h 272"/>
              <a:gd name="T4" fmla="*/ 2147483647 w 453"/>
              <a:gd name="T5" fmla="*/ 2147483647 h 272"/>
              <a:gd name="T6" fmla="*/ 0 60000 65536"/>
              <a:gd name="T7" fmla="*/ 0 60000 65536"/>
              <a:gd name="T8" fmla="*/ 0 60000 65536"/>
              <a:gd name="T9" fmla="*/ 0 w 453"/>
              <a:gd name="T10" fmla="*/ 0 h 272"/>
              <a:gd name="T11" fmla="*/ 453 w 453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272">
                <a:moveTo>
                  <a:pt x="0" y="0"/>
                </a:moveTo>
                <a:cubicBezTo>
                  <a:pt x="53" y="91"/>
                  <a:pt x="106" y="182"/>
                  <a:pt x="181" y="227"/>
                </a:cubicBezTo>
                <a:cubicBezTo>
                  <a:pt x="256" y="272"/>
                  <a:pt x="354" y="272"/>
                  <a:pt x="453" y="272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26" name="Freeform 125"/>
          <p:cNvSpPr>
            <a:spLocks/>
          </p:cNvSpPr>
          <p:nvPr/>
        </p:nvSpPr>
        <p:spPr bwMode="auto">
          <a:xfrm>
            <a:off x="5365750" y="1700213"/>
            <a:ext cx="719138" cy="431800"/>
          </a:xfrm>
          <a:custGeom>
            <a:avLst/>
            <a:gdLst>
              <a:gd name="T0" fmla="*/ 0 w 453"/>
              <a:gd name="T1" fmla="*/ 0 h 272"/>
              <a:gd name="T2" fmla="*/ 2147483647 w 453"/>
              <a:gd name="T3" fmla="*/ 2147483647 h 272"/>
              <a:gd name="T4" fmla="*/ 2147483647 w 453"/>
              <a:gd name="T5" fmla="*/ 2147483647 h 272"/>
              <a:gd name="T6" fmla="*/ 0 60000 65536"/>
              <a:gd name="T7" fmla="*/ 0 60000 65536"/>
              <a:gd name="T8" fmla="*/ 0 60000 65536"/>
              <a:gd name="T9" fmla="*/ 0 w 453"/>
              <a:gd name="T10" fmla="*/ 0 h 272"/>
              <a:gd name="T11" fmla="*/ 453 w 453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272">
                <a:moveTo>
                  <a:pt x="0" y="0"/>
                </a:moveTo>
                <a:cubicBezTo>
                  <a:pt x="53" y="91"/>
                  <a:pt x="106" y="182"/>
                  <a:pt x="181" y="227"/>
                </a:cubicBezTo>
                <a:cubicBezTo>
                  <a:pt x="256" y="272"/>
                  <a:pt x="354" y="272"/>
                  <a:pt x="453" y="272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27" name="Freeform 126"/>
          <p:cNvSpPr>
            <a:spLocks/>
          </p:cNvSpPr>
          <p:nvPr/>
        </p:nvSpPr>
        <p:spPr bwMode="auto">
          <a:xfrm>
            <a:off x="5508625" y="1628775"/>
            <a:ext cx="719138" cy="431800"/>
          </a:xfrm>
          <a:custGeom>
            <a:avLst/>
            <a:gdLst>
              <a:gd name="T0" fmla="*/ 0 w 453"/>
              <a:gd name="T1" fmla="*/ 0 h 272"/>
              <a:gd name="T2" fmla="*/ 2147483647 w 453"/>
              <a:gd name="T3" fmla="*/ 2147483647 h 272"/>
              <a:gd name="T4" fmla="*/ 2147483647 w 453"/>
              <a:gd name="T5" fmla="*/ 2147483647 h 272"/>
              <a:gd name="T6" fmla="*/ 0 60000 65536"/>
              <a:gd name="T7" fmla="*/ 0 60000 65536"/>
              <a:gd name="T8" fmla="*/ 0 60000 65536"/>
              <a:gd name="T9" fmla="*/ 0 w 453"/>
              <a:gd name="T10" fmla="*/ 0 h 272"/>
              <a:gd name="T11" fmla="*/ 453 w 453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272">
                <a:moveTo>
                  <a:pt x="0" y="0"/>
                </a:moveTo>
                <a:cubicBezTo>
                  <a:pt x="53" y="91"/>
                  <a:pt x="106" y="182"/>
                  <a:pt x="181" y="227"/>
                </a:cubicBezTo>
                <a:cubicBezTo>
                  <a:pt x="256" y="272"/>
                  <a:pt x="354" y="272"/>
                  <a:pt x="453" y="272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28" name="Freeform 127"/>
          <p:cNvSpPr>
            <a:spLocks/>
          </p:cNvSpPr>
          <p:nvPr/>
        </p:nvSpPr>
        <p:spPr bwMode="auto">
          <a:xfrm>
            <a:off x="5437188" y="1773238"/>
            <a:ext cx="719137" cy="431800"/>
          </a:xfrm>
          <a:custGeom>
            <a:avLst/>
            <a:gdLst>
              <a:gd name="T0" fmla="*/ 0 w 453"/>
              <a:gd name="T1" fmla="*/ 0 h 272"/>
              <a:gd name="T2" fmla="*/ 2147483647 w 453"/>
              <a:gd name="T3" fmla="*/ 2147483647 h 272"/>
              <a:gd name="T4" fmla="*/ 2147483647 w 453"/>
              <a:gd name="T5" fmla="*/ 2147483647 h 272"/>
              <a:gd name="T6" fmla="*/ 0 60000 65536"/>
              <a:gd name="T7" fmla="*/ 0 60000 65536"/>
              <a:gd name="T8" fmla="*/ 0 60000 65536"/>
              <a:gd name="T9" fmla="*/ 0 w 453"/>
              <a:gd name="T10" fmla="*/ 0 h 272"/>
              <a:gd name="T11" fmla="*/ 453 w 453"/>
              <a:gd name="T12" fmla="*/ 272 h 2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272">
                <a:moveTo>
                  <a:pt x="0" y="0"/>
                </a:moveTo>
                <a:cubicBezTo>
                  <a:pt x="53" y="91"/>
                  <a:pt x="106" y="182"/>
                  <a:pt x="181" y="227"/>
                </a:cubicBezTo>
                <a:cubicBezTo>
                  <a:pt x="256" y="272"/>
                  <a:pt x="354" y="272"/>
                  <a:pt x="453" y="272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29" name="Freeform 128"/>
          <p:cNvSpPr>
            <a:spLocks/>
          </p:cNvSpPr>
          <p:nvPr/>
        </p:nvSpPr>
        <p:spPr bwMode="auto">
          <a:xfrm>
            <a:off x="5940425" y="2133600"/>
            <a:ext cx="503238" cy="503238"/>
          </a:xfrm>
          <a:custGeom>
            <a:avLst/>
            <a:gdLst>
              <a:gd name="T0" fmla="*/ 2147483647 w 317"/>
              <a:gd name="T1" fmla="*/ 0 h 317"/>
              <a:gd name="T2" fmla="*/ 2147483647 w 317"/>
              <a:gd name="T3" fmla="*/ 2147483647 h 317"/>
              <a:gd name="T4" fmla="*/ 0 w 317"/>
              <a:gd name="T5" fmla="*/ 2147483647 h 317"/>
              <a:gd name="T6" fmla="*/ 0 60000 65536"/>
              <a:gd name="T7" fmla="*/ 0 60000 65536"/>
              <a:gd name="T8" fmla="*/ 0 60000 65536"/>
              <a:gd name="T9" fmla="*/ 0 w 317"/>
              <a:gd name="T10" fmla="*/ 0 h 317"/>
              <a:gd name="T11" fmla="*/ 317 w 317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317">
                <a:moveTo>
                  <a:pt x="317" y="0"/>
                </a:moveTo>
                <a:cubicBezTo>
                  <a:pt x="298" y="64"/>
                  <a:pt x="280" y="128"/>
                  <a:pt x="227" y="181"/>
                </a:cubicBezTo>
                <a:cubicBezTo>
                  <a:pt x="174" y="234"/>
                  <a:pt x="38" y="294"/>
                  <a:pt x="0" y="31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30" name="Freeform 129"/>
          <p:cNvSpPr>
            <a:spLocks/>
          </p:cNvSpPr>
          <p:nvPr/>
        </p:nvSpPr>
        <p:spPr bwMode="auto">
          <a:xfrm>
            <a:off x="5867400" y="1989138"/>
            <a:ext cx="503238" cy="503237"/>
          </a:xfrm>
          <a:custGeom>
            <a:avLst/>
            <a:gdLst>
              <a:gd name="T0" fmla="*/ 2147483647 w 317"/>
              <a:gd name="T1" fmla="*/ 0 h 317"/>
              <a:gd name="T2" fmla="*/ 2147483647 w 317"/>
              <a:gd name="T3" fmla="*/ 2147483647 h 317"/>
              <a:gd name="T4" fmla="*/ 0 w 317"/>
              <a:gd name="T5" fmla="*/ 2147483647 h 317"/>
              <a:gd name="T6" fmla="*/ 0 60000 65536"/>
              <a:gd name="T7" fmla="*/ 0 60000 65536"/>
              <a:gd name="T8" fmla="*/ 0 60000 65536"/>
              <a:gd name="T9" fmla="*/ 0 w 317"/>
              <a:gd name="T10" fmla="*/ 0 h 317"/>
              <a:gd name="T11" fmla="*/ 317 w 317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317">
                <a:moveTo>
                  <a:pt x="317" y="0"/>
                </a:moveTo>
                <a:cubicBezTo>
                  <a:pt x="298" y="64"/>
                  <a:pt x="280" y="128"/>
                  <a:pt x="227" y="181"/>
                </a:cubicBezTo>
                <a:cubicBezTo>
                  <a:pt x="174" y="234"/>
                  <a:pt x="38" y="294"/>
                  <a:pt x="0" y="31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31" name="Freeform 130"/>
          <p:cNvSpPr>
            <a:spLocks/>
          </p:cNvSpPr>
          <p:nvPr/>
        </p:nvSpPr>
        <p:spPr bwMode="auto">
          <a:xfrm>
            <a:off x="5724525" y="1844675"/>
            <a:ext cx="503238" cy="503238"/>
          </a:xfrm>
          <a:custGeom>
            <a:avLst/>
            <a:gdLst>
              <a:gd name="T0" fmla="*/ 2147483647 w 317"/>
              <a:gd name="T1" fmla="*/ 0 h 317"/>
              <a:gd name="T2" fmla="*/ 2147483647 w 317"/>
              <a:gd name="T3" fmla="*/ 2147483647 h 317"/>
              <a:gd name="T4" fmla="*/ 0 w 317"/>
              <a:gd name="T5" fmla="*/ 2147483647 h 317"/>
              <a:gd name="T6" fmla="*/ 0 60000 65536"/>
              <a:gd name="T7" fmla="*/ 0 60000 65536"/>
              <a:gd name="T8" fmla="*/ 0 60000 65536"/>
              <a:gd name="T9" fmla="*/ 0 w 317"/>
              <a:gd name="T10" fmla="*/ 0 h 317"/>
              <a:gd name="T11" fmla="*/ 317 w 317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317">
                <a:moveTo>
                  <a:pt x="317" y="0"/>
                </a:moveTo>
                <a:cubicBezTo>
                  <a:pt x="298" y="64"/>
                  <a:pt x="280" y="128"/>
                  <a:pt x="227" y="181"/>
                </a:cubicBezTo>
                <a:cubicBezTo>
                  <a:pt x="174" y="234"/>
                  <a:pt x="38" y="294"/>
                  <a:pt x="0" y="31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32" name="Freeform 131"/>
          <p:cNvSpPr>
            <a:spLocks/>
          </p:cNvSpPr>
          <p:nvPr/>
        </p:nvSpPr>
        <p:spPr bwMode="auto">
          <a:xfrm>
            <a:off x="6013450" y="2133600"/>
            <a:ext cx="503238" cy="503238"/>
          </a:xfrm>
          <a:custGeom>
            <a:avLst/>
            <a:gdLst>
              <a:gd name="T0" fmla="*/ 2147483647 w 317"/>
              <a:gd name="T1" fmla="*/ 0 h 317"/>
              <a:gd name="T2" fmla="*/ 2147483647 w 317"/>
              <a:gd name="T3" fmla="*/ 2147483647 h 317"/>
              <a:gd name="T4" fmla="*/ 0 w 317"/>
              <a:gd name="T5" fmla="*/ 2147483647 h 317"/>
              <a:gd name="T6" fmla="*/ 0 60000 65536"/>
              <a:gd name="T7" fmla="*/ 0 60000 65536"/>
              <a:gd name="T8" fmla="*/ 0 60000 65536"/>
              <a:gd name="T9" fmla="*/ 0 w 317"/>
              <a:gd name="T10" fmla="*/ 0 h 317"/>
              <a:gd name="T11" fmla="*/ 317 w 317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317">
                <a:moveTo>
                  <a:pt x="317" y="0"/>
                </a:moveTo>
                <a:cubicBezTo>
                  <a:pt x="298" y="64"/>
                  <a:pt x="280" y="128"/>
                  <a:pt x="227" y="181"/>
                </a:cubicBezTo>
                <a:cubicBezTo>
                  <a:pt x="174" y="234"/>
                  <a:pt x="38" y="294"/>
                  <a:pt x="0" y="31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33" name="Freeform 132"/>
          <p:cNvSpPr>
            <a:spLocks/>
          </p:cNvSpPr>
          <p:nvPr/>
        </p:nvSpPr>
        <p:spPr bwMode="auto">
          <a:xfrm>
            <a:off x="3059113" y="1557338"/>
            <a:ext cx="503237" cy="503237"/>
          </a:xfrm>
          <a:custGeom>
            <a:avLst/>
            <a:gdLst>
              <a:gd name="T0" fmla="*/ 2147483647 w 317"/>
              <a:gd name="T1" fmla="*/ 0 h 317"/>
              <a:gd name="T2" fmla="*/ 2147483647 w 317"/>
              <a:gd name="T3" fmla="*/ 2147483647 h 317"/>
              <a:gd name="T4" fmla="*/ 0 w 317"/>
              <a:gd name="T5" fmla="*/ 2147483647 h 317"/>
              <a:gd name="T6" fmla="*/ 0 60000 65536"/>
              <a:gd name="T7" fmla="*/ 0 60000 65536"/>
              <a:gd name="T8" fmla="*/ 0 60000 65536"/>
              <a:gd name="T9" fmla="*/ 0 w 317"/>
              <a:gd name="T10" fmla="*/ 0 h 317"/>
              <a:gd name="T11" fmla="*/ 317 w 317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317">
                <a:moveTo>
                  <a:pt x="317" y="0"/>
                </a:moveTo>
                <a:cubicBezTo>
                  <a:pt x="298" y="64"/>
                  <a:pt x="280" y="128"/>
                  <a:pt x="227" y="181"/>
                </a:cubicBezTo>
                <a:cubicBezTo>
                  <a:pt x="174" y="234"/>
                  <a:pt x="38" y="294"/>
                  <a:pt x="0" y="31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34" name="Freeform 133"/>
          <p:cNvSpPr>
            <a:spLocks/>
          </p:cNvSpPr>
          <p:nvPr/>
        </p:nvSpPr>
        <p:spPr bwMode="auto">
          <a:xfrm>
            <a:off x="3203575" y="1700213"/>
            <a:ext cx="503238" cy="503237"/>
          </a:xfrm>
          <a:custGeom>
            <a:avLst/>
            <a:gdLst>
              <a:gd name="T0" fmla="*/ 2147483647 w 317"/>
              <a:gd name="T1" fmla="*/ 0 h 317"/>
              <a:gd name="T2" fmla="*/ 2147483647 w 317"/>
              <a:gd name="T3" fmla="*/ 2147483647 h 317"/>
              <a:gd name="T4" fmla="*/ 0 w 317"/>
              <a:gd name="T5" fmla="*/ 2147483647 h 317"/>
              <a:gd name="T6" fmla="*/ 0 60000 65536"/>
              <a:gd name="T7" fmla="*/ 0 60000 65536"/>
              <a:gd name="T8" fmla="*/ 0 60000 65536"/>
              <a:gd name="T9" fmla="*/ 0 w 317"/>
              <a:gd name="T10" fmla="*/ 0 h 317"/>
              <a:gd name="T11" fmla="*/ 317 w 317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317">
                <a:moveTo>
                  <a:pt x="317" y="0"/>
                </a:moveTo>
                <a:cubicBezTo>
                  <a:pt x="298" y="64"/>
                  <a:pt x="280" y="128"/>
                  <a:pt x="227" y="181"/>
                </a:cubicBezTo>
                <a:cubicBezTo>
                  <a:pt x="174" y="234"/>
                  <a:pt x="38" y="294"/>
                  <a:pt x="0" y="31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35" name="Freeform 134"/>
          <p:cNvSpPr>
            <a:spLocks/>
          </p:cNvSpPr>
          <p:nvPr/>
        </p:nvSpPr>
        <p:spPr bwMode="auto">
          <a:xfrm>
            <a:off x="2987675" y="1628775"/>
            <a:ext cx="503238" cy="503238"/>
          </a:xfrm>
          <a:custGeom>
            <a:avLst/>
            <a:gdLst>
              <a:gd name="T0" fmla="*/ 2147483647 w 317"/>
              <a:gd name="T1" fmla="*/ 0 h 317"/>
              <a:gd name="T2" fmla="*/ 2147483647 w 317"/>
              <a:gd name="T3" fmla="*/ 2147483647 h 317"/>
              <a:gd name="T4" fmla="*/ 0 w 317"/>
              <a:gd name="T5" fmla="*/ 2147483647 h 317"/>
              <a:gd name="T6" fmla="*/ 0 60000 65536"/>
              <a:gd name="T7" fmla="*/ 0 60000 65536"/>
              <a:gd name="T8" fmla="*/ 0 60000 65536"/>
              <a:gd name="T9" fmla="*/ 0 w 317"/>
              <a:gd name="T10" fmla="*/ 0 h 317"/>
              <a:gd name="T11" fmla="*/ 317 w 317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317">
                <a:moveTo>
                  <a:pt x="317" y="0"/>
                </a:moveTo>
                <a:cubicBezTo>
                  <a:pt x="298" y="64"/>
                  <a:pt x="280" y="128"/>
                  <a:pt x="227" y="181"/>
                </a:cubicBezTo>
                <a:cubicBezTo>
                  <a:pt x="174" y="234"/>
                  <a:pt x="38" y="294"/>
                  <a:pt x="0" y="31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36" name="Freeform 135"/>
          <p:cNvSpPr>
            <a:spLocks/>
          </p:cNvSpPr>
          <p:nvPr/>
        </p:nvSpPr>
        <p:spPr bwMode="auto">
          <a:xfrm>
            <a:off x="3059113" y="1628775"/>
            <a:ext cx="503237" cy="503238"/>
          </a:xfrm>
          <a:custGeom>
            <a:avLst/>
            <a:gdLst>
              <a:gd name="T0" fmla="*/ 2147483647 w 317"/>
              <a:gd name="T1" fmla="*/ 0 h 317"/>
              <a:gd name="T2" fmla="*/ 2147483647 w 317"/>
              <a:gd name="T3" fmla="*/ 2147483647 h 317"/>
              <a:gd name="T4" fmla="*/ 0 w 317"/>
              <a:gd name="T5" fmla="*/ 2147483647 h 317"/>
              <a:gd name="T6" fmla="*/ 0 60000 65536"/>
              <a:gd name="T7" fmla="*/ 0 60000 65536"/>
              <a:gd name="T8" fmla="*/ 0 60000 65536"/>
              <a:gd name="T9" fmla="*/ 0 w 317"/>
              <a:gd name="T10" fmla="*/ 0 h 317"/>
              <a:gd name="T11" fmla="*/ 317 w 317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317">
                <a:moveTo>
                  <a:pt x="317" y="0"/>
                </a:moveTo>
                <a:cubicBezTo>
                  <a:pt x="298" y="64"/>
                  <a:pt x="280" y="128"/>
                  <a:pt x="227" y="181"/>
                </a:cubicBezTo>
                <a:cubicBezTo>
                  <a:pt x="174" y="234"/>
                  <a:pt x="38" y="294"/>
                  <a:pt x="0" y="31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37" name="Freeform 136"/>
          <p:cNvSpPr>
            <a:spLocks/>
          </p:cNvSpPr>
          <p:nvPr/>
        </p:nvSpPr>
        <p:spPr bwMode="auto">
          <a:xfrm>
            <a:off x="3276600" y="1844675"/>
            <a:ext cx="503238" cy="503238"/>
          </a:xfrm>
          <a:custGeom>
            <a:avLst/>
            <a:gdLst>
              <a:gd name="T0" fmla="*/ 2147483647 w 317"/>
              <a:gd name="T1" fmla="*/ 0 h 317"/>
              <a:gd name="T2" fmla="*/ 2147483647 w 317"/>
              <a:gd name="T3" fmla="*/ 2147483647 h 317"/>
              <a:gd name="T4" fmla="*/ 0 w 317"/>
              <a:gd name="T5" fmla="*/ 2147483647 h 317"/>
              <a:gd name="T6" fmla="*/ 0 60000 65536"/>
              <a:gd name="T7" fmla="*/ 0 60000 65536"/>
              <a:gd name="T8" fmla="*/ 0 60000 65536"/>
              <a:gd name="T9" fmla="*/ 0 w 317"/>
              <a:gd name="T10" fmla="*/ 0 h 317"/>
              <a:gd name="T11" fmla="*/ 317 w 317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317">
                <a:moveTo>
                  <a:pt x="317" y="0"/>
                </a:moveTo>
                <a:cubicBezTo>
                  <a:pt x="298" y="64"/>
                  <a:pt x="280" y="128"/>
                  <a:pt x="227" y="181"/>
                </a:cubicBezTo>
                <a:cubicBezTo>
                  <a:pt x="174" y="234"/>
                  <a:pt x="38" y="294"/>
                  <a:pt x="0" y="31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38" name="Freeform 137"/>
          <p:cNvSpPr>
            <a:spLocks/>
          </p:cNvSpPr>
          <p:nvPr/>
        </p:nvSpPr>
        <p:spPr bwMode="auto">
          <a:xfrm>
            <a:off x="3203575" y="2060575"/>
            <a:ext cx="503238" cy="503238"/>
          </a:xfrm>
          <a:custGeom>
            <a:avLst/>
            <a:gdLst>
              <a:gd name="T0" fmla="*/ 2147483647 w 317"/>
              <a:gd name="T1" fmla="*/ 0 h 317"/>
              <a:gd name="T2" fmla="*/ 2147483647 w 317"/>
              <a:gd name="T3" fmla="*/ 2147483647 h 317"/>
              <a:gd name="T4" fmla="*/ 0 w 317"/>
              <a:gd name="T5" fmla="*/ 2147483647 h 317"/>
              <a:gd name="T6" fmla="*/ 0 60000 65536"/>
              <a:gd name="T7" fmla="*/ 0 60000 65536"/>
              <a:gd name="T8" fmla="*/ 0 60000 65536"/>
              <a:gd name="T9" fmla="*/ 0 w 317"/>
              <a:gd name="T10" fmla="*/ 0 h 317"/>
              <a:gd name="T11" fmla="*/ 317 w 317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317">
                <a:moveTo>
                  <a:pt x="317" y="0"/>
                </a:moveTo>
                <a:cubicBezTo>
                  <a:pt x="298" y="64"/>
                  <a:pt x="280" y="128"/>
                  <a:pt x="227" y="181"/>
                </a:cubicBezTo>
                <a:cubicBezTo>
                  <a:pt x="174" y="234"/>
                  <a:pt x="38" y="294"/>
                  <a:pt x="0" y="31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39" name="Freeform 138"/>
          <p:cNvSpPr>
            <a:spLocks/>
          </p:cNvSpPr>
          <p:nvPr/>
        </p:nvSpPr>
        <p:spPr bwMode="auto">
          <a:xfrm>
            <a:off x="2916238" y="1773238"/>
            <a:ext cx="503237" cy="503237"/>
          </a:xfrm>
          <a:custGeom>
            <a:avLst/>
            <a:gdLst>
              <a:gd name="T0" fmla="*/ 2147483647 w 317"/>
              <a:gd name="T1" fmla="*/ 0 h 317"/>
              <a:gd name="T2" fmla="*/ 2147483647 w 317"/>
              <a:gd name="T3" fmla="*/ 2147483647 h 317"/>
              <a:gd name="T4" fmla="*/ 0 w 317"/>
              <a:gd name="T5" fmla="*/ 2147483647 h 317"/>
              <a:gd name="T6" fmla="*/ 0 60000 65536"/>
              <a:gd name="T7" fmla="*/ 0 60000 65536"/>
              <a:gd name="T8" fmla="*/ 0 60000 65536"/>
              <a:gd name="T9" fmla="*/ 0 w 317"/>
              <a:gd name="T10" fmla="*/ 0 h 317"/>
              <a:gd name="T11" fmla="*/ 317 w 317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317">
                <a:moveTo>
                  <a:pt x="317" y="0"/>
                </a:moveTo>
                <a:cubicBezTo>
                  <a:pt x="298" y="64"/>
                  <a:pt x="280" y="128"/>
                  <a:pt x="227" y="181"/>
                </a:cubicBezTo>
                <a:cubicBezTo>
                  <a:pt x="174" y="234"/>
                  <a:pt x="38" y="294"/>
                  <a:pt x="0" y="31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40" name="Freeform 139"/>
          <p:cNvSpPr>
            <a:spLocks/>
          </p:cNvSpPr>
          <p:nvPr/>
        </p:nvSpPr>
        <p:spPr bwMode="auto">
          <a:xfrm>
            <a:off x="3059113" y="1700213"/>
            <a:ext cx="503237" cy="503237"/>
          </a:xfrm>
          <a:custGeom>
            <a:avLst/>
            <a:gdLst>
              <a:gd name="T0" fmla="*/ 2147483647 w 317"/>
              <a:gd name="T1" fmla="*/ 0 h 317"/>
              <a:gd name="T2" fmla="*/ 2147483647 w 317"/>
              <a:gd name="T3" fmla="*/ 2147483647 h 317"/>
              <a:gd name="T4" fmla="*/ 0 w 317"/>
              <a:gd name="T5" fmla="*/ 2147483647 h 317"/>
              <a:gd name="T6" fmla="*/ 0 60000 65536"/>
              <a:gd name="T7" fmla="*/ 0 60000 65536"/>
              <a:gd name="T8" fmla="*/ 0 60000 65536"/>
              <a:gd name="T9" fmla="*/ 0 w 317"/>
              <a:gd name="T10" fmla="*/ 0 h 317"/>
              <a:gd name="T11" fmla="*/ 317 w 317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317">
                <a:moveTo>
                  <a:pt x="317" y="0"/>
                </a:moveTo>
                <a:cubicBezTo>
                  <a:pt x="298" y="64"/>
                  <a:pt x="280" y="128"/>
                  <a:pt x="227" y="181"/>
                </a:cubicBezTo>
                <a:cubicBezTo>
                  <a:pt x="174" y="234"/>
                  <a:pt x="38" y="294"/>
                  <a:pt x="0" y="31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41" name="Freeform 140"/>
          <p:cNvSpPr>
            <a:spLocks/>
          </p:cNvSpPr>
          <p:nvPr/>
        </p:nvSpPr>
        <p:spPr bwMode="auto">
          <a:xfrm>
            <a:off x="3060700" y="1916113"/>
            <a:ext cx="503238" cy="503237"/>
          </a:xfrm>
          <a:custGeom>
            <a:avLst/>
            <a:gdLst>
              <a:gd name="T0" fmla="*/ 2147483647 w 317"/>
              <a:gd name="T1" fmla="*/ 0 h 317"/>
              <a:gd name="T2" fmla="*/ 2147483647 w 317"/>
              <a:gd name="T3" fmla="*/ 2147483647 h 317"/>
              <a:gd name="T4" fmla="*/ 0 w 317"/>
              <a:gd name="T5" fmla="*/ 2147483647 h 317"/>
              <a:gd name="T6" fmla="*/ 0 60000 65536"/>
              <a:gd name="T7" fmla="*/ 0 60000 65536"/>
              <a:gd name="T8" fmla="*/ 0 60000 65536"/>
              <a:gd name="T9" fmla="*/ 0 w 317"/>
              <a:gd name="T10" fmla="*/ 0 h 317"/>
              <a:gd name="T11" fmla="*/ 317 w 317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317">
                <a:moveTo>
                  <a:pt x="317" y="0"/>
                </a:moveTo>
                <a:cubicBezTo>
                  <a:pt x="298" y="64"/>
                  <a:pt x="280" y="128"/>
                  <a:pt x="227" y="181"/>
                </a:cubicBezTo>
                <a:cubicBezTo>
                  <a:pt x="174" y="234"/>
                  <a:pt x="38" y="294"/>
                  <a:pt x="0" y="31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42" name="Freeform 141"/>
          <p:cNvSpPr>
            <a:spLocks/>
          </p:cNvSpPr>
          <p:nvPr/>
        </p:nvSpPr>
        <p:spPr bwMode="auto">
          <a:xfrm>
            <a:off x="2987675" y="1773238"/>
            <a:ext cx="503238" cy="503237"/>
          </a:xfrm>
          <a:custGeom>
            <a:avLst/>
            <a:gdLst>
              <a:gd name="T0" fmla="*/ 2147483647 w 317"/>
              <a:gd name="T1" fmla="*/ 0 h 317"/>
              <a:gd name="T2" fmla="*/ 2147483647 w 317"/>
              <a:gd name="T3" fmla="*/ 2147483647 h 317"/>
              <a:gd name="T4" fmla="*/ 0 w 317"/>
              <a:gd name="T5" fmla="*/ 2147483647 h 317"/>
              <a:gd name="T6" fmla="*/ 0 60000 65536"/>
              <a:gd name="T7" fmla="*/ 0 60000 65536"/>
              <a:gd name="T8" fmla="*/ 0 60000 65536"/>
              <a:gd name="T9" fmla="*/ 0 w 317"/>
              <a:gd name="T10" fmla="*/ 0 h 317"/>
              <a:gd name="T11" fmla="*/ 317 w 317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317">
                <a:moveTo>
                  <a:pt x="317" y="0"/>
                </a:moveTo>
                <a:cubicBezTo>
                  <a:pt x="298" y="64"/>
                  <a:pt x="280" y="128"/>
                  <a:pt x="227" y="181"/>
                </a:cubicBezTo>
                <a:cubicBezTo>
                  <a:pt x="174" y="234"/>
                  <a:pt x="38" y="294"/>
                  <a:pt x="0" y="31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43" name="Freeform 142"/>
          <p:cNvSpPr>
            <a:spLocks/>
          </p:cNvSpPr>
          <p:nvPr/>
        </p:nvSpPr>
        <p:spPr bwMode="auto">
          <a:xfrm>
            <a:off x="2916238" y="1628775"/>
            <a:ext cx="503237" cy="503238"/>
          </a:xfrm>
          <a:custGeom>
            <a:avLst/>
            <a:gdLst>
              <a:gd name="T0" fmla="*/ 2147483647 w 317"/>
              <a:gd name="T1" fmla="*/ 0 h 317"/>
              <a:gd name="T2" fmla="*/ 2147483647 w 317"/>
              <a:gd name="T3" fmla="*/ 2147483647 h 317"/>
              <a:gd name="T4" fmla="*/ 0 w 317"/>
              <a:gd name="T5" fmla="*/ 2147483647 h 317"/>
              <a:gd name="T6" fmla="*/ 0 60000 65536"/>
              <a:gd name="T7" fmla="*/ 0 60000 65536"/>
              <a:gd name="T8" fmla="*/ 0 60000 65536"/>
              <a:gd name="T9" fmla="*/ 0 w 317"/>
              <a:gd name="T10" fmla="*/ 0 h 317"/>
              <a:gd name="T11" fmla="*/ 317 w 317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317">
                <a:moveTo>
                  <a:pt x="317" y="0"/>
                </a:moveTo>
                <a:cubicBezTo>
                  <a:pt x="298" y="64"/>
                  <a:pt x="280" y="128"/>
                  <a:pt x="227" y="181"/>
                </a:cubicBezTo>
                <a:cubicBezTo>
                  <a:pt x="174" y="234"/>
                  <a:pt x="38" y="294"/>
                  <a:pt x="0" y="31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44" name="Freeform 143"/>
          <p:cNvSpPr>
            <a:spLocks/>
          </p:cNvSpPr>
          <p:nvPr/>
        </p:nvSpPr>
        <p:spPr bwMode="auto">
          <a:xfrm>
            <a:off x="2771775" y="2133600"/>
            <a:ext cx="503238" cy="503238"/>
          </a:xfrm>
          <a:custGeom>
            <a:avLst/>
            <a:gdLst>
              <a:gd name="T0" fmla="*/ 2147483647 w 317"/>
              <a:gd name="T1" fmla="*/ 0 h 317"/>
              <a:gd name="T2" fmla="*/ 2147483647 w 317"/>
              <a:gd name="T3" fmla="*/ 2147483647 h 317"/>
              <a:gd name="T4" fmla="*/ 0 w 317"/>
              <a:gd name="T5" fmla="*/ 2147483647 h 317"/>
              <a:gd name="T6" fmla="*/ 0 60000 65536"/>
              <a:gd name="T7" fmla="*/ 0 60000 65536"/>
              <a:gd name="T8" fmla="*/ 0 60000 65536"/>
              <a:gd name="T9" fmla="*/ 0 w 317"/>
              <a:gd name="T10" fmla="*/ 0 h 317"/>
              <a:gd name="T11" fmla="*/ 317 w 317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317">
                <a:moveTo>
                  <a:pt x="317" y="0"/>
                </a:moveTo>
                <a:cubicBezTo>
                  <a:pt x="298" y="64"/>
                  <a:pt x="280" y="128"/>
                  <a:pt x="227" y="181"/>
                </a:cubicBezTo>
                <a:cubicBezTo>
                  <a:pt x="174" y="234"/>
                  <a:pt x="38" y="294"/>
                  <a:pt x="0" y="31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45" name="Freeform 144"/>
          <p:cNvSpPr>
            <a:spLocks/>
          </p:cNvSpPr>
          <p:nvPr/>
        </p:nvSpPr>
        <p:spPr bwMode="auto">
          <a:xfrm>
            <a:off x="2700338" y="1989138"/>
            <a:ext cx="503237" cy="503237"/>
          </a:xfrm>
          <a:custGeom>
            <a:avLst/>
            <a:gdLst>
              <a:gd name="T0" fmla="*/ 2147483647 w 317"/>
              <a:gd name="T1" fmla="*/ 0 h 317"/>
              <a:gd name="T2" fmla="*/ 2147483647 w 317"/>
              <a:gd name="T3" fmla="*/ 2147483647 h 317"/>
              <a:gd name="T4" fmla="*/ 0 w 317"/>
              <a:gd name="T5" fmla="*/ 2147483647 h 317"/>
              <a:gd name="T6" fmla="*/ 0 60000 65536"/>
              <a:gd name="T7" fmla="*/ 0 60000 65536"/>
              <a:gd name="T8" fmla="*/ 0 60000 65536"/>
              <a:gd name="T9" fmla="*/ 0 w 317"/>
              <a:gd name="T10" fmla="*/ 0 h 317"/>
              <a:gd name="T11" fmla="*/ 317 w 317"/>
              <a:gd name="T12" fmla="*/ 317 h 3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17" h="317">
                <a:moveTo>
                  <a:pt x="317" y="0"/>
                </a:moveTo>
                <a:cubicBezTo>
                  <a:pt x="298" y="64"/>
                  <a:pt x="280" y="128"/>
                  <a:pt x="227" y="181"/>
                </a:cubicBezTo>
                <a:cubicBezTo>
                  <a:pt x="174" y="234"/>
                  <a:pt x="38" y="294"/>
                  <a:pt x="0" y="31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46" name="Freeform 145"/>
          <p:cNvSpPr>
            <a:spLocks/>
          </p:cNvSpPr>
          <p:nvPr/>
        </p:nvSpPr>
        <p:spPr bwMode="auto">
          <a:xfrm>
            <a:off x="2843213" y="1628775"/>
            <a:ext cx="865187" cy="431800"/>
          </a:xfrm>
          <a:custGeom>
            <a:avLst/>
            <a:gdLst>
              <a:gd name="T0" fmla="*/ 0 w 545"/>
              <a:gd name="T1" fmla="*/ 2147483647 h 272"/>
              <a:gd name="T2" fmla="*/ 2147483647 w 545"/>
              <a:gd name="T3" fmla="*/ 2147483647 h 272"/>
              <a:gd name="T4" fmla="*/ 2147483647 w 545"/>
              <a:gd name="T5" fmla="*/ 0 h 272"/>
              <a:gd name="T6" fmla="*/ 2147483647 w 545"/>
              <a:gd name="T7" fmla="*/ 2147483647 h 272"/>
              <a:gd name="T8" fmla="*/ 0 60000 65536"/>
              <a:gd name="T9" fmla="*/ 0 60000 65536"/>
              <a:gd name="T10" fmla="*/ 0 60000 65536"/>
              <a:gd name="T11" fmla="*/ 0 60000 65536"/>
              <a:gd name="T12" fmla="*/ 0 w 545"/>
              <a:gd name="T13" fmla="*/ 0 h 272"/>
              <a:gd name="T14" fmla="*/ 545 w 545"/>
              <a:gd name="T15" fmla="*/ 272 h 2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45" h="272">
                <a:moveTo>
                  <a:pt x="0" y="272"/>
                </a:moveTo>
                <a:cubicBezTo>
                  <a:pt x="53" y="204"/>
                  <a:pt x="106" y="136"/>
                  <a:pt x="182" y="91"/>
                </a:cubicBezTo>
                <a:cubicBezTo>
                  <a:pt x="258" y="46"/>
                  <a:pt x="394" y="0"/>
                  <a:pt x="454" y="0"/>
                </a:cubicBezTo>
                <a:cubicBezTo>
                  <a:pt x="514" y="0"/>
                  <a:pt x="529" y="45"/>
                  <a:pt x="545" y="91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47" name="Freeform 146"/>
          <p:cNvSpPr>
            <a:spLocks/>
          </p:cNvSpPr>
          <p:nvPr/>
        </p:nvSpPr>
        <p:spPr bwMode="auto">
          <a:xfrm>
            <a:off x="2916238" y="1762125"/>
            <a:ext cx="719137" cy="153988"/>
          </a:xfrm>
          <a:custGeom>
            <a:avLst/>
            <a:gdLst>
              <a:gd name="T0" fmla="*/ 0 w 453"/>
              <a:gd name="T1" fmla="*/ 2147483647 h 97"/>
              <a:gd name="T2" fmla="*/ 2147483647 w 453"/>
              <a:gd name="T3" fmla="*/ 2147483647 h 97"/>
              <a:gd name="T4" fmla="*/ 2147483647 w 453"/>
              <a:gd name="T5" fmla="*/ 2147483647 h 97"/>
              <a:gd name="T6" fmla="*/ 0 60000 65536"/>
              <a:gd name="T7" fmla="*/ 0 60000 65536"/>
              <a:gd name="T8" fmla="*/ 0 60000 65536"/>
              <a:gd name="T9" fmla="*/ 0 w 453"/>
              <a:gd name="T10" fmla="*/ 0 h 97"/>
              <a:gd name="T11" fmla="*/ 453 w 453"/>
              <a:gd name="T12" fmla="*/ 97 h 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97">
                <a:moveTo>
                  <a:pt x="0" y="52"/>
                </a:moveTo>
                <a:cubicBezTo>
                  <a:pt x="76" y="26"/>
                  <a:pt x="152" y="0"/>
                  <a:pt x="227" y="7"/>
                </a:cubicBezTo>
                <a:cubicBezTo>
                  <a:pt x="302" y="14"/>
                  <a:pt x="377" y="55"/>
                  <a:pt x="453" y="9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48" name="Freeform 147"/>
          <p:cNvSpPr>
            <a:spLocks/>
          </p:cNvSpPr>
          <p:nvPr/>
        </p:nvSpPr>
        <p:spPr bwMode="auto">
          <a:xfrm>
            <a:off x="2819400" y="1700213"/>
            <a:ext cx="673100" cy="433387"/>
          </a:xfrm>
          <a:custGeom>
            <a:avLst/>
            <a:gdLst>
              <a:gd name="T0" fmla="*/ 2147483647 w 424"/>
              <a:gd name="T1" fmla="*/ 0 h 273"/>
              <a:gd name="T2" fmla="*/ 2147483647 w 424"/>
              <a:gd name="T3" fmla="*/ 2147483647 h 273"/>
              <a:gd name="T4" fmla="*/ 2147483647 w 424"/>
              <a:gd name="T5" fmla="*/ 2147483647 h 273"/>
              <a:gd name="T6" fmla="*/ 0 60000 65536"/>
              <a:gd name="T7" fmla="*/ 0 60000 65536"/>
              <a:gd name="T8" fmla="*/ 0 60000 65536"/>
              <a:gd name="T9" fmla="*/ 0 w 424"/>
              <a:gd name="T10" fmla="*/ 0 h 273"/>
              <a:gd name="T11" fmla="*/ 424 w 424"/>
              <a:gd name="T12" fmla="*/ 273 h 2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24" h="273">
                <a:moveTo>
                  <a:pt x="424" y="0"/>
                </a:moveTo>
                <a:cubicBezTo>
                  <a:pt x="273" y="45"/>
                  <a:pt x="122" y="91"/>
                  <a:pt x="61" y="136"/>
                </a:cubicBezTo>
                <a:cubicBezTo>
                  <a:pt x="0" y="181"/>
                  <a:pt x="30" y="227"/>
                  <a:pt x="61" y="273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49" name="Freeform 148"/>
          <p:cNvSpPr>
            <a:spLocks/>
          </p:cNvSpPr>
          <p:nvPr/>
        </p:nvSpPr>
        <p:spPr bwMode="auto">
          <a:xfrm>
            <a:off x="5437188" y="1700213"/>
            <a:ext cx="719137" cy="153987"/>
          </a:xfrm>
          <a:custGeom>
            <a:avLst/>
            <a:gdLst>
              <a:gd name="T0" fmla="*/ 0 w 453"/>
              <a:gd name="T1" fmla="*/ 2147483647 h 97"/>
              <a:gd name="T2" fmla="*/ 2147483647 w 453"/>
              <a:gd name="T3" fmla="*/ 2147483647 h 97"/>
              <a:gd name="T4" fmla="*/ 2147483647 w 453"/>
              <a:gd name="T5" fmla="*/ 2147483647 h 97"/>
              <a:gd name="T6" fmla="*/ 0 60000 65536"/>
              <a:gd name="T7" fmla="*/ 0 60000 65536"/>
              <a:gd name="T8" fmla="*/ 0 60000 65536"/>
              <a:gd name="T9" fmla="*/ 0 w 453"/>
              <a:gd name="T10" fmla="*/ 0 h 97"/>
              <a:gd name="T11" fmla="*/ 453 w 453"/>
              <a:gd name="T12" fmla="*/ 97 h 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97">
                <a:moveTo>
                  <a:pt x="0" y="52"/>
                </a:moveTo>
                <a:cubicBezTo>
                  <a:pt x="76" y="26"/>
                  <a:pt x="152" y="0"/>
                  <a:pt x="227" y="7"/>
                </a:cubicBezTo>
                <a:cubicBezTo>
                  <a:pt x="302" y="14"/>
                  <a:pt x="377" y="55"/>
                  <a:pt x="453" y="9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50" name="Freeform 149"/>
          <p:cNvSpPr>
            <a:spLocks/>
          </p:cNvSpPr>
          <p:nvPr/>
        </p:nvSpPr>
        <p:spPr bwMode="auto">
          <a:xfrm>
            <a:off x="5581650" y="1762125"/>
            <a:ext cx="719138" cy="153988"/>
          </a:xfrm>
          <a:custGeom>
            <a:avLst/>
            <a:gdLst>
              <a:gd name="T0" fmla="*/ 0 w 453"/>
              <a:gd name="T1" fmla="*/ 2147483647 h 97"/>
              <a:gd name="T2" fmla="*/ 2147483647 w 453"/>
              <a:gd name="T3" fmla="*/ 2147483647 h 97"/>
              <a:gd name="T4" fmla="*/ 2147483647 w 453"/>
              <a:gd name="T5" fmla="*/ 2147483647 h 97"/>
              <a:gd name="T6" fmla="*/ 0 60000 65536"/>
              <a:gd name="T7" fmla="*/ 0 60000 65536"/>
              <a:gd name="T8" fmla="*/ 0 60000 65536"/>
              <a:gd name="T9" fmla="*/ 0 w 453"/>
              <a:gd name="T10" fmla="*/ 0 h 97"/>
              <a:gd name="T11" fmla="*/ 453 w 453"/>
              <a:gd name="T12" fmla="*/ 97 h 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97">
                <a:moveTo>
                  <a:pt x="0" y="52"/>
                </a:moveTo>
                <a:cubicBezTo>
                  <a:pt x="76" y="26"/>
                  <a:pt x="152" y="0"/>
                  <a:pt x="227" y="7"/>
                </a:cubicBezTo>
                <a:cubicBezTo>
                  <a:pt x="302" y="14"/>
                  <a:pt x="377" y="55"/>
                  <a:pt x="453" y="9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51" name="Freeform 150"/>
          <p:cNvSpPr>
            <a:spLocks/>
          </p:cNvSpPr>
          <p:nvPr/>
        </p:nvSpPr>
        <p:spPr bwMode="auto">
          <a:xfrm>
            <a:off x="5653088" y="1773238"/>
            <a:ext cx="719137" cy="153987"/>
          </a:xfrm>
          <a:custGeom>
            <a:avLst/>
            <a:gdLst>
              <a:gd name="T0" fmla="*/ 0 w 453"/>
              <a:gd name="T1" fmla="*/ 2147483647 h 97"/>
              <a:gd name="T2" fmla="*/ 2147483647 w 453"/>
              <a:gd name="T3" fmla="*/ 2147483647 h 97"/>
              <a:gd name="T4" fmla="*/ 2147483647 w 453"/>
              <a:gd name="T5" fmla="*/ 2147483647 h 97"/>
              <a:gd name="T6" fmla="*/ 0 60000 65536"/>
              <a:gd name="T7" fmla="*/ 0 60000 65536"/>
              <a:gd name="T8" fmla="*/ 0 60000 65536"/>
              <a:gd name="T9" fmla="*/ 0 w 453"/>
              <a:gd name="T10" fmla="*/ 0 h 97"/>
              <a:gd name="T11" fmla="*/ 453 w 453"/>
              <a:gd name="T12" fmla="*/ 97 h 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97">
                <a:moveTo>
                  <a:pt x="0" y="52"/>
                </a:moveTo>
                <a:cubicBezTo>
                  <a:pt x="76" y="26"/>
                  <a:pt x="152" y="0"/>
                  <a:pt x="227" y="7"/>
                </a:cubicBezTo>
                <a:cubicBezTo>
                  <a:pt x="302" y="14"/>
                  <a:pt x="377" y="55"/>
                  <a:pt x="453" y="9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52" name="Freeform 151"/>
          <p:cNvSpPr>
            <a:spLocks/>
          </p:cNvSpPr>
          <p:nvPr/>
        </p:nvSpPr>
        <p:spPr bwMode="auto">
          <a:xfrm>
            <a:off x="5365750" y="1628775"/>
            <a:ext cx="719138" cy="153988"/>
          </a:xfrm>
          <a:custGeom>
            <a:avLst/>
            <a:gdLst>
              <a:gd name="T0" fmla="*/ 0 w 453"/>
              <a:gd name="T1" fmla="*/ 2147483647 h 97"/>
              <a:gd name="T2" fmla="*/ 2147483647 w 453"/>
              <a:gd name="T3" fmla="*/ 2147483647 h 97"/>
              <a:gd name="T4" fmla="*/ 2147483647 w 453"/>
              <a:gd name="T5" fmla="*/ 2147483647 h 97"/>
              <a:gd name="T6" fmla="*/ 0 60000 65536"/>
              <a:gd name="T7" fmla="*/ 0 60000 65536"/>
              <a:gd name="T8" fmla="*/ 0 60000 65536"/>
              <a:gd name="T9" fmla="*/ 0 w 453"/>
              <a:gd name="T10" fmla="*/ 0 h 97"/>
              <a:gd name="T11" fmla="*/ 453 w 453"/>
              <a:gd name="T12" fmla="*/ 97 h 9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3" h="97">
                <a:moveTo>
                  <a:pt x="0" y="52"/>
                </a:moveTo>
                <a:cubicBezTo>
                  <a:pt x="76" y="26"/>
                  <a:pt x="152" y="0"/>
                  <a:pt x="227" y="7"/>
                </a:cubicBezTo>
                <a:cubicBezTo>
                  <a:pt x="302" y="14"/>
                  <a:pt x="377" y="55"/>
                  <a:pt x="453" y="97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53" name="Freeform 152"/>
          <p:cNvSpPr>
            <a:spLocks/>
          </p:cNvSpPr>
          <p:nvPr/>
        </p:nvSpPr>
        <p:spPr bwMode="auto">
          <a:xfrm>
            <a:off x="5484813" y="1484313"/>
            <a:ext cx="1031875" cy="1019175"/>
          </a:xfrm>
          <a:custGeom>
            <a:avLst/>
            <a:gdLst>
              <a:gd name="T0" fmla="*/ 2147483647 w 650"/>
              <a:gd name="T1" fmla="*/ 0 h 642"/>
              <a:gd name="T2" fmla="*/ 2147483647 w 650"/>
              <a:gd name="T3" fmla="*/ 2147483647 h 642"/>
              <a:gd name="T4" fmla="*/ 2147483647 w 650"/>
              <a:gd name="T5" fmla="*/ 2147483647 h 642"/>
              <a:gd name="T6" fmla="*/ 2147483647 w 650"/>
              <a:gd name="T7" fmla="*/ 2147483647 h 642"/>
              <a:gd name="T8" fmla="*/ 2147483647 w 650"/>
              <a:gd name="T9" fmla="*/ 2147483647 h 642"/>
              <a:gd name="T10" fmla="*/ 2147483647 w 650"/>
              <a:gd name="T11" fmla="*/ 2147483647 h 6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0"/>
              <a:gd name="T19" fmla="*/ 0 h 642"/>
              <a:gd name="T20" fmla="*/ 650 w 650"/>
              <a:gd name="T21" fmla="*/ 642 h 6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0" h="642">
                <a:moveTo>
                  <a:pt x="15" y="0"/>
                </a:moveTo>
                <a:cubicBezTo>
                  <a:pt x="7" y="113"/>
                  <a:pt x="0" y="227"/>
                  <a:pt x="15" y="318"/>
                </a:cubicBezTo>
                <a:cubicBezTo>
                  <a:pt x="30" y="409"/>
                  <a:pt x="52" y="492"/>
                  <a:pt x="105" y="545"/>
                </a:cubicBezTo>
                <a:cubicBezTo>
                  <a:pt x="158" y="598"/>
                  <a:pt x="264" y="628"/>
                  <a:pt x="332" y="635"/>
                </a:cubicBezTo>
                <a:cubicBezTo>
                  <a:pt x="400" y="642"/>
                  <a:pt x="461" y="613"/>
                  <a:pt x="514" y="590"/>
                </a:cubicBezTo>
                <a:cubicBezTo>
                  <a:pt x="567" y="567"/>
                  <a:pt x="608" y="533"/>
                  <a:pt x="650" y="499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54" name="Freeform 153"/>
          <p:cNvSpPr>
            <a:spLocks/>
          </p:cNvSpPr>
          <p:nvPr/>
        </p:nvSpPr>
        <p:spPr bwMode="auto">
          <a:xfrm>
            <a:off x="5435600" y="1628775"/>
            <a:ext cx="1031875" cy="1019175"/>
          </a:xfrm>
          <a:custGeom>
            <a:avLst/>
            <a:gdLst>
              <a:gd name="T0" fmla="*/ 2147483647 w 650"/>
              <a:gd name="T1" fmla="*/ 0 h 642"/>
              <a:gd name="T2" fmla="*/ 2147483647 w 650"/>
              <a:gd name="T3" fmla="*/ 2147483647 h 642"/>
              <a:gd name="T4" fmla="*/ 2147483647 w 650"/>
              <a:gd name="T5" fmla="*/ 2147483647 h 642"/>
              <a:gd name="T6" fmla="*/ 2147483647 w 650"/>
              <a:gd name="T7" fmla="*/ 2147483647 h 642"/>
              <a:gd name="T8" fmla="*/ 2147483647 w 650"/>
              <a:gd name="T9" fmla="*/ 2147483647 h 642"/>
              <a:gd name="T10" fmla="*/ 2147483647 w 650"/>
              <a:gd name="T11" fmla="*/ 2147483647 h 6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0"/>
              <a:gd name="T19" fmla="*/ 0 h 642"/>
              <a:gd name="T20" fmla="*/ 650 w 650"/>
              <a:gd name="T21" fmla="*/ 642 h 6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0" h="642">
                <a:moveTo>
                  <a:pt x="15" y="0"/>
                </a:moveTo>
                <a:cubicBezTo>
                  <a:pt x="7" y="113"/>
                  <a:pt x="0" y="227"/>
                  <a:pt x="15" y="318"/>
                </a:cubicBezTo>
                <a:cubicBezTo>
                  <a:pt x="30" y="409"/>
                  <a:pt x="52" y="492"/>
                  <a:pt x="105" y="545"/>
                </a:cubicBezTo>
                <a:cubicBezTo>
                  <a:pt x="158" y="598"/>
                  <a:pt x="264" y="628"/>
                  <a:pt x="332" y="635"/>
                </a:cubicBezTo>
                <a:cubicBezTo>
                  <a:pt x="400" y="642"/>
                  <a:pt x="461" y="613"/>
                  <a:pt x="514" y="590"/>
                </a:cubicBezTo>
                <a:cubicBezTo>
                  <a:pt x="567" y="567"/>
                  <a:pt x="608" y="533"/>
                  <a:pt x="650" y="499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55" name="Freeform 154"/>
          <p:cNvSpPr>
            <a:spLocks/>
          </p:cNvSpPr>
          <p:nvPr/>
        </p:nvSpPr>
        <p:spPr bwMode="auto">
          <a:xfrm>
            <a:off x="5364163" y="1628775"/>
            <a:ext cx="1031875" cy="1019175"/>
          </a:xfrm>
          <a:custGeom>
            <a:avLst/>
            <a:gdLst>
              <a:gd name="T0" fmla="*/ 2147483647 w 650"/>
              <a:gd name="T1" fmla="*/ 0 h 642"/>
              <a:gd name="T2" fmla="*/ 2147483647 w 650"/>
              <a:gd name="T3" fmla="*/ 2147483647 h 642"/>
              <a:gd name="T4" fmla="*/ 2147483647 w 650"/>
              <a:gd name="T5" fmla="*/ 2147483647 h 642"/>
              <a:gd name="T6" fmla="*/ 2147483647 w 650"/>
              <a:gd name="T7" fmla="*/ 2147483647 h 642"/>
              <a:gd name="T8" fmla="*/ 2147483647 w 650"/>
              <a:gd name="T9" fmla="*/ 2147483647 h 642"/>
              <a:gd name="T10" fmla="*/ 2147483647 w 650"/>
              <a:gd name="T11" fmla="*/ 2147483647 h 6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0"/>
              <a:gd name="T19" fmla="*/ 0 h 642"/>
              <a:gd name="T20" fmla="*/ 650 w 650"/>
              <a:gd name="T21" fmla="*/ 642 h 6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0" h="642">
                <a:moveTo>
                  <a:pt x="15" y="0"/>
                </a:moveTo>
                <a:cubicBezTo>
                  <a:pt x="7" y="113"/>
                  <a:pt x="0" y="227"/>
                  <a:pt x="15" y="318"/>
                </a:cubicBezTo>
                <a:cubicBezTo>
                  <a:pt x="30" y="409"/>
                  <a:pt x="52" y="492"/>
                  <a:pt x="105" y="545"/>
                </a:cubicBezTo>
                <a:cubicBezTo>
                  <a:pt x="158" y="598"/>
                  <a:pt x="264" y="628"/>
                  <a:pt x="332" y="635"/>
                </a:cubicBezTo>
                <a:cubicBezTo>
                  <a:pt x="400" y="642"/>
                  <a:pt x="461" y="613"/>
                  <a:pt x="514" y="590"/>
                </a:cubicBezTo>
                <a:cubicBezTo>
                  <a:pt x="567" y="567"/>
                  <a:pt x="608" y="533"/>
                  <a:pt x="650" y="499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56" name="Freeform 155"/>
          <p:cNvSpPr>
            <a:spLocks/>
          </p:cNvSpPr>
          <p:nvPr/>
        </p:nvSpPr>
        <p:spPr bwMode="auto">
          <a:xfrm>
            <a:off x="5508625" y="1484313"/>
            <a:ext cx="1031875" cy="1019175"/>
          </a:xfrm>
          <a:custGeom>
            <a:avLst/>
            <a:gdLst>
              <a:gd name="T0" fmla="*/ 2147483647 w 650"/>
              <a:gd name="T1" fmla="*/ 0 h 642"/>
              <a:gd name="T2" fmla="*/ 2147483647 w 650"/>
              <a:gd name="T3" fmla="*/ 2147483647 h 642"/>
              <a:gd name="T4" fmla="*/ 2147483647 w 650"/>
              <a:gd name="T5" fmla="*/ 2147483647 h 642"/>
              <a:gd name="T6" fmla="*/ 2147483647 w 650"/>
              <a:gd name="T7" fmla="*/ 2147483647 h 642"/>
              <a:gd name="T8" fmla="*/ 2147483647 w 650"/>
              <a:gd name="T9" fmla="*/ 2147483647 h 642"/>
              <a:gd name="T10" fmla="*/ 2147483647 w 650"/>
              <a:gd name="T11" fmla="*/ 2147483647 h 6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0"/>
              <a:gd name="T19" fmla="*/ 0 h 642"/>
              <a:gd name="T20" fmla="*/ 650 w 650"/>
              <a:gd name="T21" fmla="*/ 642 h 6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0" h="642">
                <a:moveTo>
                  <a:pt x="15" y="0"/>
                </a:moveTo>
                <a:cubicBezTo>
                  <a:pt x="7" y="113"/>
                  <a:pt x="0" y="227"/>
                  <a:pt x="15" y="318"/>
                </a:cubicBezTo>
                <a:cubicBezTo>
                  <a:pt x="30" y="409"/>
                  <a:pt x="52" y="492"/>
                  <a:pt x="105" y="545"/>
                </a:cubicBezTo>
                <a:cubicBezTo>
                  <a:pt x="158" y="598"/>
                  <a:pt x="264" y="628"/>
                  <a:pt x="332" y="635"/>
                </a:cubicBezTo>
                <a:cubicBezTo>
                  <a:pt x="400" y="642"/>
                  <a:pt x="461" y="613"/>
                  <a:pt x="514" y="590"/>
                </a:cubicBezTo>
                <a:cubicBezTo>
                  <a:pt x="567" y="567"/>
                  <a:pt x="608" y="533"/>
                  <a:pt x="650" y="499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57" name="Freeform 156"/>
          <p:cNvSpPr>
            <a:spLocks/>
          </p:cNvSpPr>
          <p:nvPr/>
        </p:nvSpPr>
        <p:spPr bwMode="auto">
          <a:xfrm>
            <a:off x="5472113" y="1760538"/>
            <a:ext cx="828675" cy="876300"/>
          </a:xfrm>
          <a:custGeom>
            <a:avLst/>
            <a:gdLst>
              <a:gd name="T0" fmla="*/ 2147483647 w 522"/>
              <a:gd name="T1" fmla="*/ 2147483647 h 552"/>
              <a:gd name="T2" fmla="*/ 2147483647 w 522"/>
              <a:gd name="T3" fmla="*/ 2147483647 h 552"/>
              <a:gd name="T4" fmla="*/ 2147483647 w 522"/>
              <a:gd name="T5" fmla="*/ 2147483647 h 552"/>
              <a:gd name="T6" fmla="*/ 2147483647 w 522"/>
              <a:gd name="T7" fmla="*/ 2147483647 h 552"/>
              <a:gd name="T8" fmla="*/ 2147483647 w 522"/>
              <a:gd name="T9" fmla="*/ 2147483647 h 5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2"/>
              <a:gd name="T16" fmla="*/ 0 h 552"/>
              <a:gd name="T17" fmla="*/ 522 w 522"/>
              <a:gd name="T18" fmla="*/ 552 h 5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2" h="552">
                <a:moveTo>
                  <a:pt x="522" y="98"/>
                </a:moveTo>
                <a:cubicBezTo>
                  <a:pt x="442" y="49"/>
                  <a:pt x="363" y="0"/>
                  <a:pt x="295" y="8"/>
                </a:cubicBezTo>
                <a:cubicBezTo>
                  <a:pt x="227" y="16"/>
                  <a:pt x="151" y="91"/>
                  <a:pt x="113" y="144"/>
                </a:cubicBezTo>
                <a:cubicBezTo>
                  <a:pt x="75" y="197"/>
                  <a:pt x="0" y="257"/>
                  <a:pt x="68" y="325"/>
                </a:cubicBezTo>
                <a:cubicBezTo>
                  <a:pt x="136" y="393"/>
                  <a:pt x="447" y="514"/>
                  <a:pt x="522" y="552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58" name="Freeform 157"/>
          <p:cNvSpPr>
            <a:spLocks/>
          </p:cNvSpPr>
          <p:nvPr/>
        </p:nvSpPr>
        <p:spPr bwMode="auto">
          <a:xfrm>
            <a:off x="5364163" y="1773238"/>
            <a:ext cx="828675" cy="876300"/>
          </a:xfrm>
          <a:custGeom>
            <a:avLst/>
            <a:gdLst>
              <a:gd name="T0" fmla="*/ 2147483647 w 522"/>
              <a:gd name="T1" fmla="*/ 2147483647 h 552"/>
              <a:gd name="T2" fmla="*/ 2147483647 w 522"/>
              <a:gd name="T3" fmla="*/ 2147483647 h 552"/>
              <a:gd name="T4" fmla="*/ 2147483647 w 522"/>
              <a:gd name="T5" fmla="*/ 2147483647 h 552"/>
              <a:gd name="T6" fmla="*/ 2147483647 w 522"/>
              <a:gd name="T7" fmla="*/ 2147483647 h 552"/>
              <a:gd name="T8" fmla="*/ 2147483647 w 522"/>
              <a:gd name="T9" fmla="*/ 2147483647 h 5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2"/>
              <a:gd name="T16" fmla="*/ 0 h 552"/>
              <a:gd name="T17" fmla="*/ 522 w 522"/>
              <a:gd name="T18" fmla="*/ 552 h 5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2" h="552">
                <a:moveTo>
                  <a:pt x="522" y="98"/>
                </a:moveTo>
                <a:cubicBezTo>
                  <a:pt x="442" y="49"/>
                  <a:pt x="363" y="0"/>
                  <a:pt x="295" y="8"/>
                </a:cubicBezTo>
                <a:cubicBezTo>
                  <a:pt x="227" y="16"/>
                  <a:pt x="151" y="91"/>
                  <a:pt x="113" y="144"/>
                </a:cubicBezTo>
                <a:cubicBezTo>
                  <a:pt x="75" y="197"/>
                  <a:pt x="0" y="257"/>
                  <a:pt x="68" y="325"/>
                </a:cubicBezTo>
                <a:cubicBezTo>
                  <a:pt x="136" y="393"/>
                  <a:pt x="447" y="514"/>
                  <a:pt x="522" y="552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59" name="Freeform 158"/>
          <p:cNvSpPr>
            <a:spLocks/>
          </p:cNvSpPr>
          <p:nvPr/>
        </p:nvSpPr>
        <p:spPr bwMode="auto">
          <a:xfrm>
            <a:off x="5508625" y="1773238"/>
            <a:ext cx="828675" cy="876300"/>
          </a:xfrm>
          <a:custGeom>
            <a:avLst/>
            <a:gdLst>
              <a:gd name="T0" fmla="*/ 2147483647 w 522"/>
              <a:gd name="T1" fmla="*/ 2147483647 h 552"/>
              <a:gd name="T2" fmla="*/ 2147483647 w 522"/>
              <a:gd name="T3" fmla="*/ 2147483647 h 552"/>
              <a:gd name="T4" fmla="*/ 2147483647 w 522"/>
              <a:gd name="T5" fmla="*/ 2147483647 h 552"/>
              <a:gd name="T6" fmla="*/ 2147483647 w 522"/>
              <a:gd name="T7" fmla="*/ 2147483647 h 552"/>
              <a:gd name="T8" fmla="*/ 2147483647 w 522"/>
              <a:gd name="T9" fmla="*/ 2147483647 h 5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2"/>
              <a:gd name="T16" fmla="*/ 0 h 552"/>
              <a:gd name="T17" fmla="*/ 522 w 522"/>
              <a:gd name="T18" fmla="*/ 552 h 5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2" h="552">
                <a:moveTo>
                  <a:pt x="522" y="98"/>
                </a:moveTo>
                <a:cubicBezTo>
                  <a:pt x="442" y="49"/>
                  <a:pt x="363" y="0"/>
                  <a:pt x="295" y="8"/>
                </a:cubicBezTo>
                <a:cubicBezTo>
                  <a:pt x="227" y="16"/>
                  <a:pt x="151" y="91"/>
                  <a:pt x="113" y="144"/>
                </a:cubicBezTo>
                <a:cubicBezTo>
                  <a:pt x="75" y="197"/>
                  <a:pt x="0" y="257"/>
                  <a:pt x="68" y="325"/>
                </a:cubicBezTo>
                <a:cubicBezTo>
                  <a:pt x="136" y="393"/>
                  <a:pt x="447" y="514"/>
                  <a:pt x="522" y="552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60" name="Freeform 159"/>
          <p:cNvSpPr>
            <a:spLocks/>
          </p:cNvSpPr>
          <p:nvPr/>
        </p:nvSpPr>
        <p:spPr bwMode="auto">
          <a:xfrm>
            <a:off x="5219700" y="1700213"/>
            <a:ext cx="828675" cy="876300"/>
          </a:xfrm>
          <a:custGeom>
            <a:avLst/>
            <a:gdLst>
              <a:gd name="T0" fmla="*/ 2147483647 w 522"/>
              <a:gd name="T1" fmla="*/ 2147483647 h 552"/>
              <a:gd name="T2" fmla="*/ 2147483647 w 522"/>
              <a:gd name="T3" fmla="*/ 2147483647 h 552"/>
              <a:gd name="T4" fmla="*/ 2147483647 w 522"/>
              <a:gd name="T5" fmla="*/ 2147483647 h 552"/>
              <a:gd name="T6" fmla="*/ 2147483647 w 522"/>
              <a:gd name="T7" fmla="*/ 2147483647 h 552"/>
              <a:gd name="T8" fmla="*/ 2147483647 w 522"/>
              <a:gd name="T9" fmla="*/ 2147483647 h 5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2"/>
              <a:gd name="T16" fmla="*/ 0 h 552"/>
              <a:gd name="T17" fmla="*/ 522 w 522"/>
              <a:gd name="T18" fmla="*/ 552 h 5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2" h="552">
                <a:moveTo>
                  <a:pt x="522" y="98"/>
                </a:moveTo>
                <a:cubicBezTo>
                  <a:pt x="442" y="49"/>
                  <a:pt x="363" y="0"/>
                  <a:pt x="295" y="8"/>
                </a:cubicBezTo>
                <a:cubicBezTo>
                  <a:pt x="227" y="16"/>
                  <a:pt x="151" y="91"/>
                  <a:pt x="113" y="144"/>
                </a:cubicBezTo>
                <a:cubicBezTo>
                  <a:pt x="75" y="197"/>
                  <a:pt x="0" y="257"/>
                  <a:pt x="68" y="325"/>
                </a:cubicBezTo>
                <a:cubicBezTo>
                  <a:pt x="136" y="393"/>
                  <a:pt x="447" y="514"/>
                  <a:pt x="522" y="552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61" name="Freeform 160"/>
          <p:cNvSpPr>
            <a:spLocks/>
          </p:cNvSpPr>
          <p:nvPr/>
        </p:nvSpPr>
        <p:spPr bwMode="auto">
          <a:xfrm>
            <a:off x="2627313" y="1773238"/>
            <a:ext cx="828675" cy="876300"/>
          </a:xfrm>
          <a:custGeom>
            <a:avLst/>
            <a:gdLst>
              <a:gd name="T0" fmla="*/ 2147483647 w 522"/>
              <a:gd name="T1" fmla="*/ 2147483647 h 552"/>
              <a:gd name="T2" fmla="*/ 2147483647 w 522"/>
              <a:gd name="T3" fmla="*/ 2147483647 h 552"/>
              <a:gd name="T4" fmla="*/ 2147483647 w 522"/>
              <a:gd name="T5" fmla="*/ 2147483647 h 552"/>
              <a:gd name="T6" fmla="*/ 2147483647 w 522"/>
              <a:gd name="T7" fmla="*/ 2147483647 h 552"/>
              <a:gd name="T8" fmla="*/ 2147483647 w 522"/>
              <a:gd name="T9" fmla="*/ 2147483647 h 55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2"/>
              <a:gd name="T16" fmla="*/ 0 h 552"/>
              <a:gd name="T17" fmla="*/ 522 w 522"/>
              <a:gd name="T18" fmla="*/ 552 h 55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2" h="552">
                <a:moveTo>
                  <a:pt x="522" y="98"/>
                </a:moveTo>
                <a:cubicBezTo>
                  <a:pt x="442" y="49"/>
                  <a:pt x="363" y="0"/>
                  <a:pt x="295" y="8"/>
                </a:cubicBezTo>
                <a:cubicBezTo>
                  <a:pt x="227" y="16"/>
                  <a:pt x="151" y="91"/>
                  <a:pt x="113" y="144"/>
                </a:cubicBezTo>
                <a:cubicBezTo>
                  <a:pt x="75" y="197"/>
                  <a:pt x="0" y="257"/>
                  <a:pt x="68" y="325"/>
                </a:cubicBezTo>
                <a:cubicBezTo>
                  <a:pt x="136" y="393"/>
                  <a:pt x="447" y="514"/>
                  <a:pt x="522" y="552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62" name="Freeform 161"/>
          <p:cNvSpPr>
            <a:spLocks/>
          </p:cNvSpPr>
          <p:nvPr/>
        </p:nvSpPr>
        <p:spPr bwMode="auto">
          <a:xfrm>
            <a:off x="5280025" y="1484313"/>
            <a:ext cx="1092200" cy="1031875"/>
          </a:xfrm>
          <a:custGeom>
            <a:avLst/>
            <a:gdLst>
              <a:gd name="T0" fmla="*/ 2147483647 w 688"/>
              <a:gd name="T1" fmla="*/ 2147483647 h 650"/>
              <a:gd name="T2" fmla="*/ 2147483647 w 688"/>
              <a:gd name="T3" fmla="*/ 2147483647 h 650"/>
              <a:gd name="T4" fmla="*/ 2147483647 w 688"/>
              <a:gd name="T5" fmla="*/ 2147483647 h 650"/>
              <a:gd name="T6" fmla="*/ 2147483647 w 688"/>
              <a:gd name="T7" fmla="*/ 0 h 650"/>
              <a:gd name="T8" fmla="*/ 0 60000 65536"/>
              <a:gd name="T9" fmla="*/ 0 60000 65536"/>
              <a:gd name="T10" fmla="*/ 0 60000 65536"/>
              <a:gd name="T11" fmla="*/ 0 60000 65536"/>
              <a:gd name="T12" fmla="*/ 0 w 688"/>
              <a:gd name="T13" fmla="*/ 0 h 650"/>
              <a:gd name="T14" fmla="*/ 688 w 688"/>
              <a:gd name="T15" fmla="*/ 650 h 6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8" h="650">
                <a:moveTo>
                  <a:pt x="688" y="635"/>
                </a:moveTo>
                <a:cubicBezTo>
                  <a:pt x="472" y="642"/>
                  <a:pt x="257" y="650"/>
                  <a:pt x="144" y="590"/>
                </a:cubicBezTo>
                <a:cubicBezTo>
                  <a:pt x="31" y="530"/>
                  <a:pt x="16" y="370"/>
                  <a:pt x="8" y="272"/>
                </a:cubicBezTo>
                <a:cubicBezTo>
                  <a:pt x="0" y="174"/>
                  <a:pt x="83" y="45"/>
                  <a:pt x="98" y="0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63" name="Freeform 162"/>
          <p:cNvSpPr>
            <a:spLocks/>
          </p:cNvSpPr>
          <p:nvPr/>
        </p:nvSpPr>
        <p:spPr bwMode="auto">
          <a:xfrm>
            <a:off x="5351463" y="1412875"/>
            <a:ext cx="1092200" cy="1031875"/>
          </a:xfrm>
          <a:custGeom>
            <a:avLst/>
            <a:gdLst>
              <a:gd name="T0" fmla="*/ 2147483647 w 688"/>
              <a:gd name="T1" fmla="*/ 2147483647 h 650"/>
              <a:gd name="T2" fmla="*/ 2147483647 w 688"/>
              <a:gd name="T3" fmla="*/ 2147483647 h 650"/>
              <a:gd name="T4" fmla="*/ 2147483647 w 688"/>
              <a:gd name="T5" fmla="*/ 2147483647 h 650"/>
              <a:gd name="T6" fmla="*/ 2147483647 w 688"/>
              <a:gd name="T7" fmla="*/ 0 h 650"/>
              <a:gd name="T8" fmla="*/ 0 60000 65536"/>
              <a:gd name="T9" fmla="*/ 0 60000 65536"/>
              <a:gd name="T10" fmla="*/ 0 60000 65536"/>
              <a:gd name="T11" fmla="*/ 0 60000 65536"/>
              <a:gd name="T12" fmla="*/ 0 w 688"/>
              <a:gd name="T13" fmla="*/ 0 h 650"/>
              <a:gd name="T14" fmla="*/ 688 w 688"/>
              <a:gd name="T15" fmla="*/ 650 h 6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8" h="650">
                <a:moveTo>
                  <a:pt x="688" y="635"/>
                </a:moveTo>
                <a:cubicBezTo>
                  <a:pt x="472" y="642"/>
                  <a:pt x="257" y="650"/>
                  <a:pt x="144" y="590"/>
                </a:cubicBezTo>
                <a:cubicBezTo>
                  <a:pt x="31" y="530"/>
                  <a:pt x="16" y="370"/>
                  <a:pt x="8" y="272"/>
                </a:cubicBezTo>
                <a:cubicBezTo>
                  <a:pt x="0" y="174"/>
                  <a:pt x="83" y="45"/>
                  <a:pt x="98" y="0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64" name="Freeform 163"/>
          <p:cNvSpPr>
            <a:spLocks/>
          </p:cNvSpPr>
          <p:nvPr/>
        </p:nvSpPr>
        <p:spPr bwMode="auto">
          <a:xfrm>
            <a:off x="5292725" y="1533525"/>
            <a:ext cx="1092200" cy="1031875"/>
          </a:xfrm>
          <a:custGeom>
            <a:avLst/>
            <a:gdLst>
              <a:gd name="T0" fmla="*/ 2147483647 w 688"/>
              <a:gd name="T1" fmla="*/ 2147483647 h 650"/>
              <a:gd name="T2" fmla="*/ 2147483647 w 688"/>
              <a:gd name="T3" fmla="*/ 2147483647 h 650"/>
              <a:gd name="T4" fmla="*/ 2147483647 w 688"/>
              <a:gd name="T5" fmla="*/ 2147483647 h 650"/>
              <a:gd name="T6" fmla="*/ 2147483647 w 688"/>
              <a:gd name="T7" fmla="*/ 0 h 650"/>
              <a:gd name="T8" fmla="*/ 0 60000 65536"/>
              <a:gd name="T9" fmla="*/ 0 60000 65536"/>
              <a:gd name="T10" fmla="*/ 0 60000 65536"/>
              <a:gd name="T11" fmla="*/ 0 60000 65536"/>
              <a:gd name="T12" fmla="*/ 0 w 688"/>
              <a:gd name="T13" fmla="*/ 0 h 650"/>
              <a:gd name="T14" fmla="*/ 688 w 688"/>
              <a:gd name="T15" fmla="*/ 650 h 6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8" h="650">
                <a:moveTo>
                  <a:pt x="688" y="635"/>
                </a:moveTo>
                <a:cubicBezTo>
                  <a:pt x="472" y="642"/>
                  <a:pt x="257" y="650"/>
                  <a:pt x="144" y="590"/>
                </a:cubicBezTo>
                <a:cubicBezTo>
                  <a:pt x="31" y="530"/>
                  <a:pt x="16" y="370"/>
                  <a:pt x="8" y="272"/>
                </a:cubicBezTo>
                <a:cubicBezTo>
                  <a:pt x="0" y="174"/>
                  <a:pt x="83" y="45"/>
                  <a:pt x="98" y="0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65" name="Freeform 164"/>
          <p:cNvSpPr>
            <a:spLocks/>
          </p:cNvSpPr>
          <p:nvPr/>
        </p:nvSpPr>
        <p:spPr bwMode="auto">
          <a:xfrm>
            <a:off x="5280025" y="1557338"/>
            <a:ext cx="1092200" cy="1031875"/>
          </a:xfrm>
          <a:custGeom>
            <a:avLst/>
            <a:gdLst>
              <a:gd name="T0" fmla="*/ 2147483647 w 688"/>
              <a:gd name="T1" fmla="*/ 2147483647 h 650"/>
              <a:gd name="T2" fmla="*/ 2147483647 w 688"/>
              <a:gd name="T3" fmla="*/ 2147483647 h 650"/>
              <a:gd name="T4" fmla="*/ 2147483647 w 688"/>
              <a:gd name="T5" fmla="*/ 2147483647 h 650"/>
              <a:gd name="T6" fmla="*/ 2147483647 w 688"/>
              <a:gd name="T7" fmla="*/ 0 h 650"/>
              <a:gd name="T8" fmla="*/ 0 60000 65536"/>
              <a:gd name="T9" fmla="*/ 0 60000 65536"/>
              <a:gd name="T10" fmla="*/ 0 60000 65536"/>
              <a:gd name="T11" fmla="*/ 0 60000 65536"/>
              <a:gd name="T12" fmla="*/ 0 w 688"/>
              <a:gd name="T13" fmla="*/ 0 h 650"/>
              <a:gd name="T14" fmla="*/ 688 w 688"/>
              <a:gd name="T15" fmla="*/ 650 h 6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8" h="650">
                <a:moveTo>
                  <a:pt x="688" y="635"/>
                </a:moveTo>
                <a:cubicBezTo>
                  <a:pt x="472" y="642"/>
                  <a:pt x="257" y="650"/>
                  <a:pt x="144" y="590"/>
                </a:cubicBezTo>
                <a:cubicBezTo>
                  <a:pt x="31" y="530"/>
                  <a:pt x="16" y="370"/>
                  <a:pt x="8" y="272"/>
                </a:cubicBezTo>
                <a:cubicBezTo>
                  <a:pt x="0" y="174"/>
                  <a:pt x="83" y="45"/>
                  <a:pt x="98" y="0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66" name="Freeform 165"/>
          <p:cNvSpPr>
            <a:spLocks/>
          </p:cNvSpPr>
          <p:nvPr/>
        </p:nvSpPr>
        <p:spPr bwMode="auto">
          <a:xfrm>
            <a:off x="5580063" y="1484313"/>
            <a:ext cx="863600" cy="1068387"/>
          </a:xfrm>
          <a:custGeom>
            <a:avLst/>
            <a:gdLst>
              <a:gd name="T0" fmla="*/ 2147483647 w 544"/>
              <a:gd name="T1" fmla="*/ 2147483647 h 673"/>
              <a:gd name="T2" fmla="*/ 2147483647 w 544"/>
              <a:gd name="T3" fmla="*/ 2147483647 h 673"/>
              <a:gd name="T4" fmla="*/ 0 w 544"/>
              <a:gd name="T5" fmla="*/ 0 h 673"/>
              <a:gd name="T6" fmla="*/ 0 60000 65536"/>
              <a:gd name="T7" fmla="*/ 0 60000 65536"/>
              <a:gd name="T8" fmla="*/ 0 60000 65536"/>
              <a:gd name="T9" fmla="*/ 0 w 544"/>
              <a:gd name="T10" fmla="*/ 0 h 673"/>
              <a:gd name="T11" fmla="*/ 544 w 544"/>
              <a:gd name="T12" fmla="*/ 673 h 6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673">
                <a:moveTo>
                  <a:pt x="544" y="499"/>
                </a:moveTo>
                <a:cubicBezTo>
                  <a:pt x="431" y="586"/>
                  <a:pt x="318" y="673"/>
                  <a:pt x="227" y="590"/>
                </a:cubicBezTo>
                <a:cubicBezTo>
                  <a:pt x="136" y="507"/>
                  <a:pt x="38" y="98"/>
                  <a:pt x="0" y="0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67" name="Freeform 166"/>
          <p:cNvSpPr>
            <a:spLocks/>
          </p:cNvSpPr>
          <p:nvPr/>
        </p:nvSpPr>
        <p:spPr bwMode="auto">
          <a:xfrm>
            <a:off x="5651500" y="1557338"/>
            <a:ext cx="863600" cy="1068387"/>
          </a:xfrm>
          <a:custGeom>
            <a:avLst/>
            <a:gdLst>
              <a:gd name="T0" fmla="*/ 2147483647 w 544"/>
              <a:gd name="T1" fmla="*/ 2147483647 h 673"/>
              <a:gd name="T2" fmla="*/ 2147483647 w 544"/>
              <a:gd name="T3" fmla="*/ 2147483647 h 673"/>
              <a:gd name="T4" fmla="*/ 0 w 544"/>
              <a:gd name="T5" fmla="*/ 0 h 673"/>
              <a:gd name="T6" fmla="*/ 0 60000 65536"/>
              <a:gd name="T7" fmla="*/ 0 60000 65536"/>
              <a:gd name="T8" fmla="*/ 0 60000 65536"/>
              <a:gd name="T9" fmla="*/ 0 w 544"/>
              <a:gd name="T10" fmla="*/ 0 h 673"/>
              <a:gd name="T11" fmla="*/ 544 w 544"/>
              <a:gd name="T12" fmla="*/ 673 h 6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673">
                <a:moveTo>
                  <a:pt x="544" y="499"/>
                </a:moveTo>
                <a:cubicBezTo>
                  <a:pt x="431" y="586"/>
                  <a:pt x="318" y="673"/>
                  <a:pt x="227" y="590"/>
                </a:cubicBezTo>
                <a:cubicBezTo>
                  <a:pt x="136" y="507"/>
                  <a:pt x="38" y="98"/>
                  <a:pt x="0" y="0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68" name="Freeform 167"/>
          <p:cNvSpPr>
            <a:spLocks/>
          </p:cNvSpPr>
          <p:nvPr/>
        </p:nvSpPr>
        <p:spPr bwMode="auto">
          <a:xfrm>
            <a:off x="5580063" y="1700213"/>
            <a:ext cx="863600" cy="1068387"/>
          </a:xfrm>
          <a:custGeom>
            <a:avLst/>
            <a:gdLst>
              <a:gd name="T0" fmla="*/ 2147483647 w 544"/>
              <a:gd name="T1" fmla="*/ 2147483647 h 673"/>
              <a:gd name="T2" fmla="*/ 2147483647 w 544"/>
              <a:gd name="T3" fmla="*/ 2147483647 h 673"/>
              <a:gd name="T4" fmla="*/ 0 w 544"/>
              <a:gd name="T5" fmla="*/ 0 h 673"/>
              <a:gd name="T6" fmla="*/ 0 60000 65536"/>
              <a:gd name="T7" fmla="*/ 0 60000 65536"/>
              <a:gd name="T8" fmla="*/ 0 60000 65536"/>
              <a:gd name="T9" fmla="*/ 0 w 544"/>
              <a:gd name="T10" fmla="*/ 0 h 673"/>
              <a:gd name="T11" fmla="*/ 544 w 544"/>
              <a:gd name="T12" fmla="*/ 673 h 6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673">
                <a:moveTo>
                  <a:pt x="544" y="499"/>
                </a:moveTo>
                <a:cubicBezTo>
                  <a:pt x="431" y="586"/>
                  <a:pt x="318" y="673"/>
                  <a:pt x="227" y="590"/>
                </a:cubicBezTo>
                <a:cubicBezTo>
                  <a:pt x="136" y="507"/>
                  <a:pt x="38" y="98"/>
                  <a:pt x="0" y="0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69" name="Freeform 168"/>
          <p:cNvSpPr>
            <a:spLocks/>
          </p:cNvSpPr>
          <p:nvPr/>
        </p:nvSpPr>
        <p:spPr bwMode="auto">
          <a:xfrm>
            <a:off x="5364163" y="1557338"/>
            <a:ext cx="863600" cy="1068387"/>
          </a:xfrm>
          <a:custGeom>
            <a:avLst/>
            <a:gdLst>
              <a:gd name="T0" fmla="*/ 2147483647 w 544"/>
              <a:gd name="T1" fmla="*/ 2147483647 h 673"/>
              <a:gd name="T2" fmla="*/ 2147483647 w 544"/>
              <a:gd name="T3" fmla="*/ 2147483647 h 673"/>
              <a:gd name="T4" fmla="*/ 0 w 544"/>
              <a:gd name="T5" fmla="*/ 0 h 673"/>
              <a:gd name="T6" fmla="*/ 0 60000 65536"/>
              <a:gd name="T7" fmla="*/ 0 60000 65536"/>
              <a:gd name="T8" fmla="*/ 0 60000 65536"/>
              <a:gd name="T9" fmla="*/ 0 w 544"/>
              <a:gd name="T10" fmla="*/ 0 h 673"/>
              <a:gd name="T11" fmla="*/ 544 w 544"/>
              <a:gd name="T12" fmla="*/ 673 h 6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4" h="673">
                <a:moveTo>
                  <a:pt x="544" y="499"/>
                </a:moveTo>
                <a:cubicBezTo>
                  <a:pt x="431" y="586"/>
                  <a:pt x="318" y="673"/>
                  <a:pt x="227" y="590"/>
                </a:cubicBezTo>
                <a:cubicBezTo>
                  <a:pt x="136" y="507"/>
                  <a:pt x="38" y="98"/>
                  <a:pt x="0" y="0"/>
                </a:cubicBezTo>
              </a:path>
            </a:pathLst>
          </a:custGeom>
          <a:noFill/>
          <a:ln w="9525">
            <a:solidFill>
              <a:srgbClr val="FFFF66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70" name="Freeform 169"/>
          <p:cNvSpPr>
            <a:spLocks/>
          </p:cNvSpPr>
          <p:nvPr/>
        </p:nvSpPr>
        <p:spPr bwMode="auto">
          <a:xfrm>
            <a:off x="1258888" y="115888"/>
            <a:ext cx="6553200" cy="792162"/>
          </a:xfrm>
          <a:custGeom>
            <a:avLst/>
            <a:gdLst>
              <a:gd name="T0" fmla="*/ 0 w 4128"/>
              <a:gd name="T1" fmla="*/ 2147483647 h 499"/>
              <a:gd name="T2" fmla="*/ 2147483647 w 4128"/>
              <a:gd name="T3" fmla="*/ 2147483647 h 499"/>
              <a:gd name="T4" fmla="*/ 2147483647 w 4128"/>
              <a:gd name="T5" fmla="*/ 2147483647 h 499"/>
              <a:gd name="T6" fmla="*/ 2147483647 w 4128"/>
              <a:gd name="T7" fmla="*/ 2147483647 h 499"/>
              <a:gd name="T8" fmla="*/ 2147483647 w 4128"/>
              <a:gd name="T9" fmla="*/ 2147483647 h 499"/>
              <a:gd name="T10" fmla="*/ 2147483647 w 4128"/>
              <a:gd name="T11" fmla="*/ 2147483647 h 499"/>
              <a:gd name="T12" fmla="*/ 2147483647 w 4128"/>
              <a:gd name="T13" fmla="*/ 0 h 49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128"/>
              <a:gd name="T22" fmla="*/ 0 h 499"/>
              <a:gd name="T23" fmla="*/ 4128 w 4128"/>
              <a:gd name="T24" fmla="*/ 499 h 49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128" h="499">
                <a:moveTo>
                  <a:pt x="0" y="46"/>
                </a:moveTo>
                <a:cubicBezTo>
                  <a:pt x="348" y="57"/>
                  <a:pt x="696" y="69"/>
                  <a:pt x="953" y="137"/>
                </a:cubicBezTo>
                <a:cubicBezTo>
                  <a:pt x="1210" y="205"/>
                  <a:pt x="1354" y="409"/>
                  <a:pt x="1543" y="454"/>
                </a:cubicBezTo>
                <a:cubicBezTo>
                  <a:pt x="1732" y="499"/>
                  <a:pt x="1906" y="409"/>
                  <a:pt x="2087" y="409"/>
                </a:cubicBezTo>
                <a:cubicBezTo>
                  <a:pt x="2268" y="409"/>
                  <a:pt x="2457" y="492"/>
                  <a:pt x="2631" y="454"/>
                </a:cubicBezTo>
                <a:cubicBezTo>
                  <a:pt x="2805" y="416"/>
                  <a:pt x="2880" y="258"/>
                  <a:pt x="3130" y="182"/>
                </a:cubicBezTo>
                <a:cubicBezTo>
                  <a:pt x="3380" y="106"/>
                  <a:pt x="3754" y="53"/>
                  <a:pt x="4128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71" name="Freeform 170"/>
          <p:cNvSpPr>
            <a:spLocks/>
          </p:cNvSpPr>
          <p:nvPr/>
        </p:nvSpPr>
        <p:spPr bwMode="auto">
          <a:xfrm>
            <a:off x="1547813" y="5805488"/>
            <a:ext cx="6048375" cy="766762"/>
          </a:xfrm>
          <a:custGeom>
            <a:avLst/>
            <a:gdLst>
              <a:gd name="T0" fmla="*/ 0 w 3810"/>
              <a:gd name="T1" fmla="*/ 2147483647 h 483"/>
              <a:gd name="T2" fmla="*/ 2147483647 w 3810"/>
              <a:gd name="T3" fmla="*/ 2147483647 h 483"/>
              <a:gd name="T4" fmla="*/ 2147483647 w 3810"/>
              <a:gd name="T5" fmla="*/ 0 h 483"/>
              <a:gd name="T6" fmla="*/ 2147483647 w 3810"/>
              <a:gd name="T7" fmla="*/ 2147483647 h 483"/>
              <a:gd name="T8" fmla="*/ 2147483647 w 3810"/>
              <a:gd name="T9" fmla="*/ 2147483647 h 4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10"/>
              <a:gd name="T16" fmla="*/ 0 h 483"/>
              <a:gd name="T17" fmla="*/ 3810 w 3810"/>
              <a:gd name="T18" fmla="*/ 483 h 4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10" h="483">
                <a:moveTo>
                  <a:pt x="0" y="181"/>
                </a:moveTo>
                <a:cubicBezTo>
                  <a:pt x="245" y="332"/>
                  <a:pt x="491" y="483"/>
                  <a:pt x="816" y="453"/>
                </a:cubicBezTo>
                <a:cubicBezTo>
                  <a:pt x="1141" y="423"/>
                  <a:pt x="1625" y="0"/>
                  <a:pt x="1950" y="0"/>
                </a:cubicBezTo>
                <a:cubicBezTo>
                  <a:pt x="2275" y="0"/>
                  <a:pt x="2457" y="423"/>
                  <a:pt x="2767" y="453"/>
                </a:cubicBezTo>
                <a:cubicBezTo>
                  <a:pt x="3077" y="483"/>
                  <a:pt x="3443" y="332"/>
                  <a:pt x="3810" y="181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72" name="Oval 171"/>
          <p:cNvSpPr>
            <a:spLocks noChangeArrowheads="1"/>
          </p:cNvSpPr>
          <p:nvPr/>
        </p:nvSpPr>
        <p:spPr bwMode="auto">
          <a:xfrm>
            <a:off x="4284663" y="4292600"/>
            <a:ext cx="792162" cy="360363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3" name="Freeform 172"/>
          <p:cNvSpPr>
            <a:spLocks/>
          </p:cNvSpPr>
          <p:nvPr/>
        </p:nvSpPr>
        <p:spPr bwMode="auto">
          <a:xfrm>
            <a:off x="4343400" y="4365625"/>
            <a:ext cx="600075" cy="239713"/>
          </a:xfrm>
          <a:custGeom>
            <a:avLst/>
            <a:gdLst>
              <a:gd name="T0" fmla="*/ 2147483647 w 378"/>
              <a:gd name="T1" fmla="*/ 2147483647 h 151"/>
              <a:gd name="T2" fmla="*/ 2147483647 w 378"/>
              <a:gd name="T3" fmla="*/ 0 h 151"/>
              <a:gd name="T4" fmla="*/ 2147483647 w 378"/>
              <a:gd name="T5" fmla="*/ 2147483647 h 151"/>
              <a:gd name="T6" fmla="*/ 2147483647 w 378"/>
              <a:gd name="T7" fmla="*/ 2147483647 h 151"/>
              <a:gd name="T8" fmla="*/ 2147483647 w 378"/>
              <a:gd name="T9" fmla="*/ 2147483647 h 151"/>
              <a:gd name="T10" fmla="*/ 2147483647 w 378"/>
              <a:gd name="T11" fmla="*/ 2147483647 h 151"/>
              <a:gd name="T12" fmla="*/ 2147483647 w 378"/>
              <a:gd name="T13" fmla="*/ 2147483647 h 151"/>
              <a:gd name="T14" fmla="*/ 2147483647 w 378"/>
              <a:gd name="T15" fmla="*/ 2147483647 h 151"/>
              <a:gd name="T16" fmla="*/ 2147483647 w 378"/>
              <a:gd name="T17" fmla="*/ 2147483647 h 151"/>
              <a:gd name="T18" fmla="*/ 2147483647 w 378"/>
              <a:gd name="T19" fmla="*/ 2147483647 h 15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78"/>
              <a:gd name="T31" fmla="*/ 0 h 151"/>
              <a:gd name="T32" fmla="*/ 378 w 378"/>
              <a:gd name="T33" fmla="*/ 151 h 151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78" h="151">
                <a:moveTo>
                  <a:pt x="53" y="45"/>
                </a:moveTo>
                <a:cubicBezTo>
                  <a:pt x="83" y="30"/>
                  <a:pt x="151" y="0"/>
                  <a:pt x="189" y="0"/>
                </a:cubicBezTo>
                <a:cubicBezTo>
                  <a:pt x="227" y="0"/>
                  <a:pt x="250" y="38"/>
                  <a:pt x="280" y="45"/>
                </a:cubicBezTo>
                <a:cubicBezTo>
                  <a:pt x="310" y="52"/>
                  <a:pt x="364" y="30"/>
                  <a:pt x="371" y="45"/>
                </a:cubicBezTo>
                <a:cubicBezTo>
                  <a:pt x="378" y="60"/>
                  <a:pt x="348" y="121"/>
                  <a:pt x="325" y="136"/>
                </a:cubicBezTo>
                <a:cubicBezTo>
                  <a:pt x="302" y="151"/>
                  <a:pt x="258" y="144"/>
                  <a:pt x="235" y="136"/>
                </a:cubicBezTo>
                <a:cubicBezTo>
                  <a:pt x="212" y="128"/>
                  <a:pt x="212" y="98"/>
                  <a:pt x="189" y="90"/>
                </a:cubicBezTo>
                <a:cubicBezTo>
                  <a:pt x="166" y="82"/>
                  <a:pt x="129" y="90"/>
                  <a:pt x="99" y="90"/>
                </a:cubicBezTo>
                <a:cubicBezTo>
                  <a:pt x="69" y="90"/>
                  <a:pt x="16" y="97"/>
                  <a:pt x="8" y="90"/>
                </a:cubicBezTo>
                <a:cubicBezTo>
                  <a:pt x="0" y="83"/>
                  <a:pt x="23" y="60"/>
                  <a:pt x="53" y="45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74" name="Text Box 173"/>
          <p:cNvSpPr txBox="1">
            <a:spLocks noChangeArrowheads="1"/>
          </p:cNvSpPr>
          <p:nvPr/>
        </p:nvSpPr>
        <p:spPr bwMode="auto">
          <a:xfrm>
            <a:off x="6875463" y="2276475"/>
            <a:ext cx="2089150" cy="4222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Sphincter urethrae</a:t>
            </a:r>
          </a:p>
        </p:txBody>
      </p:sp>
      <p:sp>
        <p:nvSpPr>
          <p:cNvPr id="175" name="Text Box 174"/>
          <p:cNvSpPr txBox="1">
            <a:spLocks noChangeArrowheads="1"/>
          </p:cNvSpPr>
          <p:nvPr/>
        </p:nvSpPr>
        <p:spPr bwMode="auto">
          <a:xfrm>
            <a:off x="6804025" y="1125538"/>
            <a:ext cx="2087563" cy="7270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Urogenital diaphragm</a:t>
            </a:r>
          </a:p>
        </p:txBody>
      </p:sp>
      <p:sp>
        <p:nvSpPr>
          <p:cNvPr id="176" name="Oval 202"/>
          <p:cNvSpPr>
            <a:spLocks noChangeArrowheads="1"/>
          </p:cNvSpPr>
          <p:nvPr/>
        </p:nvSpPr>
        <p:spPr bwMode="auto">
          <a:xfrm>
            <a:off x="4498975" y="1989138"/>
            <a:ext cx="144463" cy="144462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7" name="Oval 203"/>
          <p:cNvSpPr>
            <a:spLocks noChangeArrowheads="1"/>
          </p:cNvSpPr>
          <p:nvPr/>
        </p:nvSpPr>
        <p:spPr bwMode="auto">
          <a:xfrm>
            <a:off x="4356100" y="2997200"/>
            <a:ext cx="504825" cy="503238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178" name="AutoShape 204"/>
          <p:cNvSpPr>
            <a:spLocks noChangeArrowheads="1"/>
          </p:cNvSpPr>
          <p:nvPr/>
        </p:nvSpPr>
        <p:spPr bwMode="auto">
          <a:xfrm>
            <a:off x="4321175" y="1809750"/>
            <a:ext cx="503238" cy="50323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3333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79" name="Line 207"/>
          <p:cNvSpPr>
            <a:spLocks noChangeShapeType="1"/>
          </p:cNvSpPr>
          <p:nvPr/>
        </p:nvSpPr>
        <p:spPr bwMode="auto">
          <a:xfrm>
            <a:off x="3851275" y="3141663"/>
            <a:ext cx="504825" cy="0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0" name="Line 208"/>
          <p:cNvSpPr>
            <a:spLocks noChangeShapeType="1"/>
          </p:cNvSpPr>
          <p:nvPr/>
        </p:nvSpPr>
        <p:spPr bwMode="auto">
          <a:xfrm>
            <a:off x="3708400" y="3357563"/>
            <a:ext cx="504825" cy="0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1" name="Line 209"/>
          <p:cNvSpPr>
            <a:spLocks noChangeShapeType="1"/>
          </p:cNvSpPr>
          <p:nvPr/>
        </p:nvSpPr>
        <p:spPr bwMode="auto">
          <a:xfrm>
            <a:off x="4859338" y="3357563"/>
            <a:ext cx="504825" cy="0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2" name="Line 210"/>
          <p:cNvSpPr>
            <a:spLocks noChangeShapeType="1"/>
          </p:cNvSpPr>
          <p:nvPr/>
        </p:nvSpPr>
        <p:spPr bwMode="auto">
          <a:xfrm>
            <a:off x="3851275" y="3357563"/>
            <a:ext cx="504825" cy="0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3" name="Line 211"/>
          <p:cNvSpPr>
            <a:spLocks noChangeShapeType="1"/>
          </p:cNvSpPr>
          <p:nvPr/>
        </p:nvSpPr>
        <p:spPr bwMode="auto">
          <a:xfrm>
            <a:off x="3708400" y="3284538"/>
            <a:ext cx="504825" cy="0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4" name="Line 212"/>
          <p:cNvSpPr>
            <a:spLocks noChangeShapeType="1"/>
          </p:cNvSpPr>
          <p:nvPr/>
        </p:nvSpPr>
        <p:spPr bwMode="auto">
          <a:xfrm>
            <a:off x="3635375" y="3357563"/>
            <a:ext cx="504825" cy="0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5" name="Line 213"/>
          <p:cNvSpPr>
            <a:spLocks noChangeShapeType="1"/>
          </p:cNvSpPr>
          <p:nvPr/>
        </p:nvSpPr>
        <p:spPr bwMode="auto">
          <a:xfrm>
            <a:off x="3851275" y="3284538"/>
            <a:ext cx="504825" cy="0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6" name="Line 214"/>
          <p:cNvSpPr>
            <a:spLocks noChangeShapeType="1"/>
          </p:cNvSpPr>
          <p:nvPr/>
        </p:nvSpPr>
        <p:spPr bwMode="auto">
          <a:xfrm>
            <a:off x="3851275" y="3213100"/>
            <a:ext cx="504825" cy="0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7" name="Line 215"/>
          <p:cNvSpPr>
            <a:spLocks noChangeShapeType="1"/>
          </p:cNvSpPr>
          <p:nvPr/>
        </p:nvSpPr>
        <p:spPr bwMode="auto">
          <a:xfrm>
            <a:off x="3779838" y="3213100"/>
            <a:ext cx="504825" cy="0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8" name="Line 216"/>
          <p:cNvSpPr>
            <a:spLocks noChangeShapeType="1"/>
          </p:cNvSpPr>
          <p:nvPr/>
        </p:nvSpPr>
        <p:spPr bwMode="auto">
          <a:xfrm>
            <a:off x="5075238" y="3357563"/>
            <a:ext cx="504825" cy="0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89" name="Line 217"/>
          <p:cNvSpPr>
            <a:spLocks noChangeShapeType="1"/>
          </p:cNvSpPr>
          <p:nvPr/>
        </p:nvSpPr>
        <p:spPr bwMode="auto">
          <a:xfrm>
            <a:off x="5003800" y="3284538"/>
            <a:ext cx="504825" cy="0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90" name="Line 218"/>
          <p:cNvSpPr>
            <a:spLocks noChangeShapeType="1"/>
          </p:cNvSpPr>
          <p:nvPr/>
        </p:nvSpPr>
        <p:spPr bwMode="auto">
          <a:xfrm>
            <a:off x="4859338" y="3284538"/>
            <a:ext cx="504825" cy="0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91" name="Line 219"/>
          <p:cNvSpPr>
            <a:spLocks noChangeShapeType="1"/>
          </p:cNvSpPr>
          <p:nvPr/>
        </p:nvSpPr>
        <p:spPr bwMode="auto">
          <a:xfrm>
            <a:off x="4932363" y="3213100"/>
            <a:ext cx="504825" cy="0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92" name="Line 220"/>
          <p:cNvSpPr>
            <a:spLocks noChangeShapeType="1"/>
          </p:cNvSpPr>
          <p:nvPr/>
        </p:nvSpPr>
        <p:spPr bwMode="auto">
          <a:xfrm>
            <a:off x="4859338" y="3213100"/>
            <a:ext cx="504825" cy="0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93" name="Line 221"/>
          <p:cNvSpPr>
            <a:spLocks noChangeShapeType="1"/>
          </p:cNvSpPr>
          <p:nvPr/>
        </p:nvSpPr>
        <p:spPr bwMode="auto">
          <a:xfrm>
            <a:off x="4930775" y="3141663"/>
            <a:ext cx="504825" cy="0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94" name="Line 222"/>
          <p:cNvSpPr>
            <a:spLocks noChangeShapeType="1"/>
          </p:cNvSpPr>
          <p:nvPr/>
        </p:nvSpPr>
        <p:spPr bwMode="auto">
          <a:xfrm>
            <a:off x="4859338" y="3141663"/>
            <a:ext cx="504825" cy="0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95" name="Line 223"/>
          <p:cNvSpPr>
            <a:spLocks noChangeShapeType="1"/>
          </p:cNvSpPr>
          <p:nvPr/>
        </p:nvSpPr>
        <p:spPr bwMode="auto">
          <a:xfrm>
            <a:off x="3924300" y="3429000"/>
            <a:ext cx="504825" cy="0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96" name="Line 224"/>
          <p:cNvSpPr>
            <a:spLocks noChangeShapeType="1"/>
          </p:cNvSpPr>
          <p:nvPr/>
        </p:nvSpPr>
        <p:spPr bwMode="auto">
          <a:xfrm>
            <a:off x="3563938" y="3429000"/>
            <a:ext cx="504825" cy="0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97" name="Line 225"/>
          <p:cNvSpPr>
            <a:spLocks noChangeShapeType="1"/>
          </p:cNvSpPr>
          <p:nvPr/>
        </p:nvSpPr>
        <p:spPr bwMode="auto">
          <a:xfrm>
            <a:off x="4787900" y="3429000"/>
            <a:ext cx="504825" cy="0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98" name="Line 226"/>
          <p:cNvSpPr>
            <a:spLocks noChangeShapeType="1"/>
          </p:cNvSpPr>
          <p:nvPr/>
        </p:nvSpPr>
        <p:spPr bwMode="auto">
          <a:xfrm>
            <a:off x="5146675" y="3429000"/>
            <a:ext cx="504825" cy="0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99" name="Line 228"/>
          <p:cNvSpPr>
            <a:spLocks noChangeShapeType="1"/>
          </p:cNvSpPr>
          <p:nvPr/>
        </p:nvSpPr>
        <p:spPr bwMode="auto">
          <a:xfrm>
            <a:off x="3563938" y="3500438"/>
            <a:ext cx="2160587" cy="0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00" name="Line 229"/>
          <p:cNvSpPr>
            <a:spLocks noChangeShapeType="1"/>
          </p:cNvSpPr>
          <p:nvPr/>
        </p:nvSpPr>
        <p:spPr bwMode="auto">
          <a:xfrm>
            <a:off x="3492500" y="3573463"/>
            <a:ext cx="2160588" cy="0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01" name="Line 230"/>
          <p:cNvSpPr>
            <a:spLocks noChangeShapeType="1"/>
          </p:cNvSpPr>
          <p:nvPr/>
        </p:nvSpPr>
        <p:spPr bwMode="auto">
          <a:xfrm>
            <a:off x="3635375" y="3573463"/>
            <a:ext cx="2160588" cy="0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02" name="Line 231"/>
          <p:cNvSpPr>
            <a:spLocks noChangeShapeType="1"/>
          </p:cNvSpPr>
          <p:nvPr/>
        </p:nvSpPr>
        <p:spPr bwMode="auto">
          <a:xfrm>
            <a:off x="3635375" y="3644900"/>
            <a:ext cx="2160588" cy="0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03" name="Line 232"/>
          <p:cNvSpPr>
            <a:spLocks noChangeShapeType="1"/>
          </p:cNvSpPr>
          <p:nvPr/>
        </p:nvSpPr>
        <p:spPr bwMode="auto">
          <a:xfrm>
            <a:off x="3419475" y="3644900"/>
            <a:ext cx="2160588" cy="0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04" name="Line 233"/>
          <p:cNvSpPr>
            <a:spLocks noChangeShapeType="1"/>
          </p:cNvSpPr>
          <p:nvPr/>
        </p:nvSpPr>
        <p:spPr bwMode="auto">
          <a:xfrm>
            <a:off x="3419475" y="3716338"/>
            <a:ext cx="2160588" cy="0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05" name="Line 234"/>
          <p:cNvSpPr>
            <a:spLocks noChangeShapeType="1"/>
          </p:cNvSpPr>
          <p:nvPr/>
        </p:nvSpPr>
        <p:spPr bwMode="auto">
          <a:xfrm>
            <a:off x="3779838" y="3716338"/>
            <a:ext cx="2160587" cy="0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06" name="Line 235"/>
          <p:cNvSpPr>
            <a:spLocks noChangeShapeType="1"/>
          </p:cNvSpPr>
          <p:nvPr/>
        </p:nvSpPr>
        <p:spPr bwMode="auto">
          <a:xfrm>
            <a:off x="3851275" y="3789363"/>
            <a:ext cx="2160588" cy="0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07" name="Line 236"/>
          <p:cNvSpPr>
            <a:spLocks noChangeShapeType="1"/>
          </p:cNvSpPr>
          <p:nvPr/>
        </p:nvSpPr>
        <p:spPr bwMode="auto">
          <a:xfrm>
            <a:off x="3275013" y="3789363"/>
            <a:ext cx="2160587" cy="0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08" name="Line 237"/>
          <p:cNvSpPr>
            <a:spLocks noChangeShapeType="1"/>
          </p:cNvSpPr>
          <p:nvPr/>
        </p:nvSpPr>
        <p:spPr bwMode="auto">
          <a:xfrm>
            <a:off x="3203575" y="3860800"/>
            <a:ext cx="2160588" cy="0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09" name="Line 238"/>
          <p:cNvSpPr>
            <a:spLocks noChangeShapeType="1"/>
          </p:cNvSpPr>
          <p:nvPr/>
        </p:nvSpPr>
        <p:spPr bwMode="auto">
          <a:xfrm>
            <a:off x="3995738" y="3860800"/>
            <a:ext cx="2160587" cy="0"/>
          </a:xfrm>
          <a:prstGeom prst="line">
            <a:avLst/>
          </a:prstGeom>
          <a:noFill/>
          <a:ln w="38100">
            <a:solidFill>
              <a:srgbClr val="3333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210" name="Text Box 239"/>
          <p:cNvSpPr txBox="1">
            <a:spLocks noChangeArrowheads="1"/>
          </p:cNvSpPr>
          <p:nvPr/>
        </p:nvSpPr>
        <p:spPr bwMode="auto">
          <a:xfrm>
            <a:off x="6875463" y="3789363"/>
            <a:ext cx="2089150" cy="7270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Times New Roman" pitchFamily="18" charset="0"/>
              </a:rPr>
              <a:t>Deep transverse peroneal muscles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Anatomy of Perineum.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</p:spPr>
        <p:txBody>
          <a:bodyPr/>
          <a:lstStyle/>
          <a:p>
            <a:r>
              <a:rPr lang="en-IN" sz="2800" dirty="0" smtClean="0">
                <a:latin typeface="Arial Narrow" pitchFamily="34" charset="0"/>
              </a:rPr>
              <a:t>Pelvic Floor/Pelvic Diaphragm,</a:t>
            </a:r>
          </a:p>
          <a:p>
            <a:r>
              <a:rPr lang="en-IN" sz="2800" dirty="0" smtClean="0">
                <a:latin typeface="Arial Narrow" pitchFamily="34" charset="0"/>
              </a:rPr>
              <a:t>Perineum.</a:t>
            </a:r>
          </a:p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962275"/>
            <a:ext cx="556260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			Anal Triangle.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800" dirty="0" smtClean="0">
                <a:latin typeface="Arial Narrow" pitchFamily="34" charset="0"/>
              </a:rPr>
              <a:t>No obstetric significance.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Contains terminal part of the anal canal with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err="1" smtClean="0">
                <a:latin typeface="Arial Narrow" pitchFamily="34" charset="0"/>
              </a:rPr>
              <a:t>Sphicter</a:t>
            </a:r>
            <a:r>
              <a:rPr lang="en-IN" sz="2800" dirty="0" smtClean="0">
                <a:latin typeface="Arial Narrow" pitchFamily="34" charset="0"/>
              </a:rPr>
              <a:t> </a:t>
            </a:r>
            <a:r>
              <a:rPr lang="en-IN" sz="2800" dirty="0" err="1" smtClean="0">
                <a:latin typeface="Arial Narrow" pitchFamily="34" charset="0"/>
              </a:rPr>
              <a:t>ani</a:t>
            </a:r>
            <a:r>
              <a:rPr lang="en-IN" sz="2800" dirty="0" smtClean="0">
                <a:latin typeface="Arial Narrow" pitchFamily="34" charset="0"/>
              </a:rPr>
              <a:t> </a:t>
            </a:r>
            <a:r>
              <a:rPr lang="en-IN" sz="2800" dirty="0" err="1" smtClean="0">
                <a:latin typeface="Arial Narrow" pitchFamily="34" charset="0"/>
              </a:rPr>
              <a:t>externus</a:t>
            </a:r>
            <a:r>
              <a:rPr lang="en-IN" sz="2800" dirty="0" smtClean="0">
                <a:latin typeface="Arial Narrow" pitchFamily="34" charset="0"/>
              </a:rPr>
              <a:t>,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err="1" smtClean="0">
                <a:latin typeface="Arial Narrow" pitchFamily="34" charset="0"/>
              </a:rPr>
              <a:t>Anococcygeal</a:t>
            </a:r>
            <a:r>
              <a:rPr lang="en-IN" sz="2800" dirty="0" smtClean="0">
                <a:latin typeface="Arial Narrow" pitchFamily="34" charset="0"/>
              </a:rPr>
              <a:t> body,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err="1" smtClean="0">
                <a:latin typeface="Arial Narrow" pitchFamily="34" charset="0"/>
              </a:rPr>
              <a:t>Ischiorectal</a:t>
            </a:r>
            <a:r>
              <a:rPr lang="en-IN" sz="2800" dirty="0" smtClean="0">
                <a:latin typeface="Arial Narrow" pitchFamily="34" charset="0"/>
              </a:rPr>
              <a:t> </a:t>
            </a:r>
            <a:r>
              <a:rPr lang="en-IN" sz="2800" dirty="0" err="1" smtClean="0">
                <a:latin typeface="Arial Narrow" pitchFamily="34" charset="0"/>
              </a:rPr>
              <a:t>fossa</a:t>
            </a:r>
            <a:r>
              <a:rPr lang="en-IN" sz="2800" dirty="0" smtClean="0">
                <a:latin typeface="Arial Narrow" pitchFamily="34" charset="0"/>
              </a:rPr>
              <a:t>,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Blood </a:t>
            </a:r>
            <a:r>
              <a:rPr lang="en-IN" sz="2800" dirty="0" err="1" smtClean="0">
                <a:latin typeface="Arial Narrow" pitchFamily="34" charset="0"/>
              </a:rPr>
              <a:t>vessels,nerves</a:t>
            </a:r>
            <a:r>
              <a:rPr lang="en-IN" sz="2800" dirty="0" smtClean="0">
                <a:latin typeface="Arial Narrow" pitchFamily="34" charset="0"/>
              </a:rPr>
              <a:t> &amp; </a:t>
            </a:r>
            <a:r>
              <a:rPr lang="en-IN" sz="2800" dirty="0" err="1" smtClean="0">
                <a:latin typeface="Arial Narrow" pitchFamily="34" charset="0"/>
              </a:rPr>
              <a:t>lymphatics</a:t>
            </a:r>
            <a:r>
              <a:rPr lang="en-IN" sz="2800" dirty="0" smtClean="0">
                <a:latin typeface="Arial Narrow" pitchFamily="34" charset="0"/>
              </a:rPr>
              <a:t>.</a:t>
            </a:r>
            <a:endParaRPr lang="en-IN" sz="2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	Obstetric Perineum.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</p:spPr>
        <p:txBody>
          <a:bodyPr>
            <a:normAutofit/>
          </a:bodyPr>
          <a:lstStyle/>
          <a:p>
            <a:r>
              <a:rPr lang="en-IN" sz="2800" dirty="0" err="1" smtClean="0">
                <a:latin typeface="Arial Narrow" pitchFamily="34" charset="0"/>
              </a:rPr>
              <a:t>Perineal</a:t>
            </a:r>
            <a:r>
              <a:rPr lang="en-IN" sz="2800" dirty="0" smtClean="0">
                <a:latin typeface="Arial Narrow" pitchFamily="34" charset="0"/>
              </a:rPr>
              <a:t> </a:t>
            </a:r>
            <a:r>
              <a:rPr lang="en-IN" sz="2800" dirty="0" err="1" smtClean="0">
                <a:latin typeface="Arial Narrow" pitchFamily="34" charset="0"/>
              </a:rPr>
              <a:t>body,central</a:t>
            </a:r>
            <a:r>
              <a:rPr lang="en-IN" sz="2800" dirty="0" smtClean="0">
                <a:latin typeface="Arial Narrow" pitchFamily="34" charset="0"/>
              </a:rPr>
              <a:t> point of the perineum.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The pyramidal shaped tissue where the pelvic floor and the </a:t>
            </a:r>
            <a:r>
              <a:rPr lang="en-IN" sz="2800" dirty="0" err="1" smtClean="0">
                <a:latin typeface="Arial Narrow" pitchFamily="34" charset="0"/>
              </a:rPr>
              <a:t>perineal</a:t>
            </a:r>
            <a:r>
              <a:rPr lang="en-IN" sz="2800" dirty="0" smtClean="0">
                <a:latin typeface="Arial Narrow" pitchFamily="34" charset="0"/>
              </a:rPr>
              <a:t> muscles and fascia meet in between the vagina and anal canal is called the </a:t>
            </a:r>
            <a:r>
              <a:rPr lang="en-IN" sz="2800" i="1" dirty="0" smtClean="0">
                <a:latin typeface="Arial Narrow" pitchFamily="34" charset="0"/>
              </a:rPr>
              <a:t>Obstetric Perineum.</a:t>
            </a:r>
          </a:p>
          <a:p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It measures about 4cmx4cm with the base covered by the </a:t>
            </a:r>
            <a:r>
              <a:rPr lang="en-IN" sz="2800" dirty="0" err="1" smtClean="0">
                <a:latin typeface="Arial Narrow" pitchFamily="34" charset="0"/>
              </a:rPr>
              <a:t>perineal</a:t>
            </a:r>
            <a:r>
              <a:rPr lang="en-IN" sz="2800" dirty="0" smtClean="0">
                <a:latin typeface="Arial Narrow" pitchFamily="34" charset="0"/>
              </a:rPr>
              <a:t> skin and the apex is pointed and is continuous with  the </a:t>
            </a:r>
            <a:r>
              <a:rPr lang="en-IN" sz="2800" dirty="0" err="1" smtClean="0">
                <a:latin typeface="Arial Narrow" pitchFamily="34" charset="0"/>
              </a:rPr>
              <a:t>rectovaginal</a:t>
            </a:r>
            <a:r>
              <a:rPr lang="en-IN" sz="2800" dirty="0" smtClean="0">
                <a:latin typeface="Arial Narrow" pitchFamily="34" charset="0"/>
              </a:rPr>
              <a:t> septum.</a:t>
            </a:r>
            <a:endParaRPr lang="en-IN" sz="2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lab8-female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Musulofascial</a:t>
            </a:r>
            <a:r>
              <a:rPr lang="en-IN" dirty="0" smtClean="0"/>
              <a:t> structures 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3"/>
          </a:xfrm>
        </p:spPr>
        <p:txBody>
          <a:bodyPr/>
          <a:lstStyle/>
          <a:p>
            <a:r>
              <a:rPr lang="en-IN" sz="2800" dirty="0" smtClean="0">
                <a:latin typeface="Arial Narrow" pitchFamily="34" charset="0"/>
              </a:rPr>
              <a:t>Fasciae: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2 layers of superficial fascia: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Superficial fatty liver and deep layer called </a:t>
            </a:r>
            <a:r>
              <a:rPr lang="en-IN" sz="2800" dirty="0" err="1" smtClean="0">
                <a:latin typeface="Arial Narrow" pitchFamily="34" charset="0"/>
              </a:rPr>
              <a:t>Colles</a:t>
            </a:r>
            <a:r>
              <a:rPr lang="en-IN" sz="2800" dirty="0" smtClean="0">
                <a:latin typeface="Arial Narrow" pitchFamily="34" charset="0"/>
              </a:rPr>
              <a:t> fascia.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Inferior and superior layer of the </a:t>
            </a:r>
            <a:r>
              <a:rPr lang="en-IN" sz="2800" dirty="0" err="1" smtClean="0">
                <a:latin typeface="Arial Narrow" pitchFamily="34" charset="0"/>
              </a:rPr>
              <a:t>urogenital</a:t>
            </a:r>
            <a:r>
              <a:rPr lang="en-IN" sz="2800" dirty="0" smtClean="0">
                <a:latin typeface="Arial Narrow" pitchFamily="34" charset="0"/>
              </a:rPr>
              <a:t> </a:t>
            </a:r>
            <a:r>
              <a:rPr lang="en-IN" sz="2800" dirty="0" err="1" smtClean="0">
                <a:latin typeface="Arial Narrow" pitchFamily="34" charset="0"/>
              </a:rPr>
              <a:t>diaphragam</a:t>
            </a:r>
            <a:r>
              <a:rPr lang="en-IN" sz="2800" dirty="0" smtClean="0">
                <a:latin typeface="Arial Narrow" pitchFamily="34" charset="0"/>
              </a:rPr>
              <a:t>.(Triangular ligament).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			Muscles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Arial Narrow" pitchFamily="34" charset="0"/>
              </a:rPr>
              <a:t>Superficial and deep transverse </a:t>
            </a:r>
            <a:r>
              <a:rPr lang="en-IN" sz="2800" dirty="0" err="1" smtClean="0">
                <a:latin typeface="Arial Narrow" pitchFamily="34" charset="0"/>
              </a:rPr>
              <a:t>perinei</a:t>
            </a:r>
            <a:r>
              <a:rPr lang="en-IN" sz="2800" dirty="0" smtClean="0">
                <a:latin typeface="Arial Narrow" pitchFamily="34" charset="0"/>
              </a:rPr>
              <a:t>(Paired).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err="1" smtClean="0">
                <a:latin typeface="Arial Narrow" pitchFamily="34" charset="0"/>
              </a:rPr>
              <a:t>Bulbospongius</a:t>
            </a:r>
            <a:r>
              <a:rPr lang="en-IN" sz="2800" dirty="0" smtClean="0">
                <a:latin typeface="Arial Narrow" pitchFamily="34" charset="0"/>
              </a:rPr>
              <a:t>,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err="1" smtClean="0">
                <a:latin typeface="Arial Narrow" pitchFamily="34" charset="0"/>
              </a:rPr>
              <a:t>Levator</a:t>
            </a:r>
            <a:r>
              <a:rPr lang="en-IN" sz="2800" dirty="0" smtClean="0">
                <a:latin typeface="Arial Narrow" pitchFamily="34" charset="0"/>
              </a:rPr>
              <a:t> </a:t>
            </a:r>
            <a:r>
              <a:rPr lang="en-IN" sz="2800" dirty="0" err="1" smtClean="0">
                <a:latin typeface="Arial Narrow" pitchFamily="34" charset="0"/>
              </a:rPr>
              <a:t>ani</a:t>
            </a:r>
            <a:r>
              <a:rPr lang="en-IN" sz="2800" dirty="0" smtClean="0">
                <a:latin typeface="Arial Narrow" pitchFamily="34" charset="0"/>
              </a:rPr>
              <a:t>:</a:t>
            </a:r>
          </a:p>
          <a:p>
            <a:pPr lvl="1"/>
            <a:r>
              <a:rPr lang="en-IN" dirty="0" smtClean="0">
                <a:latin typeface="Arial Narrow" pitchFamily="34" charset="0"/>
              </a:rPr>
              <a:t> </a:t>
            </a:r>
            <a:r>
              <a:rPr lang="en-IN" dirty="0" err="1" smtClean="0">
                <a:latin typeface="Arial Narrow" pitchFamily="34" charset="0"/>
              </a:rPr>
              <a:t>Pubococcygeus</a:t>
            </a:r>
            <a:r>
              <a:rPr lang="en-IN" dirty="0" smtClean="0">
                <a:latin typeface="Arial Narrow" pitchFamily="34" charset="0"/>
              </a:rPr>
              <a:t> (Paired),situated at the junction of the upper two third and lower one third of the vagina.</a:t>
            </a:r>
          </a:p>
          <a:p>
            <a:pPr lvl="1">
              <a:buNone/>
            </a:pPr>
            <a:endParaRPr lang="en-IN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Sphincter </a:t>
            </a:r>
            <a:r>
              <a:rPr lang="en-IN" sz="2800" dirty="0" err="1" smtClean="0">
                <a:latin typeface="Arial Narrow" pitchFamily="34" charset="0"/>
              </a:rPr>
              <a:t>ani</a:t>
            </a:r>
            <a:r>
              <a:rPr lang="en-IN" sz="2800" dirty="0" smtClean="0">
                <a:latin typeface="Arial Narrow" pitchFamily="34" charset="0"/>
              </a:rPr>
              <a:t> </a:t>
            </a:r>
            <a:r>
              <a:rPr lang="en-IN" sz="2800" dirty="0" err="1" smtClean="0">
                <a:latin typeface="Arial Narrow" pitchFamily="34" charset="0"/>
              </a:rPr>
              <a:t>externus</a:t>
            </a:r>
            <a:r>
              <a:rPr lang="en-IN" sz="2800" dirty="0" smtClean="0">
                <a:latin typeface="Arial Narrow" pitchFamily="34" charset="0"/>
              </a:rPr>
              <a:t>(few fibres).</a:t>
            </a:r>
            <a:endParaRPr lang="en-IN" sz="2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ch5770.fig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s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"/>
            <a:ext cx="889248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Importance.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3"/>
          </a:xfrm>
        </p:spPr>
        <p:txBody>
          <a:bodyPr/>
          <a:lstStyle/>
          <a:p>
            <a:r>
              <a:rPr lang="en-IN" sz="2800" dirty="0" smtClean="0">
                <a:latin typeface="Arial Narrow" pitchFamily="34" charset="0"/>
              </a:rPr>
              <a:t>Helps to support the </a:t>
            </a:r>
            <a:r>
              <a:rPr lang="en-IN" sz="2800" dirty="0" err="1" smtClean="0">
                <a:latin typeface="Arial Narrow" pitchFamily="34" charset="0"/>
              </a:rPr>
              <a:t>levator</a:t>
            </a:r>
            <a:r>
              <a:rPr lang="en-IN" sz="2800" dirty="0" smtClean="0">
                <a:latin typeface="Arial Narrow" pitchFamily="34" charset="0"/>
              </a:rPr>
              <a:t> </a:t>
            </a:r>
            <a:r>
              <a:rPr lang="en-IN" sz="2800" dirty="0" err="1" smtClean="0">
                <a:latin typeface="Arial Narrow" pitchFamily="34" charset="0"/>
              </a:rPr>
              <a:t>ani</a:t>
            </a:r>
            <a:r>
              <a:rPr lang="en-IN" sz="2800" dirty="0" smtClean="0">
                <a:latin typeface="Arial Narrow" pitchFamily="34" charset="0"/>
              </a:rPr>
              <a:t> which is placed above it.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By supporting the posterior vaginal wall, it indirectly supports the anterior vaginal </a:t>
            </a:r>
            <a:r>
              <a:rPr lang="en-IN" sz="2800" dirty="0" err="1" smtClean="0">
                <a:latin typeface="Arial Narrow" pitchFamily="34" charset="0"/>
              </a:rPr>
              <a:t>wall,bladder</a:t>
            </a:r>
            <a:r>
              <a:rPr lang="en-IN" sz="2800" dirty="0" smtClean="0">
                <a:latin typeface="Arial Narrow" pitchFamily="34" charset="0"/>
              </a:rPr>
              <a:t> and the uterus.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It is vulnerable to injury during childbirth.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Deliberate cutting of the structures during delivery is called Episiotomy</a:t>
            </a:r>
            <a:r>
              <a:rPr lang="en-IN" dirty="0" smtClean="0"/>
              <a:t>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Perineal</a:t>
            </a:r>
            <a:r>
              <a:rPr lang="en-IN" dirty="0" smtClean="0"/>
              <a:t> Tears.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Arial Narrow" pitchFamily="34" charset="0"/>
              </a:rPr>
              <a:t>An intact perineum is one in which there is no tissue </a:t>
            </a:r>
            <a:r>
              <a:rPr lang="en-IN" sz="2800" dirty="0" err="1" smtClean="0">
                <a:latin typeface="Arial Narrow" pitchFamily="34" charset="0"/>
              </a:rPr>
              <a:t>seperation</a:t>
            </a:r>
            <a:r>
              <a:rPr lang="en-IN" sz="2800" dirty="0" smtClean="0">
                <a:latin typeface="Arial Narrow" pitchFamily="34" charset="0"/>
              </a:rPr>
              <a:t> at any site following a vaginal delivery.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During a vaginal delivery, the tissues of anterior perineum(</a:t>
            </a:r>
            <a:r>
              <a:rPr lang="en-IN" sz="2800" dirty="0" err="1" smtClean="0">
                <a:latin typeface="Arial Narrow" pitchFamily="34" charset="0"/>
              </a:rPr>
              <a:t>Clitoris,Vestibule,Urethra,Labia</a:t>
            </a:r>
            <a:r>
              <a:rPr lang="en-IN" sz="2800" dirty="0" smtClean="0">
                <a:latin typeface="Arial Narrow" pitchFamily="34" charset="0"/>
              </a:rPr>
              <a:t> </a:t>
            </a:r>
            <a:r>
              <a:rPr lang="en-IN" sz="2800" dirty="0" err="1" smtClean="0">
                <a:latin typeface="Arial Narrow" pitchFamily="34" charset="0"/>
              </a:rPr>
              <a:t>majora,minor</a:t>
            </a:r>
            <a:r>
              <a:rPr lang="en-IN" sz="2800" dirty="0" smtClean="0">
                <a:latin typeface="Arial Narrow" pitchFamily="34" charset="0"/>
              </a:rPr>
              <a:t>) are more vulnerable to trauma compared to posterior </a:t>
            </a:r>
            <a:r>
              <a:rPr lang="en-IN" sz="2800" dirty="0" err="1" smtClean="0">
                <a:latin typeface="Arial Narrow" pitchFamily="34" charset="0"/>
              </a:rPr>
              <a:t>fourchette</a:t>
            </a:r>
            <a:r>
              <a:rPr lang="en-IN" sz="2800" dirty="0" smtClean="0">
                <a:latin typeface="Arial Narrow" pitchFamily="34" charset="0"/>
              </a:rPr>
              <a:t> due to pressure of the </a:t>
            </a:r>
            <a:r>
              <a:rPr lang="en-IN" sz="2800" dirty="0" err="1" smtClean="0">
                <a:latin typeface="Arial Narrow" pitchFamily="34" charset="0"/>
              </a:rPr>
              <a:t>fetal</a:t>
            </a:r>
            <a:r>
              <a:rPr lang="en-IN" sz="2800" dirty="0" smtClean="0">
                <a:latin typeface="Arial Narrow" pitchFamily="34" charset="0"/>
              </a:rPr>
              <a:t> occipital bone when the head is extended during the course of normal labour.</a:t>
            </a:r>
            <a:endParaRPr lang="en-IN" sz="2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Arial Narrow" pitchFamily="34" charset="0"/>
              </a:rPr>
              <a:t>When the </a:t>
            </a:r>
            <a:r>
              <a:rPr lang="en-IN" sz="2800" dirty="0" err="1" smtClean="0">
                <a:latin typeface="Arial Narrow" pitchFamily="34" charset="0"/>
              </a:rPr>
              <a:t>fetal</a:t>
            </a:r>
            <a:r>
              <a:rPr lang="en-IN" sz="2800" dirty="0" smtClean="0">
                <a:latin typeface="Arial Narrow" pitchFamily="34" charset="0"/>
              </a:rPr>
              <a:t> head is guarded avoiding extension(</a:t>
            </a:r>
            <a:r>
              <a:rPr lang="en-IN" sz="2800" dirty="0" err="1" smtClean="0">
                <a:latin typeface="Arial Narrow" pitchFamily="34" charset="0"/>
              </a:rPr>
              <a:t>Ritgen’s</a:t>
            </a:r>
            <a:r>
              <a:rPr lang="en-IN" sz="2800" dirty="0" smtClean="0">
                <a:latin typeface="Arial Narrow" pitchFamily="34" charset="0"/>
              </a:rPr>
              <a:t> manoeuvre) the head is pushed </a:t>
            </a:r>
            <a:r>
              <a:rPr lang="en-IN" sz="2800" dirty="0" err="1" smtClean="0">
                <a:latin typeface="Arial Narrow" pitchFamily="34" charset="0"/>
              </a:rPr>
              <a:t>posteriorly,thereby</a:t>
            </a:r>
            <a:r>
              <a:rPr lang="en-IN" sz="2800" dirty="0" smtClean="0">
                <a:latin typeface="Arial Narrow" pitchFamily="34" charset="0"/>
              </a:rPr>
              <a:t> increasing the trauma to the posterior perineum.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Gross injury(third &amp; fourth degree) is invariably a result of mismanaged second stage of </a:t>
            </a:r>
            <a:r>
              <a:rPr lang="en-IN" sz="2800" dirty="0" err="1" smtClean="0">
                <a:latin typeface="Arial Narrow" pitchFamily="34" charset="0"/>
              </a:rPr>
              <a:t>labor</a:t>
            </a:r>
            <a:r>
              <a:rPr lang="en-IN" sz="2800" dirty="0" smtClean="0">
                <a:latin typeface="Arial Narrow" pitchFamily="34" charset="0"/>
              </a:rPr>
              <a:t>.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Overall risk is 1% of all vaginal deliveries.</a:t>
            </a:r>
            <a:endParaRPr lang="en-IN" sz="2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Pelvic Floor.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Arial Narrow" pitchFamily="34" charset="0"/>
              </a:rPr>
              <a:t>Pelvic Floor is a muscular partition which </a:t>
            </a:r>
            <a:r>
              <a:rPr lang="en-IN" sz="2800" dirty="0" err="1" smtClean="0">
                <a:latin typeface="Arial Narrow" pitchFamily="34" charset="0"/>
              </a:rPr>
              <a:t>seperates</a:t>
            </a:r>
            <a:r>
              <a:rPr lang="en-IN" sz="2800" dirty="0" smtClean="0">
                <a:latin typeface="Arial Narrow" pitchFamily="34" charset="0"/>
              </a:rPr>
              <a:t> the pelvic cavity from the anatomical perineum.</a:t>
            </a:r>
          </a:p>
          <a:p>
            <a:r>
              <a:rPr lang="en-IN" sz="2800" dirty="0" smtClean="0">
                <a:latin typeface="Arial Narrow" pitchFamily="34" charset="0"/>
              </a:rPr>
              <a:t>It consists of 3 sets of muscles on either side:</a:t>
            </a:r>
          </a:p>
          <a:p>
            <a:pPr lvl="1"/>
            <a:r>
              <a:rPr lang="en-IN" sz="2400" dirty="0" err="1" smtClean="0">
                <a:latin typeface="Arial Narrow" pitchFamily="34" charset="0"/>
              </a:rPr>
              <a:t>Pubococcygeus</a:t>
            </a:r>
            <a:r>
              <a:rPr lang="en-IN" sz="2400" dirty="0" smtClean="0">
                <a:latin typeface="Arial Narrow" pitchFamily="34" charset="0"/>
              </a:rPr>
              <a:t>,</a:t>
            </a:r>
          </a:p>
          <a:p>
            <a:pPr lvl="1"/>
            <a:r>
              <a:rPr lang="en-IN" sz="2400" dirty="0" err="1" smtClean="0">
                <a:latin typeface="Arial Narrow" pitchFamily="34" charset="0"/>
              </a:rPr>
              <a:t>Iliococcygeus</a:t>
            </a:r>
            <a:r>
              <a:rPr lang="en-IN" sz="2400" dirty="0" smtClean="0">
                <a:latin typeface="Arial Narrow" pitchFamily="34" charset="0"/>
              </a:rPr>
              <a:t>,</a:t>
            </a:r>
          </a:p>
          <a:p>
            <a:pPr lvl="1"/>
            <a:r>
              <a:rPr lang="en-IN" sz="2400" dirty="0" err="1" smtClean="0">
                <a:latin typeface="Arial Narrow" pitchFamily="34" charset="0"/>
              </a:rPr>
              <a:t>Ischiococcygeus</a:t>
            </a:r>
            <a:endParaRPr lang="en-IN" sz="24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They are collectively called </a:t>
            </a:r>
            <a:r>
              <a:rPr lang="en-IN" sz="2800" dirty="0" err="1" smtClean="0">
                <a:latin typeface="Arial Narrow" pitchFamily="34" charset="0"/>
              </a:rPr>
              <a:t>Levator</a:t>
            </a:r>
            <a:r>
              <a:rPr lang="en-IN" sz="2800" dirty="0" smtClean="0">
                <a:latin typeface="Arial Narrow" pitchFamily="34" charset="0"/>
              </a:rPr>
              <a:t> </a:t>
            </a:r>
            <a:r>
              <a:rPr lang="en-IN" sz="2800" dirty="0" err="1" smtClean="0">
                <a:latin typeface="Arial Narrow" pitchFamily="34" charset="0"/>
              </a:rPr>
              <a:t>Ani</a:t>
            </a:r>
            <a:r>
              <a:rPr lang="en-IN" sz="2800" dirty="0" smtClean="0">
                <a:latin typeface="Arial Narrow" pitchFamily="34" charset="0"/>
              </a:rPr>
              <a:t>.</a:t>
            </a:r>
          </a:p>
        </p:txBody>
      </p:sp>
      <p:pic>
        <p:nvPicPr>
          <p:cNvPr id="7" name="Picture 6" descr="The-Muscles-of-the-Pelvic-Floor-Levator-Ani-and-Coccyge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5" y="2780928"/>
            <a:ext cx="3635896" cy="407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Causes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</p:spPr>
        <p:txBody>
          <a:bodyPr>
            <a:normAutofit/>
          </a:bodyPr>
          <a:lstStyle/>
          <a:p>
            <a:r>
              <a:rPr lang="en-IN" sz="2800" dirty="0" err="1" smtClean="0">
                <a:latin typeface="Arial Narrow" pitchFamily="34" charset="0"/>
              </a:rPr>
              <a:t>Perineal</a:t>
            </a:r>
            <a:r>
              <a:rPr lang="en-IN" sz="2800" dirty="0" smtClean="0">
                <a:latin typeface="Arial Narrow" pitchFamily="34" charset="0"/>
              </a:rPr>
              <a:t> injury results from</a:t>
            </a:r>
          </a:p>
          <a:p>
            <a:endParaRPr lang="en-IN" sz="28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IN" sz="2800" dirty="0" smtClean="0">
                <a:latin typeface="Arial Narrow" pitchFamily="34" charset="0"/>
              </a:rPr>
              <a:t>A) </a:t>
            </a:r>
            <a:r>
              <a:rPr lang="en-IN" sz="2800" dirty="0" err="1" smtClean="0">
                <a:latin typeface="Arial Narrow" pitchFamily="34" charset="0"/>
              </a:rPr>
              <a:t>Overstreching</a:t>
            </a:r>
            <a:r>
              <a:rPr lang="en-IN" sz="2800" dirty="0" smtClean="0">
                <a:latin typeface="Arial Narrow" pitchFamily="34" charset="0"/>
              </a:rPr>
              <a:t>,</a:t>
            </a:r>
          </a:p>
          <a:p>
            <a:pPr>
              <a:buFont typeface="Wingdings" pitchFamily="2" charset="2"/>
              <a:buChar char="v"/>
            </a:pPr>
            <a:endParaRPr lang="en-IN" sz="28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IN" sz="2800" dirty="0" smtClean="0">
                <a:latin typeface="Arial Narrow" pitchFamily="34" charset="0"/>
              </a:rPr>
              <a:t>B)Rapid </a:t>
            </a:r>
            <a:r>
              <a:rPr lang="en-IN" sz="2800" dirty="0" err="1" smtClean="0">
                <a:latin typeface="Arial Narrow" pitchFamily="34" charset="0"/>
              </a:rPr>
              <a:t>streching</a:t>
            </a:r>
            <a:r>
              <a:rPr lang="en-IN" sz="2800" dirty="0" smtClean="0">
                <a:latin typeface="Arial Narrow" pitchFamily="34" charset="0"/>
              </a:rPr>
              <a:t> of the perineum especially when the perineum is inelastic.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pPr lvl="1"/>
            <a:r>
              <a:rPr lang="en-IN" sz="2400" dirty="0" smtClean="0">
                <a:latin typeface="Arial Narrow" pitchFamily="34" charset="0"/>
              </a:rPr>
              <a:t>Elderly </a:t>
            </a:r>
            <a:r>
              <a:rPr lang="en-IN" sz="2400" dirty="0" err="1" smtClean="0">
                <a:latin typeface="Arial Narrow" pitchFamily="34" charset="0"/>
              </a:rPr>
              <a:t>Primigravida</a:t>
            </a:r>
            <a:r>
              <a:rPr lang="en-IN" sz="2400" dirty="0" smtClean="0">
                <a:latin typeface="Arial Narrow" pitchFamily="34" charset="0"/>
              </a:rPr>
              <a:t>,</a:t>
            </a:r>
          </a:p>
          <a:p>
            <a:pPr lvl="1"/>
            <a:r>
              <a:rPr lang="en-IN" sz="2400" dirty="0" err="1" smtClean="0">
                <a:latin typeface="Arial Narrow" pitchFamily="34" charset="0"/>
              </a:rPr>
              <a:t>Perineal</a:t>
            </a:r>
            <a:r>
              <a:rPr lang="en-IN" sz="2400" dirty="0" smtClean="0">
                <a:latin typeface="Arial Narrow" pitchFamily="34" charset="0"/>
              </a:rPr>
              <a:t> Scar.</a:t>
            </a:r>
            <a:endParaRPr lang="en-IN" sz="24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Classification of </a:t>
            </a:r>
            <a:r>
              <a:rPr lang="en-IN" dirty="0" err="1" smtClean="0"/>
              <a:t>Perineal</a:t>
            </a:r>
            <a:r>
              <a:rPr lang="en-IN" dirty="0" smtClean="0"/>
              <a:t> Tears.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484310"/>
          <a:ext cx="9144000" cy="5373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460963">
                <a:tc>
                  <a:txBody>
                    <a:bodyPr/>
                    <a:lstStyle/>
                    <a:p>
                      <a:r>
                        <a:rPr lang="en-IN" dirty="0" smtClean="0"/>
                        <a:t>Degrees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Type of Injury.</a:t>
                      </a:r>
                      <a:endParaRPr lang="en-IN" dirty="0"/>
                    </a:p>
                  </a:txBody>
                  <a:tcPr/>
                </a:tc>
              </a:tr>
              <a:tr h="460963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rial Narrow" pitchFamily="34" charset="0"/>
                        </a:rPr>
                        <a:t>FIRST</a:t>
                      </a:r>
                      <a:r>
                        <a:rPr lang="en-IN" baseline="0" dirty="0" smtClean="0">
                          <a:latin typeface="Arial Narrow" pitchFamily="34" charset="0"/>
                        </a:rPr>
                        <a:t> DEGREE</a:t>
                      </a:r>
                      <a:endParaRPr lang="en-IN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rial Narrow" pitchFamily="34" charset="0"/>
                        </a:rPr>
                        <a:t>INJURY TO PERINEAL SKIN ONLY</a:t>
                      </a:r>
                      <a:endParaRPr lang="en-IN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136620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rial Narrow" pitchFamily="34" charset="0"/>
                        </a:rPr>
                        <a:t>SECOND DEGREE</a:t>
                      </a:r>
                      <a:endParaRPr lang="en-IN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rial Narrow" pitchFamily="34" charset="0"/>
                        </a:rPr>
                        <a:t>INJURY TO PERINEUM INVOLVING PERINEAL MUSCLES BUT NOT INVOLVING</a:t>
                      </a:r>
                      <a:r>
                        <a:rPr lang="en-IN" baseline="0" dirty="0" smtClean="0">
                          <a:latin typeface="Arial Narrow" pitchFamily="34" charset="0"/>
                        </a:rPr>
                        <a:t> THE ANAL SPHINCTER.</a:t>
                      </a:r>
                      <a:endParaRPr lang="en-IN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795634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rial Narrow" pitchFamily="34" charset="0"/>
                        </a:rPr>
                        <a:t>THIRD DEGREE</a:t>
                      </a:r>
                      <a:endParaRPr lang="en-IN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rial Narrow" pitchFamily="34" charset="0"/>
                        </a:rPr>
                        <a:t>INJURY TO PERINEUM INVOLVING THE ANAL</a:t>
                      </a:r>
                      <a:r>
                        <a:rPr lang="en-IN" baseline="0" dirty="0" smtClean="0">
                          <a:latin typeface="Arial Narrow" pitchFamily="34" charset="0"/>
                        </a:rPr>
                        <a:t> SPHINCTER COMPLEX.</a:t>
                      </a:r>
                      <a:endParaRPr lang="en-IN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60963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rial Narrow" pitchFamily="34" charset="0"/>
                        </a:rPr>
                        <a:t>III A</a:t>
                      </a:r>
                      <a:endParaRPr lang="en-IN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rial Narrow" pitchFamily="34" charset="0"/>
                        </a:rPr>
                        <a:t>LESS THAN 50% OF EAS</a:t>
                      </a:r>
                      <a:r>
                        <a:rPr lang="en-IN" baseline="0" dirty="0" smtClean="0">
                          <a:latin typeface="Arial Narrow" pitchFamily="34" charset="0"/>
                        </a:rPr>
                        <a:t>  THICKNESS TORN</a:t>
                      </a:r>
                      <a:endParaRPr lang="en-IN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60963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rial Narrow" pitchFamily="34" charset="0"/>
                        </a:rPr>
                        <a:t>III B</a:t>
                      </a:r>
                      <a:endParaRPr lang="en-IN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rial Narrow" pitchFamily="34" charset="0"/>
                        </a:rPr>
                        <a:t>MORE THA N 50%</a:t>
                      </a:r>
                      <a:r>
                        <a:rPr lang="en-IN" baseline="0" dirty="0" smtClean="0">
                          <a:latin typeface="Arial Narrow" pitchFamily="34" charset="0"/>
                        </a:rPr>
                        <a:t> OF EAS THICKNESS TORN.</a:t>
                      </a:r>
                      <a:endParaRPr lang="en-IN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460963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rial Narrow" pitchFamily="34" charset="0"/>
                        </a:rPr>
                        <a:t>III C</a:t>
                      </a:r>
                      <a:endParaRPr lang="en-IN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rial Narrow" pitchFamily="34" charset="0"/>
                        </a:rPr>
                        <a:t>BOTH EAS AND IAS TORN.</a:t>
                      </a:r>
                      <a:endParaRPr lang="en-IN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  <a:tr h="1136620"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rial Narrow" pitchFamily="34" charset="0"/>
                        </a:rPr>
                        <a:t>FOURTH DEGREE</a:t>
                      </a:r>
                      <a:endParaRPr lang="en-IN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>
                          <a:latin typeface="Arial Narrow" pitchFamily="34" charset="0"/>
                        </a:rPr>
                        <a:t>INJURY TO PERINEUM INVOLVING THE ANAL  SPHINCTER COMPLEX(EAS &amp;</a:t>
                      </a:r>
                      <a:r>
                        <a:rPr lang="en-IN" baseline="0" dirty="0" smtClean="0">
                          <a:latin typeface="Arial Narrow" pitchFamily="34" charset="0"/>
                        </a:rPr>
                        <a:t> IAS) AND ANAL EPITHELIUM.</a:t>
                      </a:r>
                      <a:endParaRPr lang="en-IN" dirty="0">
                        <a:latin typeface="Arial Narrow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Types of injury.</a:t>
            </a:r>
            <a:endParaRPr lang="en-IN" dirty="0"/>
          </a:p>
        </p:txBody>
      </p:sp>
      <p:pic>
        <p:nvPicPr>
          <p:cNvPr id="4" name="Picture 3" descr="perinealtear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4880240" cy="5373216"/>
          </a:xfrm>
          <a:prstGeom prst="rect">
            <a:avLst/>
          </a:prstGeom>
        </p:spPr>
      </p:pic>
      <p:pic>
        <p:nvPicPr>
          <p:cNvPr id="5" name="Picture 4" descr="perinealtear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484784"/>
            <a:ext cx="4283968" cy="5373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RISK FACTORS.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</p:spPr>
        <p:txBody>
          <a:bodyPr>
            <a:normAutofit fontScale="92500" lnSpcReduction="20000"/>
          </a:bodyPr>
          <a:lstStyle/>
          <a:p>
            <a:r>
              <a:rPr lang="en-IN" sz="2800" dirty="0" err="1" smtClean="0">
                <a:latin typeface="Arial Narrow" pitchFamily="34" charset="0"/>
              </a:rPr>
              <a:t>Nulliparity</a:t>
            </a:r>
            <a:r>
              <a:rPr lang="en-IN" sz="2800" dirty="0" smtClean="0">
                <a:latin typeface="Arial Narrow" pitchFamily="34" charset="0"/>
              </a:rPr>
              <a:t>,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Increased maternal age,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Asian race,</a:t>
            </a:r>
          </a:p>
          <a:p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Low socioeconomic status,</a:t>
            </a:r>
          </a:p>
          <a:p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Obesity(BMI&gt;/30)</a:t>
            </a:r>
          </a:p>
          <a:p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Prolonged second stage of labour(&gt;120 min),</a:t>
            </a:r>
          </a:p>
          <a:p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err="1" smtClean="0">
                <a:latin typeface="Arial Narrow" pitchFamily="34" charset="0"/>
              </a:rPr>
              <a:t>Primipara</a:t>
            </a:r>
            <a:r>
              <a:rPr lang="en-IN" sz="2800" dirty="0" smtClean="0">
                <a:latin typeface="Arial Narrow" pitchFamily="34" charset="0"/>
              </a:rPr>
              <a:t> with short perineum,</a:t>
            </a:r>
          </a:p>
          <a:p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Operative vaginal delivery(max risk with low forceps),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IN" sz="2800" dirty="0" smtClean="0">
                <a:latin typeface="Arial Narrow" pitchFamily="34" charset="0"/>
              </a:rPr>
              <a:t>Outlet contraction with  narrow pubic arch,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Shoulder </a:t>
            </a:r>
            <a:r>
              <a:rPr lang="en-IN" sz="2800" dirty="0" err="1" smtClean="0">
                <a:latin typeface="Arial Narrow" pitchFamily="34" charset="0"/>
              </a:rPr>
              <a:t>dystocia</a:t>
            </a:r>
            <a:r>
              <a:rPr lang="en-IN" sz="2800" dirty="0" smtClean="0">
                <a:latin typeface="Arial Narrow" pitchFamily="34" charset="0"/>
              </a:rPr>
              <a:t>,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Face to pubis delivery,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Scar in the perineum(</a:t>
            </a:r>
            <a:r>
              <a:rPr lang="en-IN" sz="2800" dirty="0" err="1" smtClean="0">
                <a:latin typeface="Arial Narrow" pitchFamily="34" charset="0"/>
              </a:rPr>
              <a:t>perineorrhaphy,episiotomy</a:t>
            </a:r>
            <a:r>
              <a:rPr lang="en-IN" sz="2800" dirty="0" smtClean="0">
                <a:latin typeface="Arial Narrow" pitchFamily="34" charset="0"/>
              </a:rPr>
              <a:t>),</a:t>
            </a:r>
          </a:p>
          <a:p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err="1" smtClean="0">
                <a:latin typeface="Arial Narrow" pitchFamily="34" charset="0"/>
              </a:rPr>
              <a:t>Preciptate</a:t>
            </a:r>
            <a:r>
              <a:rPr lang="en-IN" sz="2800" dirty="0" smtClean="0">
                <a:latin typeface="Arial Narrow" pitchFamily="34" charset="0"/>
              </a:rPr>
              <a:t> labour.</a:t>
            </a:r>
          </a:p>
          <a:p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Midline episiotomy,</a:t>
            </a:r>
          </a:p>
          <a:p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Persistent </a:t>
            </a:r>
            <a:r>
              <a:rPr lang="en-IN" sz="2800" dirty="0" err="1" smtClean="0">
                <a:latin typeface="Arial Narrow" pitchFamily="34" charset="0"/>
              </a:rPr>
              <a:t>occiptoposterior</a:t>
            </a:r>
            <a:r>
              <a:rPr lang="en-IN" sz="2800" dirty="0" smtClean="0">
                <a:latin typeface="Arial Narrow" pitchFamily="34" charset="0"/>
              </a:rPr>
              <a:t> position,</a:t>
            </a:r>
          </a:p>
          <a:p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Birth weight &gt;3.5kg.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</p:spPr>
        <p:txBody>
          <a:bodyPr/>
          <a:lstStyle/>
          <a:p>
            <a:r>
              <a:rPr lang="en-IN" sz="2800" dirty="0" smtClean="0">
                <a:latin typeface="Arial Narrow" pitchFamily="34" charset="0"/>
              </a:rPr>
              <a:t>Contrary to the popular </a:t>
            </a:r>
            <a:r>
              <a:rPr lang="en-IN" sz="2800" dirty="0" err="1" smtClean="0">
                <a:latin typeface="Arial Narrow" pitchFamily="34" charset="0"/>
              </a:rPr>
              <a:t>belief,routine</a:t>
            </a:r>
            <a:r>
              <a:rPr lang="en-IN" sz="2800" dirty="0" smtClean="0">
                <a:latin typeface="Arial Narrow" pitchFamily="34" charset="0"/>
              </a:rPr>
              <a:t> episiotomy is not </a:t>
            </a:r>
            <a:r>
              <a:rPr lang="en-IN" sz="2800" dirty="0" err="1" smtClean="0">
                <a:latin typeface="Arial Narrow" pitchFamily="34" charset="0"/>
              </a:rPr>
              <a:t>warranted,as</a:t>
            </a:r>
            <a:r>
              <a:rPr lang="en-IN" sz="2800" dirty="0" smtClean="0">
                <a:latin typeface="Arial Narrow" pitchFamily="34" charset="0"/>
              </a:rPr>
              <a:t> it does not prevent anal sphincter injury.</a:t>
            </a:r>
          </a:p>
          <a:p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In </a:t>
            </a:r>
            <a:r>
              <a:rPr lang="en-IN" sz="2800" dirty="0" err="1" smtClean="0">
                <a:latin typeface="Arial Narrow" pitchFamily="34" charset="0"/>
              </a:rPr>
              <a:t>fact,it</a:t>
            </a:r>
            <a:r>
              <a:rPr lang="en-IN" sz="2800" dirty="0" smtClean="0">
                <a:latin typeface="Arial Narrow" pitchFamily="34" charset="0"/>
              </a:rPr>
              <a:t> shows to increase the risk of spontaneous lacerations in subsequent deliveries.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Women who had previous anal sphincter injuries are three times at risk for subsequent sphincter lacerations.</a:t>
            </a:r>
            <a:endParaRPr lang="en-IN" sz="2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Complications.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800" dirty="0" smtClean="0">
                <a:latin typeface="Arial Narrow" pitchFamily="34" charset="0"/>
              </a:rPr>
              <a:t>Immediate short term complications:</a:t>
            </a:r>
          </a:p>
          <a:p>
            <a:r>
              <a:rPr lang="en-IN" sz="2800" dirty="0" smtClean="0">
                <a:latin typeface="Arial Narrow" pitchFamily="34" charset="0"/>
              </a:rPr>
              <a:t>Increased blood loss,</a:t>
            </a:r>
          </a:p>
          <a:p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Need for suturing,</a:t>
            </a:r>
          </a:p>
          <a:p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err="1" smtClean="0">
                <a:latin typeface="Arial Narrow" pitchFamily="34" charset="0"/>
              </a:rPr>
              <a:t>Perineal</a:t>
            </a:r>
            <a:r>
              <a:rPr lang="en-IN" sz="2800" dirty="0" smtClean="0">
                <a:latin typeface="Arial Narrow" pitchFamily="34" charset="0"/>
              </a:rPr>
              <a:t> pain.</a:t>
            </a:r>
          </a:p>
          <a:p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Protracted pain occurs in 20% cases, varying degree of functional impairment of sphincters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Wound infection can also occur.</a:t>
            </a:r>
            <a:endParaRPr lang="en-IN" sz="2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Long term consequences.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>
                <a:latin typeface="Arial Narrow" pitchFamily="34" charset="0"/>
              </a:rPr>
              <a:t>Pelvic floor dysfunction lead to </a:t>
            </a:r>
            <a:r>
              <a:rPr lang="en-IN" sz="2800" dirty="0" err="1" smtClean="0">
                <a:latin typeface="Arial Narrow" pitchFamily="34" charset="0"/>
              </a:rPr>
              <a:t>bowel,urinary</a:t>
            </a:r>
            <a:r>
              <a:rPr lang="en-IN" sz="2800" dirty="0" smtClean="0">
                <a:latin typeface="Arial Narrow" pitchFamily="34" charset="0"/>
              </a:rPr>
              <a:t> and sexual function impairment.</a:t>
            </a:r>
          </a:p>
          <a:p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Includes</a:t>
            </a:r>
          </a:p>
          <a:p>
            <a:endParaRPr lang="en-IN" sz="28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sz="2800" dirty="0" smtClean="0">
                <a:latin typeface="Arial Narrow" pitchFamily="34" charset="0"/>
              </a:rPr>
              <a:t>Stress urinary incontinence,</a:t>
            </a:r>
          </a:p>
          <a:p>
            <a:pPr>
              <a:buFont typeface="Wingdings" pitchFamily="2" charset="2"/>
              <a:buChar char="Ø"/>
            </a:pPr>
            <a:r>
              <a:rPr lang="en-IN" sz="2800" dirty="0" smtClean="0">
                <a:latin typeface="Arial Narrow" pitchFamily="34" charset="0"/>
              </a:rPr>
              <a:t>Overactive bladder,</a:t>
            </a:r>
          </a:p>
          <a:p>
            <a:pPr>
              <a:buFont typeface="Wingdings" pitchFamily="2" charset="2"/>
              <a:buChar char="Ø"/>
            </a:pPr>
            <a:r>
              <a:rPr lang="en-IN" sz="2800" dirty="0" smtClean="0">
                <a:latin typeface="Arial Narrow" pitchFamily="34" charset="0"/>
              </a:rPr>
              <a:t>Anal incontinence &amp;</a:t>
            </a:r>
          </a:p>
          <a:p>
            <a:pPr>
              <a:buFont typeface="Wingdings" pitchFamily="2" charset="2"/>
              <a:buChar char="Ø"/>
            </a:pPr>
            <a:r>
              <a:rPr lang="en-IN" sz="2800" dirty="0" err="1" smtClean="0">
                <a:latin typeface="Arial Narrow" pitchFamily="34" charset="0"/>
              </a:rPr>
              <a:t>Prolapse</a:t>
            </a:r>
            <a:r>
              <a:rPr lang="en-IN" sz="2800" dirty="0" smtClean="0">
                <a:latin typeface="Arial Narrow" pitchFamily="34" charset="0"/>
              </a:rPr>
              <a:t>.</a:t>
            </a:r>
            <a:endParaRPr lang="en-IN" sz="2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Prevention of </a:t>
            </a:r>
            <a:r>
              <a:rPr lang="en-IN" dirty="0" err="1" smtClean="0"/>
              <a:t>Perineal</a:t>
            </a:r>
            <a:r>
              <a:rPr lang="en-IN" dirty="0" smtClean="0"/>
              <a:t> Tears.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</p:spPr>
        <p:txBody>
          <a:bodyPr>
            <a:normAutofit fontScale="92500"/>
          </a:bodyPr>
          <a:lstStyle/>
          <a:p>
            <a:r>
              <a:rPr lang="en-IN" sz="2800" dirty="0" smtClean="0">
                <a:latin typeface="Arial Narrow" pitchFamily="34" charset="0"/>
              </a:rPr>
              <a:t>Identifying women at risk and avoidance of obstetric interventions,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Selective </a:t>
            </a:r>
            <a:r>
              <a:rPr lang="en-IN" sz="2800" dirty="0" err="1" smtClean="0">
                <a:latin typeface="Arial Narrow" pitchFamily="34" charset="0"/>
              </a:rPr>
              <a:t>episotomy</a:t>
            </a:r>
            <a:r>
              <a:rPr lang="en-IN" sz="2800" dirty="0" smtClean="0">
                <a:latin typeface="Arial Narrow" pitchFamily="34" charset="0"/>
              </a:rPr>
              <a:t> on case to case basis,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Warm compressions to the </a:t>
            </a:r>
            <a:r>
              <a:rPr lang="en-IN" sz="2800" dirty="0" err="1" smtClean="0">
                <a:latin typeface="Arial Narrow" pitchFamily="34" charset="0"/>
              </a:rPr>
              <a:t>perineum,massage</a:t>
            </a:r>
            <a:r>
              <a:rPr lang="en-IN" sz="2800" dirty="0" smtClean="0">
                <a:latin typeface="Arial Narrow" pitchFamily="34" charset="0"/>
              </a:rPr>
              <a:t> with a lubricant.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No touch technique(no intervention) until crowning of the </a:t>
            </a:r>
            <a:r>
              <a:rPr lang="en-IN" sz="2800" dirty="0" err="1" smtClean="0">
                <a:latin typeface="Arial Narrow" pitchFamily="34" charset="0"/>
              </a:rPr>
              <a:t>fetal</a:t>
            </a:r>
            <a:r>
              <a:rPr lang="en-IN" sz="2800" dirty="0" smtClean="0">
                <a:latin typeface="Arial Narrow" pitchFamily="34" charset="0"/>
              </a:rPr>
              <a:t> head,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Avoidance of </a:t>
            </a:r>
            <a:r>
              <a:rPr lang="en-IN" sz="2800" dirty="0" err="1" smtClean="0">
                <a:latin typeface="Arial Narrow" pitchFamily="34" charset="0"/>
              </a:rPr>
              <a:t>Valsalva</a:t>
            </a:r>
            <a:r>
              <a:rPr lang="en-IN" sz="2800" dirty="0" smtClean="0">
                <a:latin typeface="Arial Narrow" pitchFamily="34" charset="0"/>
              </a:rPr>
              <a:t> pushing,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Maintaining the women in left lateral position till active pushing.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Controlled head delivery.</a:t>
            </a:r>
            <a:endParaRPr lang="en-IN" sz="2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		Management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5"/>
            <a:ext cx="9144000" cy="5373216"/>
          </a:xfrm>
        </p:spPr>
        <p:txBody>
          <a:bodyPr>
            <a:normAutofit fontScale="92500" lnSpcReduction="10000"/>
          </a:bodyPr>
          <a:lstStyle/>
          <a:p>
            <a:r>
              <a:rPr lang="en-IN" sz="2800" dirty="0" smtClean="0">
                <a:latin typeface="Arial Narrow" pitchFamily="34" charset="0"/>
              </a:rPr>
              <a:t>Recent tear should be repaired immediately following the delivery of the placenta.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Reduces the chances of infection and minimizes the blood loss.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In case of delay beyond 24 hrs the repair is to be withheld.</a:t>
            </a:r>
          </a:p>
          <a:p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Antibiotics should be started to prevent infection,</a:t>
            </a:r>
          </a:p>
          <a:p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The complete tear should be repaired after 3 months if delayed beyond 24 hrs.</a:t>
            </a:r>
          </a:p>
          <a:p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If  doubt regarding degree it is to classify higher degree rather than lower degree.</a:t>
            </a:r>
            <a:endParaRPr lang="en-IN" sz="2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5"/>
            <a:ext cx="9144000" cy="5445225"/>
          </a:xfrm>
        </p:spPr>
        <p:txBody>
          <a:bodyPr/>
          <a:lstStyle/>
          <a:p>
            <a:r>
              <a:rPr lang="en-IN" sz="2400" dirty="0" smtClean="0">
                <a:latin typeface="Arial Narrow" pitchFamily="34" charset="0"/>
              </a:rPr>
              <a:t>Upper </a:t>
            </a:r>
            <a:r>
              <a:rPr lang="en-IN" sz="2400" dirty="0" err="1" smtClean="0">
                <a:latin typeface="Arial Narrow" pitchFamily="34" charset="0"/>
              </a:rPr>
              <a:t>surface:Concave</a:t>
            </a:r>
            <a:r>
              <a:rPr lang="en-IN" sz="2400" dirty="0" smtClean="0">
                <a:latin typeface="Arial Narrow" pitchFamily="34" charset="0"/>
              </a:rPr>
              <a:t> and slopes </a:t>
            </a:r>
            <a:r>
              <a:rPr lang="en-IN" sz="2400" dirty="0" err="1" smtClean="0">
                <a:latin typeface="Arial Narrow" pitchFamily="34" charset="0"/>
              </a:rPr>
              <a:t>downwards,backwards</a:t>
            </a:r>
            <a:r>
              <a:rPr lang="en-IN" sz="2400" dirty="0" smtClean="0">
                <a:latin typeface="Arial Narrow" pitchFamily="34" charset="0"/>
              </a:rPr>
              <a:t> and medially covered by parietal fascia.</a:t>
            </a:r>
          </a:p>
          <a:p>
            <a:r>
              <a:rPr lang="en-IN" sz="2400" dirty="0" smtClean="0">
                <a:latin typeface="Arial Narrow" pitchFamily="34" charset="0"/>
              </a:rPr>
              <a:t>Inferior surface is convex and is covered by anal fascia.</a:t>
            </a:r>
          </a:p>
          <a:p>
            <a:r>
              <a:rPr lang="en-IN" sz="2400" dirty="0" smtClean="0">
                <a:latin typeface="Arial Narrow" pitchFamily="34" charset="0"/>
              </a:rPr>
              <a:t>The muscle with the covering fascia is called the Pelvic Diaphragm</a:t>
            </a:r>
            <a:r>
              <a:rPr lang="en-IN" dirty="0" smtClean="0"/>
              <a:t>.</a:t>
            </a:r>
          </a:p>
          <a:p>
            <a:endParaRPr lang="en-IN" dirty="0" smtClean="0"/>
          </a:p>
          <a:p>
            <a:endParaRPr lang="en-IN" dirty="0"/>
          </a:p>
        </p:txBody>
      </p:sp>
      <p:pic>
        <p:nvPicPr>
          <p:cNvPr id="1026" name="Picture 2" descr="C:\Users\mohan\Desktop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140968"/>
            <a:ext cx="4781083" cy="3717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Identification of anal sphincter injury.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Arial Narrow" pitchFamily="34" charset="0"/>
              </a:rPr>
              <a:t>On visual examination, absence of normal puckering around the anterior aspect of the anus may give a clue.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Insert a finger into the rectum and ask the women to squeeze.</a:t>
            </a:r>
          </a:p>
          <a:p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In case of damage to EAS ,deficiency of the sphincter can be felt on squeezing and the torn ends can be seen to retract backwards.</a:t>
            </a:r>
          </a:p>
          <a:p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Epidural analgesia can affect the muscle power so bulk of the muscle should also be palpated between the finger and thumb.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	Anal sphincter Injury.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Arial Narrow" pitchFamily="34" charset="0"/>
              </a:rPr>
              <a:t>Anal sphincter complex consists of</a:t>
            </a:r>
          </a:p>
          <a:p>
            <a:pPr>
              <a:buFont typeface="Wingdings" pitchFamily="2" charset="2"/>
              <a:buChar char="v"/>
            </a:pPr>
            <a:r>
              <a:rPr lang="en-IN" sz="2800" dirty="0" smtClean="0">
                <a:latin typeface="Arial Narrow" pitchFamily="34" charset="0"/>
              </a:rPr>
              <a:t>IAS,</a:t>
            </a:r>
          </a:p>
          <a:p>
            <a:pPr>
              <a:buFont typeface="Wingdings" pitchFamily="2" charset="2"/>
              <a:buChar char="v"/>
            </a:pPr>
            <a:r>
              <a:rPr lang="en-IN" sz="2800" dirty="0" smtClean="0">
                <a:latin typeface="Arial Narrow" pitchFamily="34" charset="0"/>
              </a:rPr>
              <a:t>EAS.</a:t>
            </a:r>
          </a:p>
          <a:p>
            <a:r>
              <a:rPr lang="en-IN" sz="2800" dirty="0" smtClean="0">
                <a:latin typeface="Arial Narrow" pitchFamily="34" charset="0"/>
              </a:rPr>
              <a:t>The internal anal sphincter is the lower most part of the circular smooth muscle layer of the rectum, and lies between the anal mucosa and the EAS</a:t>
            </a:r>
          </a:p>
          <a:p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It contributes to 70% resting anal sphincter complex tone.</a:t>
            </a:r>
          </a:p>
          <a:p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It is invariably tone in fourth degree </a:t>
            </a:r>
            <a:r>
              <a:rPr lang="en-IN" sz="2800" dirty="0" err="1" smtClean="0">
                <a:latin typeface="Arial Narrow" pitchFamily="34" charset="0"/>
              </a:rPr>
              <a:t>tears,although</a:t>
            </a:r>
            <a:r>
              <a:rPr lang="en-IN" sz="2800" dirty="0" smtClean="0">
                <a:latin typeface="Arial Narrow" pitchFamily="34" charset="0"/>
              </a:rPr>
              <a:t> occult disruption of the sphincter can occur even with an intact rectal mucosa.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3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Arial Narrow" pitchFamily="34" charset="0"/>
              </a:rPr>
              <a:t>Incidence of 3</a:t>
            </a:r>
            <a:r>
              <a:rPr lang="en-IN" sz="2800" baseline="30000" dirty="0" smtClean="0">
                <a:latin typeface="Arial Narrow" pitchFamily="34" charset="0"/>
              </a:rPr>
              <a:t>rd</a:t>
            </a:r>
            <a:r>
              <a:rPr lang="en-IN" sz="2800" dirty="0" smtClean="0">
                <a:latin typeface="Arial Narrow" pitchFamily="34" charset="0"/>
              </a:rPr>
              <a:t> and 4</a:t>
            </a:r>
            <a:r>
              <a:rPr lang="en-IN" sz="2800" baseline="30000" dirty="0" smtClean="0">
                <a:latin typeface="Arial Narrow" pitchFamily="34" charset="0"/>
              </a:rPr>
              <a:t>th</a:t>
            </a:r>
            <a:r>
              <a:rPr lang="en-IN" sz="2800" dirty="0" smtClean="0">
                <a:latin typeface="Arial Narrow" pitchFamily="34" charset="0"/>
              </a:rPr>
              <a:t> degree tears varies between 0.6%-9.0% after vaginal deliveries where </a:t>
            </a:r>
            <a:r>
              <a:rPr lang="en-IN" sz="2800" dirty="0" err="1" smtClean="0">
                <a:latin typeface="Arial Narrow" pitchFamily="34" charset="0"/>
              </a:rPr>
              <a:t>mediolateral</a:t>
            </a:r>
            <a:r>
              <a:rPr lang="en-IN" sz="2800" dirty="0" smtClean="0">
                <a:latin typeface="Arial Narrow" pitchFamily="34" charset="0"/>
              </a:rPr>
              <a:t> </a:t>
            </a:r>
            <a:r>
              <a:rPr lang="en-IN" sz="2800" dirty="0" err="1" smtClean="0">
                <a:latin typeface="Arial Narrow" pitchFamily="34" charset="0"/>
              </a:rPr>
              <a:t>episotomy</a:t>
            </a:r>
            <a:r>
              <a:rPr lang="en-IN" sz="2800" dirty="0" smtClean="0">
                <a:latin typeface="Arial Narrow" pitchFamily="34" charset="0"/>
              </a:rPr>
              <a:t> is practised.</a:t>
            </a:r>
          </a:p>
          <a:p>
            <a:endParaRPr lang="en-IN" sz="2800" dirty="0" smtClean="0">
              <a:latin typeface="Arial Narrow" pitchFamily="34" charset="0"/>
            </a:endParaRPr>
          </a:p>
          <a:p>
            <a:r>
              <a:rPr lang="en-IN" sz="2800" i="1" u="sng" dirty="0" err="1" smtClean="0">
                <a:latin typeface="Arial Narrow" pitchFamily="34" charset="0"/>
              </a:rPr>
              <a:t>Endoanal</a:t>
            </a:r>
            <a:r>
              <a:rPr lang="en-IN" sz="2800" i="1" u="sng" dirty="0" smtClean="0">
                <a:latin typeface="Arial Narrow" pitchFamily="34" charset="0"/>
              </a:rPr>
              <a:t> USG :</a:t>
            </a:r>
          </a:p>
          <a:p>
            <a:r>
              <a:rPr lang="en-IN" sz="2800" dirty="0" smtClean="0">
                <a:latin typeface="Arial Narrow" pitchFamily="34" charset="0"/>
              </a:rPr>
              <a:t>Detects occult sphincter injuries/defects.</a:t>
            </a:r>
          </a:p>
          <a:p>
            <a:pPr>
              <a:buFont typeface="Wingdings" pitchFamily="2" charset="2"/>
              <a:buChar char="ü"/>
            </a:pPr>
            <a:r>
              <a:rPr lang="en-IN" sz="2800" dirty="0" smtClean="0">
                <a:latin typeface="Arial Narrow" pitchFamily="34" charset="0"/>
              </a:rPr>
              <a:t>26.9%-</a:t>
            </a:r>
            <a:r>
              <a:rPr lang="en-IN" sz="2800" dirty="0" err="1" smtClean="0">
                <a:latin typeface="Arial Narrow" pitchFamily="34" charset="0"/>
              </a:rPr>
              <a:t>Primiparous</a:t>
            </a:r>
            <a:r>
              <a:rPr lang="en-IN" sz="2800" dirty="0" smtClean="0">
                <a:latin typeface="Arial Narrow" pitchFamily="34" charset="0"/>
              </a:rPr>
              <a:t>,</a:t>
            </a:r>
          </a:p>
          <a:p>
            <a:pPr>
              <a:buFont typeface="Wingdings" pitchFamily="2" charset="2"/>
              <a:buChar char="ü"/>
            </a:pPr>
            <a:r>
              <a:rPr lang="en-IN" sz="2800" dirty="0" smtClean="0">
                <a:latin typeface="Arial Narrow" pitchFamily="34" charset="0"/>
              </a:rPr>
              <a:t>8.2%-</a:t>
            </a:r>
            <a:r>
              <a:rPr lang="en-IN" sz="2800" dirty="0" err="1" smtClean="0">
                <a:latin typeface="Arial Narrow" pitchFamily="34" charset="0"/>
              </a:rPr>
              <a:t>Multiparous</a:t>
            </a:r>
            <a:r>
              <a:rPr lang="en-IN" sz="2800" dirty="0" smtClean="0">
                <a:latin typeface="Arial Narrow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IN" sz="2800" dirty="0" smtClean="0">
                <a:latin typeface="Arial Narrow" pitchFamily="34" charset="0"/>
              </a:rPr>
              <a:t>30% defects are symptomatic,</a:t>
            </a:r>
          </a:p>
          <a:p>
            <a:pPr>
              <a:buFont typeface="Wingdings" pitchFamily="2" charset="2"/>
              <a:buChar char="ü"/>
            </a:pPr>
            <a:r>
              <a:rPr lang="en-IN" sz="2800" dirty="0" smtClean="0">
                <a:latin typeface="Arial Narrow" pitchFamily="34" charset="0"/>
              </a:rPr>
              <a:t>3.4% experience faecal incontinence without detectable anal sphincter defect</a:t>
            </a:r>
            <a:r>
              <a:rPr lang="en-IN" dirty="0" smtClean="0"/>
              <a:t>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Repair of complete </a:t>
            </a:r>
            <a:r>
              <a:rPr lang="en-IN" dirty="0" err="1" smtClean="0"/>
              <a:t>perineal</a:t>
            </a:r>
            <a:r>
              <a:rPr lang="en-IN" dirty="0" smtClean="0"/>
              <a:t> tear,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3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Arial Narrow" pitchFamily="34" charset="0"/>
              </a:rPr>
              <a:t>STEP I:</a:t>
            </a:r>
          </a:p>
          <a:p>
            <a:r>
              <a:rPr lang="en-IN" sz="2800" dirty="0" smtClean="0">
                <a:latin typeface="Arial Narrow" pitchFamily="34" charset="0"/>
              </a:rPr>
              <a:t>Patient in </a:t>
            </a:r>
            <a:r>
              <a:rPr lang="en-IN" sz="2800" dirty="0" err="1" smtClean="0">
                <a:latin typeface="Arial Narrow" pitchFamily="34" charset="0"/>
              </a:rPr>
              <a:t>lithotomy</a:t>
            </a:r>
            <a:r>
              <a:rPr lang="en-IN" sz="2800" dirty="0" smtClean="0">
                <a:latin typeface="Arial Narrow" pitchFamily="34" charset="0"/>
              </a:rPr>
              <a:t> position,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Antiseptic cleaning of the local area,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Repair may be done with</a:t>
            </a:r>
          </a:p>
          <a:p>
            <a:pPr lvl="1"/>
            <a:r>
              <a:rPr lang="en-IN" dirty="0" smtClean="0">
                <a:latin typeface="Arial Narrow" pitchFamily="34" charset="0"/>
              </a:rPr>
              <a:t>Local infiltration of 1% </a:t>
            </a:r>
            <a:r>
              <a:rPr lang="en-IN" dirty="0" err="1" smtClean="0">
                <a:latin typeface="Arial Narrow" pitchFamily="34" charset="0"/>
              </a:rPr>
              <a:t>lignocaine</a:t>
            </a:r>
            <a:r>
              <a:rPr lang="en-IN" dirty="0" smtClean="0">
                <a:latin typeface="Arial Narrow" pitchFamily="34" charset="0"/>
              </a:rPr>
              <a:t> hydrochloride(10-15ml)</a:t>
            </a:r>
          </a:p>
          <a:p>
            <a:pPr lvl="1"/>
            <a:r>
              <a:rPr lang="en-IN" dirty="0" err="1" smtClean="0">
                <a:latin typeface="Arial Narrow" pitchFamily="34" charset="0"/>
              </a:rPr>
              <a:t>Pudendal</a:t>
            </a:r>
            <a:r>
              <a:rPr lang="en-IN" dirty="0" smtClean="0">
                <a:latin typeface="Arial Narrow" pitchFamily="34" charset="0"/>
              </a:rPr>
              <a:t> block,</a:t>
            </a:r>
          </a:p>
          <a:p>
            <a:pPr lvl="1"/>
            <a:r>
              <a:rPr lang="en-IN" dirty="0" smtClean="0">
                <a:latin typeface="Arial Narrow" pitchFamily="34" charset="0"/>
              </a:rPr>
              <a:t>Preferably under GA/Regional anaesthesia.</a:t>
            </a:r>
            <a:endParaRPr lang="en-IN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			STEP II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3"/>
          </a:xfrm>
        </p:spPr>
        <p:txBody>
          <a:bodyPr/>
          <a:lstStyle/>
          <a:p>
            <a:r>
              <a:rPr lang="en-IN" sz="2800" dirty="0" smtClean="0">
                <a:latin typeface="Arial Narrow" pitchFamily="34" charset="0"/>
              </a:rPr>
              <a:t>Dissection is not required as in old complete </a:t>
            </a:r>
            <a:r>
              <a:rPr lang="en-IN" sz="2800" dirty="0" err="1" smtClean="0">
                <a:latin typeface="Arial Narrow" pitchFamily="34" charset="0"/>
              </a:rPr>
              <a:t>perineal</a:t>
            </a:r>
            <a:r>
              <a:rPr lang="en-IN" sz="2800" dirty="0" smtClean="0">
                <a:latin typeface="Arial Narrow" pitchFamily="34" charset="0"/>
              </a:rPr>
              <a:t> tear.</a:t>
            </a:r>
          </a:p>
          <a:p>
            <a:endParaRPr lang="en-IN" sz="2800" dirty="0" smtClean="0">
              <a:latin typeface="Arial Narrow" pitchFamily="34" charset="0"/>
            </a:endParaRPr>
          </a:p>
          <a:p>
            <a:pPr marL="633222" indent="-514350">
              <a:buFont typeface="+mj-lt"/>
              <a:buAutoNum type="alphaLcParenR"/>
            </a:pPr>
            <a:r>
              <a:rPr lang="en-IN" sz="2800" dirty="0" smtClean="0">
                <a:latin typeface="Arial Narrow" pitchFamily="34" charset="0"/>
              </a:rPr>
              <a:t>The rectal &amp; anal mucosa is first sutured from above downwards.</a:t>
            </a:r>
          </a:p>
          <a:p>
            <a:pPr marL="633222" indent="-514350">
              <a:buFont typeface="+mj-lt"/>
              <a:buAutoNum type="alphaLcParenR"/>
            </a:pPr>
            <a:endParaRPr lang="en-IN" sz="2800" dirty="0" smtClean="0">
              <a:latin typeface="Arial Narrow" pitchFamily="34" charset="0"/>
            </a:endParaRPr>
          </a:p>
          <a:p>
            <a:pPr marL="633222" indent="-514350">
              <a:buFont typeface="+mj-lt"/>
              <a:buAutoNum type="alphaLcParenR"/>
            </a:pPr>
            <a:r>
              <a:rPr lang="en-IN" sz="2800" dirty="0" smtClean="0">
                <a:latin typeface="Arial Narrow" pitchFamily="34" charset="0"/>
              </a:rPr>
              <a:t>No.3-0 </a:t>
            </a:r>
            <a:r>
              <a:rPr lang="en-IN" sz="2800" dirty="0" err="1" smtClean="0">
                <a:latin typeface="Arial Narrow" pitchFamily="34" charset="0"/>
              </a:rPr>
              <a:t>vicryl</a:t>
            </a:r>
            <a:r>
              <a:rPr lang="en-IN" sz="2800" dirty="0" smtClean="0">
                <a:latin typeface="Arial Narrow" pitchFamily="34" charset="0"/>
              </a:rPr>
              <a:t> or 3-0PDS,atraumatic needle, </a:t>
            </a:r>
            <a:r>
              <a:rPr lang="en-IN" sz="2800" dirty="0" err="1" smtClean="0">
                <a:latin typeface="Arial Narrow" pitchFamily="34" charset="0"/>
              </a:rPr>
              <a:t>interuppted</a:t>
            </a:r>
            <a:r>
              <a:rPr lang="en-IN" sz="2800" dirty="0" smtClean="0">
                <a:latin typeface="Arial Narrow" pitchFamily="34" charset="0"/>
              </a:rPr>
              <a:t> </a:t>
            </a:r>
            <a:r>
              <a:rPr lang="en-IN" sz="2800" dirty="0" err="1" smtClean="0">
                <a:latin typeface="Arial Narrow" pitchFamily="34" charset="0"/>
              </a:rPr>
              <a:t>stiches</a:t>
            </a:r>
            <a:r>
              <a:rPr lang="en-IN" sz="2800" dirty="0" smtClean="0">
                <a:latin typeface="Arial Narrow" pitchFamily="34" charset="0"/>
              </a:rPr>
              <a:t> with knots inside the lumen are used.</a:t>
            </a:r>
          </a:p>
          <a:p>
            <a:pPr marL="633222" indent="-514350">
              <a:buFont typeface="+mj-lt"/>
              <a:buAutoNum type="alphaLcParenR"/>
            </a:pPr>
            <a:endParaRPr lang="en-IN" sz="2800" dirty="0" smtClean="0">
              <a:latin typeface="Arial Narrow" pitchFamily="34" charset="0"/>
            </a:endParaRPr>
          </a:p>
          <a:p>
            <a:pPr marL="633222" indent="-514350">
              <a:buFont typeface="+mj-lt"/>
              <a:buAutoNum type="alphaLcParenR"/>
            </a:pPr>
            <a:r>
              <a:rPr lang="en-IN" sz="2800" dirty="0" smtClean="0">
                <a:latin typeface="Arial Narrow" pitchFamily="34" charset="0"/>
              </a:rPr>
              <a:t>The rectal muscles including the </a:t>
            </a:r>
            <a:r>
              <a:rPr lang="en-IN" sz="2800" dirty="0" err="1" smtClean="0">
                <a:latin typeface="Arial Narrow" pitchFamily="34" charset="0"/>
              </a:rPr>
              <a:t>pararectal</a:t>
            </a:r>
            <a:r>
              <a:rPr lang="en-IN" sz="2800" dirty="0" smtClean="0">
                <a:latin typeface="Arial Narrow" pitchFamily="34" charset="0"/>
              </a:rPr>
              <a:t> fascia are then sutured by interrupted sutures using the same suture material</a:t>
            </a:r>
          </a:p>
          <a:p>
            <a:pPr marL="633222" indent="-514350">
              <a:buFont typeface="+mj-lt"/>
              <a:buAutoNum type="alphaLcParenR"/>
            </a:pPr>
            <a:endParaRPr lang="en-IN" dirty="0" smtClean="0"/>
          </a:p>
          <a:p>
            <a:pPr marL="633222" indent="-514350">
              <a:buFont typeface="+mj-lt"/>
              <a:buAutoNum type="alphaLcParenR"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sz="2800" dirty="0" smtClean="0">
                <a:latin typeface="Arial Narrow" pitchFamily="34" charset="0"/>
              </a:rPr>
              <a:t>d) the torn ends of the </a:t>
            </a:r>
            <a:r>
              <a:rPr lang="en-IN" sz="2800" dirty="0" err="1" smtClean="0">
                <a:latin typeface="Arial Narrow" pitchFamily="34" charset="0"/>
              </a:rPr>
              <a:t>sphicter</a:t>
            </a:r>
            <a:r>
              <a:rPr lang="en-IN" sz="2800" dirty="0" smtClean="0">
                <a:latin typeface="Arial Narrow" pitchFamily="34" charset="0"/>
              </a:rPr>
              <a:t> </a:t>
            </a:r>
            <a:r>
              <a:rPr lang="en-IN" sz="2800" dirty="0" err="1" smtClean="0">
                <a:latin typeface="Arial Narrow" pitchFamily="34" charset="0"/>
              </a:rPr>
              <a:t>ani</a:t>
            </a:r>
            <a:r>
              <a:rPr lang="en-IN" sz="2800" dirty="0" smtClean="0">
                <a:latin typeface="Arial Narrow" pitchFamily="34" charset="0"/>
              </a:rPr>
              <a:t> </a:t>
            </a:r>
            <a:r>
              <a:rPr lang="en-IN" sz="2800" dirty="0" err="1" smtClean="0">
                <a:latin typeface="Arial Narrow" pitchFamily="34" charset="0"/>
              </a:rPr>
              <a:t>externus</a:t>
            </a:r>
            <a:r>
              <a:rPr lang="en-IN" sz="2800" dirty="0" smtClean="0">
                <a:latin typeface="Arial Narrow" pitchFamily="34" charset="0"/>
              </a:rPr>
              <a:t>(EAS) are then exposed by Allis’s tissue forceps.</a:t>
            </a:r>
          </a:p>
          <a:p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The sphincter is reconstructed with a figure of eight </a:t>
            </a:r>
            <a:r>
              <a:rPr lang="en-IN" sz="2800" dirty="0" err="1" smtClean="0">
                <a:latin typeface="Arial Narrow" pitchFamily="34" charset="0"/>
              </a:rPr>
              <a:t>stich,and</a:t>
            </a:r>
            <a:r>
              <a:rPr lang="en-IN" sz="2800" dirty="0" smtClean="0">
                <a:latin typeface="Arial Narrow" pitchFamily="34" charset="0"/>
              </a:rPr>
              <a:t> it is supported by another layer of interrupted sutures.</a:t>
            </a:r>
          </a:p>
          <a:p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For repair of EAS either an overlapping or end to end approximation method can be used</a:t>
            </a:r>
          </a:p>
          <a:p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IAS repair is done by interrupted suture.</a:t>
            </a:r>
            <a:endParaRPr lang="en-IN" sz="2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			STEP III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</p:spPr>
        <p:txBody>
          <a:bodyPr/>
          <a:lstStyle/>
          <a:p>
            <a:r>
              <a:rPr lang="en-IN" sz="2800" dirty="0" smtClean="0">
                <a:latin typeface="Arial Narrow" pitchFamily="34" charset="0"/>
              </a:rPr>
              <a:t>Repair of </a:t>
            </a:r>
            <a:r>
              <a:rPr lang="en-IN" sz="2800" dirty="0" err="1" smtClean="0">
                <a:latin typeface="Arial Narrow" pitchFamily="34" charset="0"/>
              </a:rPr>
              <a:t>perineal</a:t>
            </a:r>
            <a:r>
              <a:rPr lang="en-IN" sz="2800" dirty="0" smtClean="0">
                <a:latin typeface="Arial Narrow" pitchFamily="34" charset="0"/>
              </a:rPr>
              <a:t> muscle is done by interrupted sutures using no.”O” PDS or </a:t>
            </a:r>
            <a:r>
              <a:rPr lang="en-IN" sz="2800" dirty="0" err="1" smtClean="0">
                <a:latin typeface="Arial Narrow" pitchFamily="34" charset="0"/>
              </a:rPr>
              <a:t>dexon</a:t>
            </a:r>
            <a:r>
              <a:rPr lang="en-IN" sz="2800" dirty="0" smtClean="0">
                <a:latin typeface="Arial Narrow" pitchFamily="34" charset="0"/>
              </a:rPr>
              <a:t> or </a:t>
            </a:r>
            <a:r>
              <a:rPr lang="en-IN" sz="2800" dirty="0" err="1" smtClean="0">
                <a:latin typeface="Arial Narrow" pitchFamily="34" charset="0"/>
              </a:rPr>
              <a:t>vicryl</a:t>
            </a:r>
            <a:r>
              <a:rPr lang="en-IN" sz="2800" dirty="0" smtClean="0">
                <a:latin typeface="Arial Narrow" pitchFamily="34" charset="0"/>
              </a:rPr>
              <a:t>.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Surgical knots are buried under the superficial muscles.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			STEP IV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800" dirty="0" smtClean="0">
                <a:latin typeface="Arial Narrow" pitchFamily="34" charset="0"/>
              </a:rPr>
              <a:t>The vaginal wall and the </a:t>
            </a:r>
            <a:r>
              <a:rPr lang="en-IN" sz="2800" dirty="0" err="1" smtClean="0">
                <a:latin typeface="Arial Narrow" pitchFamily="34" charset="0"/>
              </a:rPr>
              <a:t>perineal</a:t>
            </a:r>
            <a:r>
              <a:rPr lang="en-IN" sz="2800" dirty="0" smtClean="0">
                <a:latin typeface="Arial Narrow" pitchFamily="34" charset="0"/>
              </a:rPr>
              <a:t> skin are apposed by interrupted sutures.</a:t>
            </a:r>
          </a:p>
          <a:p>
            <a:endParaRPr lang="en-IN" sz="2800" i="1" u="sng" dirty="0" smtClean="0">
              <a:latin typeface="Arial Narrow" pitchFamily="34" charset="0"/>
            </a:endParaRPr>
          </a:p>
          <a:p>
            <a:r>
              <a:rPr lang="en-IN" sz="2800" i="1" u="sng" dirty="0" smtClean="0">
                <a:latin typeface="Arial Narrow" pitchFamily="34" charset="0"/>
              </a:rPr>
              <a:t>SUTURES:</a:t>
            </a:r>
          </a:p>
          <a:p>
            <a:pPr>
              <a:buFont typeface="Wingdings" pitchFamily="2" charset="2"/>
              <a:buChar char="Ø"/>
            </a:pPr>
            <a:r>
              <a:rPr lang="en-IN" sz="2800" dirty="0" smtClean="0">
                <a:latin typeface="Arial Narrow" pitchFamily="34" charset="0"/>
              </a:rPr>
              <a:t>For repair of </a:t>
            </a:r>
            <a:r>
              <a:rPr lang="en-IN" sz="2800" dirty="0" err="1" smtClean="0">
                <a:latin typeface="Arial Narrow" pitchFamily="34" charset="0"/>
              </a:rPr>
              <a:t>EAS,monofilament</a:t>
            </a:r>
            <a:r>
              <a:rPr lang="en-IN" sz="2800" dirty="0" smtClean="0">
                <a:latin typeface="Arial Narrow" pitchFamily="34" charset="0"/>
              </a:rPr>
              <a:t> sutures such as </a:t>
            </a:r>
            <a:r>
              <a:rPr lang="en-IN" sz="2800" dirty="0" err="1" smtClean="0">
                <a:latin typeface="Arial Narrow" pitchFamily="34" charset="0"/>
              </a:rPr>
              <a:t>polydioxanone</a:t>
            </a:r>
            <a:r>
              <a:rPr lang="en-IN" sz="2800" dirty="0" smtClean="0">
                <a:latin typeface="Arial Narrow" pitchFamily="34" charset="0"/>
              </a:rPr>
              <a:t>(PDS),/</a:t>
            </a:r>
            <a:r>
              <a:rPr lang="en-IN" sz="2800" dirty="0" err="1" smtClean="0">
                <a:latin typeface="Arial Narrow" pitchFamily="34" charset="0"/>
              </a:rPr>
              <a:t>Polyglactin</a:t>
            </a:r>
            <a:r>
              <a:rPr lang="en-IN" sz="2800" dirty="0" smtClean="0">
                <a:latin typeface="Arial Narrow" pitchFamily="34" charset="0"/>
              </a:rPr>
              <a:t>(</a:t>
            </a:r>
            <a:r>
              <a:rPr lang="en-IN" sz="2800" dirty="0" err="1" smtClean="0">
                <a:latin typeface="Arial Narrow" pitchFamily="34" charset="0"/>
              </a:rPr>
              <a:t>Vicryl</a:t>
            </a:r>
            <a:r>
              <a:rPr lang="en-IN" sz="2800" dirty="0" smtClean="0">
                <a:latin typeface="Arial Narrow" pitchFamily="34" charset="0"/>
              </a:rPr>
              <a:t>) can be used.</a:t>
            </a:r>
          </a:p>
          <a:p>
            <a:pPr>
              <a:buFont typeface="Wingdings" pitchFamily="2" charset="2"/>
              <a:buChar char="Ø"/>
            </a:pPr>
            <a:endParaRPr lang="en-IN" sz="2800" dirty="0" smtClean="0">
              <a:latin typeface="Arial Narrow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sz="2800" dirty="0" smtClean="0">
                <a:latin typeface="Arial Narrow" pitchFamily="34" charset="0"/>
              </a:rPr>
              <a:t>Repair of IAS is done with fine suture size such as 3-0 PDS and 2-0 </a:t>
            </a:r>
            <a:r>
              <a:rPr lang="en-IN" sz="2800" dirty="0" err="1" smtClean="0">
                <a:latin typeface="Arial Narrow" pitchFamily="34" charset="0"/>
              </a:rPr>
              <a:t>vicryl</a:t>
            </a:r>
            <a:r>
              <a:rPr lang="en-IN" sz="2800" dirty="0" smtClean="0">
                <a:latin typeface="Arial Narrow" pitchFamily="34" charset="0"/>
              </a:rPr>
              <a:t> as they cause less irritation &amp; discomfort.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https://youtu.be/tOpqKzvcudk</a:t>
            </a:r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Origin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420888"/>
            <a:ext cx="4355976" cy="4437112"/>
          </a:xfrm>
        </p:spPr>
        <p:txBody>
          <a:bodyPr/>
          <a:lstStyle/>
          <a:p>
            <a:r>
              <a:rPr lang="en-IN" dirty="0" smtClean="0">
                <a:latin typeface="Arial Narrow" pitchFamily="34" charset="0"/>
              </a:rPr>
              <a:t>Back of the pubic </a:t>
            </a:r>
            <a:r>
              <a:rPr lang="en-IN" dirty="0" err="1" smtClean="0">
                <a:latin typeface="Arial Narrow" pitchFamily="34" charset="0"/>
              </a:rPr>
              <a:t>rami</a:t>
            </a:r>
            <a:r>
              <a:rPr lang="en-IN" dirty="0" smtClean="0">
                <a:latin typeface="Arial Narrow" pitchFamily="34" charset="0"/>
              </a:rPr>
              <a:t>, from the condensed fascia covering the </a:t>
            </a:r>
            <a:r>
              <a:rPr lang="en-IN" dirty="0" err="1" smtClean="0">
                <a:latin typeface="Arial Narrow" pitchFamily="34" charset="0"/>
              </a:rPr>
              <a:t>obturator</a:t>
            </a:r>
            <a:r>
              <a:rPr lang="en-IN" dirty="0" smtClean="0">
                <a:latin typeface="Arial Narrow" pitchFamily="34" charset="0"/>
              </a:rPr>
              <a:t> </a:t>
            </a:r>
            <a:r>
              <a:rPr lang="en-IN" dirty="0" err="1" smtClean="0">
                <a:latin typeface="Arial Narrow" pitchFamily="34" charset="0"/>
              </a:rPr>
              <a:t>internus</a:t>
            </a:r>
            <a:r>
              <a:rPr lang="en-IN" dirty="0" smtClean="0">
                <a:latin typeface="Arial Narrow" pitchFamily="34" charset="0"/>
              </a:rPr>
              <a:t>(White line)</a:t>
            </a:r>
          </a:p>
          <a:p>
            <a:endParaRPr lang="en-IN" dirty="0" smtClean="0">
              <a:latin typeface="Arial Narrow" pitchFamily="34" charset="0"/>
            </a:endParaRPr>
          </a:p>
          <a:p>
            <a:r>
              <a:rPr lang="en-IN" dirty="0" smtClean="0">
                <a:latin typeface="Arial Narrow" pitchFamily="34" charset="0"/>
              </a:rPr>
              <a:t>From the inner surface of </a:t>
            </a:r>
            <a:r>
              <a:rPr lang="en-IN" dirty="0" err="1" smtClean="0">
                <a:latin typeface="Arial Narrow" pitchFamily="34" charset="0"/>
              </a:rPr>
              <a:t>ischial</a:t>
            </a:r>
            <a:r>
              <a:rPr lang="en-IN" dirty="0" smtClean="0">
                <a:latin typeface="Arial Narrow" pitchFamily="34" charset="0"/>
              </a:rPr>
              <a:t> spine</a:t>
            </a:r>
          </a:p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Picture 2" descr="C:\Users\mohan\Desktop\C6FF142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0"/>
            <a:ext cx="44989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	Post operative care.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3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Arial Narrow" pitchFamily="34" charset="0"/>
              </a:rPr>
              <a:t>Broad spectrum antibiotics( IV </a:t>
            </a:r>
            <a:r>
              <a:rPr lang="en-IN" sz="2800" dirty="0" err="1" smtClean="0">
                <a:latin typeface="Arial Narrow" pitchFamily="34" charset="0"/>
              </a:rPr>
              <a:t>Cefuroxime</a:t>
            </a:r>
            <a:r>
              <a:rPr lang="en-IN" sz="2800" dirty="0" smtClean="0">
                <a:latin typeface="Arial Narrow" pitchFamily="34" charset="0"/>
              </a:rPr>
              <a:t> 1.5g,Metronidazole 400mg thrice daily for 5 to 7 days) to reduce wound infection &amp; dehiscence due to anaerobic contamination of </a:t>
            </a:r>
            <a:r>
              <a:rPr lang="en-IN" sz="2800" dirty="0" err="1" smtClean="0">
                <a:latin typeface="Arial Narrow" pitchFamily="34" charset="0"/>
              </a:rPr>
              <a:t>fecal</a:t>
            </a:r>
            <a:r>
              <a:rPr lang="en-IN" sz="2800" dirty="0" smtClean="0">
                <a:latin typeface="Arial Narrow" pitchFamily="34" charset="0"/>
              </a:rPr>
              <a:t> matter.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A low residual diet consisting of milk, bread, biscuits, </a:t>
            </a:r>
            <a:r>
              <a:rPr lang="en-IN" sz="2800" dirty="0" err="1" smtClean="0">
                <a:latin typeface="Arial Narrow" pitchFamily="34" charset="0"/>
              </a:rPr>
              <a:t>fish,sweets</a:t>
            </a:r>
            <a:r>
              <a:rPr lang="en-IN" sz="2800" dirty="0" smtClean="0">
                <a:latin typeface="Arial Narrow" pitchFamily="34" charset="0"/>
              </a:rPr>
              <a:t>, etc; from third day onwards.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err="1" smtClean="0">
                <a:latin typeface="Arial Narrow" pitchFamily="34" charset="0"/>
              </a:rPr>
              <a:t>Lactulose</a:t>
            </a:r>
            <a:r>
              <a:rPr lang="en-IN" sz="2800" dirty="0" smtClean="0">
                <a:latin typeface="Arial Narrow" pitchFamily="34" charset="0"/>
              </a:rPr>
              <a:t> 8 ml twice daily beginning on the second day and increasing the dose to 15 ml on third day is satisfactory regimen to soften the stool.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800" dirty="0" smtClean="0">
                <a:latin typeface="Arial Narrow" pitchFamily="34" charset="0"/>
              </a:rPr>
              <a:t>Women advised Physiotherapy &amp; Pelvic Floor Exercises.</a:t>
            </a:r>
          </a:p>
          <a:p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Review again in 6-12 weeks </a:t>
            </a:r>
            <a:r>
              <a:rPr lang="en-IN" sz="2800" dirty="0" err="1" smtClean="0">
                <a:latin typeface="Arial Narrow" pitchFamily="34" charset="0"/>
              </a:rPr>
              <a:t>postpartrum</a:t>
            </a:r>
            <a:r>
              <a:rPr lang="en-IN" sz="2800" dirty="0" smtClean="0">
                <a:latin typeface="Arial Narrow" pitchFamily="34" charset="0"/>
              </a:rPr>
              <a:t>.</a:t>
            </a:r>
          </a:p>
          <a:p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In case of persistent incontinence of flatus and </a:t>
            </a:r>
            <a:r>
              <a:rPr lang="en-IN" sz="2800" dirty="0" err="1" smtClean="0">
                <a:latin typeface="Arial Narrow" pitchFamily="34" charset="0"/>
              </a:rPr>
              <a:t>feces,endoanal</a:t>
            </a:r>
            <a:r>
              <a:rPr lang="en-IN" sz="2800" dirty="0" smtClean="0">
                <a:latin typeface="Arial Narrow" pitchFamily="34" charset="0"/>
              </a:rPr>
              <a:t>  USG and </a:t>
            </a:r>
            <a:r>
              <a:rPr lang="en-IN" sz="2800" dirty="0" err="1" smtClean="0">
                <a:latin typeface="Arial Narrow" pitchFamily="34" charset="0"/>
              </a:rPr>
              <a:t>anorectal</a:t>
            </a:r>
            <a:r>
              <a:rPr lang="en-IN" sz="2800" dirty="0" smtClean="0">
                <a:latin typeface="Arial Narrow" pitchFamily="34" charset="0"/>
              </a:rPr>
              <a:t> </a:t>
            </a:r>
            <a:r>
              <a:rPr lang="en-IN" sz="2800" dirty="0" err="1" smtClean="0">
                <a:latin typeface="Arial Narrow" pitchFamily="34" charset="0"/>
              </a:rPr>
              <a:t>manometry</a:t>
            </a:r>
            <a:r>
              <a:rPr lang="en-IN" sz="2800" dirty="0" smtClean="0">
                <a:latin typeface="Arial Narrow" pitchFamily="34" charset="0"/>
              </a:rPr>
              <a:t> is considered to detect any residual defects(20-30%)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Consultation with a colorectal surgeon may be needed..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Plan for Future delivery.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Arial Narrow" pitchFamily="34" charset="0"/>
              </a:rPr>
              <a:t>Patients should be counselled regarding the risk of developing anal incontinence or worsening of symptoms with subsequent vaginal delivery after anal sphincter repair.</a:t>
            </a:r>
          </a:p>
          <a:p>
            <a:pPr>
              <a:buNone/>
            </a:pPr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Vaginal delivery may be allowed in selected case with or with out episiotomy.</a:t>
            </a:r>
          </a:p>
          <a:p>
            <a:pPr>
              <a:buNone/>
            </a:pPr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Option of Caesarean section is given.</a:t>
            </a:r>
          </a:p>
          <a:p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Women have symptoms / abnormal </a:t>
            </a:r>
            <a:r>
              <a:rPr lang="en-IN" sz="2400" dirty="0" err="1" smtClean="0">
                <a:latin typeface="Arial Narrow" pitchFamily="34" charset="0"/>
              </a:rPr>
              <a:t>endoanal</a:t>
            </a:r>
            <a:r>
              <a:rPr lang="en-IN" sz="2400" dirty="0" smtClean="0">
                <a:latin typeface="Arial Narrow" pitchFamily="34" charset="0"/>
              </a:rPr>
              <a:t> USG/</a:t>
            </a:r>
            <a:r>
              <a:rPr lang="en-IN" sz="2400" dirty="0" err="1" smtClean="0">
                <a:latin typeface="Arial Narrow" pitchFamily="34" charset="0"/>
              </a:rPr>
              <a:t>manometry</a:t>
            </a:r>
            <a:r>
              <a:rPr lang="en-IN" sz="2400" dirty="0" smtClean="0">
                <a:latin typeface="Arial Narrow" pitchFamily="34" charset="0"/>
              </a:rPr>
              <a:t> should be delivered by elective </a:t>
            </a:r>
            <a:r>
              <a:rPr lang="en-IN" sz="2400" dirty="0" err="1" smtClean="0">
                <a:latin typeface="Arial Narrow" pitchFamily="34" charset="0"/>
              </a:rPr>
              <a:t>Cesarean</a:t>
            </a:r>
            <a:r>
              <a:rPr lang="en-IN" sz="2400" dirty="0" smtClean="0">
                <a:latin typeface="Arial Narrow" pitchFamily="34" charset="0"/>
              </a:rPr>
              <a:t> section</a:t>
            </a:r>
            <a:r>
              <a:rPr lang="en-IN" dirty="0" smtClean="0"/>
              <a:t>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			Cervix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Minor degree of cervical tear is invariable during first delivery &amp; requires no treatment.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Extensive cervical tear is rare.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i="1" dirty="0" smtClean="0">
                <a:latin typeface="Times New Roman" pitchFamily="18" charset="0"/>
                <a:cs typeface="Times New Roman" pitchFamily="18" charset="0"/>
              </a:rPr>
              <a:t>It is the commonest cause of traumatic </a:t>
            </a:r>
            <a:r>
              <a:rPr lang="en-IN" sz="2800" i="1" dirty="0" err="1" smtClean="0">
                <a:latin typeface="Times New Roman" pitchFamily="18" charset="0"/>
                <a:cs typeface="Times New Roman" pitchFamily="18" charset="0"/>
              </a:rPr>
              <a:t>postpartrum</a:t>
            </a:r>
            <a:r>
              <a:rPr lang="en-IN" sz="2800" i="1" dirty="0" smtClean="0">
                <a:latin typeface="Times New Roman" pitchFamily="18" charset="0"/>
                <a:cs typeface="Times New Roman" pitchFamily="18" charset="0"/>
              </a:rPr>
              <a:t> haemorrhage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i="1" dirty="0" smtClean="0">
                <a:latin typeface="Times New Roman" pitchFamily="18" charset="0"/>
                <a:cs typeface="Times New Roman" pitchFamily="18" charset="0"/>
              </a:rPr>
              <a:t>Left lateral tear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is the commonest cause.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Causes.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3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Iatrogenic.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Rigid cervix.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Strong uterine contractions.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Detachement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			IATROGENIC.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Attempted forceps delivery or breech extraction through incompletely dilated cervix.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Manual dilatation of cervix to enhance the labour.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Induction of labour is associated with a 3 fold increase in cervical lacerations</a:t>
            </a:r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		Rigid cervix.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</p:spPr>
        <p:txBody>
          <a:bodyPr>
            <a:normAutofit lnSpcReduction="10000"/>
          </a:bodyPr>
          <a:lstStyle/>
          <a:p>
            <a:r>
              <a:rPr lang="en-IN" sz="3000" dirty="0" smtClean="0">
                <a:latin typeface="Times New Roman" pitchFamily="18" charset="0"/>
                <a:cs typeface="Times New Roman" pitchFamily="18" charset="0"/>
              </a:rPr>
              <a:t>May be due to </a:t>
            </a:r>
            <a:r>
              <a:rPr lang="en-IN" sz="3000" dirty="0" err="1" smtClean="0">
                <a:latin typeface="Times New Roman" pitchFamily="18" charset="0"/>
                <a:cs typeface="Times New Roman" pitchFamily="18" charset="0"/>
              </a:rPr>
              <a:t>congential</a:t>
            </a:r>
            <a:r>
              <a:rPr lang="en-IN" sz="3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IN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3000" dirty="0" smtClean="0">
                <a:latin typeface="Times New Roman" pitchFamily="18" charset="0"/>
                <a:cs typeface="Times New Roman" pitchFamily="18" charset="0"/>
              </a:rPr>
              <a:t> More commonly following scar from previous operations:</a:t>
            </a:r>
          </a:p>
          <a:p>
            <a:pPr>
              <a:buNone/>
            </a:pPr>
            <a:endParaRPr lang="en-IN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sz="3000" dirty="0" smtClean="0">
                <a:latin typeface="Times New Roman" pitchFamily="18" charset="0"/>
                <a:cs typeface="Times New Roman" pitchFamily="18" charset="0"/>
              </a:rPr>
              <a:t>Amputation,</a:t>
            </a:r>
          </a:p>
          <a:p>
            <a:pPr>
              <a:buFont typeface="Wingdings" pitchFamily="2" charset="2"/>
              <a:buChar char="Ø"/>
            </a:pPr>
            <a:endParaRPr lang="en-IN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sz="3000" dirty="0" smtClean="0">
                <a:latin typeface="Times New Roman" pitchFamily="18" charset="0"/>
                <a:cs typeface="Times New Roman" pitchFamily="18" charset="0"/>
              </a:rPr>
              <a:t>Cervical </a:t>
            </a:r>
            <a:r>
              <a:rPr lang="en-IN" sz="3000" dirty="0" err="1" smtClean="0">
                <a:latin typeface="Times New Roman" pitchFamily="18" charset="0"/>
                <a:cs typeface="Times New Roman" pitchFamily="18" charset="0"/>
              </a:rPr>
              <a:t>cerclage</a:t>
            </a:r>
            <a:r>
              <a:rPr lang="en-IN" sz="3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endParaRPr lang="en-IN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sz="3000" dirty="0" err="1" smtClean="0">
                <a:latin typeface="Times New Roman" pitchFamily="18" charset="0"/>
                <a:cs typeface="Times New Roman" pitchFamily="18" charset="0"/>
              </a:rPr>
              <a:t>Conization</a:t>
            </a:r>
            <a:r>
              <a:rPr lang="en-IN" sz="3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endParaRPr lang="en-IN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sz="3000" dirty="0" smtClean="0">
                <a:latin typeface="Times New Roman" pitchFamily="18" charset="0"/>
                <a:cs typeface="Times New Roman" pitchFamily="18" charset="0"/>
              </a:rPr>
              <a:t>Presence of a lesion like Ca cervix.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Strong uterine contractions.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7"/>
            <a:ext cx="9144000" cy="5445224"/>
          </a:xfrm>
        </p:spPr>
        <p:txBody>
          <a:bodyPr/>
          <a:lstStyle/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In</a:t>
            </a:r>
          </a:p>
          <a:p>
            <a:pPr marL="633222" indent="-514350">
              <a:buFont typeface="Wingdings" pitchFamily="2" charset="2"/>
              <a:buChar char="v"/>
            </a:pP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Preciptate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labour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(Short second stage of labour)</a:t>
            </a:r>
          </a:p>
          <a:p>
            <a:pPr marL="633222" indent="-514350"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633222" indent="-514350">
              <a:buFont typeface="Wingdings" pitchFamily="2" charset="2"/>
              <a:buChar char="ü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Cause rapid &amp; forceful dilatation of cervix increasing risk for lacerations</a:t>
            </a:r>
          </a:p>
          <a:p>
            <a:pPr marL="633222" indent="-514350">
              <a:buFont typeface="Wingdings" pitchFamily="2" charset="2"/>
              <a:buChar char="ü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Premature bearing down with an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incompetely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dilated cervix,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33222" indent="-514350">
              <a:buFont typeface="Wingdings" pitchFamily="2" charset="2"/>
              <a:buChar char="v"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33222" indent="-514350"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33222" indent="-514350">
              <a:buFont typeface="Wingdings" pitchFamily="2" charset="2"/>
              <a:buChar char="v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Extremely vascular cervix as in Placenta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Previa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			Detachment.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3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Detachment of the cervix may be annular  which involved the entire circumference of the cervix.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Occurs following Prolonged labour in Cervical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dystocia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Anterior lip when it is nipped between the head and the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symphysis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pubis in association with the sacral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Bleeding is minimal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Healing occurs through epithelisation.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Diagnosis.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7"/>
            <a:ext cx="9144000" cy="5445224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Cervical tear may be suspected and excluded in any case of :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persistent bleeding in the presence of a well contracted uterus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The  entire circumference of the cervix must be explored to identify the nature and extent of the cervical tear  and to suture it appropriately.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Insertion.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184575"/>
          </a:xfrm>
        </p:spPr>
        <p:txBody>
          <a:bodyPr/>
          <a:lstStyle/>
          <a:p>
            <a:pPr>
              <a:buNone/>
            </a:pPr>
            <a:r>
              <a:rPr lang="en-IN" sz="2800" dirty="0" smtClean="0">
                <a:latin typeface="Arial Narrow" pitchFamily="34" charset="0"/>
              </a:rPr>
              <a:t>The fibres pass backwards and medially to be inserted in the midline from before backwards to</a:t>
            </a:r>
          </a:p>
          <a:p>
            <a:r>
              <a:rPr lang="en-IN" sz="2800" dirty="0" smtClean="0">
                <a:latin typeface="Arial Narrow" pitchFamily="34" charset="0"/>
              </a:rPr>
              <a:t> the vagina( lateral and posterior walls) </a:t>
            </a:r>
          </a:p>
          <a:p>
            <a:r>
              <a:rPr lang="en-IN" sz="2800" dirty="0" err="1" smtClean="0">
                <a:latin typeface="Arial Narrow" pitchFamily="34" charset="0"/>
              </a:rPr>
              <a:t>Perineal</a:t>
            </a:r>
            <a:r>
              <a:rPr lang="en-IN" sz="2800" dirty="0" smtClean="0">
                <a:latin typeface="Arial Narrow" pitchFamily="34" charset="0"/>
              </a:rPr>
              <a:t> body,</a:t>
            </a:r>
          </a:p>
          <a:p>
            <a:r>
              <a:rPr lang="en-IN" sz="2800" dirty="0" err="1" smtClean="0">
                <a:latin typeface="Arial Narrow" pitchFamily="34" charset="0"/>
              </a:rPr>
              <a:t>anococcygeal</a:t>
            </a:r>
            <a:r>
              <a:rPr lang="en-IN" sz="2800" dirty="0" smtClean="0">
                <a:latin typeface="Arial Narrow" pitchFamily="34" charset="0"/>
              </a:rPr>
              <a:t> </a:t>
            </a:r>
            <a:r>
              <a:rPr lang="en-IN" sz="2800" dirty="0" err="1" smtClean="0">
                <a:latin typeface="Arial Narrow" pitchFamily="34" charset="0"/>
              </a:rPr>
              <a:t>raphae</a:t>
            </a:r>
            <a:r>
              <a:rPr lang="en-IN" sz="2800" dirty="0" smtClean="0">
                <a:latin typeface="Arial Narrow" pitchFamily="34" charset="0"/>
              </a:rPr>
              <a:t>,</a:t>
            </a:r>
          </a:p>
          <a:p>
            <a:r>
              <a:rPr lang="en-IN" sz="2800" dirty="0" smtClean="0">
                <a:latin typeface="Arial Narrow" pitchFamily="34" charset="0"/>
              </a:rPr>
              <a:t>lateral borders of coccyx and </a:t>
            </a:r>
          </a:p>
          <a:p>
            <a:r>
              <a:rPr lang="en-IN" sz="2800" dirty="0" smtClean="0">
                <a:latin typeface="Arial Narrow" pitchFamily="34" charset="0"/>
              </a:rPr>
              <a:t>lower part of sacrum.</a:t>
            </a:r>
            <a:endParaRPr lang="en-IN" sz="2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Prerequisites are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3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A good light is essential.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The cervical suturing set must have long blade vaginal retractors for adequate exposure,</a:t>
            </a:r>
          </a:p>
          <a:p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Sim’s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posterior vaginal speculum,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3 sponge holders.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 Exploration of the cervix.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first sponge holder is applied on the anterior lip of cervix,</a:t>
            </a:r>
          </a:p>
          <a:p>
            <a:pPr>
              <a:buNone/>
            </a:pP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second sponge holder is applied at 45 degree interval and the area between them is inspected.</a:t>
            </a:r>
          </a:p>
          <a:p>
            <a:pPr>
              <a:buNone/>
            </a:pP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second and third sponge holders are advanced further along the circumference until the entire 360 degree of the cervix has been visualised.</a:t>
            </a:r>
          </a:p>
          <a:p>
            <a:pPr>
              <a:buNone/>
            </a:pP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Superficial tears, which are not bleeding ,need  not to be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sutured,but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if the tear is deep and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bleeding,suturing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should be done.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download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Method of suturing.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</p:spPr>
        <p:txBody>
          <a:bodyPr/>
          <a:lstStyle/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Repair done in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lithotomy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position.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The anterior &amp; Posterior margins of the torn cervix are grasped by sponge holding forceps.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Instead of giving traction to the forceps, it is better to push down the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fundus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gently by assistant</a:t>
            </a:r>
            <a:r>
              <a:rPr lang="en-IN" dirty="0" smtClean="0"/>
              <a:t>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Cont;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suturing must start above the apex of the tear in order to include all retracted blood vessels.</a:t>
            </a:r>
          </a:p>
          <a:p>
            <a:pPr>
              <a:buNone/>
            </a:pP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It is difficult to reach the apex of the tear, a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stich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is taken as high as possible and the sutures left long.</a:t>
            </a:r>
          </a:p>
          <a:p>
            <a:pPr>
              <a:buNone/>
            </a:pP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suture is then given traction and the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stich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placed above the previous one.</a:t>
            </a:r>
          </a:p>
          <a:p>
            <a:pPr>
              <a:buNone/>
            </a:pP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 tear can be traced in this fashion till the apex is reached and a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stich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is placed above it.</a:t>
            </a:r>
          </a:p>
          <a:p>
            <a:pPr>
              <a:buNone/>
            </a:pP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Mattress suture is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preferrable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as it prevents rolling in of the edges.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Complications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3"/>
          </a:xfrm>
        </p:spPr>
        <p:txBody>
          <a:bodyPr>
            <a:normAutofit fontScale="92500" lnSpcReduction="20000"/>
          </a:bodyPr>
          <a:lstStyle/>
          <a:p>
            <a:r>
              <a:rPr lang="en-IN" sz="3000" i="1" u="sng" dirty="0" smtClean="0">
                <a:latin typeface="Times New Roman" pitchFamily="18" charset="0"/>
                <a:cs typeface="Times New Roman" pitchFamily="18" charset="0"/>
              </a:rPr>
              <a:t>Early:</a:t>
            </a:r>
          </a:p>
          <a:p>
            <a:pPr>
              <a:buNone/>
            </a:pPr>
            <a:endParaRPr lang="en-IN" sz="30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sz="3000" dirty="0" smtClean="0">
                <a:latin typeface="Times New Roman" pitchFamily="18" charset="0"/>
                <a:cs typeface="Times New Roman" pitchFamily="18" charset="0"/>
              </a:rPr>
              <a:t>Deep cervical tears involving the major vessels leads to severe PPH.</a:t>
            </a:r>
          </a:p>
          <a:p>
            <a:pPr>
              <a:buNone/>
            </a:pPr>
            <a:endParaRPr lang="en-IN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sz="3000" dirty="0" smtClean="0">
                <a:latin typeface="Times New Roman" pitchFamily="18" charset="0"/>
                <a:cs typeface="Times New Roman" pitchFamily="18" charset="0"/>
              </a:rPr>
              <a:t>Broad ligament haematoma.</a:t>
            </a:r>
          </a:p>
          <a:p>
            <a:pPr>
              <a:buNone/>
            </a:pPr>
            <a:endParaRPr lang="en-IN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sz="3000" dirty="0" smtClean="0">
                <a:latin typeface="Times New Roman" pitchFamily="18" charset="0"/>
                <a:cs typeface="Times New Roman" pitchFamily="18" charset="0"/>
              </a:rPr>
              <a:t>Pelvic </a:t>
            </a:r>
            <a:r>
              <a:rPr lang="en-IN" sz="3000" dirty="0" err="1" smtClean="0">
                <a:latin typeface="Times New Roman" pitchFamily="18" charset="0"/>
                <a:cs typeface="Times New Roman" pitchFamily="18" charset="0"/>
              </a:rPr>
              <a:t>cellulitis</a:t>
            </a:r>
            <a:r>
              <a:rPr lang="en-IN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IN" sz="3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3000" i="1" u="sng" dirty="0" smtClean="0">
                <a:latin typeface="Times New Roman" pitchFamily="18" charset="0"/>
                <a:cs typeface="Times New Roman" pitchFamily="18" charset="0"/>
              </a:rPr>
              <a:t>Late:</a:t>
            </a:r>
          </a:p>
          <a:p>
            <a:pPr>
              <a:buNone/>
            </a:pPr>
            <a:endParaRPr lang="en-IN" sz="30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sz="3000" dirty="0" err="1" smtClean="0">
                <a:latin typeface="Times New Roman" pitchFamily="18" charset="0"/>
                <a:cs typeface="Times New Roman" pitchFamily="18" charset="0"/>
              </a:rPr>
              <a:t>Ectropion</a:t>
            </a:r>
            <a:r>
              <a:rPr lang="en-IN" sz="3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endParaRPr lang="en-IN" sz="3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sz="3000" dirty="0" smtClean="0">
                <a:latin typeface="Times New Roman" pitchFamily="18" charset="0"/>
                <a:cs typeface="Times New Roman" pitchFamily="18" charset="0"/>
              </a:rPr>
              <a:t>Cervical Incompetence.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			 Vagina 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3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Isolated vaginal tears or lacerations without involvement of the perineum / cervix are not uncommon.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Seen in instrumental / Manipulative delivery.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Tears are extensive and often associated with brisk haemorrhage.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		Treatment.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3"/>
          </a:xfrm>
        </p:spPr>
        <p:txBody>
          <a:bodyPr>
            <a:normAutofit fontScale="92500"/>
          </a:bodyPr>
          <a:lstStyle/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Tears associated with brisk haemorrhage require exploration under GA with a good light.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Tears are repaired by interrupted /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continous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sutures using chromic catgut No.”0”.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In extensive lacerations, in addition to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sutures,haemostasis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may be achieved by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intravaginal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plugging by roller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gauze,soaked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glycerin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acriflavine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The plug should be removed after 24 hrs.</a:t>
            </a:r>
          </a:p>
          <a:p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Selective arterial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embolization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may be done if bleeding persists.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		COLPORRHEXIS.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3"/>
          </a:xfrm>
        </p:spPr>
        <p:txBody>
          <a:bodyPr/>
          <a:lstStyle/>
          <a:p>
            <a:r>
              <a:rPr lang="en-IN" dirty="0" smtClean="0"/>
              <a:t>Rupture of the vault of the vagina is  called </a:t>
            </a:r>
            <a:r>
              <a:rPr lang="en-IN" dirty="0" err="1" smtClean="0"/>
              <a:t>Colporrhexis</a:t>
            </a:r>
            <a:r>
              <a:rPr lang="en-IN" dirty="0" smtClean="0"/>
              <a:t>.</a:t>
            </a:r>
          </a:p>
          <a:p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Primary,</a:t>
            </a:r>
          </a:p>
          <a:p>
            <a:pPr>
              <a:buFont typeface="Wingdings" pitchFamily="2" charset="2"/>
              <a:buChar char="Ø"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Secondary.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Pelvic cellular tissue.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Arial Narrow" pitchFamily="34" charset="0"/>
              </a:rPr>
              <a:t>Between the pelvic peritoneum and the upper surface of the </a:t>
            </a:r>
            <a:r>
              <a:rPr lang="en-IN" sz="2800" dirty="0" err="1" smtClean="0">
                <a:latin typeface="Arial Narrow" pitchFamily="34" charset="0"/>
              </a:rPr>
              <a:t>levator</a:t>
            </a:r>
            <a:r>
              <a:rPr lang="en-IN" sz="2800" dirty="0" smtClean="0">
                <a:latin typeface="Arial Narrow" pitchFamily="34" charset="0"/>
              </a:rPr>
              <a:t> </a:t>
            </a:r>
            <a:r>
              <a:rPr lang="en-IN" sz="2800" dirty="0" err="1" smtClean="0">
                <a:latin typeface="Arial Narrow" pitchFamily="34" charset="0"/>
              </a:rPr>
              <a:t>ani</a:t>
            </a:r>
            <a:r>
              <a:rPr lang="en-IN" sz="2800" dirty="0" smtClean="0">
                <a:latin typeface="Arial Narrow" pitchFamily="34" charset="0"/>
              </a:rPr>
              <a:t> which fill all the available spaces.</a:t>
            </a:r>
          </a:p>
          <a:p>
            <a:pPr>
              <a:buNone/>
            </a:pPr>
            <a:endParaRPr lang="en-IN" sz="28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Contains </a:t>
            </a:r>
          </a:p>
          <a:p>
            <a:pPr lvl="1"/>
            <a:r>
              <a:rPr lang="en-IN" sz="2400" dirty="0" smtClean="0">
                <a:latin typeface="Arial Narrow" pitchFamily="34" charset="0"/>
              </a:rPr>
              <a:t>fatty &amp; connective tissue,</a:t>
            </a:r>
          </a:p>
          <a:p>
            <a:pPr lvl="1"/>
            <a:r>
              <a:rPr lang="en-IN" sz="2400" dirty="0" err="1" smtClean="0">
                <a:latin typeface="Arial Narrow" pitchFamily="34" charset="0"/>
              </a:rPr>
              <a:t>Unstraited</a:t>
            </a:r>
            <a:r>
              <a:rPr lang="en-IN" sz="2400" dirty="0" smtClean="0">
                <a:latin typeface="Arial Narrow" pitchFamily="34" charset="0"/>
              </a:rPr>
              <a:t> muscle fibres.</a:t>
            </a:r>
          </a:p>
          <a:p>
            <a:pPr lvl="1">
              <a:buNone/>
            </a:pPr>
            <a:endParaRPr lang="en-IN" sz="2400" dirty="0" smtClean="0">
              <a:latin typeface="Arial Narrow" pitchFamily="34" charset="0"/>
            </a:endParaRPr>
          </a:p>
          <a:p>
            <a:r>
              <a:rPr lang="en-IN" sz="2800" dirty="0" smtClean="0">
                <a:latin typeface="Arial Narrow" pitchFamily="34" charset="0"/>
              </a:rPr>
              <a:t>Condensation occurs near the </a:t>
            </a:r>
            <a:r>
              <a:rPr lang="en-IN" sz="2800" dirty="0" err="1" smtClean="0">
                <a:latin typeface="Arial Narrow" pitchFamily="34" charset="0"/>
              </a:rPr>
              <a:t>cervicovaginal</a:t>
            </a:r>
            <a:r>
              <a:rPr lang="en-IN" sz="2800" dirty="0" smtClean="0">
                <a:latin typeface="Arial Narrow" pitchFamily="34" charset="0"/>
              </a:rPr>
              <a:t> junction to form ligaments which extend from viscera to the pelvic organs from either side.</a:t>
            </a:r>
            <a:endParaRPr lang="en-IN" sz="28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	Primary &amp; Secondary.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800" i="1" u="sng" dirty="0" smtClean="0">
                <a:latin typeface="Times New Roman" pitchFamily="18" charset="0"/>
                <a:cs typeface="Times New Roman" pitchFamily="18" charset="0"/>
              </a:rPr>
              <a:t>PRIMARY:</a:t>
            </a: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Only the vault is involved.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It is said to be complete when the peritoneum is opened up.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IN" sz="2800" i="1" u="sng" dirty="0" smtClean="0">
                <a:latin typeface="Times New Roman" pitchFamily="18" charset="0"/>
                <a:cs typeface="Times New Roman" pitchFamily="18" charset="0"/>
              </a:rPr>
              <a:t>SECONDARY:</a:t>
            </a:r>
          </a:p>
          <a:p>
            <a:pPr>
              <a:buFont typeface="Wingdings" pitchFamily="2" charset="2"/>
              <a:buChar char="Ø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Secondary when associated with cervical tear(Common)</a:t>
            </a:r>
          </a:p>
          <a:p>
            <a:pPr>
              <a:buFont typeface="Wingdings" pitchFamily="2" charset="2"/>
              <a:buChar char="Ø"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Posterior fornix usually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ruptures,however,cervical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tear is usually associated with tear of the lateral fornix.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Pelvic hematoma.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</p:spPr>
        <p:txBody>
          <a:bodyPr>
            <a:normAutofit/>
          </a:bodyPr>
          <a:lstStyle/>
          <a:p>
            <a:r>
              <a:rPr lang="en-IN" sz="2800" i="1" dirty="0" smtClean="0">
                <a:latin typeface="Times New Roman" pitchFamily="18" charset="0"/>
                <a:cs typeface="Times New Roman" pitchFamily="18" charset="0"/>
              </a:rPr>
              <a:t>Collection of blood anywhere in the area between the pelvic peritoneum and </a:t>
            </a:r>
            <a:r>
              <a:rPr lang="en-IN" sz="2800" i="1" dirty="0" err="1" smtClean="0">
                <a:latin typeface="Times New Roman" pitchFamily="18" charset="0"/>
                <a:cs typeface="Times New Roman" pitchFamily="18" charset="0"/>
              </a:rPr>
              <a:t>perineal</a:t>
            </a:r>
            <a:r>
              <a:rPr lang="en-IN" sz="2800" i="1" dirty="0" smtClean="0">
                <a:latin typeface="Times New Roman" pitchFamily="18" charset="0"/>
                <a:cs typeface="Times New Roman" pitchFamily="18" charset="0"/>
              </a:rPr>
              <a:t> skin is called </a:t>
            </a:r>
            <a:r>
              <a:rPr lang="en-IN" sz="2800" i="1" u="sng" dirty="0" smtClean="0">
                <a:latin typeface="Times New Roman" pitchFamily="18" charset="0"/>
                <a:cs typeface="Times New Roman" pitchFamily="18" charset="0"/>
              </a:rPr>
              <a:t>Pelvic Hematoma.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i="1" u="sng" dirty="0" smtClean="0">
                <a:latin typeface="Times New Roman" pitchFamily="18" charset="0"/>
                <a:cs typeface="Times New Roman" pitchFamily="18" charset="0"/>
              </a:rPr>
              <a:t>ANATOMICAL TYPES: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Depending upon the location of the haematoma, whether below or above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Levator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ani,it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is termed as: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Infralevator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hematoma-Common,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Supralevator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hematoma –Rare.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8686800" cy="1252728"/>
          </a:xfrm>
        </p:spPr>
        <p:txBody>
          <a:bodyPr/>
          <a:lstStyle/>
          <a:p>
            <a:r>
              <a:rPr lang="en-IN" dirty="0" smtClean="0"/>
              <a:t>		</a:t>
            </a:r>
            <a:r>
              <a:rPr lang="en-IN" dirty="0" err="1" smtClean="0"/>
              <a:t>Infralevator</a:t>
            </a:r>
            <a:r>
              <a:rPr lang="en-IN" dirty="0" smtClean="0"/>
              <a:t> Hematoma.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3"/>
          </a:xfrm>
        </p:spPr>
        <p:txBody>
          <a:bodyPr>
            <a:normAutofit fontScale="92500"/>
          </a:bodyPr>
          <a:lstStyle/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The commonest one is the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Vulval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Hematoma.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i="1" u="sng" dirty="0" smtClean="0">
                <a:latin typeface="Times New Roman" pitchFamily="18" charset="0"/>
                <a:cs typeface="Times New Roman" pitchFamily="18" charset="0"/>
              </a:rPr>
              <a:t>ETIOLOGY:</a:t>
            </a:r>
          </a:p>
          <a:p>
            <a:pPr>
              <a:buFont typeface="Wingdings" pitchFamily="2" charset="2"/>
              <a:buChar char="q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Improper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hemostasis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during repair of vaginal or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perineal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tears or episiotomy wound.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33222" indent="-514350">
              <a:buFont typeface="+mj-lt"/>
              <a:buAutoNum type="alphaLcParenR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Failure to take precautions while suturing the apex of the tear.</a:t>
            </a:r>
          </a:p>
          <a:p>
            <a:pPr marL="633222" indent="-514350">
              <a:buFont typeface="+mj-lt"/>
              <a:buAutoNum type="alphaLcParenR"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633222" indent="-514350">
              <a:buFont typeface="+mj-lt"/>
              <a:buAutoNum type="alphaLcParenR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Failure to obliterate the dead space while suturing the vaginal walls.</a:t>
            </a:r>
          </a:p>
          <a:p>
            <a:pPr marL="633222" indent="-514350"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Rupture of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Paravaginal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venous plexus either spontaneously following instrumental delivery.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9780071798938-ch041_f0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SYMPTOMS: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Persistent ,severe pain on the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perineal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region.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There may be rectal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tenesmus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or bearing down efforts when extension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ocurs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to the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ischiorectal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fossa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There may be even retention of urine.</a:t>
            </a:r>
          </a:p>
          <a:p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Signs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Variable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degress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of shock may be evident.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Local examination reveals a tense swelling  at the vulva which become dusky and purple in colour and tender to touch.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		Treatment.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5"/>
            <a:ext cx="9144000" cy="5373216"/>
          </a:xfrm>
        </p:spPr>
        <p:txBody>
          <a:bodyPr/>
          <a:lstStyle/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A small hematoma &lt;5 cm may be treated conservatively with cold compression.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Larger hematomas should be explored in the operation theatre under GA.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Simultaneously resuscitative measures are to be taken.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The blood clots are to be scooped out and the bleeding points are to be secured.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Usually,a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generalised oozing surface is visible</a:t>
            </a:r>
            <a:r>
              <a:rPr lang="en-IN" dirty="0" smtClean="0"/>
              <a:t>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Contn</a:t>
            </a:r>
            <a:r>
              <a:rPr lang="en-IN" dirty="0" smtClean="0"/>
              <a:t>;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3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The dead space is obliterated by deep mattress sutures and a closed suction drain may be kept in that place for 24 hrs.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foley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catheter is inserted till the tissue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odema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subsides.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Prophylactic antibiotic is to be administered.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	</a:t>
            </a:r>
            <a:r>
              <a:rPr lang="en-IN" dirty="0" err="1" smtClean="0"/>
              <a:t>Supralevator</a:t>
            </a:r>
            <a:r>
              <a:rPr lang="en-IN" dirty="0" smtClean="0"/>
              <a:t> hematoma.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3"/>
          </a:xfrm>
        </p:spPr>
        <p:txBody>
          <a:bodyPr/>
          <a:lstStyle/>
          <a:p>
            <a:r>
              <a:rPr lang="en-IN" sz="2800" i="1" u="sng" dirty="0" smtClean="0">
                <a:latin typeface="Times New Roman" pitchFamily="18" charset="0"/>
                <a:cs typeface="Times New Roman" pitchFamily="18" charset="0"/>
              </a:rPr>
              <a:t>Causes:</a:t>
            </a:r>
          </a:p>
          <a:p>
            <a:pPr>
              <a:buNone/>
            </a:pPr>
            <a:endParaRPr lang="en-IN" sz="2800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Extension of cervical laceration or Primary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colporrhexis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(Vault rupture).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Lower uterine segment rupture.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Spontaneous rupture of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paravaginal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venous plexus adjacent to the vault.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Functions.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</p:spPr>
        <p:txBody>
          <a:bodyPr>
            <a:noAutofit/>
          </a:bodyPr>
          <a:lstStyle/>
          <a:p>
            <a:r>
              <a:rPr lang="en-IN" sz="2000" dirty="0" smtClean="0">
                <a:latin typeface="Arial Narrow" pitchFamily="34" charset="0"/>
              </a:rPr>
              <a:t>To support the pelvic organs</a:t>
            </a:r>
          </a:p>
          <a:p>
            <a:pPr>
              <a:buNone/>
            </a:pPr>
            <a:endParaRPr lang="en-IN" sz="2000" dirty="0" smtClean="0">
              <a:latin typeface="Arial Narrow" pitchFamily="34" charset="0"/>
            </a:endParaRPr>
          </a:p>
          <a:p>
            <a:r>
              <a:rPr lang="en-IN" sz="2000" dirty="0" err="1" smtClean="0">
                <a:latin typeface="Arial Narrow" pitchFamily="34" charset="0"/>
              </a:rPr>
              <a:t>Pubovaginalis</a:t>
            </a:r>
            <a:r>
              <a:rPr lang="en-IN" sz="2000" dirty="0" smtClean="0">
                <a:latin typeface="Arial Narrow" pitchFamily="34" charset="0"/>
              </a:rPr>
              <a:t> which forms a “U” shaped sling which supports the vagina which </a:t>
            </a:r>
            <a:r>
              <a:rPr lang="en-IN" sz="2000" dirty="0" err="1" smtClean="0">
                <a:latin typeface="Arial Narrow" pitchFamily="34" charset="0"/>
              </a:rPr>
              <a:t>inturn</a:t>
            </a:r>
            <a:r>
              <a:rPr lang="en-IN" sz="2000" dirty="0" smtClean="0">
                <a:latin typeface="Arial Narrow" pitchFamily="34" charset="0"/>
              </a:rPr>
              <a:t> supports the other pelvic organs.(Bladder &amp; Uterus).</a:t>
            </a:r>
          </a:p>
          <a:p>
            <a:pPr>
              <a:buNone/>
            </a:pPr>
            <a:endParaRPr lang="en-IN" sz="2000" dirty="0" smtClean="0">
              <a:latin typeface="Arial Narrow" pitchFamily="34" charset="0"/>
            </a:endParaRPr>
          </a:p>
          <a:p>
            <a:r>
              <a:rPr lang="en-IN" sz="2000" dirty="0" smtClean="0">
                <a:latin typeface="Arial Narrow" pitchFamily="34" charset="0"/>
              </a:rPr>
              <a:t>To maintain intra abdominal pressure by </a:t>
            </a:r>
            <a:r>
              <a:rPr lang="en-IN" sz="2000" dirty="0" err="1" smtClean="0">
                <a:latin typeface="Arial Narrow" pitchFamily="34" charset="0"/>
              </a:rPr>
              <a:t>reflexly</a:t>
            </a:r>
            <a:r>
              <a:rPr lang="en-IN" sz="2000" dirty="0" smtClean="0">
                <a:latin typeface="Arial Narrow" pitchFamily="34" charset="0"/>
              </a:rPr>
              <a:t> responding to its changes.</a:t>
            </a:r>
          </a:p>
          <a:p>
            <a:pPr>
              <a:buNone/>
            </a:pPr>
            <a:endParaRPr lang="en-IN" sz="2000" dirty="0" smtClean="0">
              <a:latin typeface="Arial Narrow" pitchFamily="34" charset="0"/>
            </a:endParaRPr>
          </a:p>
          <a:p>
            <a:r>
              <a:rPr lang="en-IN" sz="2000" dirty="0" smtClean="0">
                <a:latin typeface="Arial Narrow" pitchFamily="34" charset="0"/>
              </a:rPr>
              <a:t>Facilitates anterior internal rotation of the presenting part when it presses on the pelvic floor.</a:t>
            </a:r>
          </a:p>
          <a:p>
            <a:endParaRPr lang="en-IN" sz="2000" dirty="0" smtClean="0">
              <a:latin typeface="Arial Narrow" pitchFamily="34" charset="0"/>
            </a:endParaRPr>
          </a:p>
          <a:p>
            <a:r>
              <a:rPr lang="en-IN" sz="2000" dirty="0" err="1" smtClean="0">
                <a:latin typeface="Arial Narrow" pitchFamily="34" charset="0"/>
              </a:rPr>
              <a:t>Puborectalis</a:t>
            </a:r>
            <a:r>
              <a:rPr lang="en-IN" sz="2000" dirty="0" smtClean="0">
                <a:latin typeface="Arial Narrow" pitchFamily="34" charset="0"/>
              </a:rPr>
              <a:t> place an ancillary role to the action of the External anal sphincter.</a:t>
            </a:r>
          </a:p>
          <a:p>
            <a:pPr>
              <a:buNone/>
            </a:pPr>
            <a:endParaRPr lang="en-IN" sz="2000" dirty="0" smtClean="0">
              <a:latin typeface="Arial Narrow" pitchFamily="34" charset="0"/>
            </a:endParaRPr>
          </a:p>
          <a:p>
            <a:r>
              <a:rPr lang="en-IN" sz="2000" dirty="0" err="1" smtClean="0">
                <a:latin typeface="Arial Narrow" pitchFamily="34" charset="0"/>
              </a:rPr>
              <a:t>Ischiococcygeus</a:t>
            </a:r>
            <a:r>
              <a:rPr lang="en-IN" sz="2000" dirty="0" smtClean="0">
                <a:latin typeface="Arial Narrow" pitchFamily="34" charset="0"/>
              </a:rPr>
              <a:t> helps to stabilise the sacroiliac and </a:t>
            </a:r>
            <a:r>
              <a:rPr lang="en-IN" sz="2000" dirty="0" err="1" smtClean="0">
                <a:latin typeface="Arial Narrow" pitchFamily="34" charset="0"/>
              </a:rPr>
              <a:t>sacrococcygeal</a:t>
            </a:r>
            <a:r>
              <a:rPr lang="en-IN" sz="2000" dirty="0" smtClean="0">
                <a:latin typeface="Arial Narrow" pitchFamily="34" charset="0"/>
              </a:rPr>
              <a:t> joints.</a:t>
            </a:r>
          </a:p>
          <a:p>
            <a:pPr>
              <a:buNone/>
            </a:pPr>
            <a:endParaRPr lang="en-IN" sz="2000" dirty="0" smtClean="0">
              <a:latin typeface="Arial Narrow" pitchFamily="34" charset="0"/>
            </a:endParaRPr>
          </a:p>
          <a:p>
            <a:r>
              <a:rPr lang="en-IN" sz="2000" dirty="0" smtClean="0">
                <a:latin typeface="Arial Narrow" pitchFamily="34" charset="0"/>
              </a:rPr>
              <a:t>To steady the </a:t>
            </a:r>
            <a:r>
              <a:rPr lang="en-IN" sz="2000" dirty="0" err="1" smtClean="0">
                <a:latin typeface="Arial Narrow" pitchFamily="34" charset="0"/>
              </a:rPr>
              <a:t>perineal</a:t>
            </a:r>
            <a:r>
              <a:rPr lang="en-IN" sz="2000" dirty="0" smtClean="0">
                <a:latin typeface="Arial Narrow" pitchFamily="34" charset="0"/>
              </a:rPr>
              <a:t> body.</a:t>
            </a:r>
            <a:endParaRPr lang="en-IN" sz="2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Diagnosis.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The diagnosis is usually late as pain is not of a conspicuous nature and also the vaginal bleeding.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Unexplained shock with features of internal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hemorrhage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following delivery raises the suspicion.</a:t>
            </a:r>
          </a:p>
          <a:p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P/A:  Swelling above the inguinal ligament pushing the uterus to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contralateral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side.</a:t>
            </a:r>
          </a:p>
          <a:p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800" u="sng" dirty="0" smtClean="0">
                <a:latin typeface="Times New Roman" pitchFamily="18" charset="0"/>
                <a:cs typeface="Times New Roman" pitchFamily="18" charset="0"/>
              </a:rPr>
              <a:t>P/V:</a:t>
            </a:r>
          </a:p>
          <a:p>
            <a:pPr>
              <a:buFont typeface="Wingdings" pitchFamily="2" charset="2"/>
              <a:buChar char="q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occlusion of the vaginal canal by a bulge.</a:t>
            </a:r>
          </a:p>
          <a:p>
            <a:pPr>
              <a:buFont typeface="Wingdings" pitchFamily="2" charset="2"/>
              <a:buChar char="q"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A boggy swelling felt through the fornix.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u="sng" dirty="0" smtClean="0">
                <a:latin typeface="Times New Roman" pitchFamily="18" charset="0"/>
                <a:cs typeface="Times New Roman" pitchFamily="18" charset="0"/>
              </a:rPr>
              <a:t>P/R: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Corrobates the presence of the boggy mass.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u="sng" dirty="0" err="1" smtClean="0">
                <a:latin typeface="Times New Roman" pitchFamily="18" charset="0"/>
                <a:cs typeface="Times New Roman" pitchFamily="18" charset="0"/>
              </a:rPr>
              <a:t>USG: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Exact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localisation of the hematoma.</a:t>
            </a:r>
          </a:p>
          <a:p>
            <a:endParaRPr lang="en-IN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Management 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3"/>
          </a:xfrm>
        </p:spPr>
        <p:txBody>
          <a:bodyPr>
            <a:normAutofit fontScale="92500" lnSpcReduction="10000"/>
          </a:bodyPr>
          <a:lstStyle/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Usual treatment of shock is to be instituted.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Arrangement is made for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laporotomy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The anterior leaf of broad ligament peritoneum is incised and the blood clot is scooped out.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The bleeding points, if visible, are to be secured and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ligated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Randomized blind sutures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shouldnot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be placed to prevent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ureteric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damage.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If oozing continues,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ligate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anterior division of internal iliac artery.</a:t>
            </a:r>
          </a:p>
          <a:p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Vulva.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</p:spPr>
        <p:txBody>
          <a:bodyPr>
            <a:normAutofit/>
          </a:bodyPr>
          <a:lstStyle/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Lacerations of the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vulval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skin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posteriorly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and the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parauretheral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tear on the inner aspect of the labia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minora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are the common sites.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Parauretheral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tear may be associated with brisk haemorrhage.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It should be repaired by interrupted catgut sutures,</a:t>
            </a:r>
          </a:p>
          <a:p>
            <a:pPr>
              <a:buNone/>
            </a:pP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Preferably after introduction of a rubber catheter into the bladder to prevent injury of the </a:t>
            </a:r>
            <a:r>
              <a:rPr lang="en-IN" sz="2800" dirty="0" err="1" smtClean="0">
                <a:latin typeface="Times New Roman" pitchFamily="18" charset="0"/>
                <a:cs typeface="Times New Roman" pitchFamily="18" charset="0"/>
              </a:rPr>
              <a:t>urethera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During Pregnancy &amp; Parturition.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5"/>
          </a:xfrm>
        </p:spPr>
        <p:txBody>
          <a:bodyPr/>
          <a:lstStyle/>
          <a:p>
            <a:r>
              <a:rPr lang="en-IN" sz="2400" dirty="0" err="1" smtClean="0">
                <a:latin typeface="Arial Narrow" pitchFamily="34" charset="0"/>
              </a:rPr>
              <a:t>Levator</a:t>
            </a:r>
            <a:r>
              <a:rPr lang="en-IN" sz="2400" dirty="0" smtClean="0">
                <a:latin typeface="Arial Narrow" pitchFamily="34" charset="0"/>
              </a:rPr>
              <a:t> </a:t>
            </a:r>
            <a:r>
              <a:rPr lang="en-IN" sz="2400" dirty="0" err="1" smtClean="0">
                <a:latin typeface="Arial Narrow" pitchFamily="34" charset="0"/>
              </a:rPr>
              <a:t>ani</a:t>
            </a:r>
            <a:r>
              <a:rPr lang="en-IN" sz="2400" dirty="0" smtClean="0">
                <a:latin typeface="Arial Narrow" pitchFamily="34" charset="0"/>
              </a:rPr>
              <a:t> muscle undergo</a:t>
            </a:r>
          </a:p>
          <a:p>
            <a:pPr>
              <a:buNone/>
            </a:pPr>
            <a:endParaRPr lang="en-IN" sz="2400" dirty="0" smtClean="0">
              <a:latin typeface="Arial Narrow" pitchFamily="34" charset="0"/>
            </a:endParaRPr>
          </a:p>
          <a:p>
            <a:pPr marL="576072" indent="-457200">
              <a:buFont typeface="+mj-lt"/>
              <a:buAutoNum type="arabicParenR"/>
            </a:pPr>
            <a:r>
              <a:rPr lang="en-IN" sz="2400" dirty="0" smtClean="0">
                <a:latin typeface="Arial Narrow" pitchFamily="34" charset="0"/>
              </a:rPr>
              <a:t> hypertrophy,</a:t>
            </a:r>
          </a:p>
          <a:p>
            <a:pPr marL="576072" indent="-457200">
              <a:buFont typeface="+mj-lt"/>
              <a:buAutoNum type="arabicParenR"/>
            </a:pPr>
            <a:r>
              <a:rPr lang="en-IN" sz="2400" dirty="0" smtClean="0">
                <a:latin typeface="Arial Narrow" pitchFamily="34" charset="0"/>
              </a:rPr>
              <a:t>Becomes less rigid,</a:t>
            </a:r>
          </a:p>
          <a:p>
            <a:pPr marL="576072" indent="-457200">
              <a:buFont typeface="+mj-lt"/>
              <a:buAutoNum type="arabicParenR"/>
            </a:pPr>
            <a:r>
              <a:rPr lang="en-IN" sz="2400" dirty="0" smtClean="0">
                <a:latin typeface="Arial Narrow" pitchFamily="34" charset="0"/>
              </a:rPr>
              <a:t>More distensible.</a:t>
            </a:r>
          </a:p>
          <a:p>
            <a:pPr marL="576072" indent="-457200">
              <a:buFont typeface="+mj-lt"/>
              <a:buAutoNum type="arabicParenR"/>
            </a:pPr>
            <a:r>
              <a:rPr lang="en-IN" sz="2400" dirty="0" smtClean="0">
                <a:latin typeface="Arial Narrow" pitchFamily="34" charset="0"/>
              </a:rPr>
              <a:t>Due to water </a:t>
            </a:r>
            <a:r>
              <a:rPr lang="en-IN" sz="2400" dirty="0" err="1" smtClean="0">
                <a:latin typeface="Arial Narrow" pitchFamily="34" charset="0"/>
              </a:rPr>
              <a:t>retention,it</a:t>
            </a:r>
            <a:r>
              <a:rPr lang="en-IN" sz="2400" dirty="0" smtClean="0">
                <a:latin typeface="Arial Narrow" pitchFamily="34" charset="0"/>
              </a:rPr>
              <a:t> swells up and sags down.</a:t>
            </a:r>
          </a:p>
          <a:p>
            <a:pPr>
              <a:buNone/>
            </a:pPr>
            <a:endParaRPr lang="en-IN" sz="2400" dirty="0" smtClean="0">
              <a:latin typeface="Arial Narrow" pitchFamily="34" charset="0"/>
            </a:endParaRPr>
          </a:p>
          <a:p>
            <a:r>
              <a:rPr lang="en-IN" sz="2400" dirty="0" smtClean="0">
                <a:latin typeface="Arial Narrow" pitchFamily="34" charset="0"/>
              </a:rPr>
              <a:t>In second stage, the </a:t>
            </a:r>
            <a:r>
              <a:rPr lang="en-IN" sz="2400" dirty="0" err="1" smtClean="0">
                <a:latin typeface="Arial Narrow" pitchFamily="34" charset="0"/>
              </a:rPr>
              <a:t>pubovaginalis</a:t>
            </a:r>
            <a:r>
              <a:rPr lang="en-IN" sz="2400" dirty="0" smtClean="0">
                <a:latin typeface="Arial Narrow" pitchFamily="34" charset="0"/>
              </a:rPr>
              <a:t> and </a:t>
            </a:r>
            <a:r>
              <a:rPr lang="en-IN" sz="2400" dirty="0" err="1" smtClean="0">
                <a:latin typeface="Arial Narrow" pitchFamily="34" charset="0"/>
              </a:rPr>
              <a:t>puborectalis</a:t>
            </a:r>
            <a:r>
              <a:rPr lang="en-IN" sz="2400" dirty="0" smtClean="0">
                <a:latin typeface="Arial Narrow" pitchFamily="34" charset="0"/>
              </a:rPr>
              <a:t> relax and </a:t>
            </a:r>
            <a:r>
              <a:rPr lang="en-IN" sz="2400" dirty="0" err="1" smtClean="0">
                <a:latin typeface="Arial Narrow" pitchFamily="34" charset="0"/>
              </a:rPr>
              <a:t>levator</a:t>
            </a:r>
            <a:r>
              <a:rPr lang="en-IN" sz="2400" dirty="0" smtClean="0">
                <a:latin typeface="Arial Narrow" pitchFamily="34" charset="0"/>
              </a:rPr>
              <a:t> </a:t>
            </a:r>
            <a:r>
              <a:rPr lang="en-IN" sz="2400" dirty="0" err="1" smtClean="0">
                <a:latin typeface="Arial Narrow" pitchFamily="34" charset="0"/>
              </a:rPr>
              <a:t>ani</a:t>
            </a:r>
            <a:r>
              <a:rPr lang="en-IN" sz="2400" dirty="0" smtClean="0">
                <a:latin typeface="Arial Narrow" pitchFamily="34" charset="0"/>
              </a:rPr>
              <a:t> is drawn up over the advancing presenting part .</a:t>
            </a:r>
          </a:p>
          <a:p>
            <a:pPr>
              <a:buNone/>
            </a:pP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Custom 2">
      <a:dk1>
        <a:srgbClr val="141415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540</TotalTime>
  <Words>3304</Words>
  <Application>Microsoft Office PowerPoint</Application>
  <PresentationFormat>On-screen Show (4:3)</PresentationFormat>
  <Paragraphs>589</Paragraphs>
  <Slides>84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85" baseType="lpstr">
      <vt:lpstr>Module</vt:lpstr>
      <vt:lpstr>Genital Injuries.</vt:lpstr>
      <vt:lpstr>Anatomy of Perineum.</vt:lpstr>
      <vt:lpstr>Pelvic Floor.</vt:lpstr>
      <vt:lpstr>Slide 4</vt:lpstr>
      <vt:lpstr>Origin</vt:lpstr>
      <vt:lpstr>Insertion. </vt:lpstr>
      <vt:lpstr>Pelvic cellular tissue.</vt:lpstr>
      <vt:lpstr>Functions.</vt:lpstr>
      <vt:lpstr>During Pregnancy &amp; Parturition.</vt:lpstr>
      <vt:lpstr>Slide 10</vt:lpstr>
      <vt:lpstr>Perineum.</vt:lpstr>
      <vt:lpstr>Slide 12</vt:lpstr>
      <vt:lpstr>Slide 13</vt:lpstr>
      <vt:lpstr>Triangle of perineum.</vt:lpstr>
      <vt:lpstr>  Urogenital Triangle.</vt:lpstr>
      <vt:lpstr>  Superficial Pouch.</vt:lpstr>
      <vt:lpstr>Slide 17</vt:lpstr>
      <vt:lpstr>Deep perineal Pouch</vt:lpstr>
      <vt:lpstr>Slide 19</vt:lpstr>
      <vt:lpstr>   Anal Triangle.</vt:lpstr>
      <vt:lpstr> Obstetric Perineum.</vt:lpstr>
      <vt:lpstr>Slide 22</vt:lpstr>
      <vt:lpstr>Musulofascial structures .</vt:lpstr>
      <vt:lpstr>   Muscles </vt:lpstr>
      <vt:lpstr>Slide 25</vt:lpstr>
      <vt:lpstr>Slide 26</vt:lpstr>
      <vt:lpstr>Importance.</vt:lpstr>
      <vt:lpstr>Perineal Tears.</vt:lpstr>
      <vt:lpstr>Slide 29</vt:lpstr>
      <vt:lpstr>Causes </vt:lpstr>
      <vt:lpstr>Classification of Perineal Tears.</vt:lpstr>
      <vt:lpstr>Types of injury.</vt:lpstr>
      <vt:lpstr>RISK FACTORS.</vt:lpstr>
      <vt:lpstr>Slide 34</vt:lpstr>
      <vt:lpstr>Slide 35</vt:lpstr>
      <vt:lpstr>Complications.</vt:lpstr>
      <vt:lpstr>Long term consequences.</vt:lpstr>
      <vt:lpstr>Prevention of Perineal Tears.</vt:lpstr>
      <vt:lpstr>  Management </vt:lpstr>
      <vt:lpstr>Identification of anal sphincter injury.</vt:lpstr>
      <vt:lpstr> Anal sphincter Injury.</vt:lpstr>
      <vt:lpstr>Slide 42</vt:lpstr>
      <vt:lpstr>Slide 43</vt:lpstr>
      <vt:lpstr>Repair of complete perineal tear,</vt:lpstr>
      <vt:lpstr>   STEP II</vt:lpstr>
      <vt:lpstr>Slide 46</vt:lpstr>
      <vt:lpstr>   STEP III</vt:lpstr>
      <vt:lpstr>   STEP IV</vt:lpstr>
      <vt:lpstr>Slide 49</vt:lpstr>
      <vt:lpstr> Post operative care.</vt:lpstr>
      <vt:lpstr>Slide 51</vt:lpstr>
      <vt:lpstr>Plan for Future delivery.</vt:lpstr>
      <vt:lpstr>   Cervix </vt:lpstr>
      <vt:lpstr>Causes.</vt:lpstr>
      <vt:lpstr>   IATROGENIC.</vt:lpstr>
      <vt:lpstr>  Rigid cervix.</vt:lpstr>
      <vt:lpstr>Strong uterine contractions.</vt:lpstr>
      <vt:lpstr>   Detachment. </vt:lpstr>
      <vt:lpstr>Diagnosis. </vt:lpstr>
      <vt:lpstr>Prerequisites are</vt:lpstr>
      <vt:lpstr> Exploration of the cervix.</vt:lpstr>
      <vt:lpstr>Slide 62</vt:lpstr>
      <vt:lpstr>Method of suturing.</vt:lpstr>
      <vt:lpstr>Slide 64</vt:lpstr>
      <vt:lpstr>Cont;</vt:lpstr>
      <vt:lpstr>Complications </vt:lpstr>
      <vt:lpstr>    Vagina .</vt:lpstr>
      <vt:lpstr>  Treatment. </vt:lpstr>
      <vt:lpstr>  COLPORRHEXIS.</vt:lpstr>
      <vt:lpstr> Primary &amp; Secondary.</vt:lpstr>
      <vt:lpstr>Pelvic hematoma.</vt:lpstr>
      <vt:lpstr>  Infralevator Hematoma.</vt:lpstr>
      <vt:lpstr>Slide 73</vt:lpstr>
      <vt:lpstr>SYMPTOMS:</vt:lpstr>
      <vt:lpstr>Signs </vt:lpstr>
      <vt:lpstr>  Treatment. </vt:lpstr>
      <vt:lpstr>Contn; </vt:lpstr>
      <vt:lpstr> Supralevator hematoma.</vt:lpstr>
      <vt:lpstr>Slide 79</vt:lpstr>
      <vt:lpstr>Diagnosis.</vt:lpstr>
      <vt:lpstr>Slide 81</vt:lpstr>
      <vt:lpstr>Management .</vt:lpstr>
      <vt:lpstr>Vulva. </vt:lpstr>
      <vt:lpstr>Slide 84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mohan srinivasan</dc:creator>
  <cp:lastModifiedBy>Admin</cp:lastModifiedBy>
  <cp:revision>221</cp:revision>
  <dcterms:created xsi:type="dcterms:W3CDTF">2017-04-20T13:09:46Z</dcterms:created>
  <dcterms:modified xsi:type="dcterms:W3CDTF">2019-10-03T12:04:21Z</dcterms:modified>
</cp:coreProperties>
</file>