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4" r:id="rId2"/>
    <p:sldId id="481" r:id="rId3"/>
    <p:sldId id="405" r:id="rId4"/>
    <p:sldId id="387" r:id="rId5"/>
    <p:sldId id="420" r:id="rId6"/>
    <p:sldId id="421" r:id="rId7"/>
    <p:sldId id="401" r:id="rId8"/>
    <p:sldId id="400" r:id="rId9"/>
    <p:sldId id="390" r:id="rId10"/>
    <p:sldId id="482" r:id="rId11"/>
    <p:sldId id="473" r:id="rId12"/>
    <p:sldId id="472" r:id="rId13"/>
    <p:sldId id="471" r:id="rId14"/>
    <p:sldId id="470" r:id="rId15"/>
    <p:sldId id="483" r:id="rId16"/>
    <p:sldId id="478" r:id="rId17"/>
    <p:sldId id="469" r:id="rId18"/>
    <p:sldId id="468" r:id="rId19"/>
    <p:sldId id="467" r:id="rId20"/>
    <p:sldId id="466" r:id="rId21"/>
    <p:sldId id="479" r:id="rId22"/>
    <p:sldId id="465" r:id="rId23"/>
    <p:sldId id="464" r:id="rId24"/>
    <p:sldId id="463" r:id="rId25"/>
    <p:sldId id="462" r:id="rId26"/>
    <p:sldId id="461" r:id="rId27"/>
    <p:sldId id="455" r:id="rId28"/>
    <p:sldId id="454" r:id="rId29"/>
    <p:sldId id="453" r:id="rId30"/>
    <p:sldId id="452" r:id="rId31"/>
    <p:sldId id="451" r:id="rId32"/>
    <p:sldId id="446" r:id="rId33"/>
    <p:sldId id="485" r:id="rId34"/>
    <p:sldId id="44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24" autoAdjust="0"/>
    <p:restoredTop sz="87034" autoAdjust="0"/>
  </p:normalViewPr>
  <p:slideViewPr>
    <p:cSldViewPr>
      <p:cViewPr>
        <p:scale>
          <a:sx n="82" d="100"/>
          <a:sy n="82" d="100"/>
        </p:scale>
        <p:origin x="-1098"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9238B-E91E-43F9-B432-3B190EC37B22}" type="datetimeFigureOut">
              <a:rPr lang="en-IN" smtClean="0"/>
              <a:pPr/>
              <a:t>03-10-2019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49D95-8913-4EB7-B7A8-D74F83545CBC}" type="slidenum">
              <a:rPr lang="en-IN" smtClean="0"/>
              <a:pPr/>
              <a:t>‹#›</a:t>
            </a:fld>
            <a:endParaRPr lang="en-IN"/>
          </a:p>
        </p:txBody>
      </p:sp>
    </p:spTree>
    <p:extLst>
      <p:ext uri="{BB962C8B-B14F-4D97-AF65-F5344CB8AC3E}">
        <p14:creationId xmlns:p14="http://schemas.microsoft.com/office/powerpoint/2010/main" xmlns="" val="381129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F19CF4-93EE-494E-AAE4-F7DF4E578EFB}" type="slidenum">
              <a:rPr lang="en-IN" smtClean="0"/>
              <a:pPr/>
              <a:t>23</a:t>
            </a:fld>
            <a:endParaRPr lang="en-IN"/>
          </a:p>
        </p:txBody>
      </p:sp>
    </p:spTree>
    <p:extLst>
      <p:ext uri="{BB962C8B-B14F-4D97-AF65-F5344CB8AC3E}">
        <p14:creationId xmlns:p14="http://schemas.microsoft.com/office/powerpoint/2010/main" xmlns="" val="122293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r>
              <a:rPr lang="en-GB" dirty="0"/>
              <a:t>INTRACYTOPLASMIC SPERM INJECTION</a:t>
            </a:r>
          </a:p>
          <a:p>
            <a:endParaRPr lang="en-GB" dirty="0"/>
          </a:p>
        </p:txBody>
      </p:sp>
    </p:spTree>
    <p:extLst>
      <p:ext uri="{BB962C8B-B14F-4D97-AF65-F5344CB8AC3E}">
        <p14:creationId xmlns:p14="http://schemas.microsoft.com/office/powerpoint/2010/main" xmlns="" val="196995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 t="36127" r="-2821" b="34256"/>
          <a:stretch/>
        </p:blipFill>
        <p:spPr>
          <a:xfrm>
            <a:off x="1449161" y="1973036"/>
            <a:ext cx="6102803" cy="4238625"/>
          </a:xfrm>
          <a:prstGeom prst="rect">
            <a:avLst/>
          </a:prstGeom>
        </p:spPr>
      </p:pic>
    </p:spTree>
    <p:extLst>
      <p:ext uri="{BB962C8B-B14F-4D97-AF65-F5344CB8AC3E}">
        <p14:creationId xmlns:p14="http://schemas.microsoft.com/office/powerpoint/2010/main" xmlns="" val="184148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444500"/>
            <a:ext cx="8229600" cy="5956300"/>
          </a:xfrm>
        </p:spPr>
        <p:txBody>
          <a:bodyPr>
            <a:normAutofit/>
          </a:bodyPr>
          <a:lstStyle/>
          <a:p>
            <a:endParaRPr lang="en-US" sz="2800" b="1" dirty="0">
              <a:solidFill>
                <a:srgbClr val="00B050"/>
              </a:solidFill>
            </a:endParaRPr>
          </a:p>
          <a:p>
            <a:r>
              <a:rPr lang="en-US" sz="2800" b="1" dirty="0">
                <a:solidFill>
                  <a:srgbClr val="00B050"/>
                </a:solidFill>
              </a:rPr>
              <a:t>INTRACYTOPLASMIC SPERM INJECTION:</a:t>
            </a:r>
            <a:endParaRPr lang="en-IN" sz="2800" b="1" dirty="0">
              <a:solidFill>
                <a:srgbClr val="00B050"/>
              </a:solidFill>
            </a:endParaRPr>
          </a:p>
          <a:p>
            <a:r>
              <a:rPr lang="en-IN" sz="2800" dirty="0" err="1"/>
              <a:t>Intracytoplasmic</a:t>
            </a:r>
            <a:r>
              <a:rPr lang="en-IN" sz="2800" dirty="0"/>
              <a:t> Sperm Injection (ICSI) is a micromanipulation procedure in which a single sperm is injected directly into an egg to attempt fertilization, used with male infertility or couples with prior IVF fertilization failure. (ASRM)</a:t>
            </a:r>
          </a:p>
          <a:p>
            <a:r>
              <a:rPr lang="en-IN" sz="2800" dirty="0"/>
              <a:t>In 1992 Palermo et al announced 1</a:t>
            </a:r>
            <a:r>
              <a:rPr lang="en-IN" sz="2800" baseline="30000" dirty="0"/>
              <a:t>st</a:t>
            </a:r>
            <a:r>
              <a:rPr lang="en-IN" sz="2800" dirty="0"/>
              <a:t> live human birth by ICSI</a:t>
            </a:r>
            <a:br>
              <a:rPr lang="en-IN" sz="2800" dirty="0"/>
            </a:br>
            <a:endParaRPr lang="en-US" altLang="zh-TW" sz="2800" dirty="0">
              <a:latin typeface="+mj-lt"/>
            </a:endParaRPr>
          </a:p>
          <a:p>
            <a:pPr marL="0" indent="0">
              <a:buNone/>
            </a:pPr>
            <a:endParaRPr lang="en-US" altLang="zh-TW" sz="2400" dirty="0">
              <a:latin typeface="+mj-lt"/>
            </a:endParaRPr>
          </a:p>
          <a:p>
            <a:endParaRPr lang="en-IN" dirty="0"/>
          </a:p>
          <a:p>
            <a:endParaRPr lang="en-IN" dirty="0"/>
          </a:p>
        </p:txBody>
      </p:sp>
    </p:spTree>
    <p:extLst>
      <p:ext uri="{BB962C8B-B14F-4D97-AF65-F5344CB8AC3E}">
        <p14:creationId xmlns:p14="http://schemas.microsoft.com/office/powerpoint/2010/main" xmlns="" val="296024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943600"/>
          </a:xfrm>
        </p:spPr>
        <p:txBody>
          <a:bodyPr>
            <a:normAutofit fontScale="62500" lnSpcReduction="20000"/>
          </a:bodyPr>
          <a:lstStyle/>
          <a:p>
            <a:endParaRPr lang="en-US" b="1" dirty="0">
              <a:solidFill>
                <a:schemeClr val="accent1"/>
              </a:solidFill>
            </a:endParaRPr>
          </a:p>
          <a:p>
            <a:r>
              <a:rPr lang="en-US" b="1" dirty="0">
                <a:solidFill>
                  <a:schemeClr val="accent1"/>
                </a:solidFill>
              </a:rPr>
              <a:t>Indication</a:t>
            </a:r>
            <a:endParaRPr lang="en-IN" b="1" dirty="0">
              <a:solidFill>
                <a:schemeClr val="accent1"/>
              </a:solidFill>
            </a:endParaRPr>
          </a:p>
          <a:p>
            <a:r>
              <a:rPr lang="en-US" dirty="0"/>
              <a:t> </a:t>
            </a:r>
            <a:r>
              <a:rPr lang="en-US" b="1" dirty="0"/>
              <a:t>Male factor infertility</a:t>
            </a:r>
          </a:p>
          <a:p>
            <a:pPr>
              <a:buFont typeface="Courier New" pitchFamily="49" charset="0"/>
              <a:buChar char="o"/>
            </a:pPr>
            <a:r>
              <a:rPr lang="en-US" dirty="0"/>
              <a:t>Presence of </a:t>
            </a:r>
            <a:r>
              <a:rPr lang="en-US" dirty="0" err="1"/>
              <a:t>antisperm</a:t>
            </a:r>
            <a:r>
              <a:rPr lang="en-US" dirty="0"/>
              <a:t> antibodies</a:t>
            </a:r>
          </a:p>
          <a:p>
            <a:pPr>
              <a:buFont typeface="Courier New" pitchFamily="49" charset="0"/>
              <a:buChar char="o"/>
            </a:pPr>
            <a:r>
              <a:rPr lang="en-US" dirty="0"/>
              <a:t>Cryopreserved sperm</a:t>
            </a:r>
          </a:p>
          <a:p>
            <a:pPr>
              <a:buFont typeface="Courier New" pitchFamily="49" charset="0"/>
              <a:buChar char="o"/>
            </a:pPr>
            <a:r>
              <a:rPr lang="en-US" dirty="0"/>
              <a:t>Severe </a:t>
            </a:r>
            <a:r>
              <a:rPr lang="en-US" dirty="0" err="1"/>
              <a:t>oligospermia,asthenospermia,Teratospermia</a:t>
            </a:r>
            <a:r>
              <a:rPr lang="en-US" dirty="0">
                <a:latin typeface="Algerian" pitchFamily="82" charset="0"/>
              </a:rPr>
              <a:t>.(RCOG 2014)</a:t>
            </a:r>
          </a:p>
          <a:p>
            <a:pPr>
              <a:buFont typeface="Courier New" pitchFamily="49" charset="0"/>
              <a:buChar char="o"/>
            </a:pPr>
            <a:r>
              <a:rPr lang="en-US" dirty="0"/>
              <a:t>Obstructive </a:t>
            </a:r>
            <a:r>
              <a:rPr lang="en-US" dirty="0" err="1"/>
              <a:t>azoospermia</a:t>
            </a:r>
            <a:r>
              <a:rPr lang="en-US" dirty="0"/>
              <a:t> </a:t>
            </a:r>
            <a:r>
              <a:rPr lang="en-US" dirty="0">
                <a:latin typeface="Algerian" pitchFamily="82" charset="0"/>
              </a:rPr>
              <a:t>.(RCOG 2014)</a:t>
            </a:r>
            <a:endParaRPr lang="en-IN" dirty="0"/>
          </a:p>
          <a:p>
            <a:pPr>
              <a:buFont typeface="Courier New" pitchFamily="49" charset="0"/>
              <a:buChar char="o"/>
            </a:pPr>
            <a:r>
              <a:rPr lang="en-US" dirty="0"/>
              <a:t>Congenital absence of vas deference</a:t>
            </a:r>
          </a:p>
          <a:p>
            <a:pPr>
              <a:buFont typeface="Courier New" pitchFamily="49" charset="0"/>
              <a:buChar char="o"/>
            </a:pPr>
            <a:r>
              <a:rPr lang="en-US" dirty="0" err="1"/>
              <a:t>Aquired</a:t>
            </a:r>
            <a:r>
              <a:rPr lang="en-US" dirty="0"/>
              <a:t> </a:t>
            </a:r>
            <a:r>
              <a:rPr lang="en-US" dirty="0" err="1"/>
              <a:t>vasal</a:t>
            </a:r>
            <a:r>
              <a:rPr lang="en-US" dirty="0"/>
              <a:t> block </a:t>
            </a:r>
          </a:p>
          <a:p>
            <a:pPr>
              <a:buFont typeface="Courier New" pitchFamily="49" charset="0"/>
              <a:buChar char="o"/>
            </a:pPr>
            <a:r>
              <a:rPr lang="en-US" dirty="0"/>
              <a:t>Ejaculatory duct obstruction</a:t>
            </a:r>
          </a:p>
          <a:p>
            <a:pPr>
              <a:buFont typeface="Courier New" pitchFamily="49" charset="0"/>
              <a:buChar char="o"/>
            </a:pPr>
            <a:r>
              <a:rPr lang="en-US" dirty="0"/>
              <a:t>Young syndrome</a:t>
            </a:r>
          </a:p>
          <a:p>
            <a:pPr>
              <a:buFont typeface="Courier New" pitchFamily="49" charset="0"/>
              <a:buChar char="o"/>
            </a:pPr>
            <a:r>
              <a:rPr lang="en-US" dirty="0"/>
              <a:t>Failure retrieve sperm from epididymis</a:t>
            </a:r>
          </a:p>
          <a:p>
            <a:pPr>
              <a:buFont typeface="Courier New" pitchFamily="49" charset="0"/>
              <a:buChar char="o"/>
            </a:pPr>
            <a:r>
              <a:rPr lang="en-US" dirty="0"/>
              <a:t>Testicular failure-germ cell aplasia</a:t>
            </a:r>
          </a:p>
          <a:p>
            <a:pPr>
              <a:buFont typeface="Courier New" pitchFamily="49" charset="0"/>
              <a:buChar char="o"/>
            </a:pPr>
            <a:r>
              <a:rPr lang="en-US" dirty="0"/>
              <a:t>Tubular sclerosis</a:t>
            </a:r>
          </a:p>
          <a:p>
            <a:pPr>
              <a:buFont typeface="Courier New" pitchFamily="49" charset="0"/>
              <a:buChar char="o"/>
            </a:pPr>
            <a:r>
              <a:rPr lang="en-US" dirty="0"/>
              <a:t>Retrograde ejaculation</a:t>
            </a:r>
          </a:p>
          <a:p>
            <a:pPr>
              <a:buFont typeface="Courier New" pitchFamily="49" charset="0"/>
              <a:buChar char="o"/>
            </a:pPr>
            <a:r>
              <a:rPr lang="en-US" dirty="0"/>
              <a:t>Reduce the risk of HIV transmission  from </a:t>
            </a:r>
            <a:r>
              <a:rPr lang="en-US" dirty="0" err="1"/>
              <a:t>sero+ve</a:t>
            </a:r>
            <a:r>
              <a:rPr lang="en-US" dirty="0"/>
              <a:t> male to </a:t>
            </a:r>
            <a:r>
              <a:rPr lang="en-US" dirty="0" err="1"/>
              <a:t>sero</a:t>
            </a:r>
            <a:r>
              <a:rPr lang="en-US" dirty="0"/>
              <a:t> –</a:t>
            </a:r>
            <a:r>
              <a:rPr lang="en-US" dirty="0" err="1"/>
              <a:t>ve</a:t>
            </a:r>
            <a:r>
              <a:rPr lang="en-US" dirty="0"/>
              <a:t> female.</a:t>
            </a:r>
            <a:endParaRPr lang="en-IN" dirty="0"/>
          </a:p>
          <a:p>
            <a:pPr>
              <a:buFont typeface="Courier New" pitchFamily="49" charset="0"/>
              <a:buChar char="o"/>
            </a:pPr>
            <a:r>
              <a:rPr lang="en-US" dirty="0"/>
              <a:t>For patients with previous failed or poor fertilization with conventional IVF</a:t>
            </a:r>
            <a:r>
              <a:rPr lang="en-US" dirty="0">
                <a:latin typeface="Algerian" pitchFamily="82" charset="0"/>
              </a:rPr>
              <a:t>.(RCOG 2014)</a:t>
            </a:r>
          </a:p>
        </p:txBody>
      </p:sp>
    </p:spTree>
    <p:extLst>
      <p:ext uri="{BB962C8B-B14F-4D97-AF65-F5344CB8AC3E}">
        <p14:creationId xmlns:p14="http://schemas.microsoft.com/office/powerpoint/2010/main" xmlns="" val="173850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4525963"/>
          </a:xfrm>
        </p:spPr>
        <p:txBody>
          <a:bodyPr/>
          <a:lstStyle/>
          <a:p>
            <a:r>
              <a:rPr lang="en-US" sz="2400" b="1" dirty="0"/>
              <a:t>Female factor infertility (ASRM and SART 2012)</a:t>
            </a:r>
          </a:p>
          <a:p>
            <a:pPr>
              <a:buFont typeface="Courier New" pitchFamily="49" charset="0"/>
              <a:buChar char="o"/>
            </a:pPr>
            <a:r>
              <a:rPr lang="en-US" sz="2400" dirty="0"/>
              <a:t>Low number of oocytes </a:t>
            </a:r>
          </a:p>
          <a:p>
            <a:pPr>
              <a:buFont typeface="Courier New" pitchFamily="49" charset="0"/>
              <a:buChar char="o"/>
            </a:pPr>
            <a:r>
              <a:rPr lang="en-US" sz="2400" dirty="0"/>
              <a:t>Oocyte abnormality(like thick </a:t>
            </a:r>
            <a:r>
              <a:rPr lang="en-US" sz="2400" dirty="0" err="1"/>
              <a:t>zona</a:t>
            </a:r>
            <a:r>
              <a:rPr lang="en-US" sz="2400" dirty="0"/>
              <a:t>)</a:t>
            </a:r>
          </a:p>
          <a:p>
            <a:pPr>
              <a:buFont typeface="Courier New" pitchFamily="49" charset="0"/>
              <a:buChar char="o"/>
            </a:pPr>
            <a:r>
              <a:rPr lang="en-US" sz="2400" dirty="0"/>
              <a:t>Repeated failure of </a:t>
            </a:r>
            <a:r>
              <a:rPr lang="en-US" sz="2400" dirty="0" err="1"/>
              <a:t>fertilisation</a:t>
            </a:r>
            <a:r>
              <a:rPr lang="en-US" sz="2400" dirty="0"/>
              <a:t> following IVF</a:t>
            </a:r>
          </a:p>
          <a:p>
            <a:r>
              <a:rPr lang="en-US" sz="2400" b="1" dirty="0" err="1"/>
              <a:t>Preimplantation</a:t>
            </a:r>
            <a:r>
              <a:rPr lang="en-US" sz="2400" b="1" dirty="0"/>
              <a:t> genetic diagnosis</a:t>
            </a:r>
          </a:p>
          <a:p>
            <a:r>
              <a:rPr lang="en-US" sz="2400" b="1" dirty="0" err="1"/>
              <a:t>Fertilisation</a:t>
            </a:r>
            <a:r>
              <a:rPr lang="en-US" sz="2400" b="1" dirty="0"/>
              <a:t> after in vitro maturation</a:t>
            </a:r>
          </a:p>
          <a:p>
            <a:r>
              <a:rPr lang="en-US" sz="2400" b="1" dirty="0" err="1"/>
              <a:t>Fertilisation</a:t>
            </a:r>
            <a:r>
              <a:rPr lang="en-US" sz="2400" b="1" dirty="0"/>
              <a:t> of cryopreserved oocytes</a:t>
            </a:r>
          </a:p>
          <a:p>
            <a:endParaRPr lang="en-US" dirty="0"/>
          </a:p>
          <a:p>
            <a:endParaRPr lang="en-IN" dirty="0"/>
          </a:p>
        </p:txBody>
      </p:sp>
    </p:spTree>
    <p:extLst>
      <p:ext uri="{BB962C8B-B14F-4D97-AF65-F5344CB8AC3E}">
        <p14:creationId xmlns:p14="http://schemas.microsoft.com/office/powerpoint/2010/main" xmlns="" val="20790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B0F0"/>
                </a:solidFill>
              </a:rPr>
              <a:t>Procedure</a:t>
            </a:r>
            <a:r>
              <a:rPr lang="en-US" dirty="0"/>
              <a:t> </a:t>
            </a:r>
          </a:p>
        </p:txBody>
      </p:sp>
      <p:sp>
        <p:nvSpPr>
          <p:cNvPr id="3" name="Content Placeholder 2"/>
          <p:cNvSpPr>
            <a:spLocks noGrp="1"/>
          </p:cNvSpPr>
          <p:nvPr>
            <p:ph idx="1"/>
          </p:nvPr>
        </p:nvSpPr>
        <p:spPr/>
        <p:txBody>
          <a:bodyPr>
            <a:normAutofit/>
          </a:bodyPr>
          <a:lstStyle/>
          <a:p>
            <a:r>
              <a:rPr lang="en-US" sz="2400" dirty="0"/>
              <a:t>Sperm is recovered from the ejaculate or retrieved by TESA or MESA or PESA</a:t>
            </a:r>
          </a:p>
          <a:p>
            <a:r>
              <a:rPr lang="en-US" sz="2400" dirty="0" err="1"/>
              <a:t>Oocte</a:t>
            </a:r>
            <a:r>
              <a:rPr lang="en-US" sz="2400" dirty="0"/>
              <a:t> is recovered by ovulation stimulation , oocyte </a:t>
            </a:r>
            <a:r>
              <a:rPr lang="en-US" sz="2400" dirty="0" err="1"/>
              <a:t>retrival</a:t>
            </a:r>
            <a:r>
              <a:rPr lang="en-US" sz="2400" dirty="0"/>
              <a:t> by TVOR after 36hrs after HCG stimulation </a:t>
            </a:r>
          </a:p>
          <a:p>
            <a:r>
              <a:rPr lang="en-US" sz="2400" dirty="0"/>
              <a:t>Denudation of corona cumulus complex is essential before ICSI, enzyme </a:t>
            </a:r>
            <a:r>
              <a:rPr lang="en-US" sz="2400" dirty="0" err="1"/>
              <a:t>hyalorunidase</a:t>
            </a:r>
            <a:r>
              <a:rPr lang="en-US" sz="2400" dirty="0"/>
              <a:t> is used for this</a:t>
            </a:r>
          </a:p>
          <a:p>
            <a:r>
              <a:rPr lang="en-US" sz="2400" dirty="0"/>
              <a:t>Denuded oocytes observed under inverted microscope for presence and absence of </a:t>
            </a:r>
            <a:r>
              <a:rPr lang="en-US" sz="2400" dirty="0" err="1"/>
              <a:t>geminal</a:t>
            </a:r>
            <a:r>
              <a:rPr lang="en-US" sz="2400" dirty="0"/>
              <a:t> vesicle and polar body</a:t>
            </a:r>
          </a:p>
          <a:p>
            <a:r>
              <a:rPr lang="en-US" sz="2400" dirty="0"/>
              <a:t>All the oocytes with 1</a:t>
            </a:r>
            <a:r>
              <a:rPr lang="en-US" sz="2400" baseline="30000" dirty="0"/>
              <a:t>st</a:t>
            </a:r>
            <a:r>
              <a:rPr lang="en-US" sz="2400" dirty="0"/>
              <a:t> polar body is selected for ICSI.</a:t>
            </a:r>
            <a:endParaRPr lang="en-IN" sz="2400" dirty="0"/>
          </a:p>
          <a:p>
            <a:r>
              <a:rPr lang="en-US" sz="2400" dirty="0"/>
              <a:t>Single sperm is immobilized by PVP and drawn in to pipette</a:t>
            </a:r>
          </a:p>
        </p:txBody>
      </p:sp>
    </p:spTree>
    <p:extLst>
      <p:ext uri="{BB962C8B-B14F-4D97-AF65-F5344CB8AC3E}">
        <p14:creationId xmlns:p14="http://schemas.microsoft.com/office/powerpoint/2010/main" xmlns="" val="98315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0751" t="11451" r="15258" b="-5631"/>
          <a:stretch/>
        </p:blipFill>
        <p:spPr>
          <a:xfrm>
            <a:off x="1891392" y="1728107"/>
            <a:ext cx="5680983" cy="4680857"/>
          </a:xfrm>
          <a:prstGeom prst="rect">
            <a:avLst/>
          </a:prstGeom>
        </p:spPr>
      </p:pic>
    </p:spTree>
    <p:extLst>
      <p:ext uri="{BB962C8B-B14F-4D97-AF65-F5344CB8AC3E}">
        <p14:creationId xmlns:p14="http://schemas.microsoft.com/office/powerpoint/2010/main" xmlns="" val="237782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a:t>Vicious solution of PVP facilitates sperm handling and prevent sperm cells from sticking to </a:t>
            </a:r>
            <a:r>
              <a:rPr lang="en-US" sz="2800" dirty="0" err="1"/>
              <a:t>pippette</a:t>
            </a:r>
            <a:r>
              <a:rPr lang="en-US" sz="2800" dirty="0"/>
              <a:t> injection</a:t>
            </a:r>
          </a:p>
          <a:p>
            <a:r>
              <a:rPr lang="en-US" sz="2800" dirty="0"/>
              <a:t>Polar body at 6/12o’ clock position</a:t>
            </a:r>
          </a:p>
          <a:p>
            <a:r>
              <a:rPr lang="en-US" sz="2800" dirty="0"/>
              <a:t>Oocyte is stabilized by </a:t>
            </a:r>
            <a:r>
              <a:rPr lang="en-US" sz="2800" dirty="0" err="1"/>
              <a:t>microtools</a:t>
            </a:r>
            <a:endParaRPr lang="en-US" sz="2800" dirty="0"/>
          </a:p>
          <a:p>
            <a:r>
              <a:rPr lang="en-US" sz="2800" dirty="0"/>
              <a:t>Oocyte entered 3 o’clock</a:t>
            </a:r>
          </a:p>
          <a:p>
            <a:r>
              <a:rPr lang="en-US" sz="2800" dirty="0"/>
              <a:t>Pipette pierce </a:t>
            </a:r>
            <a:r>
              <a:rPr lang="en-US" sz="2800" dirty="0" err="1"/>
              <a:t>zona</a:t>
            </a:r>
            <a:r>
              <a:rPr lang="en-US" sz="2800" dirty="0"/>
              <a:t> and </a:t>
            </a:r>
            <a:r>
              <a:rPr lang="en-US" sz="2800" dirty="0" err="1"/>
              <a:t>oolemma</a:t>
            </a:r>
            <a:endParaRPr lang="en-US" sz="2800" dirty="0"/>
          </a:p>
          <a:p>
            <a:r>
              <a:rPr lang="en-US" sz="2800" dirty="0"/>
              <a:t>After this oocytes are washed four times in the culture medium and kept in incubator</a:t>
            </a:r>
          </a:p>
          <a:p>
            <a:r>
              <a:rPr lang="en-US" sz="2800" dirty="0"/>
              <a:t>This procedure is carried out under a high quality inverted microscope at 400x using </a:t>
            </a:r>
            <a:r>
              <a:rPr lang="en-US" sz="2800" dirty="0" err="1"/>
              <a:t>nikon</a:t>
            </a:r>
            <a:r>
              <a:rPr lang="en-US" sz="2800" dirty="0"/>
              <a:t> modulation contrast optics.</a:t>
            </a:r>
            <a:endParaRPr lang="en-IN" sz="2800" dirty="0"/>
          </a:p>
          <a:p>
            <a:pPr marL="0" indent="0">
              <a:buNone/>
            </a:pPr>
            <a:endParaRPr lang="en-US" dirty="0"/>
          </a:p>
          <a:p>
            <a:endParaRPr lang="en-IN" dirty="0"/>
          </a:p>
        </p:txBody>
      </p:sp>
    </p:spTree>
    <p:extLst>
      <p:ext uri="{BB962C8B-B14F-4D97-AF65-F5344CB8AC3E}">
        <p14:creationId xmlns:p14="http://schemas.microsoft.com/office/powerpoint/2010/main" xmlns="" val="175806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t>Evaluation</a:t>
            </a:r>
          </a:p>
          <a:p>
            <a:r>
              <a:rPr lang="en-US" sz="2400" dirty="0"/>
              <a:t>Around 12-17 hours after injection oocytes are </a:t>
            </a:r>
            <a:r>
              <a:rPr lang="en-US" sz="2400" dirty="0" err="1"/>
              <a:t>analysed</a:t>
            </a:r>
            <a:r>
              <a:rPr lang="en-US" sz="2400" dirty="0"/>
              <a:t> –integrity of cytoplasm, number and size of </a:t>
            </a:r>
            <a:r>
              <a:rPr lang="en-US" sz="2400" dirty="0" err="1"/>
              <a:t>pronuclei</a:t>
            </a:r>
            <a:r>
              <a:rPr lang="en-US" sz="2400" dirty="0"/>
              <a:t>.</a:t>
            </a:r>
          </a:p>
          <a:p>
            <a:r>
              <a:rPr lang="en-US" sz="2400" dirty="0"/>
              <a:t>After 24 hours –first day of cleavage, number and size of </a:t>
            </a:r>
            <a:r>
              <a:rPr lang="en-US" sz="2400" dirty="0" err="1"/>
              <a:t>blastomere</a:t>
            </a:r>
            <a:r>
              <a:rPr lang="en-US" sz="2400" dirty="0"/>
              <a:t> recorded for each embryo</a:t>
            </a:r>
          </a:p>
          <a:p>
            <a:r>
              <a:rPr lang="en-US" sz="2400" dirty="0"/>
              <a:t>At 72 hours after those with good morphology are </a:t>
            </a:r>
            <a:r>
              <a:rPr lang="en-US" sz="2400" dirty="0" err="1"/>
              <a:t>tranferred</a:t>
            </a:r>
            <a:r>
              <a:rPr lang="en-US" sz="2400" dirty="0"/>
              <a:t> to uterine cavity</a:t>
            </a:r>
          </a:p>
          <a:p>
            <a:r>
              <a:rPr lang="en-US" sz="2400" dirty="0"/>
              <a:t>Number of embryos depends on maternal age, embryo quality and availability</a:t>
            </a:r>
            <a:r>
              <a:rPr lang="en-US" sz="2800" dirty="0"/>
              <a:t>.(</a:t>
            </a:r>
            <a:r>
              <a:rPr lang="en-US" sz="2800" dirty="0" err="1"/>
              <a:t>Gardners</a:t>
            </a:r>
            <a:r>
              <a:rPr lang="en-US" sz="2800" dirty="0"/>
              <a:t>)</a:t>
            </a:r>
            <a:endParaRPr lang="en-IN" sz="2800" dirty="0"/>
          </a:p>
        </p:txBody>
      </p:sp>
    </p:spTree>
    <p:extLst>
      <p:ext uri="{BB962C8B-B14F-4D97-AF65-F5344CB8AC3E}">
        <p14:creationId xmlns:p14="http://schemas.microsoft.com/office/powerpoint/2010/main" xmlns="" val="289228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6868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076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4525963"/>
          </a:xfrm>
        </p:spPr>
        <p:txBody>
          <a:bodyPr>
            <a:noAutofit/>
          </a:bodyPr>
          <a:lstStyle/>
          <a:p>
            <a:pPr marL="0" indent="0">
              <a:buNone/>
            </a:pPr>
            <a:endParaRPr lang="en-US" sz="2400" b="1" dirty="0"/>
          </a:p>
          <a:p>
            <a:r>
              <a:rPr lang="en-US" sz="2400" b="1" dirty="0"/>
              <a:t>Disadvantage:</a:t>
            </a:r>
          </a:p>
          <a:p>
            <a:r>
              <a:rPr lang="en-US" sz="2400" dirty="0"/>
              <a:t>Faulty techniques</a:t>
            </a:r>
          </a:p>
          <a:p>
            <a:r>
              <a:rPr lang="en-US" sz="2400" dirty="0"/>
              <a:t>Expensive and require more technical expertise</a:t>
            </a:r>
            <a:endParaRPr lang="en-IN" sz="2400" dirty="0"/>
          </a:p>
          <a:p>
            <a:r>
              <a:rPr lang="en-US" sz="2400" dirty="0"/>
              <a:t> ICSI generated embryo’s may fragment or less likely to </a:t>
            </a:r>
            <a:r>
              <a:rPr lang="en-US" sz="2400" dirty="0" err="1"/>
              <a:t>bastulate</a:t>
            </a:r>
            <a:r>
              <a:rPr lang="en-US" sz="2400" dirty="0"/>
              <a:t>. Because the second meiotic spindle varies in position and is not always located beneath the first polar body.</a:t>
            </a:r>
            <a:endParaRPr lang="en-IN" sz="2400" dirty="0"/>
          </a:p>
          <a:p>
            <a:r>
              <a:rPr lang="en-US" sz="2400" dirty="0"/>
              <a:t>ICSI may cause damage to the meiotic </a:t>
            </a:r>
            <a:r>
              <a:rPr lang="en-US" sz="2400" dirty="0" err="1"/>
              <a:t>spindle.Therefore</a:t>
            </a:r>
            <a:r>
              <a:rPr lang="en-US" sz="2400" dirty="0"/>
              <a:t> polarizing optical system that visualize meiotic spindle reduces the risk.</a:t>
            </a:r>
            <a:endParaRPr lang="en-IN" sz="2400" dirty="0"/>
          </a:p>
          <a:p>
            <a:endParaRPr lang="en-IN" sz="2400" b="1" dirty="0"/>
          </a:p>
        </p:txBody>
      </p:sp>
    </p:spTree>
    <p:extLst>
      <p:ext uri="{BB962C8B-B14F-4D97-AF65-F5344CB8AC3E}">
        <p14:creationId xmlns:p14="http://schemas.microsoft.com/office/powerpoint/2010/main" xmlns="" val="255648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2800" b="1" dirty="0">
                <a:solidFill>
                  <a:srgbClr val="00B050"/>
                </a:solidFill>
              </a:rPr>
              <a:t>MAJOR ASSISTED REPRODUCTIVE TECHNOLOGIES (ART)</a:t>
            </a:r>
          </a:p>
        </p:txBody>
      </p:sp>
      <p:sp>
        <p:nvSpPr>
          <p:cNvPr id="3" name="Content Placeholder 2"/>
          <p:cNvSpPr>
            <a:spLocks noGrp="1"/>
          </p:cNvSpPr>
          <p:nvPr>
            <p:ph idx="1"/>
          </p:nvPr>
        </p:nvSpPr>
        <p:spPr>
          <a:xfrm>
            <a:off x="457200" y="1646237"/>
            <a:ext cx="8229600" cy="4525963"/>
          </a:xfrm>
        </p:spPr>
        <p:txBody>
          <a:bodyPr>
            <a:normAutofit fontScale="92500" lnSpcReduction="10000"/>
          </a:bodyPr>
          <a:lstStyle/>
          <a:p>
            <a:pPr marL="0" indent="0">
              <a:buNone/>
            </a:pPr>
            <a:r>
              <a:rPr lang="en-US" dirty="0"/>
              <a:t> </a:t>
            </a:r>
            <a:r>
              <a:rPr lang="en-IN" dirty="0"/>
              <a:t>ART-It is the use of technology to assist human reproduction in the t/t of male and female infertility.</a:t>
            </a:r>
          </a:p>
          <a:p>
            <a:pPr marL="0" indent="0">
              <a:buNone/>
            </a:pPr>
            <a:r>
              <a:rPr lang="en-IN" dirty="0"/>
              <a:t>It includes-</a:t>
            </a:r>
            <a:endParaRPr lang="en-US" dirty="0"/>
          </a:p>
          <a:p>
            <a:r>
              <a:rPr lang="en-US" dirty="0"/>
              <a:t> In vitro fertilization and embryo transfer (IVF-ET)</a:t>
            </a:r>
          </a:p>
          <a:p>
            <a:r>
              <a:rPr lang="en-US" dirty="0" err="1"/>
              <a:t>Intracytoplasmic</a:t>
            </a:r>
            <a:r>
              <a:rPr lang="en-US" dirty="0"/>
              <a:t> sperm injection (ICSI)</a:t>
            </a:r>
          </a:p>
          <a:p>
            <a:r>
              <a:rPr lang="en-US" dirty="0" err="1"/>
              <a:t>preimplantation</a:t>
            </a:r>
            <a:r>
              <a:rPr lang="en-US" dirty="0"/>
              <a:t> of genetic </a:t>
            </a:r>
            <a:r>
              <a:rPr lang="en-US" dirty="0" err="1"/>
              <a:t>councelling</a:t>
            </a:r>
            <a:r>
              <a:rPr lang="en-US" dirty="0"/>
              <a:t>(PGD)</a:t>
            </a:r>
          </a:p>
          <a:p>
            <a:r>
              <a:rPr lang="en-US" dirty="0"/>
              <a:t> Gamete intra-fallopian transfer (GIFT)</a:t>
            </a:r>
          </a:p>
          <a:p>
            <a:r>
              <a:rPr lang="en-US" dirty="0"/>
              <a:t> Zygote intra-fallopian transfer (ZIFT)</a:t>
            </a:r>
          </a:p>
          <a:p>
            <a:pPr marL="0" indent="0">
              <a:buNone/>
            </a:pPr>
            <a:endParaRPr lang="en-US" dirty="0"/>
          </a:p>
        </p:txBody>
      </p:sp>
    </p:spTree>
    <p:extLst>
      <p:ext uri="{BB962C8B-B14F-4D97-AF65-F5344CB8AC3E}">
        <p14:creationId xmlns:p14="http://schemas.microsoft.com/office/powerpoint/2010/main" xmlns="" val="263424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7012"/>
            <a:ext cx="8244408" cy="5632311"/>
          </a:xfrm>
          <a:prstGeom prst="rect">
            <a:avLst/>
          </a:prstGeom>
        </p:spPr>
        <p:txBody>
          <a:bodyPr wrap="square">
            <a:spAutoFit/>
          </a:bodyPr>
          <a:lstStyle/>
          <a:p>
            <a:pPr marL="342900" indent="-342900">
              <a:buFont typeface="Arial" pitchFamily="34" charset="0"/>
              <a:buChar char="•"/>
            </a:pPr>
            <a:r>
              <a:rPr lang="en-IN" sz="2400" b="1" dirty="0" err="1">
                <a:solidFill>
                  <a:srgbClr val="92D050"/>
                </a:solidFill>
              </a:rPr>
              <a:t>Intracytoplasmic</a:t>
            </a:r>
            <a:r>
              <a:rPr lang="en-IN" sz="2400" b="1" dirty="0">
                <a:solidFill>
                  <a:srgbClr val="92D050"/>
                </a:solidFill>
              </a:rPr>
              <a:t> morphologically-selected sperm injection (IMSI)</a:t>
            </a:r>
            <a:r>
              <a:rPr lang="en-IN" sz="2400" b="1" dirty="0">
                <a:solidFill>
                  <a:schemeClr val="tx1">
                    <a:lumMod val="65000"/>
                    <a:lumOff val="35000"/>
                  </a:schemeClr>
                </a:solidFill>
              </a:rPr>
              <a:t>(</a:t>
            </a:r>
            <a:r>
              <a:rPr lang="en-IN" sz="2400" b="1" dirty="0"/>
              <a:t>ASRM)</a:t>
            </a:r>
          </a:p>
          <a:p>
            <a:pPr marL="342900" indent="-342900">
              <a:buFont typeface="Arial" pitchFamily="34" charset="0"/>
              <a:buChar char="•"/>
            </a:pPr>
            <a:r>
              <a:rPr lang="en-IN" sz="2400" b="1" dirty="0"/>
              <a:t> </a:t>
            </a:r>
            <a:r>
              <a:rPr lang="en-IN" sz="2400" dirty="0"/>
              <a:t>it is developed in 2004 by Benjamin </a:t>
            </a:r>
            <a:r>
              <a:rPr lang="en-IN" sz="2400" dirty="0" err="1"/>
              <a:t>Baartov</a:t>
            </a:r>
            <a:r>
              <a:rPr lang="en-IN" sz="2400" dirty="0"/>
              <a:t> of Bar </a:t>
            </a:r>
            <a:r>
              <a:rPr lang="en-IN" sz="2400" dirty="0" err="1"/>
              <a:t>Ilan</a:t>
            </a:r>
            <a:r>
              <a:rPr lang="en-IN" sz="2400" dirty="0"/>
              <a:t> University, Israel - and is believed by some experts to be the most effective treatment to date for male factor infertility. </a:t>
            </a:r>
          </a:p>
          <a:p>
            <a:pPr marL="342900" indent="-342900">
              <a:buFont typeface="Arial" pitchFamily="34" charset="0"/>
              <a:buChar char="•"/>
            </a:pPr>
            <a:r>
              <a:rPr lang="en-IN" sz="2400" dirty="0"/>
              <a:t>IMSI differs from ICSI, during IMSI, the embryologist carrying out the procedure uses an extremely high-powered microscope to select the sperm cells with the best morphological quality to be injected into the eggs</a:t>
            </a:r>
          </a:p>
          <a:p>
            <a:pPr marL="342900" indent="-342900">
              <a:buFont typeface="Arial" pitchFamily="34" charset="0"/>
              <a:buChar char="•"/>
            </a:pPr>
            <a:r>
              <a:rPr lang="en-IN" sz="2400" dirty="0"/>
              <a:t>The technique involves selecting the best quality sperm cell from a sample provided by the male partner, and injecting them directly into the eggs retrieved from the female partner,</a:t>
            </a:r>
          </a:p>
          <a:p>
            <a:pPr marL="342900" indent="-342900">
              <a:buFont typeface="Arial" pitchFamily="34" charset="0"/>
              <a:buChar char="•"/>
            </a:pPr>
            <a:r>
              <a:rPr lang="en-IN" sz="2400" dirty="0"/>
              <a:t> thereby increasing the probability that these sperm cells will fertilize the eggs. </a:t>
            </a:r>
          </a:p>
          <a:p>
            <a:pPr marL="342900" indent="-342900">
              <a:buFont typeface="Arial" pitchFamily="34" charset="0"/>
              <a:buChar char="•"/>
            </a:pPr>
            <a:endParaRPr lang="en-IN" sz="2400" dirty="0"/>
          </a:p>
        </p:txBody>
      </p:sp>
    </p:spTree>
    <p:extLst>
      <p:ext uri="{BB962C8B-B14F-4D97-AF65-F5344CB8AC3E}">
        <p14:creationId xmlns:p14="http://schemas.microsoft.com/office/powerpoint/2010/main" xmlns="" val="58473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err="1"/>
              <a:t>Vanderwalmen</a:t>
            </a:r>
            <a:r>
              <a:rPr lang="en-US" sz="2800" dirty="0"/>
              <a:t>  et al :assumed that for specific morphological malformations the presence of large vacuoles in the sperm nuclei indicates more serious damage to the nuclear DNA content and </a:t>
            </a:r>
            <a:r>
              <a:rPr lang="en-US" sz="2800" dirty="0" err="1"/>
              <a:t>organisation</a:t>
            </a:r>
            <a:r>
              <a:rPr lang="en-US" sz="2800" dirty="0"/>
              <a:t> than size and shape impairment</a:t>
            </a:r>
            <a:r>
              <a:rPr lang="en-US" dirty="0"/>
              <a:t>.</a:t>
            </a:r>
            <a:endParaRPr lang="en-IN" dirty="0"/>
          </a:p>
        </p:txBody>
      </p:sp>
    </p:spTree>
    <p:extLst>
      <p:ext uri="{BB962C8B-B14F-4D97-AF65-F5344CB8AC3E}">
        <p14:creationId xmlns:p14="http://schemas.microsoft.com/office/powerpoint/2010/main" xmlns="" val="133336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67400"/>
          </a:xfrm>
        </p:spPr>
        <p:txBody>
          <a:bodyPr>
            <a:normAutofit fontScale="92500" lnSpcReduction="20000"/>
          </a:bodyPr>
          <a:lstStyle/>
          <a:p>
            <a:r>
              <a:rPr lang="en-US" b="1" dirty="0">
                <a:solidFill>
                  <a:srgbClr val="0070C0"/>
                </a:solidFill>
              </a:rPr>
              <a:t>ASRM and SART Guidelines for ICSI</a:t>
            </a:r>
          </a:p>
          <a:p>
            <a:r>
              <a:rPr lang="en-US" sz="2600" dirty="0"/>
              <a:t>It  is a safe and effective therapy for the treatment of male factor infertility</a:t>
            </a:r>
          </a:p>
          <a:p>
            <a:r>
              <a:rPr lang="en-US" sz="2600" dirty="0"/>
              <a:t>It can increase </a:t>
            </a:r>
            <a:r>
              <a:rPr lang="en-US" sz="2600" dirty="0" err="1"/>
              <a:t>fertilisation</a:t>
            </a:r>
            <a:r>
              <a:rPr lang="en-US" sz="2600" dirty="0"/>
              <a:t> rates when lower than expected or failed </a:t>
            </a:r>
            <a:r>
              <a:rPr lang="en-US" sz="2600" dirty="0" err="1"/>
              <a:t>fertilisation</a:t>
            </a:r>
            <a:r>
              <a:rPr lang="en-US" sz="2600" dirty="0"/>
              <a:t> has previously </a:t>
            </a:r>
            <a:r>
              <a:rPr lang="en-US" sz="2600" dirty="0" err="1"/>
              <a:t>occured</a:t>
            </a:r>
            <a:r>
              <a:rPr lang="en-US" sz="2600" dirty="0"/>
              <a:t> with conventional </a:t>
            </a:r>
            <a:r>
              <a:rPr lang="en-US" sz="2600" dirty="0" err="1"/>
              <a:t>inseminisation</a:t>
            </a:r>
            <a:endParaRPr lang="en-US" sz="2600" dirty="0"/>
          </a:p>
          <a:p>
            <a:r>
              <a:rPr lang="en-US" sz="2600" dirty="0"/>
              <a:t>ICSI for unexplained </a:t>
            </a:r>
            <a:r>
              <a:rPr lang="en-US" sz="2600" dirty="0" err="1"/>
              <a:t>infertilty</a:t>
            </a:r>
            <a:r>
              <a:rPr lang="en-US" sz="2600" dirty="0"/>
              <a:t> </a:t>
            </a:r>
            <a:r>
              <a:rPr lang="en-US" sz="2600" dirty="0" err="1"/>
              <a:t>doesnot</a:t>
            </a:r>
            <a:r>
              <a:rPr lang="en-US" sz="2600" dirty="0"/>
              <a:t> improve clinical outcome</a:t>
            </a:r>
          </a:p>
          <a:p>
            <a:r>
              <a:rPr lang="en-US" sz="2600" dirty="0"/>
              <a:t>ICSI for low oocyte yield and advanced maternal age </a:t>
            </a:r>
            <a:r>
              <a:rPr lang="en-US" sz="2600" dirty="0" err="1"/>
              <a:t>doesnot</a:t>
            </a:r>
            <a:r>
              <a:rPr lang="en-US" sz="2600" dirty="0"/>
              <a:t> improve maternal outcome</a:t>
            </a:r>
          </a:p>
          <a:p>
            <a:r>
              <a:rPr lang="en-US" sz="2600" dirty="0"/>
              <a:t>It  improves  </a:t>
            </a:r>
            <a:r>
              <a:rPr lang="en-US" sz="2600" dirty="0" err="1"/>
              <a:t>fertilisation</a:t>
            </a:r>
            <a:r>
              <a:rPr lang="en-US" sz="2600" dirty="0"/>
              <a:t> rates in a subsequent cycles following total failed </a:t>
            </a:r>
            <a:r>
              <a:rPr lang="en-US" sz="2600" dirty="0" err="1"/>
              <a:t>fertilisation</a:t>
            </a:r>
            <a:r>
              <a:rPr lang="en-US" sz="2600" dirty="0"/>
              <a:t> in a prior IVF/Conventional </a:t>
            </a:r>
            <a:r>
              <a:rPr lang="en-US" sz="2600" dirty="0" err="1"/>
              <a:t>inseminisation</a:t>
            </a:r>
            <a:r>
              <a:rPr lang="en-US" sz="2600" dirty="0"/>
              <a:t> cycle</a:t>
            </a:r>
          </a:p>
          <a:p>
            <a:r>
              <a:rPr lang="en-US" sz="2600" dirty="0"/>
              <a:t>It is benefit for patients undergoing IVF with PGD in vitro matured oocytes, and previously cryopreserved oocytes</a:t>
            </a:r>
          </a:p>
          <a:p>
            <a:r>
              <a:rPr lang="en-US" sz="2600" dirty="0"/>
              <a:t>ICSI for routine use may decrease the incidence of unexpected failed </a:t>
            </a:r>
            <a:r>
              <a:rPr lang="en-US" sz="2600" dirty="0" err="1"/>
              <a:t>fertilisation</a:t>
            </a:r>
            <a:r>
              <a:rPr lang="en-US" sz="2600" dirty="0"/>
              <a:t> how ever the ratio is 1:30</a:t>
            </a:r>
          </a:p>
          <a:p>
            <a:endParaRPr lang="en-US" sz="2600" dirty="0"/>
          </a:p>
          <a:p>
            <a:endParaRPr lang="en-US" sz="2600" dirty="0"/>
          </a:p>
          <a:p>
            <a:endParaRPr lang="en-US" sz="2800" dirty="0"/>
          </a:p>
          <a:p>
            <a:endParaRPr lang="en-IN" sz="2800" dirty="0"/>
          </a:p>
        </p:txBody>
      </p:sp>
    </p:spTree>
    <p:extLst>
      <p:ext uri="{BB962C8B-B14F-4D97-AF65-F5344CB8AC3E}">
        <p14:creationId xmlns:p14="http://schemas.microsoft.com/office/powerpoint/2010/main" xmlns="" val="302072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839200" cy="4525963"/>
          </a:xfrm>
        </p:spPr>
        <p:txBody>
          <a:bodyPr>
            <a:noAutofit/>
          </a:bodyPr>
          <a:lstStyle/>
          <a:p>
            <a:r>
              <a:rPr lang="en-US" sz="2800" b="1" dirty="0">
                <a:solidFill>
                  <a:srgbClr val="92D050"/>
                </a:solidFill>
              </a:rPr>
              <a:t>Time lapse imaging - </a:t>
            </a:r>
            <a:r>
              <a:rPr lang="en-US" sz="2800" b="1" dirty="0" err="1">
                <a:solidFill>
                  <a:srgbClr val="92D050"/>
                </a:solidFill>
              </a:rPr>
              <a:t>Embyoscope</a:t>
            </a:r>
            <a:endParaRPr lang="en-US" sz="2800" b="1" dirty="0">
              <a:solidFill>
                <a:srgbClr val="92D050"/>
              </a:solidFill>
            </a:endParaRPr>
          </a:p>
          <a:p>
            <a:r>
              <a:rPr lang="en-US" sz="2400" b="1" dirty="0">
                <a:solidFill>
                  <a:srgbClr val="00B0F0"/>
                </a:solidFill>
              </a:rPr>
              <a:t>Time lapse imaging</a:t>
            </a:r>
            <a:r>
              <a:rPr lang="en-US" sz="2000" dirty="0"/>
              <a:t>: it is the study of cell movement in understanding the dynamic nature of the cells.</a:t>
            </a:r>
          </a:p>
          <a:p>
            <a:r>
              <a:rPr lang="en-US" sz="2000" dirty="0"/>
              <a:t>It is </a:t>
            </a:r>
            <a:r>
              <a:rPr lang="en-US" sz="2000" dirty="0" err="1"/>
              <a:t>usefull</a:t>
            </a:r>
            <a:r>
              <a:rPr lang="en-US" sz="2000" dirty="0"/>
              <a:t> to understand  morphological events and physiological importance of </a:t>
            </a:r>
            <a:r>
              <a:rPr lang="en-US" sz="2000" dirty="0" err="1"/>
              <a:t>fertlisation</a:t>
            </a:r>
            <a:r>
              <a:rPr lang="en-US" sz="2000" dirty="0"/>
              <a:t> during early stage of </a:t>
            </a:r>
            <a:r>
              <a:rPr lang="en-US" sz="2000" dirty="0" err="1"/>
              <a:t>embyonic</a:t>
            </a:r>
            <a:r>
              <a:rPr lang="en-US" sz="2000" dirty="0"/>
              <a:t> development.</a:t>
            </a:r>
          </a:p>
          <a:p>
            <a:r>
              <a:rPr lang="en-US" sz="2000" b="1" dirty="0">
                <a:solidFill>
                  <a:srgbClr val="002060"/>
                </a:solidFill>
              </a:rPr>
              <a:t>Advantages:</a:t>
            </a:r>
            <a:r>
              <a:rPr lang="en-US" sz="2000" dirty="0">
                <a:solidFill>
                  <a:srgbClr val="002060"/>
                </a:solidFill>
              </a:rPr>
              <a:t> </a:t>
            </a:r>
          </a:p>
          <a:p>
            <a:r>
              <a:rPr lang="en-US" sz="2000" dirty="0"/>
              <a:t>In contrast to the daily analysis and routinely performed in IVF lab , it saves the time and offers </a:t>
            </a:r>
            <a:r>
              <a:rPr lang="en-US" sz="2000" dirty="0" err="1"/>
              <a:t>availabilty</a:t>
            </a:r>
            <a:r>
              <a:rPr lang="en-US" sz="2000" dirty="0"/>
              <a:t> of 24 hours </a:t>
            </a:r>
            <a:r>
              <a:rPr lang="en-US" sz="2000" dirty="0" err="1"/>
              <a:t>continous</a:t>
            </a:r>
            <a:r>
              <a:rPr lang="en-US" sz="2000" dirty="0"/>
              <a:t> observation </a:t>
            </a:r>
          </a:p>
          <a:p>
            <a:r>
              <a:rPr lang="en-US" sz="2000" dirty="0"/>
              <a:t>It improves the effectiveness of IVF  cycles reducing cost and increasing the ability to identify </a:t>
            </a:r>
            <a:r>
              <a:rPr lang="en-US" sz="2000" dirty="0" err="1"/>
              <a:t>embyos</a:t>
            </a:r>
            <a:r>
              <a:rPr lang="en-US" sz="2000" dirty="0"/>
              <a:t> with higher variability.</a:t>
            </a:r>
          </a:p>
          <a:p>
            <a:r>
              <a:rPr lang="en-US" sz="2000" dirty="0"/>
              <a:t>It includes closer monitoring of morphological events such as formation and reabsorption of fragments</a:t>
            </a:r>
          </a:p>
          <a:p>
            <a:r>
              <a:rPr lang="en-US" sz="2000" dirty="0"/>
              <a:t>Initiation of compaction </a:t>
            </a:r>
          </a:p>
          <a:p>
            <a:r>
              <a:rPr lang="en-US" sz="2000" dirty="0"/>
              <a:t>Appearance of </a:t>
            </a:r>
            <a:r>
              <a:rPr lang="en-US" sz="2000" dirty="0" err="1"/>
              <a:t>blastocoele</a:t>
            </a:r>
            <a:r>
              <a:rPr lang="en-US" sz="2000" dirty="0"/>
              <a:t> cavity</a:t>
            </a:r>
          </a:p>
          <a:p>
            <a:r>
              <a:rPr lang="en-US" sz="2000" dirty="0"/>
              <a:t>It prevents incorrect interpretation f confusing large fragment with a cell. Missing multi nucleation , </a:t>
            </a:r>
            <a:r>
              <a:rPr lang="en-US" sz="2000" dirty="0" err="1"/>
              <a:t>catogorising</a:t>
            </a:r>
            <a:r>
              <a:rPr lang="en-US" sz="2000" dirty="0"/>
              <a:t> zygote as a </a:t>
            </a:r>
            <a:r>
              <a:rPr lang="en-US" sz="2000" dirty="0" err="1"/>
              <a:t>pronucleate</a:t>
            </a:r>
            <a:r>
              <a:rPr lang="en-US" sz="2000" dirty="0"/>
              <a:t>.</a:t>
            </a:r>
          </a:p>
          <a:p>
            <a:endParaRPr lang="en-IN" sz="2400" dirty="0"/>
          </a:p>
        </p:txBody>
      </p:sp>
    </p:spTree>
    <p:extLst>
      <p:ext uri="{BB962C8B-B14F-4D97-AF65-F5344CB8AC3E}">
        <p14:creationId xmlns:p14="http://schemas.microsoft.com/office/powerpoint/2010/main" xmlns="" val="359687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4000" y="2362200"/>
            <a:ext cx="78486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304800"/>
            <a:ext cx="8902700" cy="2215991"/>
          </a:xfrm>
          <a:prstGeom prst="rect">
            <a:avLst/>
          </a:prstGeom>
        </p:spPr>
        <p:txBody>
          <a:bodyPr wrap="square">
            <a:spAutoFit/>
          </a:bodyPr>
          <a:lstStyle/>
          <a:p>
            <a:r>
              <a:rPr lang="en-IN" dirty="0"/>
              <a:t> </a:t>
            </a:r>
            <a:r>
              <a:rPr lang="en-IN" sz="2400" b="1" dirty="0" err="1">
                <a:solidFill>
                  <a:srgbClr val="00B0F0"/>
                </a:solidFill>
              </a:rPr>
              <a:t>EmbryoScope</a:t>
            </a:r>
            <a:r>
              <a:rPr lang="en-IN" sz="2400" b="1" dirty="0">
                <a:solidFill>
                  <a:srgbClr val="00B0F0"/>
                </a:solidFill>
              </a:rPr>
              <a:t>: </a:t>
            </a:r>
            <a:r>
              <a:rPr lang="en-IN" sz="2400" dirty="0"/>
              <a:t>it</a:t>
            </a:r>
            <a:r>
              <a:rPr lang="en-IN" sz="2400" b="1" dirty="0"/>
              <a:t> </a:t>
            </a:r>
            <a:r>
              <a:rPr lang="en-IN" sz="2400" dirty="0"/>
              <a:t>is a new type of special incubator that has a inbuilt camera, capable of taking pictures of your embryo several times an hour. These pictures are then combined to create a time-lapse video showing the embryo's development at every vital stage, for our embryology team to assess</a:t>
            </a:r>
            <a:r>
              <a:rPr lang="en-IN" dirty="0"/>
              <a:t>.</a:t>
            </a:r>
          </a:p>
          <a:p>
            <a:endParaRPr lang="en-IN" dirty="0"/>
          </a:p>
        </p:txBody>
      </p:sp>
    </p:spTree>
    <p:extLst>
      <p:ext uri="{BB962C8B-B14F-4D97-AF65-F5344CB8AC3E}">
        <p14:creationId xmlns:p14="http://schemas.microsoft.com/office/powerpoint/2010/main" xmlns="" val="266383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304800"/>
            <a:ext cx="545247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5105400"/>
            <a:ext cx="7867650"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438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533400"/>
            <a:ext cx="8305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181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ART Bill 2010</a:t>
            </a:r>
            <a:endParaRPr lang="en-IN"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IN" sz="2000" dirty="0">
                <a:solidFill>
                  <a:srgbClr val="7030A0"/>
                </a:solidFill>
              </a:rPr>
              <a:t>An act to provide for a national framework for the accreditations, regulation and supervision of ART clinics, for prevention of misuse of ART, for safe and ethical practice of ART services and for matters connected therewith . </a:t>
            </a:r>
          </a:p>
          <a:p>
            <a:r>
              <a:rPr lang="en-IN" sz="2000" dirty="0"/>
              <a:t> ART clinics shall ensure that patients, donors of gametes and surrogate mothers Act  that they have been medically tested for diseases, like sexually transmitted  and all other communicable diseases which may endanger the health of the parents, or any one of them, surrogate or child. </a:t>
            </a:r>
          </a:p>
          <a:p>
            <a:r>
              <a:rPr lang="en-IN" sz="2000" dirty="0"/>
              <a:t>ART clinics shall provide professional counselling to patients or individuals about all the implications and chances of success of ART procedures in the clinic and in India and internationally, also inform patients and individuals of the advantages, disadvantages and cost of the procedures, their medical side effects, risks including the risk of multiple pregnancy, the possibility of adoption, </a:t>
            </a:r>
            <a:endParaRPr lang="en-IN" sz="2000" b="1" dirty="0"/>
          </a:p>
        </p:txBody>
      </p:sp>
    </p:spTree>
    <p:extLst>
      <p:ext uri="{BB962C8B-B14F-4D97-AF65-F5344CB8AC3E}">
        <p14:creationId xmlns:p14="http://schemas.microsoft.com/office/powerpoint/2010/main" xmlns="" val="3832119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endParaRPr lang="en-IN" dirty="0"/>
          </a:p>
          <a:p>
            <a:r>
              <a:rPr lang="en-IN" dirty="0"/>
              <a:t> No ART clinic shall obtain or use sperm or oocyte donated by a relative or known friend of either of the parties seeking ART treatment or procedures.</a:t>
            </a:r>
          </a:p>
          <a:p>
            <a:r>
              <a:rPr lang="en-IN" dirty="0"/>
              <a:t>No ART procedure shall be performed on a woman below 21 years of age, and any contravention of this stipulation shall amount to an offence punishable under this Act. </a:t>
            </a:r>
          </a:p>
          <a:p>
            <a:r>
              <a:rPr lang="en-IN" dirty="0"/>
              <a:t>All ART clinics shall issue to the infertile couple / individual a discharge certificate stating details of the </a:t>
            </a:r>
            <a:r>
              <a:rPr lang="en-IN" dirty="0" err="1"/>
              <a:t>ARTprocedure</a:t>
            </a:r>
            <a:r>
              <a:rPr lang="en-IN" dirty="0"/>
              <a:t> performed on the couple / individual. </a:t>
            </a:r>
          </a:p>
          <a:p>
            <a:r>
              <a:rPr lang="en-IN" dirty="0"/>
              <a:t>Only a registered ART bank shall be authorised to advertise for, procure or provide semen, oocyte donor or surrogate mother. </a:t>
            </a:r>
          </a:p>
          <a:p>
            <a:r>
              <a:rPr lang="en-IN" dirty="0"/>
              <a:t>The consent of any of the parties obtained under this section may be withdrawn at any time before the embryos or the gametes are transferred to the concerned woman’s uterus. </a:t>
            </a:r>
          </a:p>
          <a:p>
            <a:endParaRPr lang="en-IN" dirty="0"/>
          </a:p>
        </p:txBody>
      </p:sp>
    </p:spTree>
    <p:extLst>
      <p:ext uri="{BB962C8B-B14F-4D97-AF65-F5344CB8AC3E}">
        <p14:creationId xmlns:p14="http://schemas.microsoft.com/office/powerpoint/2010/main" xmlns="" val="418358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N" dirty="0"/>
              <a:t>No woman should be treated with gametes or embryos derived from the gametes of more than one man or woman during any one treatment cycle.</a:t>
            </a:r>
          </a:p>
          <a:p>
            <a:r>
              <a:rPr lang="en-IN" dirty="0"/>
              <a:t> An ART clinic shall never mix semen from two individuals before use. </a:t>
            </a:r>
          </a:p>
          <a:p>
            <a:r>
              <a:rPr lang="en-IN" dirty="0"/>
              <a:t>Pre-implantation Genetic Diagnosis shall be used only to screen the embryo for known, pre-existing, heritable or genetic diseases or as specified by the Registration Authority. </a:t>
            </a:r>
          </a:p>
          <a:p>
            <a:r>
              <a:rPr lang="en-IN" dirty="0"/>
              <a:t>No ART clinic shall offer to provide a couple with a child of a pre-determined sex.</a:t>
            </a:r>
          </a:p>
          <a:p>
            <a:r>
              <a:rPr lang="en-IN" dirty="0"/>
              <a:t>An ART bank shall not supply the sperm of a single donor for use more than seventy five times. </a:t>
            </a:r>
          </a:p>
          <a:p>
            <a:r>
              <a:rPr lang="en-IN" dirty="0"/>
              <a:t>No woman shall donate oocytes more than six times in her life, with not less than a three-month interval between the oocyte pick-ups</a:t>
            </a:r>
          </a:p>
          <a:p>
            <a:endParaRPr lang="en-IN" dirty="0"/>
          </a:p>
          <a:p>
            <a:endParaRPr lang="en-IN" dirty="0"/>
          </a:p>
        </p:txBody>
      </p:sp>
    </p:spTree>
    <p:extLst>
      <p:ext uri="{BB962C8B-B14F-4D97-AF65-F5344CB8AC3E}">
        <p14:creationId xmlns:p14="http://schemas.microsoft.com/office/powerpoint/2010/main" xmlns="" val="296581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solidFill>
                  <a:srgbClr val="92D050"/>
                </a:solidFill>
              </a:rPr>
              <a:t>History of ART:</a:t>
            </a:r>
            <a:endParaRPr lang="en-IN" b="1" dirty="0">
              <a:solidFill>
                <a:srgbClr val="92D050"/>
              </a:solidFill>
            </a:endParaRPr>
          </a:p>
          <a:p>
            <a:r>
              <a:rPr lang="en-US" sz="2400" dirty="0"/>
              <a:t>1978- first successful birth using In Vitro Fertilization(U.K)</a:t>
            </a:r>
            <a:endParaRPr lang="en-IN" sz="2400" dirty="0"/>
          </a:p>
          <a:p>
            <a:r>
              <a:rPr lang="en-US" sz="2400" dirty="0"/>
              <a:t>1984- first successful baby from frozen Embryo(Netherlands)</a:t>
            </a:r>
          </a:p>
          <a:p>
            <a:r>
              <a:rPr lang="en-US" sz="2400" dirty="0"/>
              <a:t>1985-1</a:t>
            </a:r>
            <a:r>
              <a:rPr lang="en-US" sz="2400" baseline="30000" dirty="0"/>
              <a:t>st</a:t>
            </a:r>
            <a:r>
              <a:rPr lang="en-US" sz="2400" dirty="0"/>
              <a:t> GIFT baby(U.S.A)</a:t>
            </a:r>
          </a:p>
          <a:p>
            <a:r>
              <a:rPr lang="en-US" sz="2400" dirty="0"/>
              <a:t>1992-1</a:t>
            </a:r>
            <a:r>
              <a:rPr lang="en-US" sz="2400" baseline="30000" dirty="0"/>
              <a:t>st</a:t>
            </a:r>
            <a:r>
              <a:rPr lang="en-US" sz="2400" dirty="0"/>
              <a:t> ICSI (Belgium)</a:t>
            </a:r>
            <a:endParaRPr lang="en-IN" sz="2400" dirty="0"/>
          </a:p>
          <a:p>
            <a:r>
              <a:rPr lang="en-US" sz="2400" dirty="0"/>
              <a:t>1986-first successful birth using Zygote Intra Fallopian Transfer</a:t>
            </a:r>
            <a:endParaRPr lang="en-IN" sz="2400" dirty="0"/>
          </a:p>
          <a:p>
            <a:endParaRPr lang="en-IN" dirty="0"/>
          </a:p>
          <a:p>
            <a:endParaRPr lang="en-IN" dirty="0"/>
          </a:p>
        </p:txBody>
      </p:sp>
    </p:spTree>
    <p:extLst>
      <p:ext uri="{BB962C8B-B14F-4D97-AF65-F5344CB8AC3E}">
        <p14:creationId xmlns:p14="http://schemas.microsoft.com/office/powerpoint/2010/main" xmlns="" val="101697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IN" dirty="0"/>
          </a:p>
          <a:p>
            <a:r>
              <a:rPr lang="en-IN" dirty="0"/>
              <a:t>No ART bank shall divulge the name, identity or address of any sperm or oocyte donor to any person or ART clinic except in pursuance of an order or decree of a court of competent jurisdiction.</a:t>
            </a:r>
          </a:p>
          <a:p>
            <a:r>
              <a:rPr lang="en-IN" dirty="0"/>
              <a:t>Subject to the provisions of this Act and the rules and regulations made thereunder, ART shall be available to all persons including single persons, married couples and unmarried couples with informed consent from both the parties. </a:t>
            </a:r>
          </a:p>
          <a:p>
            <a:r>
              <a:rPr lang="en-IN" dirty="0"/>
              <a:t>A child may, upon reaching the age of 18, ask for any information, excluding personal identification, relating to the donor or surrogate mother</a:t>
            </a:r>
          </a:p>
          <a:p>
            <a:endParaRPr lang="en-IN" dirty="0"/>
          </a:p>
          <a:p>
            <a:pPr marL="0" indent="0">
              <a:buNone/>
            </a:pPr>
            <a:endParaRPr lang="en-IN" dirty="0"/>
          </a:p>
        </p:txBody>
      </p:sp>
    </p:spTree>
    <p:extLst>
      <p:ext uri="{BB962C8B-B14F-4D97-AF65-F5344CB8AC3E}">
        <p14:creationId xmlns:p14="http://schemas.microsoft.com/office/powerpoint/2010/main" xmlns="" val="268439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a:t> The surrogate mother may also receive monetary compensation from the couple or individual, as the case may be, for agreeing to act as such surrogate.</a:t>
            </a:r>
          </a:p>
          <a:p>
            <a:r>
              <a:rPr lang="en-IN" dirty="0"/>
              <a:t> A surrogate mother shall relinquish all parental rights over the child. </a:t>
            </a:r>
          </a:p>
          <a:p>
            <a:r>
              <a:rPr lang="en-IN" dirty="0"/>
              <a:t> No woman less than &lt;21 years of age and  &gt;35 years  shall be eligible to act as a surrogate mother under this Act. Provided that no woman shall act as a surrogate for &gt;5 successful live births in her life, including her own children</a:t>
            </a:r>
          </a:p>
          <a:p>
            <a:r>
              <a:rPr lang="en-IN" dirty="0"/>
              <a:t>The birth certificate issued in respect of a baby born through surrogacy shall bear the name(s) of individual / individuals who commissioned the surrogacy, as parents.</a:t>
            </a:r>
          </a:p>
        </p:txBody>
      </p:sp>
    </p:spTree>
    <p:extLst>
      <p:ext uri="{BB962C8B-B14F-4D97-AF65-F5344CB8AC3E}">
        <p14:creationId xmlns:p14="http://schemas.microsoft.com/office/powerpoint/2010/main" xmlns="" val="168639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fontScale="92500" lnSpcReduction="20000"/>
          </a:bodyPr>
          <a:lstStyle/>
          <a:p>
            <a:r>
              <a:rPr lang="en-US" b="1" dirty="0"/>
              <a:t>References</a:t>
            </a:r>
          </a:p>
          <a:p>
            <a:r>
              <a:rPr lang="en-US" dirty="0" err="1"/>
              <a:t>Gardners</a:t>
            </a:r>
            <a:r>
              <a:rPr lang="en-US" dirty="0"/>
              <a:t>-text book of ART</a:t>
            </a:r>
          </a:p>
          <a:p>
            <a:r>
              <a:rPr lang="en-US" dirty="0" err="1"/>
              <a:t>Kamini</a:t>
            </a:r>
            <a:r>
              <a:rPr lang="en-US" dirty="0"/>
              <a:t> </a:t>
            </a:r>
            <a:r>
              <a:rPr lang="en-US" dirty="0" err="1"/>
              <a:t>rao</a:t>
            </a:r>
            <a:r>
              <a:rPr lang="en-US" dirty="0"/>
              <a:t> –infertility manual</a:t>
            </a:r>
          </a:p>
          <a:p>
            <a:r>
              <a:rPr lang="en-US" dirty="0"/>
              <a:t>ASRM – recent guidelines</a:t>
            </a:r>
          </a:p>
          <a:p>
            <a:r>
              <a:rPr lang="en-US" dirty="0" err="1"/>
              <a:t>Eshre</a:t>
            </a:r>
            <a:r>
              <a:rPr lang="en-US" dirty="0"/>
              <a:t> –recent guidelines</a:t>
            </a:r>
          </a:p>
          <a:p>
            <a:r>
              <a:rPr lang="en-US" dirty="0"/>
              <a:t>ART bill 2015 of India</a:t>
            </a:r>
          </a:p>
          <a:p>
            <a:r>
              <a:rPr lang="en-IN" dirty="0" err="1"/>
              <a:t>Speroffs</a:t>
            </a:r>
            <a:r>
              <a:rPr lang="en-IN" dirty="0"/>
              <a:t> textbook of gynaecology</a:t>
            </a:r>
          </a:p>
          <a:p>
            <a:r>
              <a:rPr lang="en-IN" dirty="0" err="1"/>
              <a:t>Novaks</a:t>
            </a:r>
            <a:r>
              <a:rPr lang="en-IN" dirty="0"/>
              <a:t> textbook of gynaecology</a:t>
            </a:r>
          </a:p>
          <a:p>
            <a:r>
              <a:rPr lang="en-IN" dirty="0"/>
              <a:t>Textbook on infertility management by </a:t>
            </a:r>
            <a:r>
              <a:rPr lang="en-IN" dirty="0" err="1"/>
              <a:t>Mehroo</a:t>
            </a:r>
            <a:r>
              <a:rPr lang="en-IN" dirty="0"/>
              <a:t> </a:t>
            </a:r>
            <a:r>
              <a:rPr lang="en-IN" dirty="0" err="1"/>
              <a:t>Hansotia</a:t>
            </a:r>
            <a:endParaRPr lang="en-IN" dirty="0"/>
          </a:p>
          <a:p>
            <a:pPr marL="0" indent="0">
              <a:buNone/>
            </a:pPr>
            <a:endParaRPr lang="en-IN" dirty="0"/>
          </a:p>
          <a:p>
            <a:endParaRPr lang="en-IN" dirty="0"/>
          </a:p>
          <a:p>
            <a:endParaRPr lang="en-US" b="1" dirty="0"/>
          </a:p>
          <a:p>
            <a:endParaRPr lang="en-IN" dirty="0"/>
          </a:p>
        </p:txBody>
      </p:sp>
    </p:spTree>
    <p:extLst>
      <p:ext uri="{BB962C8B-B14F-4D97-AF65-F5344CB8AC3E}">
        <p14:creationId xmlns:p14="http://schemas.microsoft.com/office/powerpoint/2010/main" xmlns="" val="360133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Finally ICSI is</a:t>
            </a:r>
            <a:endParaRPr lang="en-US"/>
          </a:p>
        </p:txBody>
      </p:sp>
      <p:sp>
        <p:nvSpPr>
          <p:cNvPr id="3" name="Content Placeholder 2"/>
          <p:cNvSpPr>
            <a:spLocks noGrp="1"/>
          </p:cNvSpPr>
          <p:nvPr>
            <p:ph idx="1"/>
          </p:nvPr>
        </p:nvSpPr>
        <p:spPr/>
        <p:txBody>
          <a:bodyPr/>
          <a:lstStyle/>
          <a:p>
            <a:r>
              <a:rPr lang="en-GB"/>
              <a:t>IMPRESSIVE</a:t>
            </a:r>
          </a:p>
          <a:p>
            <a:r>
              <a:rPr lang="en-GB"/>
              <a:t>COMPLETE</a:t>
            </a:r>
          </a:p>
          <a:p>
            <a:r>
              <a:rPr lang="en-GB"/>
              <a:t>SOLUTION to</a:t>
            </a:r>
          </a:p>
          <a:p>
            <a:r>
              <a:rPr lang="en-GB"/>
              <a:t>INFERTILITY</a:t>
            </a:r>
            <a:endParaRPr lang="en-US"/>
          </a:p>
        </p:txBody>
      </p:sp>
    </p:spTree>
    <p:extLst>
      <p:ext uri="{BB962C8B-B14F-4D97-AF65-F5344CB8AC3E}">
        <p14:creationId xmlns:p14="http://schemas.microsoft.com/office/powerpoint/2010/main" xmlns="" val="2052720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54000"/>
            <a:ext cx="8229600" cy="4525963"/>
          </a:xfrm>
        </p:spPr>
        <p:txBody>
          <a:bodyPr>
            <a:normAutofit/>
          </a:bodyPr>
          <a:lstStyle/>
          <a:p>
            <a:pPr marL="0" indent="0">
              <a:buNone/>
            </a:pPr>
            <a:r>
              <a:rPr lang="en-US" sz="11500" dirty="0">
                <a:solidFill>
                  <a:srgbClr val="7030A0"/>
                </a:solidFill>
                <a:latin typeface="Matura MT Script Capitals" pitchFamily="66" charset="0"/>
              </a:rPr>
              <a:t>Thank you</a:t>
            </a:r>
            <a:endParaRPr lang="en-IN" sz="11500" dirty="0">
              <a:solidFill>
                <a:srgbClr val="7030A0"/>
              </a:solidFill>
              <a:latin typeface="Matura MT Script Capitals" pitchFamily="66"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2128838"/>
            <a:ext cx="8229600" cy="4424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023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00B050"/>
                </a:solidFill>
              </a:rPr>
              <a:t>History of ART in India</a:t>
            </a:r>
          </a:p>
        </p:txBody>
      </p:sp>
      <p:sp>
        <p:nvSpPr>
          <p:cNvPr id="3" name="Content Placeholder 2"/>
          <p:cNvSpPr>
            <a:spLocks noGrp="1"/>
          </p:cNvSpPr>
          <p:nvPr>
            <p:ph idx="1"/>
          </p:nvPr>
        </p:nvSpPr>
        <p:spPr/>
        <p:txBody>
          <a:bodyPr>
            <a:normAutofit fontScale="92500" lnSpcReduction="20000"/>
          </a:bodyPr>
          <a:lstStyle/>
          <a:p>
            <a:r>
              <a:rPr lang="en-IN" dirty="0"/>
              <a:t>1978 </a:t>
            </a:r>
            <a:r>
              <a:rPr lang="en-IN" dirty="0" err="1"/>
              <a:t>october-Dr.Subhas</a:t>
            </a:r>
            <a:r>
              <a:rPr lang="en-IN" dirty="0"/>
              <a:t> </a:t>
            </a:r>
            <a:r>
              <a:rPr lang="en-IN" dirty="0" err="1"/>
              <a:t>Mukhopadhyay</a:t>
            </a:r>
            <a:r>
              <a:rPr lang="en-IN" dirty="0"/>
              <a:t> and his team-Birth of </a:t>
            </a:r>
            <a:r>
              <a:rPr lang="en-IN" dirty="0" err="1"/>
              <a:t>Durga</a:t>
            </a:r>
            <a:r>
              <a:rPr lang="en-IN" dirty="0"/>
              <a:t>.</a:t>
            </a:r>
          </a:p>
          <a:p>
            <a:r>
              <a:rPr lang="en-IN" dirty="0"/>
              <a:t>1982-1986-Kolkata-Dr.B.N.Chakravorty,Dr.S.Ghosh </a:t>
            </a:r>
            <a:r>
              <a:rPr lang="en-IN" dirty="0" err="1"/>
              <a:t>Dastidar</a:t>
            </a:r>
            <a:r>
              <a:rPr lang="en-IN" dirty="0"/>
              <a:t>-Birth of Imran.</a:t>
            </a:r>
          </a:p>
          <a:p>
            <a:r>
              <a:rPr lang="en-IN" dirty="0"/>
              <a:t>1983-1986-bombay-dr.I.Hinduja,dr.Anandkumar-birth of </a:t>
            </a:r>
            <a:r>
              <a:rPr lang="en-IN" dirty="0" err="1"/>
              <a:t>Harsha</a:t>
            </a:r>
            <a:r>
              <a:rPr lang="en-IN" dirty="0"/>
              <a:t>.</a:t>
            </a:r>
          </a:p>
          <a:p>
            <a:r>
              <a:rPr lang="en-IN" dirty="0"/>
              <a:t>1992-kolkata-1</a:t>
            </a:r>
            <a:r>
              <a:rPr lang="en-IN" baseline="30000" dirty="0"/>
              <a:t>st</a:t>
            </a:r>
            <a:r>
              <a:rPr lang="en-IN" dirty="0"/>
              <a:t> GIFT baby-</a:t>
            </a:r>
            <a:r>
              <a:rPr lang="en-IN" dirty="0" err="1"/>
              <a:t>Dr.S.Ghosh</a:t>
            </a:r>
            <a:r>
              <a:rPr lang="en-IN" dirty="0"/>
              <a:t> </a:t>
            </a:r>
            <a:r>
              <a:rPr lang="en-IN" dirty="0" err="1"/>
              <a:t>Dastidar,Dr.K.Ghosh</a:t>
            </a:r>
            <a:r>
              <a:rPr lang="en-IN" dirty="0"/>
              <a:t> </a:t>
            </a:r>
            <a:r>
              <a:rPr lang="en-IN" dirty="0" err="1"/>
              <a:t>Dastidar</a:t>
            </a:r>
            <a:r>
              <a:rPr lang="en-IN" dirty="0"/>
              <a:t>.</a:t>
            </a:r>
          </a:p>
          <a:p>
            <a:r>
              <a:rPr lang="en-IN" dirty="0"/>
              <a:t>1995-Mumbai-ICSI baby –</a:t>
            </a:r>
            <a:r>
              <a:rPr lang="en-IN" dirty="0" err="1"/>
              <a:t>Dr.Firuza</a:t>
            </a:r>
            <a:r>
              <a:rPr lang="en-IN" dirty="0"/>
              <a:t> </a:t>
            </a:r>
            <a:r>
              <a:rPr lang="en-IN" dirty="0" err="1"/>
              <a:t>Paarikh</a:t>
            </a:r>
            <a:endParaRPr lang="en-IN" dirty="0"/>
          </a:p>
        </p:txBody>
      </p:sp>
    </p:spTree>
    <p:extLst>
      <p:ext uri="{BB962C8B-B14F-4D97-AF65-F5344CB8AC3E}">
        <p14:creationId xmlns:p14="http://schemas.microsoft.com/office/powerpoint/2010/main" xmlns="" val="255909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normAutofit fontScale="90000"/>
          </a:bodyPr>
          <a:lstStyle/>
          <a:p>
            <a:r>
              <a:rPr lang="en-IN" dirty="0"/>
              <a:t>INDICATIONS OF ART</a:t>
            </a:r>
            <a:br>
              <a:rPr lang="en-IN" dirty="0"/>
            </a:br>
            <a:endParaRPr lang="en-IN" dirty="0"/>
          </a:p>
        </p:txBody>
      </p:sp>
      <p:sp>
        <p:nvSpPr>
          <p:cNvPr id="3" name="Content Placeholder 2"/>
          <p:cNvSpPr>
            <a:spLocks noGrp="1"/>
          </p:cNvSpPr>
          <p:nvPr>
            <p:ph idx="1"/>
          </p:nvPr>
        </p:nvSpPr>
        <p:spPr>
          <a:xfrm>
            <a:off x="228600" y="685800"/>
            <a:ext cx="8458200" cy="5440363"/>
          </a:xfrm>
        </p:spPr>
        <p:txBody>
          <a:bodyPr>
            <a:normAutofit fontScale="85000" lnSpcReduction="20000"/>
          </a:bodyPr>
          <a:lstStyle/>
          <a:p>
            <a:pPr marL="0" indent="0">
              <a:buNone/>
            </a:pPr>
            <a:r>
              <a:rPr lang="en-IN" dirty="0"/>
              <a:t>1.TUBAL PATHOLOGY-</a:t>
            </a:r>
          </a:p>
          <a:p>
            <a:pPr marL="0" indent="0">
              <a:buNone/>
            </a:pPr>
            <a:r>
              <a:rPr lang="en-IN" dirty="0"/>
              <a:t>In case of impaired tubal function but no occlusion is present or following tubal </a:t>
            </a:r>
            <a:r>
              <a:rPr lang="en-IN" dirty="0" err="1"/>
              <a:t>surgery,IVF</a:t>
            </a:r>
            <a:r>
              <a:rPr lang="en-IN" dirty="0"/>
              <a:t> is method of choice after an infertility duration of 2yr or longer depending of female age.</a:t>
            </a:r>
          </a:p>
          <a:p>
            <a:pPr marL="0" indent="0">
              <a:buNone/>
            </a:pPr>
            <a:r>
              <a:rPr lang="en-IN" dirty="0"/>
              <a:t>2.UNEXPLAINED INFERTILITY-</a:t>
            </a:r>
          </a:p>
          <a:p>
            <a:pPr marL="0" indent="0">
              <a:buNone/>
            </a:pPr>
            <a:r>
              <a:rPr lang="en-IN" dirty="0"/>
              <a:t>IVF is indicated if the duration is 3yr or longer.</a:t>
            </a:r>
          </a:p>
          <a:p>
            <a:pPr marL="0" indent="0">
              <a:buNone/>
            </a:pPr>
            <a:r>
              <a:rPr lang="en-IN" dirty="0"/>
              <a:t>Woman is older than 36yr.</a:t>
            </a:r>
          </a:p>
          <a:p>
            <a:pPr marL="0" indent="0">
              <a:buNone/>
            </a:pPr>
            <a:r>
              <a:rPr lang="en-IN" dirty="0"/>
              <a:t>3. MALE INFERTILITY-</a:t>
            </a:r>
          </a:p>
          <a:p>
            <a:pPr marL="0" indent="0">
              <a:buNone/>
            </a:pPr>
            <a:r>
              <a:rPr lang="en-IN" dirty="0"/>
              <a:t>Total motile sperm count &lt;1million T/T of choice is ICSI.</a:t>
            </a:r>
          </a:p>
          <a:p>
            <a:pPr marL="0" indent="0">
              <a:buNone/>
            </a:pPr>
            <a:r>
              <a:rPr lang="en-IN" dirty="0"/>
              <a:t>TMC&gt;1 &amp; less than 10 million &amp; infertility duration is 2yrs or </a:t>
            </a:r>
            <a:r>
              <a:rPr lang="en-IN" dirty="0" err="1"/>
              <a:t>longer,IVF</a:t>
            </a:r>
            <a:r>
              <a:rPr lang="en-IN" dirty="0"/>
              <a:t> is the choice.</a:t>
            </a:r>
          </a:p>
          <a:p>
            <a:pPr marL="0" indent="0">
              <a:buNone/>
            </a:pPr>
            <a:r>
              <a:rPr lang="en-IN" dirty="0"/>
              <a:t>TMC&gt;10 million-As unexplained infertility.</a:t>
            </a:r>
          </a:p>
        </p:txBody>
      </p:sp>
    </p:spTree>
    <p:extLst>
      <p:ext uri="{BB962C8B-B14F-4D97-AF65-F5344CB8AC3E}">
        <p14:creationId xmlns:p14="http://schemas.microsoft.com/office/powerpoint/2010/main" xmlns="" val="111224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a:t>4.ENDOMETRIOSIS-</a:t>
            </a:r>
          </a:p>
          <a:p>
            <a:pPr marL="0" indent="0">
              <a:buNone/>
            </a:pPr>
            <a:r>
              <a:rPr lang="en-IN" dirty="0"/>
              <a:t> severe type can be treated as tubal pathology.</a:t>
            </a:r>
          </a:p>
          <a:p>
            <a:pPr marL="0" indent="0">
              <a:buNone/>
            </a:pPr>
            <a:r>
              <a:rPr lang="en-IN" dirty="0"/>
              <a:t>5.CERVICAL FACTOR-</a:t>
            </a:r>
          </a:p>
          <a:p>
            <a:pPr marL="0" indent="0">
              <a:buNone/>
            </a:pPr>
            <a:r>
              <a:rPr lang="en-IN" dirty="0"/>
              <a:t>After an infertility duration of 2yrs t/t is IVF.</a:t>
            </a:r>
          </a:p>
          <a:p>
            <a:pPr marL="0" indent="0">
              <a:buNone/>
            </a:pPr>
            <a:r>
              <a:rPr lang="en-IN" dirty="0"/>
              <a:t>6.HORMONAL DISTURBANCES-</a:t>
            </a:r>
          </a:p>
          <a:p>
            <a:pPr marL="0" indent="0">
              <a:buNone/>
            </a:pPr>
            <a:r>
              <a:rPr lang="en-IN" dirty="0" err="1"/>
              <a:t>Anovulatory</a:t>
            </a:r>
            <a:r>
              <a:rPr lang="en-IN" dirty="0"/>
              <a:t> cycle abnormalities are an indication of IVF</a:t>
            </a:r>
          </a:p>
        </p:txBody>
      </p:sp>
    </p:spTree>
    <p:extLst>
      <p:ext uri="{BB962C8B-B14F-4D97-AF65-F5344CB8AC3E}">
        <p14:creationId xmlns:p14="http://schemas.microsoft.com/office/powerpoint/2010/main" xmlns="" val="132068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SEX LINKED DISEASES</a:t>
            </a:r>
          </a:p>
          <a:p>
            <a:pPr marL="0" indent="0">
              <a:buNone/>
            </a:pPr>
            <a:r>
              <a:rPr lang="en-IN" dirty="0"/>
              <a:t>           In </a:t>
            </a:r>
            <a:r>
              <a:rPr lang="en-IN" dirty="0" err="1"/>
              <a:t>ceratin</a:t>
            </a:r>
            <a:r>
              <a:rPr lang="en-IN" dirty="0"/>
              <a:t> diseases only the male offspring is </a:t>
            </a:r>
            <a:r>
              <a:rPr lang="en-IN" dirty="0" err="1"/>
              <a:t>affected.In</a:t>
            </a:r>
            <a:r>
              <a:rPr lang="en-IN" dirty="0"/>
              <a:t> such diseases it is possible to transfer the embryos of the unaffected </a:t>
            </a:r>
            <a:r>
              <a:rPr lang="en-IN" dirty="0" err="1"/>
              <a:t>sex.This</a:t>
            </a:r>
            <a:r>
              <a:rPr lang="en-IN" dirty="0"/>
              <a:t> will completely eliminate the risk of transmission of the </a:t>
            </a:r>
            <a:r>
              <a:rPr lang="en-IN" dirty="0" err="1"/>
              <a:t>disease.This</a:t>
            </a:r>
            <a:r>
              <a:rPr lang="en-IN" dirty="0"/>
              <a:t> is possible by using the technique of pre-implantation genetic diagnosis.</a:t>
            </a:r>
          </a:p>
        </p:txBody>
      </p:sp>
    </p:spTree>
    <p:extLst>
      <p:ext uri="{BB962C8B-B14F-4D97-AF65-F5344CB8AC3E}">
        <p14:creationId xmlns:p14="http://schemas.microsoft.com/office/powerpoint/2010/main" xmlns="" val="39175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UTERINE PROBLEMS</a:t>
            </a:r>
          </a:p>
          <a:p>
            <a:pPr marL="0" indent="0">
              <a:buNone/>
            </a:pPr>
            <a:r>
              <a:rPr lang="en-IN" dirty="0"/>
              <a:t>            problems of uterus and uterine lining that can cause or contribute to reproductive problems such as infertility or recurrent miscarriage-</a:t>
            </a:r>
          </a:p>
          <a:p>
            <a:pPr marL="514350" indent="-514350">
              <a:buFont typeface="+mj-lt"/>
              <a:buAutoNum type="arabicPeriod"/>
            </a:pPr>
            <a:r>
              <a:rPr lang="en-IN" dirty="0"/>
              <a:t>Uterine polyps</a:t>
            </a:r>
          </a:p>
          <a:p>
            <a:pPr marL="514350" indent="-514350">
              <a:buFont typeface="+mj-lt"/>
              <a:buAutoNum type="arabicPeriod"/>
            </a:pPr>
            <a:r>
              <a:rPr lang="en-IN" dirty="0"/>
              <a:t>Uterine fibroids</a:t>
            </a:r>
          </a:p>
          <a:p>
            <a:pPr marL="514350" indent="-514350">
              <a:buFont typeface="+mj-lt"/>
              <a:buAutoNum type="arabicPeriod"/>
            </a:pPr>
            <a:r>
              <a:rPr lang="en-IN" dirty="0"/>
              <a:t>Intrauterine adhesions</a:t>
            </a:r>
          </a:p>
          <a:p>
            <a:pPr marL="514350" indent="-514350">
              <a:buFont typeface="+mj-lt"/>
              <a:buAutoNum type="arabicPeriod"/>
            </a:pPr>
            <a:r>
              <a:rPr lang="en-IN" dirty="0"/>
              <a:t>Congenital uterine anomaly</a:t>
            </a:r>
          </a:p>
          <a:p>
            <a:pPr marL="514350" indent="-514350">
              <a:buFont typeface="+mj-lt"/>
              <a:buAutoNum type="arabicPeriod"/>
            </a:pPr>
            <a:r>
              <a:rPr lang="en-IN" dirty="0"/>
              <a:t>Luteal phase defect</a:t>
            </a:r>
          </a:p>
          <a:p>
            <a:pPr marL="514350" indent="-514350">
              <a:buFont typeface="+mj-lt"/>
              <a:buAutoNum type="arabicPeriod"/>
            </a:pPr>
            <a:r>
              <a:rPr lang="en-IN" dirty="0"/>
              <a:t>Thin endometrial lining</a:t>
            </a:r>
          </a:p>
        </p:txBody>
      </p:sp>
    </p:spTree>
    <p:extLst>
      <p:ext uri="{BB962C8B-B14F-4D97-AF65-F5344CB8AC3E}">
        <p14:creationId xmlns:p14="http://schemas.microsoft.com/office/powerpoint/2010/main" xmlns="" val="5949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IMMUNOLOGICAL FACTOR</a:t>
            </a:r>
          </a:p>
          <a:p>
            <a:pPr marL="0" indent="0">
              <a:buNone/>
            </a:pPr>
            <a:r>
              <a:rPr lang="en-IN" dirty="0"/>
              <a:t>              Immunological infertility is treated by </a:t>
            </a:r>
            <a:r>
              <a:rPr lang="en-IN" dirty="0" err="1"/>
              <a:t>IVF.Here</a:t>
            </a:r>
            <a:r>
              <a:rPr lang="en-IN" dirty="0"/>
              <a:t> the sperms are not exposed to the </a:t>
            </a:r>
            <a:r>
              <a:rPr lang="en-IN" dirty="0" err="1"/>
              <a:t>antisperm</a:t>
            </a:r>
            <a:r>
              <a:rPr lang="en-IN" dirty="0"/>
              <a:t> antibody found in the female reproductive tract, there is a definite role of the IVF-ET in the immunological infertility.</a:t>
            </a:r>
          </a:p>
          <a:p>
            <a:pPr marL="0" indent="0">
              <a:buNone/>
            </a:pPr>
            <a:endParaRPr lang="en-IN" dirty="0"/>
          </a:p>
        </p:txBody>
      </p:sp>
    </p:spTree>
    <p:extLst>
      <p:ext uri="{BB962C8B-B14F-4D97-AF65-F5344CB8AC3E}">
        <p14:creationId xmlns:p14="http://schemas.microsoft.com/office/powerpoint/2010/main" xmlns="" val="1352289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1770</Words>
  <Application>Microsoft Office PowerPoint</Application>
  <PresentationFormat>On-screen Show (4:3)</PresentationFormat>
  <Paragraphs>172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MAJOR ASSISTED REPRODUCTIVE TECHNOLOGIES (ART)</vt:lpstr>
      <vt:lpstr>Slide 3</vt:lpstr>
      <vt:lpstr>History of ART in India</vt:lpstr>
      <vt:lpstr>INDICATIONS OF ART </vt:lpstr>
      <vt:lpstr>Slide 6</vt:lpstr>
      <vt:lpstr>Slide 7</vt:lpstr>
      <vt:lpstr>Slide 8</vt:lpstr>
      <vt:lpstr>Slide 9</vt:lpstr>
      <vt:lpstr>Slide 10</vt:lpstr>
      <vt:lpstr>Slide 11</vt:lpstr>
      <vt:lpstr>Slide 12</vt:lpstr>
      <vt:lpstr>Slide 13</vt:lpstr>
      <vt:lpstr>Procedure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ART Bill 2010</vt:lpstr>
      <vt:lpstr>Slide 28</vt:lpstr>
      <vt:lpstr>Slide 29</vt:lpstr>
      <vt:lpstr>Slide 30</vt:lpstr>
      <vt:lpstr>Slide 31</vt:lpstr>
      <vt:lpstr>Slide 32</vt:lpstr>
      <vt:lpstr>Finally ICSI is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Assisted Reproductive Techniques (ART)</dc:title>
  <dc:creator>Hangout-Server</dc:creator>
  <cp:lastModifiedBy>Admin</cp:lastModifiedBy>
  <cp:revision>361</cp:revision>
  <dcterms:created xsi:type="dcterms:W3CDTF">2006-08-16T00:00:00Z</dcterms:created>
  <dcterms:modified xsi:type="dcterms:W3CDTF">2019-10-03T14:49:17Z</dcterms:modified>
</cp:coreProperties>
</file>