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91" r:id="rId9"/>
    <p:sldId id="267" r:id="rId10"/>
    <p:sldId id="268" r:id="rId11"/>
    <p:sldId id="269" r:id="rId12"/>
    <p:sldId id="270" r:id="rId13"/>
    <p:sldId id="271" r:id="rId14"/>
    <p:sldId id="274" r:id="rId15"/>
    <p:sldId id="275" r:id="rId16"/>
    <p:sldId id="276" r:id="rId17"/>
    <p:sldId id="277" r:id="rId18"/>
    <p:sldId id="279" r:id="rId19"/>
    <p:sldId id="280" r:id="rId20"/>
    <p:sldId id="281" r:id="rId21"/>
    <p:sldId id="282" r:id="rId22"/>
    <p:sldId id="285" r:id="rId23"/>
    <p:sldId id="286" r:id="rId24"/>
    <p:sldId id="287" r:id="rId25"/>
    <p:sldId id="289" r:id="rId26"/>
    <p:sldId id="290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6" r:id="rId37"/>
    <p:sldId id="301" r:id="rId38"/>
    <p:sldId id="302" r:id="rId39"/>
    <p:sldId id="303" r:id="rId40"/>
    <p:sldId id="30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C39A5-16F0-40F4-8848-E79FF88BD2D7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45932-EDFD-42FF-BBD2-371D01C2235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45932-EDFD-42FF-BBD2-371D01C2235F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n-IN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F1143-2F67-4305-AAB6-CBBDF18CB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INTRAPARTUM  FETAL MONITORING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>
            <a:normAutofit/>
          </a:bodyPr>
          <a:lstStyle/>
          <a:p>
            <a:pPr marR="0" eaLnBrk="1" hangingPunct="1">
              <a:lnSpc>
                <a:spcPct val="80000"/>
              </a:lnSpc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N" smtClean="0"/>
              <a:t>FHR &lt; 110bpm</a:t>
            </a:r>
          </a:p>
          <a:p>
            <a:pPr eaLnBrk="1" hangingPunct="1"/>
            <a:r>
              <a:rPr lang="en-IN" smtClean="0"/>
              <a:t>Moderate – 100 – 109bpm</a:t>
            </a:r>
          </a:p>
          <a:p>
            <a:pPr eaLnBrk="1" hangingPunct="1"/>
            <a:r>
              <a:rPr lang="en-IN" smtClean="0"/>
              <a:t>Severe       - &lt; 100bpm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mtClean="0"/>
              <a:t>BRADYCARDIA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576263" y="214313"/>
            <a:ext cx="8243887" cy="58816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</a:t>
            </a:r>
            <a:r>
              <a:rPr lang="en-US" sz="2800" u="sng" smtClean="0"/>
              <a:t>Causes: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u="sng" smtClean="0"/>
              <a:t>Maternal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    supine hypotension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    post -term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    drugs – beta blockers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    connective tissue disorder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    chronic hypoxia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     uterine hyperstimulation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     cord prolapse, placental abruption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     scar dehisence, rupture uterus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99025"/>
          </a:xfrm>
        </p:spPr>
        <p:txBody>
          <a:bodyPr/>
          <a:lstStyle/>
          <a:p>
            <a:pPr eaLnBrk="1" hangingPunct="1"/>
            <a:r>
              <a:rPr lang="en-US" dirty="0" smtClean="0"/>
              <a:t>The minor fluctuations in baseline fetal heart rate </a:t>
            </a:r>
            <a:r>
              <a:rPr lang="en-US" dirty="0" err="1" smtClean="0"/>
              <a:t>occuring</a:t>
            </a:r>
            <a:r>
              <a:rPr lang="en-US" dirty="0" smtClean="0"/>
              <a:t> at 3-5cycles/min</a:t>
            </a:r>
          </a:p>
          <a:p>
            <a:pPr eaLnBrk="1" hangingPunct="1"/>
            <a:r>
              <a:rPr lang="en-US" dirty="0" smtClean="0"/>
              <a:t>Beat to beat variability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BASE LINE VARIABILITY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Quiet sleep</a:t>
            </a:r>
          </a:p>
          <a:p>
            <a:pPr eaLnBrk="1" hangingPunct="1"/>
            <a:r>
              <a:rPr lang="en-US" sz="2800" dirty="0" smtClean="0"/>
              <a:t>Fetal acidosis</a:t>
            </a:r>
          </a:p>
          <a:p>
            <a:pPr eaLnBrk="1" hangingPunct="1"/>
            <a:r>
              <a:rPr lang="en-US" sz="2800" dirty="0" smtClean="0"/>
              <a:t>Analgesic drugs</a:t>
            </a:r>
          </a:p>
          <a:p>
            <a:pPr eaLnBrk="1" hangingPunct="1"/>
            <a:r>
              <a:rPr lang="en-US" sz="2800" dirty="0" smtClean="0"/>
              <a:t>Narcotics</a:t>
            </a:r>
          </a:p>
          <a:p>
            <a:pPr eaLnBrk="1" hangingPunct="1"/>
            <a:r>
              <a:rPr lang="en-US" sz="2800" dirty="0" err="1" smtClean="0"/>
              <a:t>Opiods</a:t>
            </a:r>
            <a:endParaRPr lang="en-US" sz="2800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        </a:t>
            </a:r>
            <a:r>
              <a:rPr lang="en-US" sz="3600" dirty="0" smtClean="0"/>
              <a:t>REDUCED BASE LINE VARIABILITY</a:t>
            </a:r>
            <a:endParaRPr lang="en-US" sz="2800" dirty="0" smtClean="0"/>
          </a:p>
        </p:txBody>
      </p:sp>
      <p:pic>
        <p:nvPicPr>
          <p:cNvPr id="4" name="Picture 4" descr="loss of beat to beat variability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810000" y="5334000"/>
            <a:ext cx="3851275" cy="841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 reduced beat to beat variability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Variability more than 25 beats/min is called </a:t>
            </a:r>
            <a:r>
              <a:rPr lang="en-US" b="1" dirty="0" err="1" smtClean="0"/>
              <a:t>saltatory</a:t>
            </a:r>
            <a:r>
              <a:rPr lang="en-US" b="1" dirty="0" smtClean="0"/>
              <a:t> pattern</a:t>
            </a:r>
            <a:r>
              <a:rPr lang="en-US" dirty="0" smtClean="0"/>
              <a:t>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dirty="0" smtClean="0"/>
              <a:t>   </a:t>
            </a:r>
          </a:p>
          <a:p>
            <a:pPr eaLnBrk="1" hangingPunct="1"/>
            <a:r>
              <a:rPr lang="en-US" dirty="0" smtClean="0"/>
              <a:t>Wandering Baseline:-baseline rate is unsteady 120-160. Neurologically abnormal fetus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/>
              <a:t>      INCREASED BASELINE VARIABILITY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 transient increase in FHR &gt;15 beats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lasting &gt; 15 sec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Accelerations are absent during fetal sleep and </a:t>
            </a:r>
            <a:r>
              <a:rPr lang="en-US" sz="2800" b="1" dirty="0" smtClean="0"/>
              <a:t>its presence rule out fetal acidosis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/>
              <a:t> ACCELERATIONS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b="1" dirty="0" smtClean="0"/>
              <a:t>     </a:t>
            </a:r>
            <a:r>
              <a:rPr lang="en-US" sz="2800" b="1" dirty="0" smtClean="0"/>
              <a:t>Early decelerations-</a:t>
            </a:r>
            <a:r>
              <a:rPr lang="en-US" sz="2800" dirty="0" smtClean="0"/>
              <a:t>   </a:t>
            </a:r>
            <a:r>
              <a:rPr lang="en-US" sz="2400" dirty="0" smtClean="0"/>
              <a:t>head compression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			              		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 smtClean="0"/>
              <a:t>    </a:t>
            </a:r>
            <a:r>
              <a:rPr lang="en-US" sz="2800" b="1" dirty="0" smtClean="0"/>
              <a:t>Late decelerations-  </a:t>
            </a:r>
            <a:r>
              <a:rPr lang="en-US" sz="2800" dirty="0" smtClean="0"/>
              <a:t>Fetal hypoxia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			           </a:t>
            </a:r>
            <a:r>
              <a:rPr lang="en-US" sz="2800" dirty="0" err="1" smtClean="0"/>
              <a:t>Hypercarbia</a:t>
            </a:r>
            <a:r>
              <a:rPr lang="en-US" sz="2800" dirty="0" smtClean="0"/>
              <a:t>						                      Acidosis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b="1" dirty="0" smtClean="0"/>
              <a:t>    Variable decelerations – </a:t>
            </a:r>
            <a:r>
              <a:rPr lang="en-US" sz="2800" dirty="0" smtClean="0"/>
              <a:t>in cord compression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 smtClean="0"/>
              <a:t>    </a:t>
            </a:r>
            <a:r>
              <a:rPr lang="en-US" sz="2800" b="1" dirty="0" smtClean="0"/>
              <a:t>prolonged decelerations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TYPES OF DECELERATIONS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9530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Shallow, symmetric, uniform , U shaped.</a:t>
            </a:r>
          </a:p>
          <a:p>
            <a:pPr eaLnBrk="1" hangingPunct="1"/>
            <a:r>
              <a:rPr lang="en-US" dirty="0" smtClean="0"/>
              <a:t>Begin early in contraction, nadir coincident with peak of contraction.</a:t>
            </a:r>
          </a:p>
          <a:p>
            <a:pPr eaLnBrk="1" hangingPunct="1"/>
            <a:r>
              <a:rPr lang="en-US" dirty="0" smtClean="0"/>
              <a:t>Return to baseline by the time contraction is over.</a:t>
            </a:r>
          </a:p>
          <a:p>
            <a:pPr eaLnBrk="1" hangingPunct="1"/>
            <a:r>
              <a:rPr lang="en-US" dirty="0" smtClean="0"/>
              <a:t>&lt; 30-40 </a:t>
            </a:r>
            <a:r>
              <a:rPr lang="en-US" dirty="0" err="1" smtClean="0"/>
              <a:t>bpm</a:t>
            </a:r>
            <a:r>
              <a:rPr lang="en-US" dirty="0" smtClean="0"/>
              <a:t> below baseline.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Early deceleration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600200"/>
            <a:ext cx="358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5867400" cy="4678363"/>
          </a:xfrm>
        </p:spPr>
        <p:txBody>
          <a:bodyPr/>
          <a:lstStyle/>
          <a:p>
            <a:pPr eaLnBrk="1" hangingPunct="1"/>
            <a:r>
              <a:rPr lang="en-US" dirty="0" smtClean="0"/>
              <a:t>Periodic slowing of heart rate from mid to end of contraction.</a:t>
            </a:r>
          </a:p>
          <a:p>
            <a:pPr eaLnBrk="1" hangingPunct="1"/>
            <a:r>
              <a:rPr lang="en-US" dirty="0" smtClean="0"/>
              <a:t>Nadir &gt; 20 sec after the peak of the contraction.</a:t>
            </a:r>
          </a:p>
          <a:p>
            <a:pPr eaLnBrk="1" hangingPunct="1"/>
            <a:r>
              <a:rPr lang="en-US" dirty="0" smtClean="0"/>
              <a:t>Ending - after the contraction.</a:t>
            </a:r>
          </a:p>
          <a:p>
            <a:pPr eaLnBrk="1" hangingPunct="1"/>
            <a:r>
              <a:rPr lang="en-US" dirty="0" err="1" smtClean="0"/>
              <a:t>Uteroplacental</a:t>
            </a:r>
            <a:r>
              <a:rPr lang="en-US" dirty="0" smtClean="0"/>
              <a:t> insufficiency &amp; fetal hypoxia.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Late deceleration</a:t>
            </a:r>
          </a:p>
        </p:txBody>
      </p:sp>
      <p:pic>
        <p:nvPicPr>
          <p:cNvPr id="9218" name="Picture 2" descr="C:\Users\SWAPNIKA DEVIREDDY\AppData\Local\Microsoft\Windows\INetCache\IE\7EOYVPAS\lateex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371600"/>
            <a:ext cx="3200400" cy="4648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828800"/>
            <a:ext cx="4038600" cy="396240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Excessive uterine  contraction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Epidural </a:t>
            </a:r>
            <a:r>
              <a:rPr lang="en-US" dirty="0" err="1" smtClean="0"/>
              <a:t>anaesthesia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Collagen vascular disease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Diabetes mellitus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Severe maternal anemia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1752601"/>
            <a:ext cx="4038600" cy="4419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Postmaturity</a:t>
            </a:r>
            <a:endParaRPr lang="en-US" dirty="0" smtClean="0"/>
          </a:p>
          <a:p>
            <a:pPr eaLnBrk="1" hangingPunct="1"/>
            <a:r>
              <a:rPr lang="en-US" dirty="0" smtClean="0"/>
              <a:t>Maternal hypertension</a:t>
            </a:r>
          </a:p>
          <a:p>
            <a:pPr eaLnBrk="1" hangingPunct="1"/>
            <a:r>
              <a:rPr lang="en-US" dirty="0" smtClean="0"/>
              <a:t>Chronic fetal anemia</a:t>
            </a:r>
          </a:p>
          <a:p>
            <a:pPr eaLnBrk="1" hangingPunct="1"/>
            <a:r>
              <a:rPr lang="en-US" dirty="0" err="1" smtClean="0"/>
              <a:t>Abruptio</a:t>
            </a:r>
            <a:r>
              <a:rPr lang="en-US" dirty="0" smtClean="0"/>
              <a:t> placenta</a:t>
            </a:r>
          </a:p>
          <a:p>
            <a:pPr eaLnBrk="1" hangingPunct="1"/>
            <a:r>
              <a:rPr lang="en-US" dirty="0" smtClean="0"/>
              <a:t>Maternal hypotension 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Late deceleration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539750" y="1196975"/>
            <a:ext cx="83518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8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Screen for  hypoxia or acidosis.</a:t>
            </a:r>
          </a:p>
          <a:p>
            <a:pPr eaLnBrk="1" hangingPunct="1"/>
            <a:r>
              <a:rPr lang="en-US" dirty="0" smtClean="0"/>
              <a:t>Identify the fetus at risk of an adverse outcome.</a:t>
            </a:r>
          </a:p>
          <a:p>
            <a:pPr eaLnBrk="1" hangingPunct="1"/>
            <a:r>
              <a:rPr lang="en-US" dirty="0" smtClean="0"/>
              <a:t>Enable obstetrician to intervene appropriately.</a:t>
            </a:r>
          </a:p>
          <a:p>
            <a:r>
              <a:rPr lang="en-US" dirty="0" smtClean="0"/>
              <a:t>Prevent neurological damage, avoid morbidity or death due to  hypoxia.</a:t>
            </a:r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OBJECTIVE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Variable in size ,depth, duration </a:t>
            </a:r>
            <a:r>
              <a:rPr lang="en-US" sz="2800" dirty="0" smtClean="0"/>
              <a:t>&amp; </a:t>
            </a:r>
            <a:r>
              <a:rPr lang="en-US" dirty="0" smtClean="0"/>
              <a:t>timing in relation to contraction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Onset to nadir &lt;30 </a:t>
            </a:r>
            <a:r>
              <a:rPr lang="en-US" sz="2400" dirty="0" err="1" smtClean="0"/>
              <a:t>secs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Rapid onset and recovery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Duration limited to 2 </a:t>
            </a:r>
            <a:r>
              <a:rPr lang="en-US" sz="2400" dirty="0" err="1" smtClean="0"/>
              <a:t>mts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Variable deceleration</a:t>
            </a:r>
          </a:p>
        </p:txBody>
      </p:sp>
      <p:pic>
        <p:nvPicPr>
          <p:cNvPr id="4" name="Picture 4" descr="CTG L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dirty="0" smtClean="0"/>
              <a:t>Causes: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Umbilical cord entangled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True knot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Cord around the neck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Cord </a:t>
            </a:r>
            <a:r>
              <a:rPr lang="en-US" dirty="0" err="1" smtClean="0"/>
              <a:t>prolapse</a:t>
            </a:r>
            <a:endParaRPr lang="en-US" dirty="0" smtClean="0"/>
          </a:p>
          <a:p>
            <a:pPr eaLnBrk="1" hangingPunct="1"/>
            <a:endParaRPr lang="en-US" dirty="0" smtClean="0">
              <a:solidFill>
                <a:srgbClr val="FF0066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Variable deceleration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N" dirty="0" smtClean="0"/>
              <a:t>Drop in FHR &lt; 80 </a:t>
            </a:r>
            <a:r>
              <a:rPr lang="en-IN" dirty="0" err="1" smtClean="0"/>
              <a:t>bpm</a:t>
            </a:r>
            <a:r>
              <a:rPr lang="en-IN" dirty="0" smtClean="0"/>
              <a:t>  for &lt; 3min as suspicious, and &gt;3min as abnormal</a:t>
            </a:r>
          </a:p>
          <a:p>
            <a:pPr eaLnBrk="1" hangingPunct="1">
              <a:buFont typeface="Wingdings 3" pitchFamily="18" charset="2"/>
              <a:buNone/>
            </a:pPr>
            <a:endParaRPr lang="en-IN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IN" dirty="0" smtClean="0"/>
              <a:t>Causes:</a:t>
            </a:r>
          </a:p>
          <a:p>
            <a:pPr eaLnBrk="1" hangingPunct="1"/>
            <a:r>
              <a:rPr lang="en-IN" dirty="0" smtClean="0"/>
              <a:t>Abruption</a:t>
            </a:r>
          </a:p>
          <a:p>
            <a:pPr eaLnBrk="1" hangingPunct="1"/>
            <a:r>
              <a:rPr lang="en-IN" dirty="0" smtClean="0"/>
              <a:t>Cord </a:t>
            </a:r>
            <a:r>
              <a:rPr lang="en-IN" dirty="0" err="1" smtClean="0"/>
              <a:t>prolapse</a:t>
            </a:r>
            <a:endParaRPr lang="en-IN" dirty="0" smtClean="0"/>
          </a:p>
          <a:p>
            <a:pPr eaLnBrk="1" hangingPunct="1"/>
            <a:r>
              <a:rPr lang="en-IN" dirty="0" smtClean="0"/>
              <a:t>Scar rupture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N" dirty="0" smtClean="0"/>
              <a:t>Prolonged deceleration</a:t>
            </a:r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Stable baseline of 120-160 with regular sine wave like oscillations</a:t>
            </a:r>
          </a:p>
          <a:p>
            <a:pPr eaLnBrk="1" hangingPunct="1"/>
            <a:r>
              <a:rPr lang="en-US" dirty="0" smtClean="0"/>
              <a:t>Amplitude of 5-15beats/min </a:t>
            </a:r>
          </a:p>
          <a:p>
            <a:pPr eaLnBrk="1" hangingPunct="1"/>
            <a:r>
              <a:rPr lang="en-US" dirty="0" smtClean="0"/>
              <a:t>Fixed  or absent short-term variability </a:t>
            </a:r>
          </a:p>
          <a:p>
            <a:pPr eaLnBrk="1" hangingPunct="1"/>
            <a:r>
              <a:rPr lang="en-US" dirty="0" smtClean="0"/>
              <a:t>Absence of accelerations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SINUSOIDAL FHR</a:t>
            </a:r>
          </a:p>
        </p:txBody>
      </p:sp>
      <p:pic>
        <p:nvPicPr>
          <p:cNvPr id="4" name="Picture 4" descr="la;djs;dl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641475"/>
            <a:ext cx="8077200" cy="4530725"/>
          </a:xfrm>
        </p:spPr>
        <p:txBody>
          <a:bodyPr/>
          <a:lstStyle/>
          <a:p>
            <a:pPr eaLnBrk="1" hangingPunct="1"/>
            <a:r>
              <a:rPr lang="en-US" dirty="0" smtClean="0"/>
              <a:t>Strongly associated with </a:t>
            </a:r>
            <a:r>
              <a:rPr lang="en-US" dirty="0" smtClean="0">
                <a:solidFill>
                  <a:srgbClr val="FF3300"/>
                </a:solidFill>
              </a:rPr>
              <a:t>fetal hypoxia</a:t>
            </a:r>
          </a:p>
          <a:p>
            <a:pPr eaLnBrk="1" hangingPunct="1"/>
            <a:r>
              <a:rPr lang="en-US" dirty="0" smtClean="0"/>
              <a:t>Severe fetal anemia-D-</a:t>
            </a:r>
            <a:r>
              <a:rPr lang="en-US" dirty="0" err="1" smtClean="0"/>
              <a:t>isoimmunisation</a:t>
            </a:r>
            <a:endParaRPr lang="en-US" dirty="0" smtClean="0"/>
          </a:p>
          <a:p>
            <a:pPr eaLnBrk="1" hangingPunct="1"/>
            <a:r>
              <a:rPr lang="en-US" dirty="0" err="1" smtClean="0"/>
              <a:t>Fetomaternal</a:t>
            </a:r>
            <a:r>
              <a:rPr lang="en-US" dirty="0" smtClean="0"/>
              <a:t> </a:t>
            </a:r>
            <a:r>
              <a:rPr lang="en-US" dirty="0" err="1" smtClean="0"/>
              <a:t>haemorrhage</a:t>
            </a:r>
            <a:endParaRPr lang="en-US" dirty="0" smtClean="0"/>
          </a:p>
          <a:p>
            <a:pPr eaLnBrk="1" hangingPunct="1"/>
            <a:r>
              <a:rPr lang="en-US" dirty="0" err="1" smtClean="0"/>
              <a:t>Erythroblastosis</a:t>
            </a:r>
            <a:r>
              <a:rPr lang="en-US" dirty="0" smtClean="0"/>
              <a:t> </a:t>
            </a:r>
            <a:r>
              <a:rPr lang="en-US" dirty="0" err="1" smtClean="0"/>
              <a:t>fetalis</a:t>
            </a:r>
            <a:endParaRPr lang="en-US" dirty="0" smtClean="0"/>
          </a:p>
          <a:p>
            <a:pPr eaLnBrk="1" hangingPunct="1"/>
            <a:r>
              <a:rPr lang="en-US" dirty="0" err="1" smtClean="0"/>
              <a:t>Narcotis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SINUSOIDAL FHR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6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/>
              <a:t>Categorising</a:t>
            </a:r>
            <a:r>
              <a:rPr lang="en-US" sz="3600" dirty="0" smtClean="0"/>
              <a:t> CTG based on NICE 2007	</a:t>
            </a:r>
            <a:br>
              <a:rPr lang="en-US" sz="3600" dirty="0" smtClean="0"/>
            </a:br>
            <a:endParaRPr lang="en-US" sz="3600" dirty="0" smtClean="0"/>
          </a:p>
        </p:txBody>
      </p:sp>
      <p:graphicFrame>
        <p:nvGraphicFramePr>
          <p:cNvPr id="93258" name="Group 74"/>
          <p:cNvGraphicFramePr>
            <a:graphicFrameLocks noGrp="1"/>
          </p:cNvGraphicFramePr>
          <p:nvPr>
            <p:ph type="tbl" idx="1"/>
          </p:nvPr>
        </p:nvGraphicFramePr>
        <p:xfrm>
          <a:off x="0" y="914400"/>
          <a:ext cx="9144000" cy="5899460"/>
        </p:xfrm>
        <a:graphic>
          <a:graphicData uri="http://schemas.openxmlformats.org/drawingml/2006/table">
            <a:tbl>
              <a:tblPr/>
              <a:tblGrid>
                <a:gridCol w="1690347"/>
                <a:gridCol w="1241515"/>
                <a:gridCol w="1381490"/>
                <a:gridCol w="2069191"/>
                <a:gridCol w="2761457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Category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Baseline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Beat to beat variability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Acceleration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Deceleration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Reassuring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110- 160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5-25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bpm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2, each,15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bpm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for 15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nil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1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Non Reassuring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100-109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160-180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&lt;5 bpmfor 40-90 mts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No acceleration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Typical variable deceleration in &gt; 50% contractions&gt; 90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mts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Single prolonged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dec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up to 3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mts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9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Abnormal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&lt;100, &gt;180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Sinusoidal pattern&gt;10 mts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&lt;5 bpmfor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&gt;90 mts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No acceleration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Atypical variable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dec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In&gt; 50%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contrac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Late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decelerations,both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over 30mts 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Prolonged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dec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 &gt;3mts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CTG Classification (NICE )</a:t>
            </a:r>
          </a:p>
        </p:txBody>
      </p:sp>
      <p:graphicFrame>
        <p:nvGraphicFramePr>
          <p:cNvPr id="123931" name="Group 27"/>
          <p:cNvGraphicFramePr>
            <a:graphicFrameLocks noGrp="1"/>
          </p:cNvGraphicFramePr>
          <p:nvPr/>
        </p:nvGraphicFramePr>
        <p:xfrm>
          <a:off x="611188" y="1397000"/>
          <a:ext cx="8532812" cy="4092448"/>
        </p:xfrm>
        <a:graphic>
          <a:graphicData uri="http://schemas.openxmlformats.org/drawingml/2006/table">
            <a:tbl>
              <a:tblPr/>
              <a:tblGrid>
                <a:gridCol w="2863850"/>
                <a:gridCol w="5668962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Category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Defenition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Normal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All 4 parameters fall into Reassuring 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Suspicious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 feature is nonreassuring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Others reassuring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Pathological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 or more nonreassuring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 or more abnormal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Fetal Blood Sampling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IN" sz="3600" dirty="0" smtClean="0"/>
              <a:t>FETAL SCALP Ph</a:t>
            </a:r>
          </a:p>
          <a:p>
            <a:pPr algn="ctr">
              <a:buNone/>
            </a:pPr>
            <a:endParaRPr lang="en-IN" sz="3600" dirty="0" smtClean="0"/>
          </a:p>
          <a:p>
            <a:r>
              <a:rPr lang="en-IN" dirty="0" smtClean="0"/>
              <a:t>Gold standard for the diagnosis of </a:t>
            </a:r>
            <a:r>
              <a:rPr lang="en-IN" dirty="0" err="1" smtClean="0"/>
              <a:t>intrapartum</a:t>
            </a:r>
            <a:r>
              <a:rPr lang="en-IN" dirty="0" smtClean="0"/>
              <a:t> fetal distress</a:t>
            </a:r>
          </a:p>
          <a:p>
            <a:r>
              <a:rPr lang="en-IN" dirty="0" smtClean="0"/>
              <a:t>It is an invasive procedure, requiring ruptured membranes &amp; sufficiently dilated cervix (min 3cm)</a:t>
            </a:r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4000" dirty="0" smtClean="0"/>
              <a:t>Procedure: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IN" dirty="0" smtClean="0"/>
              <a:t>Performed in left lateral position.</a:t>
            </a:r>
          </a:p>
          <a:p>
            <a:r>
              <a:rPr lang="en-IN" dirty="0" smtClean="0"/>
              <a:t>Through a vaginal </a:t>
            </a:r>
            <a:r>
              <a:rPr lang="en-IN" dirty="0" err="1" smtClean="0"/>
              <a:t>amnioscope</a:t>
            </a:r>
            <a:r>
              <a:rPr lang="en-IN" dirty="0" smtClean="0"/>
              <a:t>, a capillary blood sample is taken from a small incision on the fetal scalp.</a:t>
            </a:r>
          </a:p>
          <a:p>
            <a:r>
              <a:rPr lang="en-IN" dirty="0" smtClean="0"/>
              <a:t>Liquor should be excluded from the sample.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191000"/>
            <a:ext cx="563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15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IN" sz="3900" dirty="0" smtClean="0"/>
              <a:t>    pH SAMPLING RESULTS</a:t>
            </a:r>
          </a:p>
          <a:p>
            <a:pPr algn="just">
              <a:buNone/>
            </a:pPr>
            <a:r>
              <a:rPr lang="en-IN" dirty="0" smtClean="0"/>
              <a:t>Normal-</a:t>
            </a:r>
            <a:r>
              <a:rPr lang="en-IN" dirty="0" smtClean="0">
                <a:latin typeface="Times New Roman"/>
                <a:cs typeface="Times New Roman"/>
              </a:rPr>
              <a:t>≥7.25</a:t>
            </a:r>
          </a:p>
          <a:p>
            <a:pPr algn="just">
              <a:buNone/>
            </a:pPr>
            <a:r>
              <a:rPr lang="en-IN" dirty="0" smtClean="0">
                <a:latin typeface="Times New Roman"/>
                <a:cs typeface="Times New Roman"/>
              </a:rPr>
              <a:t>Boderline-7.21-7.24</a:t>
            </a:r>
          </a:p>
          <a:p>
            <a:pPr algn="just">
              <a:buNone/>
            </a:pPr>
            <a:r>
              <a:rPr lang="en-IN" dirty="0" smtClean="0">
                <a:latin typeface="Times New Roman"/>
                <a:cs typeface="Times New Roman"/>
              </a:rPr>
              <a:t>Abnormal-≤7.20</a:t>
            </a:r>
          </a:p>
          <a:p>
            <a:pPr algn="just">
              <a:buNone/>
            </a:pPr>
            <a:endParaRPr lang="en-IN" dirty="0" smtClean="0"/>
          </a:p>
          <a:p>
            <a:r>
              <a:rPr lang="en-IN" dirty="0" smtClean="0"/>
              <a:t>≥ 7.25 Repeat the FBS in 1 hour if the </a:t>
            </a:r>
            <a:r>
              <a:rPr lang="en-IN" dirty="0" err="1" smtClean="0"/>
              <a:t>cardiotocography</a:t>
            </a:r>
            <a:r>
              <a:rPr lang="en-IN" dirty="0" smtClean="0"/>
              <a:t> (CTG) abnormality persists, or sooner if required.</a:t>
            </a:r>
          </a:p>
          <a:p>
            <a:r>
              <a:rPr lang="en-IN" dirty="0" smtClean="0"/>
              <a:t>7.21 – 7.24 Repeat the FBS in 30 minutes time, or consider delivery if a significant fall has occurred since the previous sample.</a:t>
            </a:r>
          </a:p>
          <a:p>
            <a:r>
              <a:rPr lang="en-IN" dirty="0" smtClean="0"/>
              <a:t>≤ 7.2 Delivery is indicated. 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6019800" cy="51054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IN" sz="2400" dirty="0" smtClean="0"/>
              <a:t> </a:t>
            </a:r>
          </a:p>
          <a:p>
            <a:pPr eaLnBrk="1" hangingPunct="1"/>
            <a:r>
              <a:rPr lang="en-IN" sz="3200" dirty="0" smtClean="0"/>
              <a:t>Chronic hypertension</a:t>
            </a:r>
          </a:p>
          <a:p>
            <a:pPr eaLnBrk="1" hangingPunct="1"/>
            <a:r>
              <a:rPr lang="en-IN" sz="3200" dirty="0" smtClean="0"/>
              <a:t>Diabetes</a:t>
            </a:r>
          </a:p>
          <a:p>
            <a:pPr eaLnBrk="1" hangingPunct="1"/>
            <a:r>
              <a:rPr lang="en-IN" sz="3200" dirty="0" smtClean="0"/>
              <a:t>Cardiac disease</a:t>
            </a:r>
          </a:p>
          <a:p>
            <a:pPr eaLnBrk="1" hangingPunct="1"/>
            <a:r>
              <a:rPr lang="en-IN" sz="3200" dirty="0" smtClean="0"/>
              <a:t>Chronic renal disease</a:t>
            </a:r>
          </a:p>
          <a:p>
            <a:pPr eaLnBrk="1" hangingPunct="1"/>
            <a:r>
              <a:rPr lang="en-IN" sz="3200" dirty="0" smtClean="0"/>
              <a:t>Vascular disease</a:t>
            </a:r>
          </a:p>
          <a:p>
            <a:pPr eaLnBrk="1" hangingPunct="1"/>
            <a:r>
              <a:rPr lang="en-IN" sz="3200" dirty="0" smtClean="0"/>
              <a:t>Asthma</a:t>
            </a:r>
          </a:p>
          <a:p>
            <a:pPr eaLnBrk="1" hangingPunct="1"/>
            <a:r>
              <a:rPr lang="en-IN" sz="3200" dirty="0" smtClean="0"/>
              <a:t>Epilepsy</a:t>
            </a:r>
          </a:p>
          <a:p>
            <a:pPr eaLnBrk="1" hangingPunct="1"/>
            <a:r>
              <a:rPr lang="en-IN" sz="3200" dirty="0" smtClean="0"/>
              <a:t>Substance abuse</a:t>
            </a: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mtClean="0"/>
              <a:t>INDICATIONS-MEDICAL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4000" dirty="0" smtClean="0"/>
              <a:t>Limitations: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18160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Procedure and technical difficulties in collecting blood.</a:t>
            </a:r>
          </a:p>
          <a:p>
            <a:r>
              <a:rPr lang="en-IN" sz="2800" dirty="0" smtClean="0"/>
              <a:t>On an average, the procedure takes 18min, and therefore cannot be used in cases of acute fetal compromise.</a:t>
            </a:r>
          </a:p>
          <a:p>
            <a:r>
              <a:rPr lang="en-IN" sz="2800" dirty="0" smtClean="0"/>
              <a:t>Analysis can be compromised by air bubbles or clots in the blood sample.</a:t>
            </a:r>
          </a:p>
          <a:p>
            <a:r>
              <a:rPr lang="en-IN" sz="2800" dirty="0" smtClean="0"/>
              <a:t>Measurements may be inaccurate in the presence of mod-severe degrees of fetal scalp </a:t>
            </a:r>
            <a:r>
              <a:rPr lang="en-IN" sz="2800" dirty="0" err="1" smtClean="0"/>
              <a:t>edema</a:t>
            </a:r>
            <a:r>
              <a:rPr lang="en-IN" sz="2800" dirty="0" smtClean="0"/>
              <a:t>.</a:t>
            </a:r>
          </a:p>
          <a:p>
            <a:r>
              <a:rPr lang="en-IN" sz="2800" dirty="0" smtClean="0"/>
              <a:t>Result is valid only for a short period of time depending on the CTG pattern</a:t>
            </a:r>
            <a:endParaRPr lang="en-IN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   </a:t>
            </a:r>
            <a:r>
              <a:rPr lang="en-IN" sz="3600" dirty="0" smtClean="0"/>
              <a:t>FBS should be avoided in bleeding disorders- </a:t>
            </a:r>
            <a:r>
              <a:rPr lang="en-IN" sz="3600" dirty="0" err="1" smtClean="0"/>
              <a:t>hemophilia</a:t>
            </a:r>
            <a:r>
              <a:rPr lang="en-IN" sz="3600" dirty="0" smtClean="0"/>
              <a:t> A, women with maternal viral infections such as HIV, hepatitis B, herpes simplex.</a:t>
            </a:r>
            <a:endParaRPr lang="en-I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FETAL SCALP LACTATE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IN" dirty="0" smtClean="0"/>
              <a:t>Maternal and fetal lactate concentrations increase with the duration of active bearing down.</a:t>
            </a:r>
          </a:p>
          <a:p>
            <a:r>
              <a:rPr lang="en-IN" dirty="0" smtClean="0"/>
              <a:t>Fetal lactate increases by 1mmol/L for every 30min of maternal pushing.</a:t>
            </a:r>
          </a:p>
          <a:p>
            <a:r>
              <a:rPr lang="en-IN" dirty="0" err="1" smtClean="0"/>
              <a:t>Cutt</a:t>
            </a:r>
            <a:r>
              <a:rPr lang="en-IN" dirty="0" smtClean="0"/>
              <a:t>-off value: 4.8mmol/L</a:t>
            </a:r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213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IN" sz="3600" b="1" dirty="0" smtClean="0"/>
              <a:t>Lactate result ACTION </a:t>
            </a:r>
          </a:p>
          <a:p>
            <a:r>
              <a:rPr lang="en-IN" dirty="0" smtClean="0"/>
              <a:t>&lt; 4.2 </a:t>
            </a:r>
            <a:r>
              <a:rPr lang="en-IN" dirty="0" err="1" smtClean="0"/>
              <a:t>mmol</a:t>
            </a:r>
            <a:r>
              <a:rPr lang="en-IN" dirty="0" smtClean="0"/>
              <a:t>/L - Normal.  </a:t>
            </a:r>
          </a:p>
          <a:p>
            <a:pPr>
              <a:buNone/>
            </a:pPr>
            <a:r>
              <a:rPr lang="en-IN" dirty="0" smtClean="0"/>
              <a:t>    Repeat FBS in 1 hour if the </a:t>
            </a:r>
            <a:r>
              <a:rPr lang="en-IN" dirty="0" err="1" smtClean="0"/>
              <a:t>cardiotocography</a:t>
            </a:r>
            <a:r>
              <a:rPr lang="en-IN" dirty="0" smtClean="0"/>
              <a:t> (CTG) abnormality persists, or sooner if required </a:t>
            </a:r>
          </a:p>
          <a:p>
            <a:r>
              <a:rPr lang="en-IN" dirty="0" smtClean="0"/>
              <a:t>4.2 – 4.8 </a:t>
            </a:r>
            <a:r>
              <a:rPr lang="en-IN" dirty="0" err="1" smtClean="0"/>
              <a:t>mmol</a:t>
            </a:r>
            <a:r>
              <a:rPr lang="en-IN" dirty="0" smtClean="0"/>
              <a:t>/L - Pre-</a:t>
            </a:r>
            <a:r>
              <a:rPr lang="en-IN" dirty="0" err="1" smtClean="0"/>
              <a:t>acidaemia</a:t>
            </a:r>
            <a:r>
              <a:rPr lang="en-IN" dirty="0" smtClean="0"/>
              <a:t>. </a:t>
            </a:r>
          </a:p>
          <a:p>
            <a:pPr>
              <a:buNone/>
            </a:pPr>
            <a:r>
              <a:rPr lang="en-IN" dirty="0" smtClean="0"/>
              <a:t>    Repeat the FBS in 30 minutes time, or consider delivery if a significant rise has occurred since the previous sample. </a:t>
            </a:r>
          </a:p>
          <a:p>
            <a:r>
              <a:rPr lang="en-IN" dirty="0" smtClean="0"/>
              <a:t>4.8 </a:t>
            </a:r>
            <a:r>
              <a:rPr lang="en-IN" dirty="0" err="1" smtClean="0"/>
              <a:t>mmol</a:t>
            </a:r>
            <a:r>
              <a:rPr lang="en-IN" dirty="0" smtClean="0"/>
              <a:t>/L - </a:t>
            </a:r>
            <a:r>
              <a:rPr lang="en-IN" dirty="0" err="1" smtClean="0"/>
              <a:t>Acidaemia</a:t>
            </a:r>
            <a:r>
              <a:rPr lang="en-IN" dirty="0" smtClean="0"/>
              <a:t>.  </a:t>
            </a:r>
          </a:p>
          <a:p>
            <a:pPr>
              <a:buNone/>
            </a:pPr>
            <a:r>
              <a:rPr lang="en-IN" dirty="0" smtClean="0"/>
              <a:t>    Delivery is indicated </a:t>
            </a:r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IN" sz="4000" u="sng" dirty="0" smtClean="0"/>
              <a:t>Advantages of fetal scalp lactate over fetal scalp pH:</a:t>
            </a:r>
            <a:endParaRPr lang="en-IN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525963"/>
          </a:xfrm>
        </p:spPr>
        <p:txBody>
          <a:bodyPr/>
          <a:lstStyle/>
          <a:p>
            <a:r>
              <a:rPr lang="en-IN" dirty="0" smtClean="0"/>
              <a:t>Much smaller quantity of blood is sufficient (5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en-IN" dirty="0" smtClean="0">
                <a:latin typeface="Times New Roman"/>
                <a:cs typeface="Times New Roman"/>
              </a:rPr>
              <a:t>l</a:t>
            </a:r>
            <a:r>
              <a:rPr lang="en-IN" dirty="0" smtClean="0"/>
              <a:t>).</a:t>
            </a:r>
          </a:p>
          <a:p>
            <a:r>
              <a:rPr lang="en-IN" dirty="0" smtClean="0"/>
              <a:t>Takes less time.</a:t>
            </a:r>
          </a:p>
          <a:p>
            <a:r>
              <a:rPr lang="en-IN" dirty="0" smtClean="0"/>
              <a:t>Caput formation does not significantly alter the correlation between values.</a:t>
            </a:r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IN" u="sng" dirty="0" smtClean="0"/>
              <a:t>Fetal ECG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dirty="0" smtClean="0"/>
              <a:t>ST segment analysis :</a:t>
            </a:r>
          </a:p>
          <a:p>
            <a:r>
              <a:rPr lang="en-IN" dirty="0" smtClean="0"/>
              <a:t>Provides continuous information on the ability of fetal heart muscle to the stress of labour.</a:t>
            </a:r>
          </a:p>
          <a:p>
            <a:r>
              <a:rPr lang="en-IN" dirty="0" smtClean="0"/>
              <a:t>ELEVATION of ST segment &amp; T wave- identifies fetal heart muscle responding to  hypoxia</a:t>
            </a:r>
          </a:p>
          <a:p>
            <a:r>
              <a:rPr lang="en-IN" dirty="0" smtClean="0"/>
              <a:t>DEPRESSION of ST segment – indicates that heart is not fully able to respond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PR interval:</a:t>
            </a:r>
          </a:p>
          <a:p>
            <a:r>
              <a:rPr lang="en-IN" dirty="0" smtClean="0"/>
              <a:t>As the fetal heart slows, PR interval lengthens/ vice versa.</a:t>
            </a:r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Near Infra Red Spectroscopy (NIRS)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Measurement of change in concentration of oxy/</a:t>
            </a:r>
            <a:r>
              <a:rPr lang="en-IN" dirty="0" err="1" smtClean="0"/>
              <a:t>deoxy</a:t>
            </a:r>
            <a:r>
              <a:rPr lang="en-IN" dirty="0" smtClean="0"/>
              <a:t> </a:t>
            </a:r>
            <a:r>
              <a:rPr lang="en-IN" dirty="0" err="1" smtClean="0"/>
              <a:t>hemoglobin</a:t>
            </a:r>
            <a:r>
              <a:rPr lang="en-IN" dirty="0" smtClean="0"/>
              <a:t>.</a:t>
            </a:r>
          </a:p>
          <a:p>
            <a:r>
              <a:rPr lang="en-IN" dirty="0" smtClean="0"/>
              <a:t>Detects the change in cerebral blood volume and tissue oxygenation</a:t>
            </a:r>
          </a:p>
          <a:p>
            <a:r>
              <a:rPr lang="en-IN" dirty="0" smtClean="0"/>
              <a:t>Non invasive method for assessing placental oxygen dynamics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Fetal Pulse </a:t>
            </a:r>
            <a:r>
              <a:rPr lang="en-IN" dirty="0" err="1" smtClean="0"/>
              <a:t>Oximetry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525963"/>
          </a:xfrm>
        </p:spPr>
        <p:txBody>
          <a:bodyPr/>
          <a:lstStyle/>
          <a:p>
            <a:r>
              <a:rPr lang="en-IN" sz="3600" dirty="0" smtClean="0"/>
              <a:t>Measures fetal oxygen saturation (FSpO2) of </a:t>
            </a:r>
            <a:r>
              <a:rPr lang="en-IN" sz="3600" dirty="0" err="1" smtClean="0"/>
              <a:t>hemoglobin</a:t>
            </a:r>
            <a:r>
              <a:rPr lang="en-IN" sz="3600" dirty="0" smtClean="0"/>
              <a:t> by analysing the absorption patterns of red and near infra red light.</a:t>
            </a:r>
          </a:p>
          <a:p>
            <a:r>
              <a:rPr lang="en-IN" sz="3600" dirty="0" smtClean="0"/>
              <a:t>Reduces the </a:t>
            </a:r>
            <a:r>
              <a:rPr lang="en-IN" sz="3600" dirty="0" err="1" smtClean="0"/>
              <a:t>cesarean</a:t>
            </a:r>
            <a:r>
              <a:rPr lang="en-IN" sz="3600" dirty="0" smtClean="0"/>
              <a:t> section rate for non-reassuring CTG features.</a:t>
            </a:r>
          </a:p>
          <a:p>
            <a:r>
              <a:rPr lang="en-IN" sz="3600" dirty="0" smtClean="0"/>
              <a:t>Normal fetal range: 30-70%.</a:t>
            </a:r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343400"/>
            <a:ext cx="2895600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Doppler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IN" dirty="0" smtClean="0"/>
              <a:t>In normal pregnancy s/d ratio, PI &amp; RI ratio decreases as the gestational age advances</a:t>
            </a:r>
          </a:p>
          <a:p>
            <a:pPr>
              <a:buNone/>
            </a:pPr>
            <a:r>
              <a:rPr lang="en-IN" sz="3600" u="sng" dirty="0" smtClean="0"/>
              <a:t>UMBILICAL ARTERY: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Indicates perfusion of </a:t>
            </a:r>
            <a:r>
              <a:rPr lang="en-US" dirty="0" err="1" smtClean="0"/>
              <a:t>fetoplacental</a:t>
            </a:r>
            <a:r>
              <a:rPr lang="en-US" dirty="0" smtClean="0"/>
              <a:t> unit.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S/D ratio is &lt;3.5 -30 weeks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                        &lt;3    -40weeks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increased resistance seen in IUGR, pre eclampsia, placental pathology</a:t>
            </a:r>
          </a:p>
          <a:p>
            <a:pPr>
              <a:lnSpc>
                <a:spcPct val="90000"/>
              </a:lnSpc>
            </a:pPr>
            <a:endParaRPr lang="en-US" b="1" dirty="0" smtClean="0">
              <a:solidFill>
                <a:schemeClr val="hlink"/>
              </a:solidFill>
            </a:endParaRP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3600" u="sng" dirty="0" smtClean="0"/>
              <a:t>MIDDLE CEREBRAL ARTERY: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Normal MCA shows  high resistance flow with continuous flow in systole and diastole at 28-32 wks . 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PI- typically greater than 1.45 before term, falling to 1.0 by term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With hypoxia, brain sparing effect occurs</a:t>
            </a:r>
            <a:endParaRPr lang="en-US" b="1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Increases in diastolic velocity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Decrease in s/d, PI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800" dirty="0" smtClean="0"/>
              <a:t>Pre – eclampsia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800" dirty="0" err="1" smtClean="0"/>
              <a:t>Cholestasis</a:t>
            </a:r>
            <a:r>
              <a:rPr lang="en-IN" sz="2800" dirty="0" smtClean="0"/>
              <a:t> of pregnancy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800" dirty="0" err="1" smtClean="0"/>
              <a:t>Rh</a:t>
            </a:r>
            <a:r>
              <a:rPr lang="en-IN" sz="2800" dirty="0" smtClean="0"/>
              <a:t> isoimmunisation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800" dirty="0" smtClean="0"/>
              <a:t>Multiple pregnancy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800" dirty="0" smtClean="0"/>
              <a:t>IUGR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800" dirty="0" err="1" smtClean="0"/>
              <a:t>Oligohydraminos</a:t>
            </a:r>
            <a:endParaRPr lang="en-IN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800" dirty="0" smtClean="0"/>
              <a:t>PPROM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800" dirty="0" smtClean="0"/>
              <a:t>Previous stillbirth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800" dirty="0" smtClean="0"/>
              <a:t>Decreased fetal movement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800" dirty="0" smtClean="0"/>
              <a:t>Post term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2000" dirty="0" smtClean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mtClean="0"/>
              <a:t>OBSTETRIC INDICATION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SAPPI\Study\PG PP\images, videos\images\thankyo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CTG is a continuous Electronic recording of Fetal heart rate &amp; uterine contractions over a desired length of time </a:t>
            </a:r>
          </a:p>
          <a:p>
            <a:pPr eaLnBrk="1" hangingPunct="1"/>
            <a:r>
              <a:rPr lang="en-US" dirty="0" smtClean="0"/>
              <a:t>Two channel chart</a:t>
            </a:r>
          </a:p>
          <a:p>
            <a:pPr eaLnBrk="1" hangingPunct="1"/>
            <a:r>
              <a:rPr lang="en-US" dirty="0" smtClean="0"/>
              <a:t>FHR on upper channel</a:t>
            </a:r>
          </a:p>
          <a:p>
            <a:pPr eaLnBrk="1" hangingPunct="1"/>
            <a:r>
              <a:rPr lang="en-US" dirty="0" smtClean="0"/>
              <a:t>Frequency, duration, &amp; amplitude of uterine contraction on lower channel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CARDIOTOCOGRAPH(CTG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pic>
        <p:nvPicPr>
          <p:cNvPr id="17412" name="Picture 4" descr="DSC005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HR between 110-160 </a:t>
            </a:r>
            <a:r>
              <a:rPr lang="en-US" dirty="0" err="1" smtClean="0"/>
              <a:t>bpm</a:t>
            </a:r>
            <a:endParaRPr lang="en-US" dirty="0" smtClean="0"/>
          </a:p>
          <a:p>
            <a:pPr eaLnBrk="1" hangingPunct="1"/>
            <a:r>
              <a:rPr lang="en-US" dirty="0" smtClean="0"/>
              <a:t>Baseline variability of 5-25 </a:t>
            </a:r>
            <a:r>
              <a:rPr lang="en-US" dirty="0" err="1" smtClean="0"/>
              <a:t>bpm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2 accelerations ( increase in FHR by 15 </a:t>
            </a:r>
            <a:r>
              <a:rPr lang="en-US" dirty="0" err="1" smtClean="0"/>
              <a:t>bpm</a:t>
            </a:r>
            <a:r>
              <a:rPr lang="en-US" dirty="0" smtClean="0"/>
              <a:t> lasting for 15 </a:t>
            </a:r>
            <a:r>
              <a:rPr lang="en-US" dirty="0" err="1" smtClean="0"/>
              <a:t>secs</a:t>
            </a:r>
            <a:r>
              <a:rPr lang="en-US" dirty="0" smtClean="0"/>
              <a:t>) or more in 20 </a:t>
            </a:r>
            <a:r>
              <a:rPr lang="en-US" dirty="0" err="1" smtClean="0"/>
              <a:t>mts</a:t>
            </a:r>
            <a:endParaRPr lang="en-US" sz="3600" dirty="0" smtClean="0">
              <a:solidFill>
                <a:srgbClr val="FF6600"/>
              </a:solidFill>
            </a:endParaRPr>
          </a:p>
          <a:p>
            <a:pPr eaLnBrk="1" hangingPunct="1">
              <a:buNone/>
            </a:pPr>
            <a:endParaRPr lang="en-US" sz="3600" dirty="0" smtClean="0">
              <a:solidFill>
                <a:srgbClr val="FF66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Normal CTG</a:t>
            </a:r>
          </a:p>
        </p:txBody>
      </p:sp>
      <p:pic>
        <p:nvPicPr>
          <p:cNvPr id="4" name="Picture 4" descr="Normal Trac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BASELINE HEART RATE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Mean FHR, when it is stable excluding accelerations and decelerations, determined over a period of 5-10min and expressed in </a:t>
            </a:r>
            <a:r>
              <a:rPr lang="en-IN" sz="3600" dirty="0" err="1" smtClean="0"/>
              <a:t>bpm</a:t>
            </a:r>
            <a:r>
              <a:rPr lang="en-IN" sz="3600" dirty="0" smtClean="0"/>
              <a:t>.</a:t>
            </a:r>
            <a:endParaRPr lang="en-IN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 rtlCol="0"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smtClean="0"/>
              <a:t>Baseline tachycardia  &gt;160 </a:t>
            </a:r>
            <a:r>
              <a:rPr lang="en-US" sz="2600" b="1" dirty="0" err="1" smtClean="0"/>
              <a:t>bpm</a:t>
            </a:r>
            <a:endParaRPr lang="en-US" sz="26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smtClean="0"/>
              <a:t>Moderate 160 -179 </a:t>
            </a:r>
            <a:r>
              <a:rPr lang="en-US" sz="2600" b="1" dirty="0" err="1" smtClean="0"/>
              <a:t>bpm</a:t>
            </a:r>
            <a:endParaRPr lang="en-US" sz="26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smtClean="0"/>
              <a:t>Severe &gt;180 </a:t>
            </a:r>
            <a:r>
              <a:rPr lang="en-US" sz="2600" b="1" dirty="0" err="1" smtClean="0"/>
              <a:t>bpm</a:t>
            </a:r>
            <a:endParaRPr lang="en-US" sz="26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400" b="1" dirty="0" smtClean="0"/>
              <a:t> </a:t>
            </a:r>
            <a:r>
              <a:rPr lang="en-US" sz="2400" dirty="0" smtClean="0"/>
              <a:t> 1. Maternal- pyrexia, Dehydration, bleeding – </a:t>
            </a:r>
            <a:r>
              <a:rPr lang="en-US" sz="2400" dirty="0" err="1" smtClean="0"/>
              <a:t>hypovolemia</a:t>
            </a:r>
            <a:r>
              <a:rPr lang="en-US" sz="2400" dirty="0" smtClean="0"/>
              <a:t>, hyperthyroidism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400" dirty="0" smtClean="0"/>
              <a:t>   2. Physiological in preterm fetus due to immaturity  of para </a:t>
            </a:r>
            <a:r>
              <a:rPr lang="en-US" sz="2400" dirty="0" err="1" smtClean="0"/>
              <a:t>symp</a:t>
            </a:r>
            <a:r>
              <a:rPr lang="en-US" sz="2400" dirty="0" smtClean="0"/>
              <a:t> system, Fetal hyperthyroidism, anemia, heart failure, </a:t>
            </a:r>
            <a:r>
              <a:rPr lang="en-US" sz="2400" dirty="0" err="1" smtClean="0"/>
              <a:t>tachyarrhythmias</a:t>
            </a:r>
            <a:r>
              <a:rPr lang="en-US" sz="2400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400" dirty="0" smtClean="0"/>
              <a:t>   3.Drugs like </a:t>
            </a:r>
            <a:r>
              <a:rPr lang="en-US" sz="2400" dirty="0" err="1" smtClean="0"/>
              <a:t>betamimetics</a:t>
            </a:r>
            <a:r>
              <a:rPr lang="en-US" sz="2400" dirty="0" smtClean="0"/>
              <a:t>, </a:t>
            </a:r>
            <a:r>
              <a:rPr lang="en-US" sz="2400" dirty="0" err="1" smtClean="0"/>
              <a:t>vagolytic</a:t>
            </a:r>
            <a:r>
              <a:rPr lang="en-US" sz="2400" dirty="0" smtClean="0"/>
              <a:t> drugs, </a:t>
            </a:r>
            <a:r>
              <a:rPr lang="en-US" sz="2400" dirty="0" err="1" smtClean="0"/>
              <a:t>nifidipine</a:t>
            </a:r>
            <a:r>
              <a:rPr lang="en-US" sz="2400" dirty="0" smtClean="0"/>
              <a:t>, </a:t>
            </a:r>
            <a:r>
              <a:rPr lang="en-US" sz="2400" dirty="0" err="1" smtClean="0"/>
              <a:t>hydralazine</a:t>
            </a: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/>
              <a:t>   4.Epidural analgesia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/>
              <a:t>        </a:t>
            </a:r>
            <a:endParaRPr lang="en-US" sz="2800" dirty="0" smtClean="0">
              <a:solidFill>
                <a:srgbClr val="FF66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22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  </a:t>
            </a:r>
            <a:r>
              <a:rPr lang="en-US" sz="3600" dirty="0" smtClean="0"/>
              <a:t>ABNORMALITIES in BASE LINE HR</a:t>
            </a:r>
            <a:endParaRPr lang="en-US" sz="3200" dirty="0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05038" y="6037263"/>
            <a:ext cx="456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1304</Words>
  <Application>Microsoft Office PowerPoint</Application>
  <PresentationFormat>On-screen Show (4:3)</PresentationFormat>
  <Paragraphs>256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INTRAPARTUM  FETAL MONITORING</vt:lpstr>
      <vt:lpstr>OBJECTIVE </vt:lpstr>
      <vt:lpstr>INDICATIONS-MEDICAL</vt:lpstr>
      <vt:lpstr>OBSTETRIC INDICATION</vt:lpstr>
      <vt:lpstr>CARDIOTOCOGRAPH(CTG )</vt:lpstr>
      <vt:lpstr>Slide 6</vt:lpstr>
      <vt:lpstr>Normal CTG</vt:lpstr>
      <vt:lpstr>BASELINE HEART RATE</vt:lpstr>
      <vt:lpstr>  ABNORMALITIES in BASE LINE HR</vt:lpstr>
      <vt:lpstr>BRADYCARDIA</vt:lpstr>
      <vt:lpstr>Slide 11</vt:lpstr>
      <vt:lpstr>BASE LINE VARIABILITY</vt:lpstr>
      <vt:lpstr>        REDUCED BASE LINE VARIABILITY</vt:lpstr>
      <vt:lpstr>      INCREASED BASELINE VARIABILITY</vt:lpstr>
      <vt:lpstr> ACCELERATIONS</vt:lpstr>
      <vt:lpstr>TYPES OF DECELERATIONS</vt:lpstr>
      <vt:lpstr>Early deceleration</vt:lpstr>
      <vt:lpstr>Late deceleration</vt:lpstr>
      <vt:lpstr>Late deceleration</vt:lpstr>
      <vt:lpstr>Variable deceleration</vt:lpstr>
      <vt:lpstr>Variable deceleration</vt:lpstr>
      <vt:lpstr>Prolonged deceleration</vt:lpstr>
      <vt:lpstr>SINUSOIDAL FHR</vt:lpstr>
      <vt:lpstr>SINUSOIDAL FHR</vt:lpstr>
      <vt:lpstr>Categorising CTG based on NICE 2007  </vt:lpstr>
      <vt:lpstr>CTG Classification (NICE )</vt:lpstr>
      <vt:lpstr>Fetal Blood Sampling</vt:lpstr>
      <vt:lpstr>Procedure:</vt:lpstr>
      <vt:lpstr>Slide 29</vt:lpstr>
      <vt:lpstr>Limitations:</vt:lpstr>
      <vt:lpstr>Slide 31</vt:lpstr>
      <vt:lpstr>FETAL SCALP LACTATE</vt:lpstr>
      <vt:lpstr>Slide 33</vt:lpstr>
      <vt:lpstr>Advantages of fetal scalp lactate over fetal scalp pH:</vt:lpstr>
      <vt:lpstr>Fetal ECG</vt:lpstr>
      <vt:lpstr>Near Infra Red Spectroscopy (NIRS)</vt:lpstr>
      <vt:lpstr>Fetal Pulse Oximetry</vt:lpstr>
      <vt:lpstr>Doppler </vt:lpstr>
      <vt:lpstr>Slide 39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INTRAPARTUM FETAL MONITORING</dc:title>
  <dc:creator>SWAPNIKA DEVIREDDY</dc:creator>
  <cp:lastModifiedBy>Admin</cp:lastModifiedBy>
  <cp:revision>14</cp:revision>
  <dcterms:created xsi:type="dcterms:W3CDTF">2006-08-16T00:00:00Z</dcterms:created>
  <dcterms:modified xsi:type="dcterms:W3CDTF">2019-10-03T12:09:59Z</dcterms:modified>
</cp:coreProperties>
</file>