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284" r:id="rId3"/>
    <p:sldId id="257" r:id="rId4"/>
    <p:sldId id="258" r:id="rId5"/>
    <p:sldId id="262" r:id="rId6"/>
    <p:sldId id="259" r:id="rId7"/>
    <p:sldId id="261" r:id="rId8"/>
    <p:sldId id="260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90" r:id="rId22"/>
    <p:sldId id="276" r:id="rId23"/>
    <p:sldId id="277" r:id="rId24"/>
    <p:sldId id="278" r:id="rId25"/>
    <p:sldId id="279" r:id="rId26"/>
    <p:sldId id="289" r:id="rId27"/>
    <p:sldId id="288" r:id="rId28"/>
    <p:sldId id="281" r:id="rId29"/>
    <p:sldId id="282" r:id="rId30"/>
    <p:sldId id="285" r:id="rId31"/>
    <p:sldId id="286" r:id="rId32"/>
    <p:sldId id="287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6CD2E-AC41-40E2-BB49-CF07E7A41AC3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A891-6345-4466-975C-5A5C2D8D2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2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A891-6345-4466-975C-5A5C2D8D2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39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2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0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3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74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12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2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18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52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49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3F58-6BDD-4CF9-B4F8-BBE0578E9D0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9A16-35D1-48BD-8DC3-C7DBFD6FE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2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GESTATIONAL TROPHOBLASTIC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0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2"/>
            <a:ext cx="9139226" cy="686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58975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KARYOTYPE OF PARTIAL MOLE</a:t>
            </a:r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abnormal </a:t>
            </a:r>
            <a:r>
              <a:rPr lang="en-US" dirty="0" err="1"/>
              <a:t>conceptuses</a:t>
            </a:r>
            <a:r>
              <a:rPr lang="en-US" dirty="0"/>
              <a:t> result from the fertilization of an egg 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smtClean="0"/>
              <a:t> </a:t>
            </a:r>
            <a:r>
              <a:rPr lang="en-US" dirty="0"/>
              <a:t>two </a:t>
            </a:r>
            <a:r>
              <a:rPr lang="en-US" dirty="0" smtClean="0"/>
              <a:t>sperms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Partial moles have a triploid karyotype and evidence of an embryo or </a:t>
            </a:r>
            <a:r>
              <a:rPr lang="en-US" dirty="0" smtClean="0"/>
              <a:t>fetus</a:t>
            </a:r>
            <a:r>
              <a:rPr lang="en-US" dirty="0"/>
              <a:t>.</a:t>
            </a:r>
          </a:p>
          <a:p>
            <a:r>
              <a:rPr lang="en-US" dirty="0"/>
              <a:t> When </a:t>
            </a:r>
            <a:r>
              <a:rPr lang="en-US" dirty="0" err="1"/>
              <a:t>triploidy</a:t>
            </a:r>
            <a:r>
              <a:rPr lang="en-US" dirty="0"/>
              <a:t> is present in a partial mole, the chromosomal complement is XXY in 70 percent of the cases, XXX in 27 percent, and XYY in 3 percent. </a:t>
            </a:r>
            <a:endParaRPr lang="en-US" dirty="0" smtClean="0"/>
          </a:p>
          <a:p>
            <a:r>
              <a:rPr lang="en-US" dirty="0" smtClean="0"/>
              <a:t>They have an increased risk of </a:t>
            </a:r>
            <a:r>
              <a:rPr lang="en-US" dirty="0" err="1" smtClean="0"/>
              <a:t>persistant</a:t>
            </a:r>
            <a:r>
              <a:rPr lang="en-US" dirty="0" smtClean="0"/>
              <a:t> molar disease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7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28"/>
            <a:ext cx="8860038" cy="66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8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MORPHOLOGY</a:t>
            </a:r>
          </a:p>
          <a:p>
            <a:r>
              <a:rPr lang="en-US" u="sng" dirty="0" smtClean="0"/>
              <a:t>Microscopically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enlarged, edematous villi </a:t>
            </a:r>
            <a:r>
              <a:rPr lang="en-US" dirty="0" smtClean="0"/>
              <a:t>and abnormal </a:t>
            </a:r>
            <a:r>
              <a:rPr lang="en-US" dirty="0"/>
              <a:t>trophoblastic proliferation are slight </a:t>
            </a:r>
            <a:r>
              <a:rPr lang="en-US" dirty="0" smtClean="0"/>
              <a:t>and focal </a:t>
            </a:r>
            <a:r>
              <a:rPr lang="en-US" dirty="0"/>
              <a:t>and </a:t>
            </a:r>
            <a:r>
              <a:rPr lang="en-US" dirty="0" smtClean="0"/>
              <a:t>does </a:t>
            </a:r>
            <a:r>
              <a:rPr lang="en-US" dirty="0"/>
              <a:t>not involve the entire villi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is a scalloping of chorionic </a:t>
            </a:r>
            <a:r>
              <a:rPr lang="en-US" dirty="0" smtClean="0"/>
              <a:t>villi</a:t>
            </a:r>
          </a:p>
          <a:p>
            <a:r>
              <a:rPr lang="en-US" dirty="0" smtClean="0"/>
              <a:t>Fetal </a:t>
            </a:r>
            <a:r>
              <a:rPr lang="en-US" dirty="0"/>
              <a:t>or embryonic or fetal </a:t>
            </a:r>
            <a:r>
              <a:rPr lang="en-US" dirty="0" smtClean="0"/>
              <a:t>RBCs present.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u="sng" dirty="0"/>
              <a:t>Macroscopically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molar pattern </a:t>
            </a:r>
            <a:r>
              <a:rPr lang="en-US" dirty="0" smtClean="0"/>
              <a:t>does </a:t>
            </a:r>
            <a:r>
              <a:rPr lang="en-US" dirty="0"/>
              <a:t>not involve the entire placenta. </a:t>
            </a:r>
            <a:endParaRPr lang="en-US" dirty="0" smtClean="0"/>
          </a:p>
          <a:p>
            <a:r>
              <a:rPr lang="en-US" dirty="0" smtClean="0"/>
              <a:t>Uterine </a:t>
            </a:r>
            <a:r>
              <a:rPr lang="en-US" dirty="0"/>
              <a:t>enlargement in excess of gestational age is uncommon. </a:t>
            </a:r>
            <a:endParaRPr lang="en-US" dirty="0" smtClean="0"/>
          </a:p>
          <a:p>
            <a:r>
              <a:rPr lang="en-US" dirty="0" smtClean="0"/>
              <a:t>Theca-lutein </a:t>
            </a:r>
            <a:r>
              <a:rPr lang="en-US" dirty="0"/>
              <a:t>cysts are </a:t>
            </a:r>
            <a:r>
              <a:rPr lang="en-US" dirty="0" smtClean="0"/>
              <a:t>rare.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3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885333" cy="66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885333" cy="66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8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classic features are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Irregular </a:t>
            </a:r>
            <a:r>
              <a:rPr lang="en-US" dirty="0"/>
              <a:t>vaginal bleeding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Hyperemesis due to high </a:t>
            </a:r>
            <a:r>
              <a:rPr lang="en-US" dirty="0" err="1" smtClean="0"/>
              <a:t>hcg</a:t>
            </a:r>
            <a:r>
              <a:rPr lang="en-US" dirty="0" smtClean="0"/>
              <a:t>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Excessive </a:t>
            </a:r>
            <a:r>
              <a:rPr lang="en-US" dirty="0"/>
              <a:t>uterine enlargement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Early failed pregnancy.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Clinicians </a:t>
            </a:r>
            <a:r>
              <a:rPr lang="en-US" dirty="0"/>
              <a:t>should check a urine pregnancy test in women presenting with such symptoms. </a:t>
            </a:r>
            <a:r>
              <a:rPr lang="en-US" dirty="0" smtClean="0"/>
              <a:t>Some </a:t>
            </a:r>
            <a:r>
              <a:rPr lang="en-US" dirty="0"/>
              <a:t>women will present early with passage of molar tissue</a:t>
            </a:r>
          </a:p>
          <a:p>
            <a:pPr marL="0" indent="0">
              <a:buNone/>
            </a:pPr>
            <a:r>
              <a:rPr lang="en-US" dirty="0" smtClean="0"/>
              <a:t>Rarer </a:t>
            </a:r>
            <a:r>
              <a:rPr lang="en-US" dirty="0"/>
              <a:t>presentations include: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Hyperthyroidism </a:t>
            </a:r>
          </a:p>
          <a:p>
            <a:pPr marL="0" indent="0">
              <a:buNone/>
            </a:pPr>
            <a:r>
              <a:rPr lang="en-US" dirty="0" smtClean="0"/>
              <a:t>Early </a:t>
            </a:r>
            <a:r>
              <a:rPr lang="en-US" dirty="0"/>
              <a:t>onset pre-</a:t>
            </a:r>
            <a:r>
              <a:rPr lang="en-US" dirty="0" err="1"/>
              <a:t>eclampsia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Abdominal </a:t>
            </a:r>
            <a:r>
              <a:rPr lang="en-US" dirty="0"/>
              <a:t>distension due to theca lutein </a:t>
            </a:r>
            <a:r>
              <a:rPr lang="en-US" dirty="0" smtClean="0"/>
              <a:t>cysts</a:t>
            </a:r>
          </a:p>
          <a:p>
            <a:pPr marL="0" indent="0">
              <a:buNone/>
            </a:pPr>
            <a:r>
              <a:rPr lang="en-US" dirty="0" smtClean="0"/>
              <a:t>Very rarely</a:t>
            </a:r>
          </a:p>
          <a:p>
            <a:pPr marL="0" indent="0">
              <a:buNone/>
            </a:pPr>
            <a:r>
              <a:rPr lang="en-US" dirty="0" smtClean="0"/>
              <a:t>Acute </a:t>
            </a:r>
            <a:r>
              <a:rPr lang="en-US" dirty="0"/>
              <a:t>respiratory </a:t>
            </a:r>
            <a:r>
              <a:rPr lang="en-US" dirty="0" smtClean="0"/>
              <a:t>failure</a:t>
            </a:r>
          </a:p>
          <a:p>
            <a:pPr marL="0" indent="0">
              <a:buNone/>
            </a:pPr>
            <a:r>
              <a:rPr lang="en-US" dirty="0" smtClean="0"/>
              <a:t>Neurological </a:t>
            </a:r>
            <a:r>
              <a:rPr lang="en-US" dirty="0"/>
              <a:t>symptoms such as seizures (? metastatic disease).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4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moles are successfully treated by curettage.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pts</a:t>
            </a:r>
            <a:r>
              <a:rPr lang="en-US" dirty="0" smtClean="0"/>
              <a:t> are monitored for 6 months to 1year to ensure </a:t>
            </a:r>
            <a:r>
              <a:rPr lang="en-US" dirty="0" err="1" smtClean="0"/>
              <a:t>hcg</a:t>
            </a:r>
            <a:r>
              <a:rPr lang="en-US" dirty="0" smtClean="0"/>
              <a:t> levels decrease.</a:t>
            </a:r>
          </a:p>
          <a:p>
            <a:r>
              <a:rPr lang="en-US" dirty="0" err="1" smtClean="0"/>
              <a:t>Continous</a:t>
            </a:r>
            <a:r>
              <a:rPr lang="en-US" dirty="0" smtClean="0"/>
              <a:t> elevation of </a:t>
            </a:r>
            <a:r>
              <a:rPr lang="en-US" dirty="0" err="1" smtClean="0"/>
              <a:t>hcg</a:t>
            </a:r>
            <a:r>
              <a:rPr lang="en-US" dirty="0" smtClean="0"/>
              <a:t> may indicate persistent or invasive mole.</a:t>
            </a:r>
          </a:p>
          <a:p>
            <a:r>
              <a:rPr lang="en-US" dirty="0" smtClean="0"/>
              <a:t>2.5% of complete moles give rise to gestational </a:t>
            </a:r>
            <a:r>
              <a:rPr lang="en-US" dirty="0" err="1" smtClean="0"/>
              <a:t>chorocarcinoma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1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Gestational </a:t>
            </a:r>
            <a:r>
              <a:rPr lang="en-US" dirty="0" err="1" smtClean="0"/>
              <a:t>tropoblastic</a:t>
            </a:r>
            <a:r>
              <a:rPr lang="en-US" dirty="0" smtClean="0"/>
              <a:t> disease encompasses a spectrum of </a:t>
            </a:r>
            <a:r>
              <a:rPr lang="en-US" dirty="0" err="1" smtClean="0"/>
              <a:t>tumours</a:t>
            </a:r>
            <a:r>
              <a:rPr lang="en-US" dirty="0" smtClean="0"/>
              <a:t> and </a:t>
            </a:r>
            <a:r>
              <a:rPr lang="en-US" dirty="0" err="1" smtClean="0"/>
              <a:t>tumour</a:t>
            </a:r>
            <a:r>
              <a:rPr lang="en-US" dirty="0" smtClean="0"/>
              <a:t> like conditions </a:t>
            </a:r>
            <a:r>
              <a:rPr lang="en-US" dirty="0" err="1" smtClean="0"/>
              <a:t>characterised</a:t>
            </a:r>
            <a:r>
              <a:rPr lang="en-US" dirty="0" smtClean="0"/>
              <a:t> by proliferation of placental tissue, either villous or </a:t>
            </a:r>
            <a:r>
              <a:rPr lang="en-US" dirty="0" err="1" smtClean="0"/>
              <a:t>tropoblastic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3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610600" cy="6049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INVASIVE MOLE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 </a:t>
            </a:r>
            <a:r>
              <a:rPr lang="en-US" dirty="0" smtClean="0"/>
              <a:t>trophoblastic </a:t>
            </a:r>
            <a:r>
              <a:rPr lang="en-US" dirty="0" err="1"/>
              <a:t>tumour</a:t>
            </a:r>
            <a:r>
              <a:rPr lang="en-US" dirty="0"/>
              <a:t> with </a:t>
            </a:r>
            <a:r>
              <a:rPr lang="en-US" dirty="0" smtClean="0"/>
              <a:t>penetration </a:t>
            </a:r>
            <a:r>
              <a:rPr lang="en-US" dirty="0"/>
              <a:t>of the myometrium by the chorionic </a:t>
            </a:r>
            <a:r>
              <a:rPr lang="en-US" dirty="0" smtClean="0"/>
              <a:t>villi.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is locally </a:t>
            </a:r>
            <a:r>
              <a:rPr lang="en-US" dirty="0" smtClean="0"/>
              <a:t>malignant and may invade the </a:t>
            </a:r>
            <a:r>
              <a:rPr lang="en-US" dirty="0" err="1" smtClean="0"/>
              <a:t>parametrial</a:t>
            </a:r>
            <a:r>
              <a:rPr lang="en-US" dirty="0" smtClean="0"/>
              <a:t> tissue and blood vessels.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tumour</a:t>
            </a:r>
            <a:r>
              <a:rPr lang="en-US" dirty="0" smtClean="0"/>
              <a:t> is clinically manifested by vaginal bleeding and irregular uterine enlargement.</a:t>
            </a:r>
          </a:p>
          <a:p>
            <a:r>
              <a:rPr lang="en-US" dirty="0" smtClean="0"/>
              <a:t>There is persistently elevated HCG.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tumour</a:t>
            </a:r>
            <a:r>
              <a:rPr lang="en-US" dirty="0" smtClean="0"/>
              <a:t> responds well to chemotherapy but may result in uterine enlargement.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9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83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Choriocarcinoma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Epithelial malignant neoplasm of trophoblastic cells derived from any form of previously normal or abnormal pregnancy.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They are rapidly invasive, widely </a:t>
            </a:r>
            <a:r>
              <a:rPr lang="en-US" dirty="0" err="1"/>
              <a:t>metastsizing</a:t>
            </a:r>
            <a:r>
              <a:rPr lang="en-US" dirty="0"/>
              <a:t> malignant neoplasm.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BUT, </a:t>
            </a:r>
            <a:r>
              <a:rPr lang="en-US" dirty="0" err="1"/>
              <a:t>reponds</a:t>
            </a:r>
            <a:r>
              <a:rPr lang="en-US" dirty="0"/>
              <a:t> to chemotherapy well.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: Uncommon. 1 in 20K to 30K pregnancies. </a:t>
            </a:r>
            <a:endParaRPr lang="en-US" dirty="0" smtClean="0"/>
          </a:p>
          <a:p>
            <a:r>
              <a:rPr lang="en-US" dirty="0" smtClean="0"/>
              <a:t>50</a:t>
            </a:r>
            <a:r>
              <a:rPr lang="en-US" dirty="0"/>
              <a:t>% occur in </a:t>
            </a:r>
            <a:r>
              <a:rPr lang="en-US" dirty="0" err="1"/>
              <a:t>hydatidiform</a:t>
            </a:r>
            <a:r>
              <a:rPr lang="en-US" dirty="0"/>
              <a:t> </a:t>
            </a:r>
            <a:r>
              <a:rPr lang="en-US" dirty="0" smtClean="0"/>
              <a:t>moles</a:t>
            </a:r>
          </a:p>
          <a:p>
            <a:r>
              <a:rPr lang="en-US" dirty="0" smtClean="0"/>
              <a:t> </a:t>
            </a:r>
            <a:r>
              <a:rPr lang="en-US" dirty="0"/>
              <a:t>25% occur in previous abortions </a:t>
            </a:r>
            <a:endParaRPr lang="en-US" dirty="0" smtClean="0"/>
          </a:p>
          <a:p>
            <a:r>
              <a:rPr lang="en-US" dirty="0" smtClean="0"/>
              <a:t>22</a:t>
            </a:r>
            <a:r>
              <a:rPr lang="en-US" dirty="0"/>
              <a:t>% occur in normal pregnancies </a:t>
            </a:r>
            <a:endParaRPr lang="en-US" dirty="0" smtClean="0"/>
          </a:p>
          <a:p>
            <a:r>
              <a:rPr lang="en-US" dirty="0" smtClean="0"/>
              <a:t>Rest </a:t>
            </a:r>
            <a:r>
              <a:rPr lang="en-US" dirty="0"/>
              <a:t>occur in ectopic </a:t>
            </a:r>
            <a:r>
              <a:rPr lang="en-US" dirty="0" err="1"/>
              <a:t>pregancies</a:t>
            </a:r>
            <a:r>
              <a:rPr lang="en-US" dirty="0"/>
              <a:t> &amp; </a:t>
            </a:r>
            <a:r>
              <a:rPr lang="en-US" dirty="0" err="1"/>
              <a:t>teratomas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3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Gross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typical gross appearance of </a:t>
            </a:r>
            <a:r>
              <a:rPr lang="en-US" dirty="0" err="1"/>
              <a:t>choriocarcinoma</a:t>
            </a:r>
            <a:r>
              <a:rPr lang="en-US" dirty="0"/>
              <a:t> is that of a circumscribed hemorrhagic mass, due to its rapid proliferation combined with blood vessel invasion.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tumors vary from pinpoint-sized lesions to large destructive masses. The central portion of the lesion is typically hemorrhagic and necrotic, with only a thin rim of viable tumor at the periphery.</a:t>
            </a:r>
          </a:p>
        </p:txBody>
      </p:sp>
    </p:spTree>
    <p:extLst>
      <p:ext uri="{BB962C8B-B14F-4D97-AF65-F5344CB8AC3E}">
        <p14:creationId xmlns:p14="http://schemas.microsoft.com/office/powerpoint/2010/main" xmlns="" val="9443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067800" cy="6705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Microscopy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No chorionic villi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classic histologic pattern of </a:t>
            </a:r>
            <a:r>
              <a:rPr lang="en-US" dirty="0" err="1"/>
              <a:t>choriocarcinoma</a:t>
            </a:r>
            <a:r>
              <a:rPr lang="en-US" dirty="0"/>
              <a:t> is dimorphic or biphasic, indicating an alternating arrangement of </a:t>
            </a:r>
            <a:r>
              <a:rPr lang="en-US" dirty="0" err="1"/>
              <a:t>cytotrophoblast</a:t>
            </a:r>
            <a:r>
              <a:rPr lang="en-US" dirty="0"/>
              <a:t> and </a:t>
            </a:r>
            <a:r>
              <a:rPr lang="en-US" dirty="0" err="1"/>
              <a:t>syncytiotrophoblast</a:t>
            </a:r>
            <a:r>
              <a:rPr lang="en-US" dirty="0"/>
              <a:t> or intermediate </a:t>
            </a:r>
            <a:r>
              <a:rPr lang="en-US" dirty="0" err="1"/>
              <a:t>trophoblast</a:t>
            </a:r>
            <a:r>
              <a:rPr lang="en-US" dirty="0"/>
              <a:t> and </a:t>
            </a:r>
            <a:r>
              <a:rPr lang="en-US" dirty="0" err="1"/>
              <a:t>syncytiotrophoblast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Atypical mitotic activity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Spread: Blood, permeation </a:t>
            </a:r>
            <a:r>
              <a:rPr lang="en-US" dirty="0" smtClean="0"/>
              <a:t>through </a:t>
            </a:r>
            <a:r>
              <a:rPr lang="en-US" dirty="0" err="1"/>
              <a:t>lymphatics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Mets: Lung, brain, bones and Liver.</a:t>
            </a:r>
          </a:p>
        </p:txBody>
      </p:sp>
    </p:spTree>
    <p:extLst>
      <p:ext uri="{BB962C8B-B14F-4D97-AF65-F5344CB8AC3E}">
        <p14:creationId xmlns:p14="http://schemas.microsoft.com/office/powerpoint/2010/main" xmlns="" val="3979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08"/>
            <a:ext cx="9140125" cy="686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2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Stage 1</a:t>
            </a:r>
          </a:p>
          <a:p>
            <a:r>
              <a:rPr lang="en-US" dirty="0"/>
              <a:t>This is the earliest stage of GTD when the </a:t>
            </a:r>
            <a:r>
              <a:rPr lang="en-US" dirty="0" err="1"/>
              <a:t>tumour</a:t>
            </a:r>
            <a:r>
              <a:rPr lang="en-US" dirty="0"/>
              <a:t> is only in the </a:t>
            </a:r>
            <a:r>
              <a:rPr lang="en-US" dirty="0" smtClean="0"/>
              <a:t>uterus.</a:t>
            </a:r>
            <a:endParaRPr lang="en-US" dirty="0"/>
          </a:p>
          <a:p>
            <a:r>
              <a:rPr lang="en-US" u="sng" dirty="0"/>
              <a:t>Stage 2</a:t>
            </a:r>
          </a:p>
          <a:p>
            <a:r>
              <a:rPr lang="en-US" dirty="0"/>
              <a:t>This is when the </a:t>
            </a:r>
            <a:r>
              <a:rPr lang="en-US" dirty="0" err="1"/>
              <a:t>tumour</a:t>
            </a:r>
            <a:r>
              <a:rPr lang="en-US" dirty="0"/>
              <a:t> has spread outside the  </a:t>
            </a:r>
            <a:r>
              <a:rPr lang="en-US" dirty="0" smtClean="0"/>
              <a:t>uterus to </a:t>
            </a:r>
            <a:r>
              <a:rPr lang="en-US" dirty="0"/>
              <a:t>genital areas nearby, such as the vagina or ovary. It has not spread outside the pelvis.</a:t>
            </a:r>
          </a:p>
          <a:p>
            <a:r>
              <a:rPr lang="en-US" dirty="0"/>
              <a:t>Stage 3</a:t>
            </a:r>
          </a:p>
          <a:p>
            <a:r>
              <a:rPr lang="en-US" dirty="0"/>
              <a:t>The GTD has spread to the lungs and may or may not be in the local area around the womb.</a:t>
            </a:r>
          </a:p>
          <a:p>
            <a:r>
              <a:rPr lang="en-US" dirty="0"/>
              <a:t>Stage 4</a:t>
            </a:r>
          </a:p>
          <a:p>
            <a:r>
              <a:rPr lang="en-US" dirty="0"/>
              <a:t>The abnormal cells have spread (</a:t>
            </a:r>
            <a:r>
              <a:rPr lang="en-US" dirty="0" err="1"/>
              <a:t>metastasised</a:t>
            </a:r>
            <a:r>
              <a:rPr lang="en-US" dirty="0"/>
              <a:t>) to other parts of the body, such as the liver or brain.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may show small masses in the </a:t>
            </a:r>
            <a:r>
              <a:rPr lang="en-US" dirty="0" smtClean="0"/>
              <a:t>uterus</a:t>
            </a:r>
          </a:p>
          <a:p>
            <a:r>
              <a:rPr lang="en-US" dirty="0" smtClean="0"/>
              <a:t> Irregular </a:t>
            </a:r>
            <a:r>
              <a:rPr lang="en-US" dirty="0"/>
              <a:t>spotting (bloody, brown and offensive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Mets may be found by chest </a:t>
            </a:r>
            <a:r>
              <a:rPr lang="en-US" dirty="0" smtClean="0"/>
              <a:t>x-ray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ß-HCG level are </a:t>
            </a:r>
            <a:r>
              <a:rPr lang="en-US" dirty="0" smtClean="0"/>
              <a:t>elevated </a:t>
            </a:r>
            <a:r>
              <a:rPr lang="en-US" dirty="0"/>
              <a:t>enormously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Wide spread </a:t>
            </a:r>
            <a:r>
              <a:rPr lang="en-US" dirty="0" err="1"/>
              <a:t>mets</a:t>
            </a:r>
            <a:r>
              <a:rPr lang="en-US" dirty="0"/>
              <a:t> are common (Lungs 50%, vagina 30%) </a:t>
            </a:r>
          </a:p>
        </p:txBody>
      </p:sp>
    </p:spTree>
    <p:extLst>
      <p:ext uri="{BB962C8B-B14F-4D97-AF65-F5344CB8AC3E}">
        <p14:creationId xmlns:p14="http://schemas.microsoft.com/office/powerpoint/2010/main" xmlns="" val="18808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en-US" dirty="0"/>
              <a:t>: Depends on type &amp; stage of tumor. Options: evacuation, surgery, chemo (MTX, </a:t>
            </a:r>
            <a:r>
              <a:rPr lang="en-US" dirty="0" err="1"/>
              <a:t>actinomycin</a:t>
            </a:r>
            <a:r>
              <a:rPr lang="en-US" dirty="0"/>
              <a:t> – 100% cure rate) </a:t>
            </a:r>
          </a:p>
          <a:p>
            <a:r>
              <a:rPr lang="en-US" dirty="0" smtClean="0"/>
              <a:t> </a:t>
            </a:r>
            <a:r>
              <a:rPr lang="en-US" dirty="0"/>
              <a:t>Non-gestational </a:t>
            </a:r>
            <a:r>
              <a:rPr lang="en-US" dirty="0" err="1"/>
              <a:t>choriocarcinomas</a:t>
            </a:r>
            <a:r>
              <a:rPr lang="en-US" dirty="0"/>
              <a:t> are much more resistant </a:t>
            </a:r>
            <a:r>
              <a:rPr lang="en-US"/>
              <a:t>to </a:t>
            </a:r>
            <a:r>
              <a:rPr lang="en-US" smtClean="0"/>
              <a:t>CHEMOTHERAPY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gestational trophoblastic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Hydatidiform</a:t>
            </a:r>
            <a:r>
              <a:rPr lang="en-US" dirty="0" smtClean="0"/>
              <a:t> </a:t>
            </a:r>
            <a:r>
              <a:rPr lang="en-US" dirty="0"/>
              <a:t>(vesicular )</a:t>
            </a:r>
            <a:r>
              <a:rPr lang="en-US" dirty="0" smtClean="0"/>
              <a:t>mole (Complete </a:t>
            </a:r>
            <a:r>
              <a:rPr lang="en-US" dirty="0"/>
              <a:t>and </a:t>
            </a:r>
            <a:r>
              <a:rPr lang="en-US" dirty="0" smtClean="0"/>
              <a:t>Partial]</a:t>
            </a:r>
          </a:p>
          <a:p>
            <a:r>
              <a:rPr lang="en-US" dirty="0" smtClean="0"/>
              <a:t> </a:t>
            </a:r>
            <a:r>
              <a:rPr lang="en-US" dirty="0"/>
              <a:t>Invasive </a:t>
            </a:r>
            <a:r>
              <a:rPr lang="en-US" dirty="0" smtClean="0"/>
              <a:t>mole  </a:t>
            </a:r>
          </a:p>
          <a:p>
            <a:r>
              <a:rPr lang="en-US" dirty="0" err="1" smtClean="0"/>
              <a:t>Choriocarcinoma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Placental-site </a:t>
            </a:r>
            <a:r>
              <a:rPr lang="en-US" dirty="0"/>
              <a:t>trophoblastic </a:t>
            </a:r>
            <a:r>
              <a:rPr lang="en-US" dirty="0" smtClean="0"/>
              <a:t>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1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PLACENTAL SITE TROPHOBLASTIC TUMOUR [PSTT]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COMPRISE OF LESS THAN 2 PERCENT OF TROPOBLASTIC NEOPLASMS.</a:t>
            </a:r>
          </a:p>
          <a:p>
            <a:r>
              <a:rPr lang="en-US" dirty="0" smtClean="0"/>
              <a:t>THEY ARE NEOPLASTIC PROLIFERATION OF EXTRAVILLOUS TROPOBLASTS ALSO CALLED INTERMEDIATE TROPOBLAST.</a:t>
            </a:r>
          </a:p>
          <a:p>
            <a:r>
              <a:rPr lang="en-US" dirty="0" smtClean="0"/>
              <a:t>THESE </a:t>
            </a:r>
            <a:r>
              <a:rPr lang="en-US" dirty="0"/>
              <a:t>INTERMEDIATE </a:t>
            </a:r>
            <a:r>
              <a:rPr lang="en-US" dirty="0" smtClean="0"/>
              <a:t>TROPOBLAST ARE FOUND IN NON VILLOUS SITES SUCH AS IMPLANTATION SITE,PLACENTAL MEMBRANES.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5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PSTT PRESENTS AS A UTERINE MASS ACOMPANIED BY ABNORMAL UTERINE BLEEDING OR AMEORRHOEA AND MODERATELY ELEVATED HCG.</a:t>
            </a:r>
          </a:p>
          <a:p>
            <a:endParaRPr lang="en-US" dirty="0" smtClean="0"/>
          </a:p>
          <a:p>
            <a:r>
              <a:rPr lang="en-US" dirty="0" smtClean="0"/>
              <a:t>HISTOLOGICALLY PSTT IS COMPOSED OF MALIGNANT TROPOBLASTIC CELLS DIFFUSELY INFILTRATING ENDOMYOMETRIUM.</a:t>
            </a:r>
          </a:p>
          <a:p>
            <a:endParaRPr lang="en-US" dirty="0" smtClean="0"/>
          </a:p>
          <a:p>
            <a:r>
              <a:rPr lang="en-US" dirty="0" smtClean="0"/>
              <a:t>PATIENTS WITH LOCALISED DISEASE HAVE EXCELLENT PROGNOSIS WHILE 10-15% DIE OF DISSEMINATED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2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0" y="304800"/>
            <a:ext cx="9091330" cy="628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7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236220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3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837"/>
            <a:ext cx="8991600" cy="67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7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Epidemiology&amp;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Risk </a:t>
            </a:r>
            <a:r>
              <a:rPr lang="en-US" u="sng" dirty="0"/>
              <a:t>Factors</a:t>
            </a:r>
            <a:r>
              <a:rPr lang="en-US" u="sng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Age: &lt;20y (2fold) , &gt; 40y(10 fold) &amp; &gt;50y (50% </a:t>
            </a:r>
            <a:r>
              <a:rPr lang="en-US" dirty="0" err="1"/>
              <a:t>V.mole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Prior </a:t>
            </a:r>
            <a:r>
              <a:rPr lang="en-US" dirty="0"/>
              <a:t>Molar </a:t>
            </a:r>
            <a:r>
              <a:rPr lang="en-US" dirty="0" smtClean="0"/>
              <a:t>Pregnancy</a:t>
            </a:r>
          </a:p>
          <a:p>
            <a:pPr marL="0" indent="0">
              <a:buNone/>
            </a:pPr>
            <a:r>
              <a:rPr lang="en-US" dirty="0" smtClean="0"/>
              <a:t>Second </a:t>
            </a:r>
            <a:r>
              <a:rPr lang="en-US" dirty="0"/>
              <a:t>molar: 1% - Third molar : 20%! </a:t>
            </a:r>
            <a:endParaRPr lang="en-US" dirty="0" smtClean="0"/>
          </a:p>
          <a:p>
            <a:r>
              <a:rPr lang="en-US" dirty="0" smtClean="0"/>
              <a:t>Diet</a:t>
            </a:r>
            <a:r>
              <a:rPr lang="en-US" dirty="0"/>
              <a:t>:↑ in low </a:t>
            </a:r>
            <a:r>
              <a:rPr lang="en-US" dirty="0" err="1" smtClean="0"/>
              <a:t>fat;low</a:t>
            </a:r>
            <a:r>
              <a:rPr lang="en-US" dirty="0" smtClean="0"/>
              <a:t> </a:t>
            </a:r>
            <a:r>
              <a:rPr lang="en-US" dirty="0" err="1"/>
              <a:t>Vit</a:t>
            </a:r>
            <a:r>
              <a:rPr lang="en-US" dirty="0"/>
              <a:t>. A or carotene diet (complete mole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Contraception :COC double the </a:t>
            </a:r>
            <a:r>
              <a:rPr lang="en-US" dirty="0" smtClean="0"/>
              <a:t>incidence</a:t>
            </a:r>
          </a:p>
          <a:p>
            <a:r>
              <a:rPr lang="en-US" dirty="0" smtClean="0"/>
              <a:t> </a:t>
            </a:r>
            <a:r>
              <a:rPr lang="en-US" dirty="0"/>
              <a:t>Previous spontaneous abortion: double the incidence </a:t>
            </a:r>
          </a:p>
        </p:txBody>
      </p:sp>
    </p:spTree>
    <p:extLst>
      <p:ext uri="{BB962C8B-B14F-4D97-AF65-F5344CB8AC3E}">
        <p14:creationId xmlns:p14="http://schemas.microsoft.com/office/powerpoint/2010/main" xmlns="" val="1879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610600" cy="6781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u="sng" dirty="0" smtClean="0"/>
              <a:t>KARYOTYPE</a:t>
            </a:r>
          </a:p>
          <a:p>
            <a:pPr lvl="8"/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complete </a:t>
            </a:r>
            <a:r>
              <a:rPr lang="en-US" dirty="0" err="1"/>
              <a:t>hydatidiform</a:t>
            </a:r>
            <a:r>
              <a:rPr lang="en-US" dirty="0"/>
              <a:t> moles are diploid with a 46,XX karyotype, but rare examples are triploid or </a:t>
            </a:r>
            <a:r>
              <a:rPr lang="en-US" dirty="0" err="1"/>
              <a:t>tetraploid</a:t>
            </a:r>
            <a:r>
              <a:rPr lang="en-US" dirty="0"/>
              <a:t>; all the chromosome complements are paternally derived.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the diploid complete mole, both X chromosomes result from duplication of a haploid sperm </a:t>
            </a:r>
            <a:r>
              <a:rPr lang="en-US" dirty="0" err="1"/>
              <a:t>pronucleus</a:t>
            </a:r>
            <a:r>
              <a:rPr lang="en-US" dirty="0"/>
              <a:t> in an empty ovum that has lost its maternal chromosomal haploid set. </a:t>
            </a:r>
          </a:p>
          <a:p>
            <a:r>
              <a:rPr lang="en-US" dirty="0" smtClean="0"/>
              <a:t>Approximately </a:t>
            </a:r>
            <a:r>
              <a:rPr lang="en-US" dirty="0"/>
              <a:t>3 to 13 percent of complete moles have a 46,XY chromosome complement, presumably as a result of </a:t>
            </a:r>
            <a:r>
              <a:rPr lang="en-US" dirty="0" err="1"/>
              <a:t>dispermy</a:t>
            </a:r>
            <a:r>
              <a:rPr lang="en-US" dirty="0"/>
              <a:t>, in which an empty ovum is fertilized by two sperm </a:t>
            </a:r>
            <a:r>
              <a:rPr lang="en-US" dirty="0" err="1"/>
              <a:t>pronuclei</a:t>
            </a:r>
            <a:r>
              <a:rPr lang="en-US" dirty="0"/>
              <a:t>, one with an X and the other with a Y chromosome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/>
              <a:t>The embryo or fetus is absent in the complete </a:t>
            </a:r>
            <a:r>
              <a:rPr lang="en-US" dirty="0" smtClean="0"/>
              <a:t>mole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78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610600" cy="646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6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MORPHOLOGY</a:t>
            </a:r>
          </a:p>
          <a:p>
            <a:r>
              <a:rPr lang="en-US" u="sng" dirty="0" smtClean="0"/>
              <a:t>Microscopically</a:t>
            </a:r>
            <a:r>
              <a:rPr lang="en-US" dirty="0" smtClean="0"/>
              <a:t> </a:t>
            </a:r>
            <a:r>
              <a:rPr lang="en-US" dirty="0"/>
              <a:t>Enlarged, edematous villi and </a:t>
            </a:r>
            <a:r>
              <a:rPr lang="en-US" dirty="0" smtClean="0"/>
              <a:t>abnormal trophoblastic </a:t>
            </a:r>
            <a:r>
              <a:rPr lang="en-US" dirty="0"/>
              <a:t>proliferation that diffusely involve </a:t>
            </a:r>
            <a:r>
              <a:rPr lang="en-US" dirty="0" smtClean="0"/>
              <a:t>the entire villi</a:t>
            </a:r>
          </a:p>
          <a:p>
            <a:r>
              <a:rPr lang="en-US" dirty="0" smtClean="0"/>
              <a:t>No </a:t>
            </a:r>
            <a:r>
              <a:rPr lang="en-US" dirty="0"/>
              <a:t>fetal tissue, RBCs or amnion are </a:t>
            </a:r>
            <a:r>
              <a:rPr lang="en-US" dirty="0" smtClean="0"/>
              <a:t>produced</a:t>
            </a:r>
          </a:p>
          <a:p>
            <a:endParaRPr lang="en-US" u="sng" dirty="0" smtClean="0"/>
          </a:p>
          <a:p>
            <a:r>
              <a:rPr lang="en-US" u="sng" dirty="0" smtClean="0"/>
              <a:t>Macroscopically</a:t>
            </a:r>
            <a:r>
              <a:rPr lang="en-US" dirty="0"/>
              <a:t>, these microscopic changes transform </a:t>
            </a:r>
            <a:r>
              <a:rPr lang="en-US" dirty="0" err="1"/>
              <a:t>thechorionic</a:t>
            </a:r>
            <a:r>
              <a:rPr lang="en-US" dirty="0"/>
              <a:t> villi into clusters of vesicles with </a:t>
            </a:r>
            <a:r>
              <a:rPr lang="en-US" dirty="0" smtClean="0"/>
              <a:t>variable dimensions </a:t>
            </a:r>
            <a:r>
              <a:rPr lang="en-US" dirty="0"/>
              <a:t>“ like bunch of </a:t>
            </a:r>
            <a:r>
              <a:rPr lang="en-US" dirty="0" err="1"/>
              <a:t>grapes"No</a:t>
            </a:r>
            <a:r>
              <a:rPr lang="en-US" dirty="0"/>
              <a:t> fetal or embryonic tissue are </a:t>
            </a:r>
            <a:r>
              <a:rPr lang="en-US" dirty="0" err="1" smtClean="0"/>
              <a:t>produced.Uterine</a:t>
            </a:r>
            <a:r>
              <a:rPr lang="en-US" dirty="0" smtClean="0"/>
              <a:t> </a:t>
            </a:r>
            <a:r>
              <a:rPr lang="en-US" dirty="0"/>
              <a:t>enlargement in excess of gestational age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Theca-lutein </a:t>
            </a:r>
            <a:r>
              <a:rPr lang="en-US" dirty="0"/>
              <a:t>cyst associated in 30</a:t>
            </a:r>
            <a:r>
              <a:rPr lang="en-US" dirty="0" smtClean="0"/>
              <a:t>%.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4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964</Words>
  <Application>Microsoft Office PowerPoint</Application>
  <PresentationFormat>On-screen Show (4:3)</PresentationFormat>
  <Paragraphs>120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GESTATIONAL TROPHOBLASTIC DISEASE</vt:lpstr>
      <vt:lpstr>Slide 2</vt:lpstr>
      <vt:lpstr>Classification of gestational trophoblastic disease</vt:lpstr>
      <vt:lpstr>Slide 4</vt:lpstr>
      <vt:lpstr>Slide 5</vt:lpstr>
      <vt:lpstr>Epidemiology&amp; Risk Factors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Choriocarcinoma</vt:lpstr>
      <vt:lpstr>Slide 23</vt:lpstr>
      <vt:lpstr>Slide 24</vt:lpstr>
      <vt:lpstr>Slide 25</vt:lpstr>
      <vt:lpstr>Slide 26</vt:lpstr>
      <vt:lpstr>STAGING</vt:lpstr>
      <vt:lpstr>CLINICAL FEATURES</vt:lpstr>
      <vt:lpstr>Slide 29</vt:lpstr>
      <vt:lpstr>PLACENTAL SITE TROPHOBLASTIC TUMOUR [PSTT]</vt:lpstr>
      <vt:lpstr>Slide 31</vt:lpstr>
      <vt:lpstr>Slide 32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24</cp:revision>
  <dcterms:created xsi:type="dcterms:W3CDTF">2017-08-26T12:27:12Z</dcterms:created>
  <dcterms:modified xsi:type="dcterms:W3CDTF">2019-10-03T11:54:57Z</dcterms:modified>
</cp:coreProperties>
</file>