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</p:sldMasterIdLst>
  <p:notesMasterIdLst>
    <p:notesMasterId r:id="rId57"/>
  </p:notesMasterIdLst>
  <p:handoutMasterIdLst>
    <p:handoutMasterId r:id="rId58"/>
  </p:handoutMasterIdLst>
  <p:sldIdLst>
    <p:sldId id="257" r:id="rId2"/>
    <p:sldId id="290" r:id="rId3"/>
    <p:sldId id="260" r:id="rId4"/>
    <p:sldId id="261" r:id="rId5"/>
    <p:sldId id="329" r:id="rId6"/>
    <p:sldId id="265" r:id="rId7"/>
    <p:sldId id="262" r:id="rId8"/>
    <p:sldId id="324" r:id="rId9"/>
    <p:sldId id="284" r:id="rId10"/>
    <p:sldId id="267" r:id="rId11"/>
    <p:sldId id="279" r:id="rId12"/>
    <p:sldId id="283" r:id="rId13"/>
    <p:sldId id="273" r:id="rId14"/>
    <p:sldId id="278" r:id="rId15"/>
    <p:sldId id="274" r:id="rId16"/>
    <p:sldId id="295" r:id="rId17"/>
    <p:sldId id="294" r:id="rId18"/>
    <p:sldId id="296" r:id="rId19"/>
    <p:sldId id="280" r:id="rId20"/>
    <p:sldId id="297" r:id="rId21"/>
    <p:sldId id="298" r:id="rId22"/>
    <p:sldId id="299" r:id="rId23"/>
    <p:sldId id="300" r:id="rId24"/>
    <p:sldId id="325" r:id="rId25"/>
    <p:sldId id="327" r:id="rId26"/>
    <p:sldId id="328" r:id="rId27"/>
    <p:sldId id="326" r:id="rId28"/>
    <p:sldId id="323" r:id="rId29"/>
    <p:sldId id="264" r:id="rId30"/>
    <p:sldId id="266" r:id="rId31"/>
    <p:sldId id="286" r:id="rId32"/>
    <p:sldId id="303" r:id="rId33"/>
    <p:sldId id="301" r:id="rId34"/>
    <p:sldId id="302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27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271" r:id="rId53"/>
    <p:sldId id="320" r:id="rId54"/>
    <p:sldId id="330" r:id="rId55"/>
    <p:sldId id="321" r:id="rId5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A50021"/>
    <a:srgbClr val="FA5F2E"/>
    <a:srgbClr val="FFFFCC"/>
    <a:srgbClr val="006699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3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fld id="{E314301E-945C-426A-A5D1-BDEB28E5FB6A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cs typeface="Times New Roman" pitchFamily="18" charset="0"/>
              </a:defRPr>
            </a:lvl1pPr>
          </a:lstStyle>
          <a:p>
            <a:fld id="{7B49FC94-2EE4-43F7-8000-09BCC8682502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r" rtl="1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r" rtl="1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r" rtl="1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r" rtl="1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0A81D0F-A828-4765-B50A-F2C47BC689EA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27FB-6319-4151-ABB8-798C56F3515E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08F3-E6B9-4352-9A87-9325B55482D1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40FE-43D9-4A77-BE5C-66A598DAB92A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A0E4FC3-5FB7-4952-9747-77B3455D1732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1FF5-9C87-4C3D-9440-6DE7F4D66E19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978-599E-4607-AC19-CA1325526EC2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8D5-5057-4765-889E-447AD915929E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8E58B-40FA-43A6-BE4C-DA969D777CCA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8AE2-855A-4D4A-9344-954794086944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5459435-4046-41B8-ACEE-0546BFAEFB08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CBF5CC7-F487-45DF-9C69-3F6042CCD849}" type="slidenum">
              <a:rPr lang="ar-SA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Ovarian Neoplasms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953000" y="4267200"/>
            <a:ext cx="35814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en-US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Serous Cystadenoma</a:t>
            </a:r>
          </a:p>
        </p:txBody>
      </p:sp>
      <p:pic>
        <p:nvPicPr>
          <p:cNvPr id="16387" name="Picture 3" descr="gross cystadenoma large"/>
          <p:cNvPicPr>
            <a:picLocks noChangeAspect="1" noChangeArrowheads="1"/>
          </p:cNvPicPr>
          <p:nvPr/>
        </p:nvPicPr>
        <p:blipFill>
          <a:blip r:embed="rId2" cstate="print"/>
          <a:srcRect r="2499"/>
          <a:stretch>
            <a:fillRect/>
          </a:stretch>
        </p:blipFill>
        <p:spPr bwMode="auto">
          <a:xfrm>
            <a:off x="76200" y="1268413"/>
            <a:ext cx="9072563" cy="5589587"/>
          </a:xfrm>
          <a:prstGeom prst="rect">
            <a:avLst/>
          </a:prstGeom>
          <a:noFill/>
        </p:spPr>
      </p:pic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533400" y="4343400"/>
            <a:ext cx="8077200" cy="685800"/>
          </a:xfrm>
          <a:prstGeom prst="leftRightArrow">
            <a:avLst>
              <a:gd name="adj1" fmla="val 50000"/>
              <a:gd name="adj2" fmla="val 235556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2971800" y="29718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repr2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057400"/>
            <a:ext cx="6705600" cy="4470400"/>
          </a:xfrm>
          <a:prstGeom prst="rect">
            <a:avLst/>
          </a:prstGeom>
          <a:noFill/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r>
              <a:rPr lang="en-US"/>
              <a:t>Bilateral cystadenoma</a:t>
            </a: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 rot="-10776483">
            <a:off x="7162800" y="3657600"/>
            <a:ext cx="1447800" cy="838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 rot="-21614376">
            <a:off x="381000" y="3657600"/>
            <a:ext cx="1447800" cy="838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Serous Cystadenoma:</a:t>
            </a:r>
          </a:p>
        </p:txBody>
      </p:sp>
      <p:pic>
        <p:nvPicPr>
          <p:cNvPr id="34819" name="Picture 3" descr="repr2-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57400"/>
            <a:ext cx="6934200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Serous Cystadenoma </a:t>
            </a:r>
          </a:p>
        </p:txBody>
      </p:sp>
      <p:pic>
        <p:nvPicPr>
          <p:cNvPr id="23555" name="Picture 3" descr="repr2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4648200" cy="4800600"/>
          </a:xfrm>
          <a:prstGeom prst="rect">
            <a:avLst/>
          </a:prstGeom>
          <a:noFill/>
        </p:spPr>
      </p:pic>
      <p:pic>
        <p:nvPicPr>
          <p:cNvPr id="23557" name="Picture 5" descr="path00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114800"/>
            <a:ext cx="4648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2286000" y="3200400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rgbClr val="99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5410200" y="4419600"/>
            <a:ext cx="228600" cy="914400"/>
          </a:xfrm>
          <a:prstGeom prst="up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410200" y="2133600"/>
            <a:ext cx="3352800" cy="1587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</a:t>
            </a:r>
            <a:r>
              <a:rPr lang="en-US" sz="2800"/>
              <a:t>single layer of columnar ciliated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/>
              <a:t>Fine papillae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/>
              <a:t>Papillary serous cystadenoma (solid/cystic)-borderline</a:t>
            </a:r>
          </a:p>
        </p:txBody>
      </p:sp>
      <p:pic>
        <p:nvPicPr>
          <p:cNvPr id="28675" name="Picture 3" descr="repr2-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133600"/>
            <a:ext cx="6781800" cy="4502150"/>
          </a:xfrm>
          <a:prstGeom prst="rect">
            <a:avLst/>
          </a:prstGeom>
          <a:noFill/>
        </p:spPr>
      </p:pic>
      <p:sp>
        <p:nvSpPr>
          <p:cNvPr id="28677" name="AutoShape 5"/>
          <p:cNvSpPr>
            <a:spLocks noChangeArrowheads="1"/>
          </p:cNvSpPr>
          <p:nvPr/>
        </p:nvSpPr>
        <p:spPr bwMode="auto">
          <a:xfrm rot="-10776483">
            <a:off x="5791200" y="4267200"/>
            <a:ext cx="1447800" cy="838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 rot="-21614376">
            <a:off x="1600200" y="3962400"/>
            <a:ext cx="1447800" cy="838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Papillary cystadenoma (bor)</a:t>
            </a:r>
          </a:p>
        </p:txBody>
      </p:sp>
      <p:pic>
        <p:nvPicPr>
          <p:cNvPr id="24581" name="Picture 5" descr="specimen imag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2391" y="1447800"/>
            <a:ext cx="6596418" cy="4572000"/>
          </a:xfrm>
          <a:noFill/>
          <a:ln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15400" cy="1143000"/>
          </a:xfrm>
        </p:spPr>
        <p:txBody>
          <a:bodyPr/>
          <a:lstStyle/>
          <a:p>
            <a:r>
              <a:rPr lang="en-US"/>
              <a:t>Papillary cystadenoma (bor)</a:t>
            </a:r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4648200" y="3581400"/>
            <a:ext cx="228600" cy="838200"/>
          </a:xfrm>
          <a:prstGeom prst="up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59399" name="Picture 7" descr="path00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805113"/>
            <a:ext cx="5334000" cy="40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0" name="AutoShape 8"/>
          <p:cNvSpPr>
            <a:spLocks noChangeArrowheads="1"/>
          </p:cNvSpPr>
          <p:nvPr/>
        </p:nvSpPr>
        <p:spPr bwMode="auto">
          <a:xfrm>
            <a:off x="6248400" y="42672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0" y="2209800"/>
            <a:ext cx="3657600" cy="24653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Papillary complexity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Nuclear stratification&amp; atypia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FA5F2E"/>
                </a:solidFill>
              </a:rPr>
              <a:t>No stromal invasion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pic>
        <p:nvPicPr>
          <p:cNvPr id="59402" name="Picture 10" descr="path00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57675"/>
            <a:ext cx="38100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15400" cy="1143000"/>
          </a:xfrm>
        </p:spPr>
        <p:txBody>
          <a:bodyPr/>
          <a:lstStyle/>
          <a:p>
            <a:r>
              <a:rPr lang="en-US"/>
              <a:t>Serous cystadeno Ca – bilateral</a:t>
            </a:r>
          </a:p>
        </p:txBody>
      </p:sp>
      <p:pic>
        <p:nvPicPr>
          <p:cNvPr id="57349" name="Picture 5" descr="specimen imag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754267"/>
            <a:ext cx="7772400" cy="3959066"/>
          </a:xfrm>
          <a:noFill/>
          <a:ln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6" name="Picture 6" descr="specimen&#10;image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95250" y="304800"/>
            <a:ext cx="6991350" cy="6483350"/>
          </a:xfrm>
          <a:prstGeom prst="rect">
            <a:avLst/>
          </a:prstGeom>
          <a:noFill/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228600"/>
            <a:ext cx="5181600" cy="1219200"/>
          </a:xfrm>
        </p:spPr>
        <p:txBody>
          <a:bodyPr>
            <a:normAutofit fontScale="90000"/>
          </a:bodyPr>
          <a:lstStyle/>
          <a:p>
            <a:r>
              <a:rPr lang="en-US" sz="4000"/>
              <a:t>Serous cystadeno Carcinoma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Serous cystadenocarcinoma</a:t>
            </a:r>
          </a:p>
        </p:txBody>
      </p:sp>
      <p:pic>
        <p:nvPicPr>
          <p:cNvPr id="30724" name="Picture 4" descr="path00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133600"/>
            <a:ext cx="5791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0" y="2667000"/>
            <a:ext cx="3276600" cy="2165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/>
              <a:t>Papillary complexity</a:t>
            </a:r>
          </a:p>
          <a:p>
            <a:pPr>
              <a:buFontTx/>
              <a:buChar char="•"/>
            </a:pPr>
            <a:r>
              <a:rPr lang="en-US" sz="2800"/>
              <a:t>Nuclear stratification&amp; atypia</a:t>
            </a:r>
          </a:p>
          <a:p>
            <a:pPr>
              <a:buFontTx/>
              <a:buChar char="•"/>
            </a:pPr>
            <a:r>
              <a:rPr lang="en-US" sz="2800">
                <a:solidFill>
                  <a:srgbClr val="FA5F2E"/>
                </a:solidFill>
              </a:rPr>
              <a:t>stromal invasion</a:t>
            </a:r>
          </a:p>
          <a:p>
            <a:pPr>
              <a:buFontTx/>
              <a:buChar char="•"/>
            </a:pPr>
            <a:r>
              <a:rPr lang="en-US"/>
              <a:t>Psammoma bodies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/>
          <a:lstStyle/>
          <a:p>
            <a:r>
              <a:rPr lang="en-US" sz="4000"/>
              <a:t>Ovarian Neoplasms- Introduction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2362200"/>
            <a:ext cx="7772400" cy="4267200"/>
          </a:xfrm>
        </p:spPr>
        <p:txBody>
          <a:bodyPr/>
          <a:lstStyle/>
          <a:p>
            <a:r>
              <a:rPr lang="en-US"/>
              <a:t>Common neoplasms.</a:t>
            </a:r>
          </a:p>
          <a:p>
            <a:r>
              <a:rPr lang="en-US"/>
              <a:t>80% are benign – young (20-45)</a:t>
            </a:r>
          </a:p>
          <a:p>
            <a:r>
              <a:rPr lang="en-US"/>
              <a:t>20% are Malignant - older (&gt;40)</a:t>
            </a:r>
          </a:p>
          <a:p>
            <a:r>
              <a:rPr lang="en-US"/>
              <a:t>6% of all cancers in women.</a:t>
            </a:r>
          </a:p>
          <a:p>
            <a:r>
              <a:rPr lang="en-US" b="1" u="sng">
                <a:solidFill>
                  <a:srgbClr val="FA5F2E"/>
                </a:solidFill>
              </a:rPr>
              <a:t>50% deaths</a:t>
            </a:r>
            <a:r>
              <a:rPr lang="en-US"/>
              <a:t> due to </a:t>
            </a:r>
            <a:r>
              <a:rPr lang="en-US" b="1" u="sng">
                <a:solidFill>
                  <a:srgbClr val="FA5F2E"/>
                </a:solidFill>
              </a:rPr>
              <a:t>late detection</a:t>
            </a:r>
            <a:r>
              <a:rPr lang="en-US">
                <a:solidFill>
                  <a:srgbClr val="FA5F2E"/>
                </a:solidFill>
              </a:rPr>
              <a:t>.</a:t>
            </a:r>
          </a:p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/>
              <a:t>Mucinous Tumors: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2133600"/>
            <a:ext cx="8610600" cy="4267200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Less common 25%, very large.</a:t>
            </a:r>
          </a:p>
          <a:p>
            <a:r>
              <a:rPr lang="en-US">
                <a:solidFill>
                  <a:schemeClr val="tx2"/>
                </a:solidFill>
              </a:rPr>
              <a:t>Rarely malignant - 15%.</a:t>
            </a:r>
          </a:p>
          <a:p>
            <a:r>
              <a:rPr lang="en-US">
                <a:solidFill>
                  <a:schemeClr val="tx2"/>
                </a:solidFill>
              </a:rPr>
              <a:t>Multiloculated, many small cysts.</a:t>
            </a:r>
          </a:p>
          <a:p>
            <a:r>
              <a:rPr lang="en-US">
                <a:solidFill>
                  <a:schemeClr val="tx2"/>
                </a:solidFill>
              </a:rPr>
              <a:t>Rarely bilateral – 5-20%.</a:t>
            </a:r>
          </a:p>
          <a:p>
            <a:r>
              <a:rPr lang="en-US">
                <a:solidFill>
                  <a:schemeClr val="tx2"/>
                </a:solidFill>
              </a:rPr>
              <a:t>Tall columnar, apical mucin.</a:t>
            </a:r>
          </a:p>
          <a:p>
            <a:r>
              <a:rPr lang="en-US">
                <a:solidFill>
                  <a:schemeClr val="tx2"/>
                </a:solidFill>
              </a:rPr>
              <a:t>Pseudomyxoma peritonei.</a:t>
            </a:r>
          </a:p>
          <a:p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Mucinous cystadenoma </a:t>
            </a:r>
          </a:p>
        </p:txBody>
      </p:sp>
      <p:pic>
        <p:nvPicPr>
          <p:cNvPr id="63492" name="Picture 4" descr="path00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502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5" descr="path00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962400"/>
            <a:ext cx="3810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5105400" y="2133600"/>
            <a:ext cx="3733800" cy="155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Multilocular cyst lined by single layer of columnar cells with basally placed nuclei and apical mucin. </a:t>
            </a:r>
          </a:p>
        </p:txBody>
      </p:sp>
      <p:sp>
        <p:nvSpPr>
          <p:cNvPr id="63495" name="AutoShape 7"/>
          <p:cNvSpPr>
            <a:spLocks noChangeArrowheads="1"/>
          </p:cNvSpPr>
          <p:nvPr/>
        </p:nvSpPr>
        <p:spPr bwMode="auto">
          <a:xfrm>
            <a:off x="762000" y="3200400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AutoShape 8"/>
          <p:cNvSpPr>
            <a:spLocks noChangeArrowheads="1"/>
          </p:cNvSpPr>
          <p:nvPr/>
        </p:nvSpPr>
        <p:spPr bwMode="auto">
          <a:xfrm>
            <a:off x="6096000" y="3962400"/>
            <a:ext cx="381000" cy="685800"/>
          </a:xfrm>
          <a:prstGeom prst="downArrow">
            <a:avLst>
              <a:gd name="adj1" fmla="val 50000"/>
              <a:gd name="adj2" fmla="val 45000"/>
            </a:avLst>
          </a:prstGeom>
          <a:solidFill>
            <a:srgbClr val="FA5F2E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Mucinous cystadenoma-borderline</a:t>
            </a:r>
          </a:p>
        </p:txBody>
      </p:sp>
      <p:pic>
        <p:nvPicPr>
          <p:cNvPr id="64516" name="Picture 4" descr="path00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514600"/>
            <a:ext cx="4953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762000" y="3200400"/>
            <a:ext cx="2362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33400" y="2743200"/>
            <a:ext cx="3200400" cy="155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Papillary complexity</a:t>
            </a:r>
          </a:p>
          <a:p>
            <a:pPr>
              <a:buFontTx/>
              <a:buChar char="•"/>
            </a:pPr>
            <a:r>
              <a:rPr lang="en-US"/>
              <a:t>Nuclear stratification&amp; atypia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FA5F2E"/>
                </a:solidFill>
              </a:rPr>
              <a:t> No stromal invasion</a:t>
            </a: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4800600" y="3048000"/>
            <a:ext cx="304800" cy="990600"/>
          </a:xfrm>
          <a:prstGeom prst="down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Mucinous cystadenocarcinoma </a:t>
            </a:r>
          </a:p>
        </p:txBody>
      </p:sp>
      <p:pic>
        <p:nvPicPr>
          <p:cNvPr id="65540" name="Picture 4" descr="path00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133600"/>
            <a:ext cx="495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AutoShape 5"/>
          <p:cNvSpPr>
            <a:spLocks noChangeArrowheads="1"/>
          </p:cNvSpPr>
          <p:nvPr/>
        </p:nvSpPr>
        <p:spPr bwMode="auto">
          <a:xfrm>
            <a:off x="6172200" y="2819400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457200" y="3200400"/>
            <a:ext cx="3581400" cy="210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Papillary complexity</a:t>
            </a:r>
          </a:p>
          <a:p>
            <a:pPr>
              <a:buFontTx/>
              <a:buChar char="•"/>
            </a:pPr>
            <a:r>
              <a:rPr lang="en-US"/>
              <a:t>Nuclear stratification&amp; atypia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FA5F2E"/>
                </a:solidFill>
              </a:rPr>
              <a:t>stromal invasion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Endometrioid tumors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800"/>
              <a:t>most are unilateral (40% are bilateral)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/>
              <a:t>cells look like endometrium even though they are coming from the coelum of the ovary.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/>
              <a:t>almost all are malignant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/>
              <a:t>about 20% of all ovarian tumors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/>
              <a:t>many are associated with endometrial cancer (30%)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/>
              <a:t>patient may have concurrent endometriosis </a:t>
            </a:r>
          </a:p>
        </p:txBody>
      </p:sp>
    </p:spTree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Endometrioid tumors</a:t>
            </a:r>
          </a:p>
        </p:txBody>
      </p:sp>
      <p:pic>
        <p:nvPicPr>
          <p:cNvPr id="109572" name="Picture 4" descr="path00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057400"/>
            <a:ext cx="5181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381000" y="3581400"/>
            <a:ext cx="2819400" cy="1187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Solid / cyst filled by hemorrhage &amp; necrosis</a:t>
            </a:r>
          </a:p>
        </p:txBody>
      </p:sp>
    </p:spTree>
  </p:cSld>
  <p:clrMapOvr>
    <a:masterClrMapping/>
  </p:clrMapOvr>
  <p:transition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077200" cy="1143000"/>
          </a:xfrm>
        </p:spPr>
        <p:txBody>
          <a:bodyPr/>
          <a:lstStyle/>
          <a:p>
            <a:r>
              <a:rPr lang="en-US" sz="4000"/>
              <a:t>Endometrioid  adenocarcinoma </a:t>
            </a:r>
          </a:p>
        </p:txBody>
      </p:sp>
      <p:pic>
        <p:nvPicPr>
          <p:cNvPr id="110596" name="Picture 4" descr="path00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286000"/>
            <a:ext cx="5181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228600" y="3124200"/>
            <a:ext cx="3429000" cy="1187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stromal invasion by irregular malignant endometrial glands</a:t>
            </a:r>
          </a:p>
        </p:txBody>
      </p:sp>
    </p:spTree>
  </p:cSld>
  <p:clrMapOvr>
    <a:masterClrMapping/>
  </p:clrMapOvr>
  <p:transition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Clinical course of coelomic surface epithelial tumors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990600" lvl="1" indent="-533400"/>
            <a:r>
              <a:rPr lang="en-US"/>
              <a:t>low abdominal pain</a:t>
            </a:r>
          </a:p>
          <a:p>
            <a:pPr marL="990600" lvl="1" indent="-533400"/>
            <a:r>
              <a:rPr lang="en-US"/>
              <a:t>abdominal enlargement</a:t>
            </a:r>
          </a:p>
          <a:p>
            <a:pPr marL="990600" lvl="1" indent="-533400"/>
            <a:r>
              <a:rPr lang="en-US"/>
              <a:t>GI tract complaints</a:t>
            </a:r>
          </a:p>
          <a:p>
            <a:pPr marL="990600" lvl="1" indent="-533400"/>
            <a:r>
              <a:rPr lang="en-US"/>
              <a:t>urinary tract complaints</a:t>
            </a:r>
          </a:p>
          <a:p>
            <a:pPr marL="990600" lvl="1" indent="-533400"/>
            <a:r>
              <a:rPr lang="en-US"/>
              <a:t>malignant ones produce ascites</a:t>
            </a:r>
          </a:p>
          <a:p>
            <a:pPr marL="990600" lvl="1" indent="-533400"/>
            <a:r>
              <a:rPr lang="en-US"/>
              <a:t>serosal surfaces are seeded with cancer in metastasis</a:t>
            </a:r>
          </a:p>
          <a:p>
            <a:pPr marL="990600" lvl="1" indent="-533400"/>
            <a:r>
              <a:rPr lang="en-US"/>
              <a:t>grow slowly and get very large</a:t>
            </a:r>
            <a:r>
              <a:rPr lang="en-US" sz="2400"/>
              <a:t> </a:t>
            </a:r>
          </a:p>
        </p:txBody>
      </p:sp>
    </p:spTree>
  </p:cSld>
  <p:clrMapOvr>
    <a:masterClrMapping/>
  </p:clrMapOvr>
  <p:transition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Germ cell tumor- classification</a:t>
            </a:r>
          </a:p>
        </p:txBody>
      </p:sp>
      <p:pic>
        <p:nvPicPr>
          <p:cNvPr id="105476" name="Picture 4" descr="18_058"/>
          <p:cNvPicPr>
            <a:picLocks noChangeAspect="1" noChangeArrowheads="1"/>
          </p:cNvPicPr>
          <p:nvPr/>
        </p:nvPicPr>
        <p:blipFill>
          <a:blip r:embed="rId2" cstate="print"/>
          <a:srcRect l="10799" t="39912" r="12419" b="15118"/>
          <a:stretch>
            <a:fillRect/>
          </a:stretch>
        </p:blipFill>
        <p:spPr bwMode="auto">
          <a:xfrm>
            <a:off x="0" y="2057400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/>
              <a:t>Germ cell Tumors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2133600"/>
            <a:ext cx="86868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A5F2E"/>
                </a:solidFill>
              </a:rPr>
              <a:t>Teratoma –</a:t>
            </a:r>
            <a:r>
              <a:rPr lang="en-US">
                <a:solidFill>
                  <a:schemeClr val="tx2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Benign cystic (dermoid cysts)</a:t>
            </a:r>
          </a:p>
          <a:p>
            <a:pPr lvl="1">
              <a:lnSpc>
                <a:spcPct val="90000"/>
              </a:lnSpc>
            </a:pPr>
            <a:r>
              <a:rPr lang="en-US"/>
              <a:t>Solid immature</a:t>
            </a:r>
          </a:p>
          <a:p>
            <a:pPr lvl="1">
              <a:lnSpc>
                <a:spcPct val="90000"/>
              </a:lnSpc>
            </a:pPr>
            <a:r>
              <a:rPr lang="en-US"/>
              <a:t>Monodermal – struma ovarii, carcinoid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A5F2E"/>
                </a:solidFill>
              </a:rPr>
              <a:t>Dysgerminoma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A5F2E"/>
                </a:solidFill>
              </a:rPr>
              <a:t>Yolk sac tumor (Endodermal sinus tumor</a:t>
            </a:r>
            <a:r>
              <a:rPr lang="en-US"/>
              <a:t> </a:t>
            </a:r>
            <a:r>
              <a:rPr lang="en-US">
                <a:solidFill>
                  <a:srgbClr val="FA5F2E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/>
              <a:t>Choricarcinoma 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</a:rPr>
              <a:t>Mixed germ cell tumor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Factors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Null parity</a:t>
            </a:r>
          </a:p>
          <a:p>
            <a:r>
              <a:rPr lang="en-US"/>
              <a:t>Gonadal Dysgenesis</a:t>
            </a:r>
          </a:p>
          <a:p>
            <a:r>
              <a:rPr lang="en-US"/>
              <a:t>Family History</a:t>
            </a:r>
          </a:p>
          <a:p>
            <a:r>
              <a:rPr lang="en-US"/>
              <a:t>Ovarian cancer genes</a:t>
            </a:r>
          </a:p>
          <a:p>
            <a:pPr lvl="1"/>
            <a:r>
              <a:rPr lang="en-US"/>
              <a:t>BRCA1 (17q12) &amp; BRCA2(13q12)</a:t>
            </a:r>
          </a:p>
          <a:p>
            <a:pPr lvl="1">
              <a:buFontTx/>
              <a:buNone/>
            </a:pPr>
            <a:r>
              <a:rPr lang="en-US"/>
              <a:t>(Cancer suppressor, Breast &amp; ovary)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153400" cy="1143000"/>
          </a:xfrm>
        </p:spPr>
        <p:txBody>
          <a:bodyPr/>
          <a:lstStyle/>
          <a:p>
            <a:r>
              <a:rPr lang="en-US" sz="4000"/>
              <a:t>Cystic Teratoma (Dermoid Cyst)</a:t>
            </a:r>
          </a:p>
        </p:txBody>
      </p:sp>
      <p:pic>
        <p:nvPicPr>
          <p:cNvPr id="15363" name="Picture 3" descr="cystic terat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057400"/>
            <a:ext cx="4800600" cy="4491038"/>
          </a:xfrm>
          <a:prstGeom prst="rect">
            <a:avLst/>
          </a:prstGeom>
          <a:noFill/>
        </p:spPr>
      </p:pic>
      <p:pic>
        <p:nvPicPr>
          <p:cNvPr id="15364" name="Picture 4" descr="specimen&#10;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434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Dermoid Cyst</a:t>
            </a:r>
          </a:p>
        </p:txBody>
      </p:sp>
      <p:pic>
        <p:nvPicPr>
          <p:cNvPr id="39940" name="Picture 4" descr="path00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9800"/>
            <a:ext cx="7391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457200" y="3276600"/>
            <a:ext cx="990600" cy="228600"/>
          </a:xfrm>
          <a:prstGeom prst="right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7543800" y="2133600"/>
            <a:ext cx="381000" cy="1295400"/>
          </a:xfrm>
          <a:prstGeom prst="downArrow">
            <a:avLst>
              <a:gd name="adj1" fmla="val 50000"/>
              <a:gd name="adj2" fmla="val 85000"/>
            </a:avLst>
          </a:prstGeom>
          <a:solidFill>
            <a:srgbClr val="FA5F2E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3733800" y="2971800"/>
            <a:ext cx="533400" cy="228600"/>
          </a:xfrm>
          <a:prstGeom prst="leftArrow">
            <a:avLst>
              <a:gd name="adj1" fmla="val 50000"/>
              <a:gd name="adj2" fmla="val 58333"/>
            </a:avLst>
          </a:prstGeom>
          <a:solidFill>
            <a:srgbClr val="FFCC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AutoShape 8"/>
          <p:cNvSpPr>
            <a:spLocks noChangeArrowheads="1"/>
          </p:cNvSpPr>
          <p:nvPr/>
        </p:nvSpPr>
        <p:spPr bwMode="auto">
          <a:xfrm>
            <a:off x="1981200" y="5334000"/>
            <a:ext cx="228600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rgbClr val="FFCC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Monodermal teratomas </a:t>
            </a:r>
          </a:p>
        </p:txBody>
      </p:sp>
      <p:pic>
        <p:nvPicPr>
          <p:cNvPr id="68612" name="Picture 4" descr="path00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362200"/>
            <a:ext cx="5105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304800" y="3124200"/>
            <a:ext cx="3429000" cy="1587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solidFill>
                  <a:srgbClr val="FA5F2E"/>
                </a:solidFill>
              </a:rPr>
              <a:t>Struma ovarii:</a:t>
            </a:r>
            <a:r>
              <a:rPr lang="en-US" sz="2800"/>
              <a:t> </a:t>
            </a:r>
          </a:p>
          <a:p>
            <a:pPr>
              <a:spcBef>
                <a:spcPct val="50000"/>
              </a:spcBef>
            </a:pPr>
            <a:r>
              <a:rPr lang="en-US" sz="2800"/>
              <a:t> composed entirely of mature thyroid tissue </a:t>
            </a:r>
          </a:p>
        </p:txBody>
      </p:sp>
      <p:sp>
        <p:nvSpPr>
          <p:cNvPr id="68615" name="AutoShape 7"/>
          <p:cNvSpPr>
            <a:spLocks noChangeArrowheads="1"/>
          </p:cNvSpPr>
          <p:nvPr/>
        </p:nvSpPr>
        <p:spPr bwMode="auto">
          <a:xfrm>
            <a:off x="5562600" y="3124200"/>
            <a:ext cx="838200" cy="152400"/>
          </a:xfrm>
          <a:prstGeom prst="leftArrow">
            <a:avLst>
              <a:gd name="adj1" fmla="val 50000"/>
              <a:gd name="adj2" fmla="val 1375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auto">
          <a:xfrm>
            <a:off x="4191000" y="42672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Immature Teratoma</a:t>
            </a:r>
          </a:p>
        </p:txBody>
      </p:sp>
      <p:pic>
        <p:nvPicPr>
          <p:cNvPr id="66564" name="Picture 4" descr="path00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507682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5791200" y="2971800"/>
            <a:ext cx="2514600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/>
              <a:t>Solid/ necrosis &amp;hemorrhage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Immature Teratoma</a:t>
            </a:r>
          </a:p>
        </p:txBody>
      </p:sp>
      <p:pic>
        <p:nvPicPr>
          <p:cNvPr id="67588" name="Picture 4" descr="path00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4038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5" descr="path00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581400"/>
            <a:ext cx="51054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4419600" y="2362200"/>
            <a:ext cx="4419600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/>
              <a:t> primitive neuroepithelium with multiple neural tubes </a:t>
            </a:r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6858000" y="3962400"/>
            <a:ext cx="914400" cy="152400"/>
          </a:xfrm>
          <a:prstGeom prst="left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AutoShape 8"/>
          <p:cNvSpPr>
            <a:spLocks noChangeArrowheads="1"/>
          </p:cNvSpPr>
          <p:nvPr/>
        </p:nvSpPr>
        <p:spPr bwMode="auto">
          <a:xfrm>
            <a:off x="4038600" y="45720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AutoShape 9"/>
          <p:cNvSpPr>
            <a:spLocks noChangeArrowheads="1"/>
          </p:cNvSpPr>
          <p:nvPr/>
        </p:nvSpPr>
        <p:spPr bwMode="auto">
          <a:xfrm>
            <a:off x="1143000" y="22860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sz="4000"/>
              <a:t>Dysgerminoma </a:t>
            </a:r>
            <a:br>
              <a:rPr lang="en-US" sz="4000"/>
            </a:br>
            <a:endParaRPr lang="en-US" sz="4000"/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2133600"/>
            <a:ext cx="8077200" cy="42672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800"/>
              <a:t>The ovarian counterpart of the </a:t>
            </a:r>
            <a:r>
              <a:rPr lang="en-US" sz="2800" b="1">
                <a:solidFill>
                  <a:srgbClr val="FA5F2E"/>
                </a:solidFill>
              </a:rPr>
              <a:t>testicular seminoma </a:t>
            </a:r>
          </a:p>
          <a:p>
            <a:pPr algn="just">
              <a:lnSpc>
                <a:spcPct val="90000"/>
              </a:lnSpc>
            </a:pPr>
            <a:r>
              <a:rPr lang="en-US" sz="2800"/>
              <a:t>2% of all ovarian malignancies </a:t>
            </a:r>
          </a:p>
          <a:p>
            <a:pPr algn="just">
              <a:lnSpc>
                <a:spcPct val="90000"/>
              </a:lnSpc>
            </a:pPr>
            <a:r>
              <a:rPr lang="en-US" sz="2800"/>
              <a:t>Most common malignant germ cell tumor</a:t>
            </a:r>
          </a:p>
          <a:p>
            <a:pPr algn="just">
              <a:lnSpc>
                <a:spcPct val="90000"/>
              </a:lnSpc>
            </a:pPr>
            <a:r>
              <a:rPr lang="en-US" sz="2800"/>
              <a:t>Affects  primarily younger females with the majority in the second and third decades. </a:t>
            </a:r>
          </a:p>
          <a:p>
            <a:pPr algn="just">
              <a:lnSpc>
                <a:spcPct val="90000"/>
              </a:lnSpc>
            </a:pPr>
            <a:r>
              <a:rPr lang="en-US" sz="2800"/>
              <a:t>It is the </a:t>
            </a:r>
            <a:r>
              <a:rPr lang="en-US" sz="2800" b="1">
                <a:solidFill>
                  <a:srgbClr val="FA5F2E"/>
                </a:solidFill>
              </a:rPr>
              <a:t>most frequently encountered ovarian malignancy in pregnancy</a:t>
            </a:r>
          </a:p>
          <a:p>
            <a:pPr algn="just">
              <a:lnSpc>
                <a:spcPct val="90000"/>
              </a:lnSpc>
            </a:pPr>
            <a:r>
              <a:rPr lang="en-US" sz="2800"/>
              <a:t>An excellent prognosis. Highly  radiosensitive .  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Dysgerminoma </a:t>
            </a:r>
            <a:br>
              <a:rPr lang="en-US" sz="4000"/>
            </a:br>
            <a:endParaRPr lang="en-US" sz="4000"/>
          </a:p>
        </p:txBody>
      </p:sp>
      <p:pic>
        <p:nvPicPr>
          <p:cNvPr id="70660" name="Picture 4" descr="path00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133600"/>
            <a:ext cx="502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228600" y="3048000"/>
            <a:ext cx="33528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Solid/ lobulated mass with foci of hemorrhage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Dysgerminoma</a:t>
            </a:r>
          </a:p>
        </p:txBody>
      </p:sp>
      <p:pic>
        <p:nvPicPr>
          <p:cNvPr id="71684" name="Picture 4" descr="path0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057400"/>
            <a:ext cx="5562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AutoShape 5"/>
          <p:cNvSpPr>
            <a:spLocks noChangeArrowheads="1"/>
          </p:cNvSpPr>
          <p:nvPr/>
        </p:nvSpPr>
        <p:spPr bwMode="auto">
          <a:xfrm>
            <a:off x="6096000" y="4343400"/>
            <a:ext cx="762000" cy="457200"/>
          </a:xfrm>
          <a:prstGeom prst="lef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6" name="AutoShape 6"/>
          <p:cNvSpPr>
            <a:spLocks noChangeArrowheads="1"/>
          </p:cNvSpPr>
          <p:nvPr/>
        </p:nvSpPr>
        <p:spPr bwMode="auto">
          <a:xfrm>
            <a:off x="5334000" y="2819400"/>
            <a:ext cx="838200" cy="228600"/>
          </a:xfrm>
          <a:prstGeom prst="lef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228600" y="2971800"/>
            <a:ext cx="3124200" cy="155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sheets of monotonous rounded cells with pale cytoplasm and central nuclei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01000" cy="1371600"/>
          </a:xfrm>
        </p:spPr>
        <p:txBody>
          <a:bodyPr>
            <a:normAutofit fontScale="90000"/>
          </a:bodyPr>
          <a:lstStyle/>
          <a:p>
            <a:r>
              <a:rPr lang="en-US" sz="4000"/>
              <a:t>Endodermal sinus tumor (Yolk sac carcinoma) </a:t>
            </a:r>
            <a:br>
              <a:rPr lang="en-US" sz="4000"/>
            </a:br>
            <a:endParaRPr lang="en-US" sz="4000"/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60400" indent="-660400" algn="just">
              <a:lnSpc>
                <a:spcPct val="90000"/>
              </a:lnSpc>
            </a:pPr>
            <a:r>
              <a:rPr lang="en-US"/>
              <a:t>Tumor is a highly malignant and clinically aggressive neoplasm </a:t>
            </a:r>
          </a:p>
          <a:p>
            <a:pPr marL="660400" indent="-660400" algn="just">
              <a:lnSpc>
                <a:spcPct val="90000"/>
              </a:lnSpc>
            </a:pPr>
            <a:r>
              <a:rPr lang="en-US"/>
              <a:t>Most frequently in children and young females</a:t>
            </a:r>
          </a:p>
          <a:p>
            <a:pPr marL="660400" indent="-660400" algn="just">
              <a:lnSpc>
                <a:spcPct val="90000"/>
              </a:lnSpc>
            </a:pPr>
            <a:r>
              <a:rPr lang="en-US"/>
              <a:t>20% of malignant germ cell tumors. </a:t>
            </a:r>
          </a:p>
          <a:p>
            <a:pPr marL="660400" indent="-660400" algn="just">
              <a:lnSpc>
                <a:spcPct val="90000"/>
              </a:lnSpc>
            </a:pPr>
            <a:r>
              <a:rPr lang="en-US">
                <a:solidFill>
                  <a:srgbClr val="FA5F2E"/>
                </a:solidFill>
              </a:rPr>
              <a:t>fatal within 2 years of diagnosis</a:t>
            </a: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Endodermal sinus tumor (Yolk sac carcinoma) </a:t>
            </a:r>
            <a:br>
              <a:rPr lang="en-US" sz="4000"/>
            </a:br>
            <a:endParaRPr lang="en-US" sz="4000"/>
          </a:p>
        </p:txBody>
      </p:sp>
      <p:pic>
        <p:nvPicPr>
          <p:cNvPr id="73732" name="Picture 4" descr="path0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057400"/>
            <a:ext cx="5867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0" y="2819400"/>
            <a:ext cx="3124200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</a:t>
            </a:r>
            <a:r>
              <a:rPr lang="en-US" sz="2800"/>
              <a:t>Schiller-Duval body</a:t>
            </a:r>
            <a:r>
              <a:rPr lang="en-US"/>
              <a:t> </a:t>
            </a:r>
          </a:p>
        </p:txBody>
      </p:sp>
      <p:sp>
        <p:nvSpPr>
          <p:cNvPr id="73734" name="AutoShape 6"/>
          <p:cNvSpPr>
            <a:spLocks noChangeArrowheads="1"/>
          </p:cNvSpPr>
          <p:nvPr/>
        </p:nvSpPr>
        <p:spPr bwMode="auto">
          <a:xfrm>
            <a:off x="3048000" y="3200400"/>
            <a:ext cx="1524000" cy="3810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5715000" y="3886200"/>
            <a:ext cx="1143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BV</a:t>
            </a:r>
          </a:p>
        </p:txBody>
      </p:sp>
      <p:pic>
        <p:nvPicPr>
          <p:cNvPr id="73736" name="Picture 8" descr="path0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38600"/>
            <a:ext cx="3429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Surface epithelial – 65-70% </a:t>
            </a:r>
          </a:p>
          <a:p>
            <a:r>
              <a:rPr lang="en-US"/>
              <a:t>stromal – 15-20%</a:t>
            </a:r>
          </a:p>
          <a:p>
            <a:r>
              <a:rPr lang="en-US"/>
              <a:t>Germ cell tumors – 5-10%</a:t>
            </a:r>
          </a:p>
          <a:p>
            <a:r>
              <a:rPr lang="en-US"/>
              <a:t>Metastatic tumors – 5%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US"/>
              <a:t>Sex Cord - Stromal Tumors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SzPct val="100000"/>
              <a:buFont typeface="Symbol" pitchFamily="18" charset="2"/>
              <a:buChar char=""/>
            </a:pPr>
            <a:r>
              <a:rPr lang="en-US" b="1">
                <a:solidFill>
                  <a:srgbClr val="FA5F2E"/>
                </a:solidFill>
              </a:rPr>
              <a:t>Granulosa-cell tumor</a:t>
            </a:r>
            <a:r>
              <a:rPr lang="en-US">
                <a:solidFill>
                  <a:srgbClr val="FA5F2E"/>
                </a:solidFill>
              </a:rPr>
              <a:t> </a:t>
            </a:r>
          </a:p>
          <a:p>
            <a:pPr>
              <a:buSzPct val="100000"/>
              <a:buFont typeface="Symbol" pitchFamily="18" charset="2"/>
              <a:buChar char=""/>
            </a:pPr>
            <a:r>
              <a:rPr lang="en-US" b="1">
                <a:solidFill>
                  <a:srgbClr val="FA5F2E"/>
                </a:solidFill>
              </a:rPr>
              <a:t>Thecoma</a:t>
            </a:r>
          </a:p>
          <a:p>
            <a:pPr>
              <a:buSzPct val="100000"/>
              <a:buFont typeface="Symbol" pitchFamily="18" charset="2"/>
              <a:buChar char=""/>
            </a:pPr>
            <a:r>
              <a:rPr lang="en-US" b="1"/>
              <a:t>Fibroma</a:t>
            </a:r>
            <a:r>
              <a:rPr lang="en-US"/>
              <a:t> </a:t>
            </a:r>
          </a:p>
          <a:p>
            <a:pPr>
              <a:buSzPct val="100000"/>
              <a:buFont typeface="Symbol" pitchFamily="18" charset="2"/>
              <a:buChar char=""/>
            </a:pPr>
            <a:r>
              <a:rPr lang="en-US" b="1">
                <a:solidFill>
                  <a:srgbClr val="FA5F2E"/>
                </a:solidFill>
              </a:rPr>
              <a:t>Sertoli-Leydig cell tumors</a:t>
            </a:r>
            <a:r>
              <a:rPr lang="en-US"/>
              <a:t> </a:t>
            </a:r>
          </a:p>
          <a:p>
            <a:pPr>
              <a:buSzPct val="100000"/>
              <a:buFont typeface="Symbol" pitchFamily="18" charset="2"/>
              <a:buNone/>
            </a:pPr>
            <a:r>
              <a:rPr lang="en-US"/>
              <a:t> </a:t>
            </a:r>
          </a:p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Granulosa Cell Tumor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sz="2800"/>
              <a:t>Hormonally active tumor</a:t>
            </a:r>
          </a:p>
          <a:p>
            <a:pPr algn="just"/>
            <a:r>
              <a:rPr lang="en-US" sz="2800"/>
              <a:t>The most common </a:t>
            </a:r>
            <a:r>
              <a:rPr lang="en-US" sz="2800" b="1">
                <a:solidFill>
                  <a:srgbClr val="FA5F2E"/>
                </a:solidFill>
              </a:rPr>
              <a:t>estrogenic ovarian neoplasm.  </a:t>
            </a:r>
          </a:p>
          <a:p>
            <a:pPr algn="just"/>
            <a:r>
              <a:rPr lang="en-US" sz="2800" b="1"/>
              <a:t>The </a:t>
            </a:r>
            <a:r>
              <a:rPr lang="en-US" sz="2800">
                <a:solidFill>
                  <a:srgbClr val="FA5F2E"/>
                </a:solidFill>
              </a:rPr>
              <a:t>adult form</a:t>
            </a:r>
            <a:r>
              <a:rPr lang="en-US" sz="2800" b="1"/>
              <a:t> occurs mainly in postmenopausal women, associated with endometrial hyperplasia and carcinoma</a:t>
            </a:r>
            <a:r>
              <a:rPr lang="en-US" sz="2800"/>
              <a:t> </a:t>
            </a:r>
            <a:endParaRPr lang="en-US" sz="2800" b="1"/>
          </a:p>
          <a:p>
            <a:pPr algn="just"/>
            <a:r>
              <a:rPr lang="en-US" sz="2800" b="1"/>
              <a:t>The  </a:t>
            </a:r>
            <a:r>
              <a:rPr lang="en-US" sz="2800">
                <a:solidFill>
                  <a:srgbClr val="FA5F2E"/>
                </a:solidFill>
              </a:rPr>
              <a:t>juvenile type</a:t>
            </a:r>
            <a:r>
              <a:rPr lang="en-US" sz="2800" b="1"/>
              <a:t> occurs in the first two decades, cause precocious sexual development.</a:t>
            </a:r>
            <a:r>
              <a:rPr lang="en-US" sz="2800"/>
              <a:t>  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Granulosa Cell Tumor</a:t>
            </a:r>
          </a:p>
        </p:txBody>
      </p:sp>
      <p:pic>
        <p:nvPicPr>
          <p:cNvPr id="19459" name="Picture 3" descr="gross granulosa cell tum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09800"/>
            <a:ext cx="6172200" cy="4441825"/>
          </a:xfrm>
          <a:prstGeom prst="rect">
            <a:avLst/>
          </a:prstGeom>
          <a:noFill/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38200" y="2895600"/>
            <a:ext cx="19050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Solid with hemorrhage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Granulosa Cell Tumor</a:t>
            </a:r>
          </a:p>
        </p:txBody>
      </p:sp>
      <p:pic>
        <p:nvPicPr>
          <p:cNvPr id="76804" name="Picture 4" descr="path01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362200"/>
            <a:ext cx="4724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457200" y="2895600"/>
            <a:ext cx="3124200" cy="2282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Sheets of granulosa cells containing spaces lined by the cells to give a follicle-like appearance </a:t>
            </a:r>
            <a:r>
              <a:rPr lang="en-US">
                <a:solidFill>
                  <a:srgbClr val="FA5F2E"/>
                </a:solidFill>
              </a:rPr>
              <a:t>(Call-Exner bodies).</a:t>
            </a:r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auto">
          <a:xfrm>
            <a:off x="3505200" y="3886200"/>
            <a:ext cx="1219200" cy="7620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A5F2E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Thecoma </a:t>
            </a:r>
            <a:br>
              <a:rPr lang="en-US" sz="4000"/>
            </a:br>
            <a:endParaRPr lang="en-US" sz="4000"/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Functional  tumors producing </a:t>
            </a:r>
            <a:r>
              <a:rPr lang="en-US">
                <a:solidFill>
                  <a:srgbClr val="FA5F2E"/>
                </a:solidFill>
              </a:rPr>
              <a:t>estrogen</a:t>
            </a:r>
          </a:p>
          <a:p>
            <a:r>
              <a:rPr lang="en-US"/>
              <a:t>It occur in postmenopausal women</a:t>
            </a:r>
          </a:p>
          <a:p>
            <a:r>
              <a:rPr lang="en-US"/>
              <a:t>Endometrial hyperplasia or carcinoma may develop 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Thecoma </a:t>
            </a:r>
            <a:br>
              <a:rPr lang="en-US" sz="4000"/>
            </a:br>
            <a:endParaRPr lang="en-US" sz="4000"/>
          </a:p>
        </p:txBody>
      </p:sp>
      <p:pic>
        <p:nvPicPr>
          <p:cNvPr id="78852" name="Picture 4" descr="path01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286000"/>
            <a:ext cx="5181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228600" y="2819400"/>
            <a:ext cx="3505200" cy="1187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Solid tumor with variegated yellow - orange appearance.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Thecoma </a:t>
            </a:r>
            <a:br>
              <a:rPr lang="en-US" sz="4000"/>
            </a:br>
            <a:endParaRPr lang="en-US" sz="4000"/>
          </a:p>
        </p:txBody>
      </p:sp>
      <p:pic>
        <p:nvPicPr>
          <p:cNvPr id="79876" name="Picture 4" descr="path01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286000"/>
            <a:ext cx="533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609600" y="3048000"/>
            <a:ext cx="2895600" cy="155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sheets of round to oval cells with pale cytoplasm containing lipid.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Sertoli-Leydig cell tumors </a:t>
            </a:r>
            <a:br>
              <a:rPr lang="en-US" sz="4000"/>
            </a:br>
            <a:endParaRPr lang="en-US" sz="4000"/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1% of ovarian neoplasms </a:t>
            </a:r>
          </a:p>
          <a:p>
            <a:r>
              <a:rPr lang="en-US"/>
              <a:t>It occur predominantly in young women.</a:t>
            </a:r>
          </a:p>
          <a:p>
            <a:r>
              <a:rPr lang="en-US"/>
              <a:t>Commonly </a:t>
            </a:r>
            <a:r>
              <a:rPr lang="en-US">
                <a:solidFill>
                  <a:srgbClr val="FA5F2E"/>
                </a:solidFill>
              </a:rPr>
              <a:t>androgenic</a:t>
            </a:r>
            <a:r>
              <a:rPr lang="en-US"/>
              <a:t>, cause defeminization of women manifested as breast atrophy, amenorrhea, and loss of hair and hip fat , to virilization with hirsutism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Sertoli-Leydig cell tumors</a:t>
            </a:r>
          </a:p>
        </p:txBody>
      </p:sp>
      <p:pic>
        <p:nvPicPr>
          <p:cNvPr id="81924" name="Picture 4" descr="path01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86000"/>
            <a:ext cx="50768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609600" y="2819400"/>
            <a:ext cx="22860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solid &amp; hemorrhage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Sertoli-Leydig cell tumors</a:t>
            </a:r>
          </a:p>
        </p:txBody>
      </p:sp>
      <p:pic>
        <p:nvPicPr>
          <p:cNvPr id="82948" name="Picture 4" descr="path01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09800"/>
            <a:ext cx="5257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304800" y="2743200"/>
            <a:ext cx="3200400" cy="1187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Tubules lined by Sertoli cells and sheet of Leydig cells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Scan\Figure 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52400" y="381000"/>
            <a:ext cx="8991600" cy="6019800"/>
          </a:xfrm>
          <a:noFill/>
        </p:spPr>
      </p:pic>
    </p:spTree>
  </p:cSld>
  <p:clrMapOvr>
    <a:masterClrMapping/>
  </p:clrMapOvr>
  <p:transition>
    <p:wedg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Metastases to ovary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b="1"/>
              <a:t>About 3% of malignant tumors in the ovary are metastatic</a:t>
            </a:r>
            <a:r>
              <a:rPr lang="en-US"/>
              <a:t> </a:t>
            </a:r>
          </a:p>
          <a:p>
            <a:pPr algn="just"/>
            <a:r>
              <a:rPr lang="en-US" b="1"/>
              <a:t>The most common primary site is the breast followed by the large intestine, stomach, and other genital tract organs</a:t>
            </a:r>
            <a:r>
              <a:rPr lang="en-US"/>
              <a:t>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Krukenberg tumor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2133600"/>
            <a:ext cx="8153400" cy="4267200"/>
          </a:xfrm>
        </p:spPr>
        <p:txBody>
          <a:bodyPr/>
          <a:lstStyle/>
          <a:p>
            <a:r>
              <a:rPr lang="en-US"/>
              <a:t>It is applied to the uniform enlargement of the ovaries (usually bilaterally) due to diffuse infiltration of the ovarian stroma by </a:t>
            </a:r>
            <a:r>
              <a:rPr lang="en-US" b="1">
                <a:solidFill>
                  <a:srgbClr val="FA5F2E"/>
                </a:solidFill>
              </a:rPr>
              <a:t>metastatic signet-ring cell carcinoma</a:t>
            </a:r>
            <a:r>
              <a:rPr lang="en-US"/>
              <a:t> .</a:t>
            </a:r>
          </a:p>
          <a:p>
            <a:r>
              <a:rPr lang="en-US"/>
              <a:t>The commonest primary site is the stomach followed by the colon.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0"/>
            <a:ext cx="3810000" cy="2209800"/>
          </a:xfrm>
        </p:spPr>
        <p:txBody>
          <a:bodyPr/>
          <a:lstStyle/>
          <a:p>
            <a:r>
              <a:rPr lang="en-US"/>
              <a:t>Krukenberg Tumor</a:t>
            </a:r>
          </a:p>
        </p:txBody>
      </p:sp>
      <p:pic>
        <p:nvPicPr>
          <p:cNvPr id="20483" name="Picture 3" descr="gross krukenberg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4343400" y="228600"/>
            <a:ext cx="4254500" cy="6477000"/>
          </a:xfrm>
          <a:prstGeom prst="rect">
            <a:avLst/>
          </a:prstGeom>
          <a:noFill/>
        </p:spPr>
      </p:pic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4495800" y="4648200"/>
            <a:ext cx="990600" cy="762000"/>
          </a:xfrm>
          <a:prstGeom prst="rightArrow">
            <a:avLst>
              <a:gd name="adj1" fmla="val 50000"/>
              <a:gd name="adj2" fmla="val 325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7772400" y="3048000"/>
            <a:ext cx="1066800" cy="762000"/>
          </a:xfrm>
          <a:prstGeom prst="lef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Krukenberg Tumor</a:t>
            </a:r>
          </a:p>
        </p:txBody>
      </p:sp>
      <p:pic>
        <p:nvPicPr>
          <p:cNvPr id="89093" name="Picture 5" descr="i1543-2165-130-11-1725-f02"/>
          <p:cNvPicPr>
            <a:picLocks noChangeAspect="1" noChangeArrowheads="1"/>
          </p:cNvPicPr>
          <p:nvPr/>
        </p:nvPicPr>
        <p:blipFill>
          <a:blip r:embed="rId2" cstate="print"/>
          <a:srcRect t="53993"/>
          <a:stretch>
            <a:fillRect/>
          </a:stretch>
        </p:blipFill>
        <p:spPr bwMode="auto">
          <a:xfrm>
            <a:off x="2362200" y="2286000"/>
            <a:ext cx="6781800" cy="4343400"/>
          </a:xfrm>
          <a:prstGeom prst="rect">
            <a:avLst/>
          </a:prstGeom>
          <a:noFill/>
        </p:spPr>
      </p:pic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228600" y="3124200"/>
            <a:ext cx="1828800" cy="155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Ovarian infiltration with signet ring cell</a:t>
            </a:r>
          </a:p>
        </p:txBody>
      </p:sp>
      <p:sp>
        <p:nvSpPr>
          <p:cNvPr id="89095" name="AutoShape 7"/>
          <p:cNvSpPr>
            <a:spLocks noChangeArrowheads="1"/>
          </p:cNvSpPr>
          <p:nvPr/>
        </p:nvSpPr>
        <p:spPr bwMode="auto">
          <a:xfrm>
            <a:off x="1828800" y="2667000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6" name="AutoShape 8"/>
          <p:cNvSpPr>
            <a:spLocks noChangeArrowheads="1"/>
          </p:cNvSpPr>
          <p:nvPr/>
        </p:nvSpPr>
        <p:spPr bwMode="auto">
          <a:xfrm>
            <a:off x="2133600" y="5410200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7" name="AutoShape 9"/>
          <p:cNvSpPr>
            <a:spLocks noChangeArrowheads="1"/>
          </p:cNvSpPr>
          <p:nvPr/>
        </p:nvSpPr>
        <p:spPr bwMode="auto">
          <a:xfrm>
            <a:off x="7239000" y="47244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8" name="AutoShape 10"/>
          <p:cNvSpPr>
            <a:spLocks noChangeArrowheads="1"/>
          </p:cNvSpPr>
          <p:nvPr/>
        </p:nvSpPr>
        <p:spPr bwMode="auto">
          <a:xfrm>
            <a:off x="7696200" y="4191000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8153400" cy="60960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wedg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WordArt 4"/>
          <p:cNvSpPr>
            <a:spLocks noChangeArrowheads="1" noChangeShapeType="1" noTextEdit="1"/>
          </p:cNvSpPr>
          <p:nvPr/>
        </p:nvSpPr>
        <p:spPr bwMode="auto">
          <a:xfrm>
            <a:off x="762000" y="2057400"/>
            <a:ext cx="80772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Thankyou</a:t>
            </a:r>
            <a:r>
              <a:rPr lang="en-US" sz="3600" kern="10" dirty="0" smtClean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for your patience</a:t>
            </a:r>
            <a:endParaRPr lang="en-US" sz="3600" kern="10" dirty="0">
              <a:ln w="12700" cap="sq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/>
              <a:t>Surface Epithelial tumors: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2133600"/>
            <a:ext cx="82296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>
                <a:solidFill>
                  <a:schemeClr val="tx2"/>
                </a:solidFill>
              </a:rPr>
              <a:t>Coelomic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mesothelium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Most common primary </a:t>
            </a:r>
            <a:r>
              <a:rPr lang="en-US" dirty="0" err="1">
                <a:solidFill>
                  <a:schemeClr val="tx2"/>
                </a:solidFill>
              </a:rPr>
              <a:t>neoplasms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90% of malignant tumors of ovary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Morphologically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Cystic – </a:t>
            </a:r>
            <a:r>
              <a:rPr lang="en-US" dirty="0" err="1"/>
              <a:t>Cystadenomas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Solid/cystic – </a:t>
            </a:r>
            <a:r>
              <a:rPr lang="en-US" dirty="0" err="1"/>
              <a:t>Cystadenofibromas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Solid - </a:t>
            </a:r>
            <a:r>
              <a:rPr lang="en-US" dirty="0" err="1"/>
              <a:t>adenofibromas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/>
              <a:t>Surface Epithelial tumors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2133600"/>
            <a:ext cx="8915400" cy="4267200"/>
          </a:xfrm>
        </p:spPr>
        <p:txBody>
          <a:bodyPr/>
          <a:lstStyle/>
          <a:p>
            <a:r>
              <a:rPr lang="en-US" b="1">
                <a:solidFill>
                  <a:srgbClr val="FA5F2E"/>
                </a:solidFill>
              </a:rPr>
              <a:t>Serous </a:t>
            </a:r>
            <a:r>
              <a:rPr lang="en-US"/>
              <a:t>(tubal) </a:t>
            </a:r>
          </a:p>
          <a:p>
            <a:r>
              <a:rPr lang="en-US" b="1">
                <a:solidFill>
                  <a:srgbClr val="FA5F2E"/>
                </a:solidFill>
              </a:rPr>
              <a:t>Mucinous</a:t>
            </a:r>
            <a:r>
              <a:rPr lang="en-US"/>
              <a:t> (endocx &amp; intestinal)</a:t>
            </a:r>
          </a:p>
          <a:p>
            <a:r>
              <a:rPr lang="en-US" b="1">
                <a:solidFill>
                  <a:srgbClr val="FA5F2E"/>
                </a:solidFill>
              </a:rPr>
              <a:t>Endometrioid</a:t>
            </a:r>
            <a:endParaRPr lang="en-US"/>
          </a:p>
          <a:p>
            <a:r>
              <a:rPr lang="en-US" b="1"/>
              <a:t>Transitional cell - Brenners</a:t>
            </a:r>
            <a:r>
              <a:rPr lang="en-US"/>
              <a:t>.</a:t>
            </a:r>
          </a:p>
          <a:p>
            <a:r>
              <a:rPr lang="en-US" b="1"/>
              <a:t>Clear cell</a:t>
            </a:r>
            <a:r>
              <a:rPr lang="en-US"/>
              <a:t> </a:t>
            </a:r>
          </a:p>
          <a:p>
            <a:pPr>
              <a:buFont typeface="Wingdings" pitchFamily="2" charset="2"/>
              <a:buNone/>
            </a:pPr>
            <a:endParaRPr lang="en-US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Surface Epithelial tumors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133600"/>
            <a:ext cx="8686800" cy="42672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FA5F2E"/>
                </a:solidFill>
                <a:latin typeface="Times New Roman" pitchFamily="18" charset="0"/>
                <a:cs typeface="Times New Roman" pitchFamily="18" charset="0"/>
              </a:rPr>
              <a:t>all types can be benign, borderline , or malignant, depending upon;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sz="2400" b="1" dirty="0">
              <a:solidFill>
                <a:srgbClr val="FA5F2E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2400" b="1" dirty="0">
                <a:solidFill>
                  <a:srgbClr val="FA5F2E"/>
                </a:solidFill>
                <a:latin typeface="Times New Roman" pitchFamily="18" charset="0"/>
                <a:cs typeface="Times New Roman" pitchFamily="18" charset="0"/>
              </a:rPr>
              <a:t>Benign </a:t>
            </a:r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gross: mostly cystic    - microscopic; fine papillae, single layer covering (no stratification), no nuclear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atypia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no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stromal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invasion)</a:t>
            </a:r>
          </a:p>
          <a:p>
            <a:pPr marL="609600" indent="-609600">
              <a:lnSpc>
                <a:spcPct val="80000"/>
              </a:lnSpc>
            </a:pPr>
            <a:r>
              <a:rPr lang="en-US" sz="2400" b="1" dirty="0">
                <a:solidFill>
                  <a:srgbClr val="FA5F2E"/>
                </a:solidFill>
                <a:latin typeface="Times New Roman" pitchFamily="18" charset="0"/>
                <a:cs typeface="Times New Roman" pitchFamily="18" charset="0"/>
              </a:rPr>
              <a:t>Borderline </a:t>
            </a:r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gross; cystic / solid foci    - microscopic; papillary complexity, stratification, nuclear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atypia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no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stromal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invasion</a:t>
            </a:r>
          </a:p>
          <a:p>
            <a:pPr marL="609600" indent="-609600">
              <a:lnSpc>
                <a:spcPct val="80000"/>
              </a:lnSpc>
            </a:pPr>
            <a:r>
              <a:rPr lang="en-US" sz="2400" b="1" dirty="0">
                <a:solidFill>
                  <a:srgbClr val="FA5F2E"/>
                </a:solidFill>
                <a:latin typeface="Times New Roman" pitchFamily="18" charset="0"/>
                <a:cs typeface="Times New Roman" pitchFamily="18" charset="0"/>
              </a:rPr>
              <a:t>Malignant</a:t>
            </a:r>
            <a:r>
              <a:rPr lang="en-US" sz="2400" dirty="0">
                <a:solidFill>
                  <a:srgbClr val="FA5F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gross; mostly solid &amp; hemorrhage / necrosis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- microscopic; papillary complexity, stratification, nuclear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atypia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stromal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invasion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/>
              <a:t>Serous Tumors: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2133600"/>
            <a:ext cx="86106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</a:rPr>
              <a:t>Frequently bilateral (30-66%).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</a:rPr>
              <a:t>75% benign/bord., 25% malignant.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</a:rPr>
              <a:t>One unilocular cysts, papillary/less solid- </a:t>
            </a:r>
            <a:r>
              <a:rPr lang="en-US" b="1">
                <a:solidFill>
                  <a:srgbClr val="FA5F2E"/>
                </a:solidFill>
              </a:rPr>
              <a:t>benign/borderline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</a:rPr>
              <a:t>Tall columnar ciliated epithelium.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</a:rPr>
              <a:t>Papillary, solid, hemorrhage, necrosis or adhesions – </a:t>
            </a:r>
            <a:r>
              <a:rPr lang="en-US" b="1">
                <a:solidFill>
                  <a:srgbClr val="FA5F2E"/>
                </a:solidFill>
              </a:rPr>
              <a:t>malignancy</a:t>
            </a:r>
            <a:r>
              <a:rPr lang="en-US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</a:rPr>
              <a:t>Extension to peritoneum – bad prognosis.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580</TotalTime>
  <Words>997</Words>
  <Application>Microsoft Office PowerPoint</Application>
  <PresentationFormat>On-screen Show (4:3)</PresentationFormat>
  <Paragraphs>182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Equity</vt:lpstr>
      <vt:lpstr>Ovarian Neoplasms</vt:lpstr>
      <vt:lpstr>Ovarian Neoplasms- Introduction</vt:lpstr>
      <vt:lpstr>Risk Factors</vt:lpstr>
      <vt:lpstr>Classification</vt:lpstr>
      <vt:lpstr>Slide 5</vt:lpstr>
      <vt:lpstr>Surface Epithelial tumors:</vt:lpstr>
      <vt:lpstr>Surface Epithelial tumors</vt:lpstr>
      <vt:lpstr>Surface Epithelial tumors</vt:lpstr>
      <vt:lpstr>Serous Tumors:</vt:lpstr>
      <vt:lpstr>Serous Cystadenoma</vt:lpstr>
      <vt:lpstr>Bilateral cystadenoma</vt:lpstr>
      <vt:lpstr>Serous Cystadenoma:</vt:lpstr>
      <vt:lpstr>Serous Cystadenoma </vt:lpstr>
      <vt:lpstr>Papillary serous cystadenoma (solid/cystic)-borderline</vt:lpstr>
      <vt:lpstr>Papillary cystadenoma (bor)</vt:lpstr>
      <vt:lpstr>Papillary cystadenoma (bor)</vt:lpstr>
      <vt:lpstr>Serous cystadeno Ca – bilateral</vt:lpstr>
      <vt:lpstr>Serous cystadeno Carcinoma</vt:lpstr>
      <vt:lpstr>Serous cystadenocarcinoma</vt:lpstr>
      <vt:lpstr>Mucinous Tumors:</vt:lpstr>
      <vt:lpstr>Mucinous cystadenoma </vt:lpstr>
      <vt:lpstr>Mucinous cystadenoma-borderline</vt:lpstr>
      <vt:lpstr>Mucinous cystadenocarcinoma </vt:lpstr>
      <vt:lpstr>Endometrioid tumors</vt:lpstr>
      <vt:lpstr>Endometrioid tumors</vt:lpstr>
      <vt:lpstr>Endometrioid  adenocarcinoma </vt:lpstr>
      <vt:lpstr>Clinical course of coelomic surface epithelial tumors</vt:lpstr>
      <vt:lpstr>Germ cell tumor- classification</vt:lpstr>
      <vt:lpstr>Germ cell Tumors</vt:lpstr>
      <vt:lpstr>Cystic Teratoma (Dermoid Cyst)</vt:lpstr>
      <vt:lpstr>Dermoid Cyst</vt:lpstr>
      <vt:lpstr>Monodermal teratomas </vt:lpstr>
      <vt:lpstr>Immature Teratoma</vt:lpstr>
      <vt:lpstr>Immature Teratoma</vt:lpstr>
      <vt:lpstr>Dysgerminoma  </vt:lpstr>
      <vt:lpstr>Dysgerminoma  </vt:lpstr>
      <vt:lpstr>Dysgerminoma</vt:lpstr>
      <vt:lpstr>Endodermal sinus tumor (Yolk sac carcinoma)  </vt:lpstr>
      <vt:lpstr>Endodermal sinus tumor (Yolk sac carcinoma)  </vt:lpstr>
      <vt:lpstr>Sex Cord - Stromal Tumors </vt:lpstr>
      <vt:lpstr>Granulosa Cell Tumor</vt:lpstr>
      <vt:lpstr>Granulosa Cell Tumor</vt:lpstr>
      <vt:lpstr>Granulosa Cell Tumor</vt:lpstr>
      <vt:lpstr>Thecoma  </vt:lpstr>
      <vt:lpstr>Thecoma  </vt:lpstr>
      <vt:lpstr>Thecoma  </vt:lpstr>
      <vt:lpstr>Sertoli-Leydig cell tumors  </vt:lpstr>
      <vt:lpstr>Sertoli-Leydig cell tumors</vt:lpstr>
      <vt:lpstr>Sertoli-Leydig cell tumors</vt:lpstr>
      <vt:lpstr>Metastases to ovary</vt:lpstr>
      <vt:lpstr>Krukenberg tumor </vt:lpstr>
      <vt:lpstr>Krukenberg Tumor</vt:lpstr>
      <vt:lpstr>Krukenberg Tumor</vt:lpstr>
      <vt:lpstr>Slide 54</vt:lpstr>
      <vt:lpstr>Slide 55</vt:lpstr>
    </vt:vector>
  </TitlesOfParts>
  <Company>FSM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Tumors of Ovary</dc:title>
  <dc:creator>IT</dc:creator>
  <cp:lastModifiedBy>Admin</cp:lastModifiedBy>
  <cp:revision>93</cp:revision>
  <dcterms:created xsi:type="dcterms:W3CDTF">2000-05-05T00:44:46Z</dcterms:created>
  <dcterms:modified xsi:type="dcterms:W3CDTF">2019-10-03T12:13:45Z</dcterms:modified>
</cp:coreProperties>
</file>