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  <p:sldId id="263" r:id="rId9"/>
    <p:sldId id="264" r:id="rId10"/>
    <p:sldId id="265" r:id="rId11"/>
    <p:sldId id="272" r:id="rId12"/>
    <p:sldId id="271" r:id="rId13"/>
    <p:sldId id="266" r:id="rId14"/>
    <p:sldId id="269" r:id="rId15"/>
    <p:sldId id="270" r:id="rId16"/>
    <p:sldId id="274" r:id="rId17"/>
    <p:sldId id="277" r:id="rId18"/>
    <p:sldId id="278" r:id="rId19"/>
    <p:sldId id="279" r:id="rId20"/>
    <p:sldId id="280" r:id="rId21"/>
    <p:sldId id="281" r:id="rId22"/>
    <p:sldId id="282" r:id="rId23"/>
    <p:sldId id="284" r:id="rId24"/>
    <p:sldId id="283" r:id="rId25"/>
    <p:sldId id="285" r:id="rId26"/>
    <p:sldId id="286" r:id="rId27"/>
    <p:sldId id="273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9" d="100"/>
          <a:sy n="69" d="100"/>
        </p:scale>
        <p:origin x="792" y="5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 smtClean="0"/>
              <a:t>PHYSIOLOGY OF OVULATION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u="sng" dirty="0" smtClean="0"/>
              <a:t>2.OVULATION</a:t>
            </a:r>
            <a:endParaRPr lang="en-IN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382000" cy="5105400"/>
          </a:xfrm>
        </p:spPr>
        <p:txBody>
          <a:bodyPr>
            <a:normAutofit lnSpcReduction="10000"/>
          </a:bodyPr>
          <a:lstStyle/>
          <a:p>
            <a:r>
              <a:rPr lang="en-IN" dirty="0" smtClean="0"/>
              <a:t>The process of release of an </a:t>
            </a:r>
            <a:r>
              <a:rPr lang="en-IN" dirty="0" err="1" smtClean="0"/>
              <a:t>oocyte</a:t>
            </a:r>
            <a:r>
              <a:rPr lang="en-IN" dirty="0" smtClean="0"/>
              <a:t> from the </a:t>
            </a:r>
            <a:r>
              <a:rPr lang="en-IN" dirty="0" err="1" smtClean="0"/>
              <a:t>graffian</a:t>
            </a:r>
            <a:r>
              <a:rPr lang="en-IN" dirty="0" smtClean="0"/>
              <a:t> follicle.</a:t>
            </a:r>
          </a:p>
          <a:p>
            <a:r>
              <a:rPr lang="en-IN" dirty="0" smtClean="0"/>
              <a:t>It is quickly picked up by the tubal </a:t>
            </a:r>
            <a:r>
              <a:rPr lang="en-IN" dirty="0" err="1" smtClean="0"/>
              <a:t>fimbria</a:t>
            </a:r>
            <a:r>
              <a:rPr lang="en-IN" dirty="0" smtClean="0"/>
              <a:t>.</a:t>
            </a:r>
          </a:p>
          <a:p>
            <a:r>
              <a:rPr lang="en-IN" dirty="0" smtClean="0"/>
              <a:t>Occurs on Day14 </a:t>
            </a:r>
            <a:r>
              <a:rPr lang="en-US" dirty="0" smtClean="0"/>
              <a:t>in a 28 day menstrual cycle.</a:t>
            </a:r>
            <a:endParaRPr lang="en-IN" dirty="0" smtClean="0"/>
          </a:p>
          <a:p>
            <a:r>
              <a:rPr lang="en-IN" dirty="0" smtClean="0"/>
              <a:t>The process is triggered by </a:t>
            </a:r>
            <a:r>
              <a:rPr lang="en-IN" dirty="0" err="1" smtClean="0"/>
              <a:t>midcycle</a:t>
            </a:r>
            <a:r>
              <a:rPr lang="en-IN" dirty="0" smtClean="0"/>
              <a:t> LH surge.</a:t>
            </a:r>
          </a:p>
          <a:p>
            <a:r>
              <a:rPr lang="en-IN" dirty="0" smtClean="0"/>
              <a:t>The rupture of the </a:t>
            </a:r>
            <a:r>
              <a:rPr lang="en-IN" dirty="0" err="1" smtClean="0"/>
              <a:t>graffian</a:t>
            </a:r>
            <a:r>
              <a:rPr lang="en-IN" dirty="0" smtClean="0"/>
              <a:t> follicle occurs because of the contraction of </a:t>
            </a:r>
            <a:r>
              <a:rPr lang="en-IN" dirty="0" err="1" smtClean="0"/>
              <a:t>micromuscle</a:t>
            </a:r>
            <a:r>
              <a:rPr lang="en-IN" dirty="0" smtClean="0"/>
              <a:t> present over the theca </a:t>
            </a:r>
            <a:r>
              <a:rPr lang="en-IN" dirty="0" err="1" smtClean="0"/>
              <a:t>externa</a:t>
            </a:r>
            <a:r>
              <a:rPr lang="en-IN" dirty="0" smtClean="0"/>
              <a:t> brought by prostaglandins secreted under the influence of LH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LH surge causes:</a:t>
            </a:r>
          </a:p>
          <a:p>
            <a:pPr marL="514350" indent="-514350">
              <a:buFont typeface="+mj-lt"/>
              <a:buAutoNum type="arabicPeriod"/>
            </a:pPr>
            <a:r>
              <a:rPr lang="en-IN" dirty="0" smtClean="0"/>
              <a:t>Completion of meiosis of ovum</a:t>
            </a:r>
          </a:p>
          <a:p>
            <a:pPr marL="514350" indent="-514350">
              <a:buFont typeface="+mj-lt"/>
              <a:buAutoNum type="arabicPeriod"/>
            </a:pPr>
            <a:r>
              <a:rPr lang="en-IN" dirty="0" smtClean="0"/>
              <a:t>Ovulation</a:t>
            </a:r>
          </a:p>
          <a:p>
            <a:pPr marL="514350" indent="-514350">
              <a:buFont typeface="+mj-lt"/>
              <a:buAutoNum type="arabicPeriod"/>
            </a:pPr>
            <a:r>
              <a:rPr lang="en-IN" dirty="0" smtClean="0"/>
              <a:t>Development of corpus </a:t>
            </a:r>
            <a:r>
              <a:rPr lang="en-IN" dirty="0" err="1" smtClean="0"/>
              <a:t>luteum</a:t>
            </a:r>
            <a:endParaRPr lang="en-IN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6324600"/>
          </a:xfrm>
        </p:spPr>
        <p:txBody>
          <a:bodyPr>
            <a:normAutofit lnSpcReduction="10000"/>
          </a:bodyPr>
          <a:lstStyle/>
          <a:p>
            <a:r>
              <a:rPr lang="en-IN" dirty="0" smtClean="0"/>
              <a:t>The </a:t>
            </a:r>
            <a:r>
              <a:rPr lang="en-IN" dirty="0" err="1" smtClean="0"/>
              <a:t>oocyte</a:t>
            </a:r>
            <a:r>
              <a:rPr lang="en-IN" dirty="0" smtClean="0"/>
              <a:t> completes the first meiotic division with extrusion of the first polar body which is pushed to the </a:t>
            </a:r>
            <a:r>
              <a:rPr lang="en-IN" dirty="0" err="1" smtClean="0"/>
              <a:t>perivitelline</a:t>
            </a:r>
            <a:r>
              <a:rPr lang="en-IN" dirty="0" smtClean="0"/>
              <a:t> space.</a:t>
            </a:r>
          </a:p>
          <a:p>
            <a:r>
              <a:rPr lang="en-IN" dirty="0" smtClean="0"/>
              <a:t>The dominant follicle, shortly before ovulation reaches the surface of the ovary </a:t>
            </a:r>
            <a:r>
              <a:rPr lang="en-US" dirty="0" smtClean="0"/>
              <a:t>producing swelling or a bulge on Ovarian surface.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IN" dirty="0" smtClean="0"/>
              <a:t>The cumulus becomes detached from the wall, so that the ovum with the surrounding cells (corona </a:t>
            </a:r>
            <a:r>
              <a:rPr lang="en-IN" dirty="0" err="1" smtClean="0"/>
              <a:t>radiata</a:t>
            </a:r>
            <a:r>
              <a:rPr lang="en-IN" dirty="0" smtClean="0"/>
              <a:t>) floats freely in the liquor </a:t>
            </a:r>
            <a:r>
              <a:rPr lang="en-IN" dirty="0" err="1" smtClean="0"/>
              <a:t>folliculi</a:t>
            </a:r>
            <a:r>
              <a:rPr lang="en-IN" dirty="0" smtClean="0"/>
              <a:t>.</a:t>
            </a:r>
          </a:p>
          <a:p>
            <a:pPr>
              <a:buNone/>
            </a:pPr>
            <a:endParaRPr lang="en-IN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3200400"/>
            <a:ext cx="3429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57200"/>
            <a:ext cx="3733800" cy="5943600"/>
          </a:xfrm>
        </p:spPr>
        <p:txBody>
          <a:bodyPr>
            <a:normAutofit lnSpcReduction="10000"/>
          </a:bodyPr>
          <a:lstStyle/>
          <a:p>
            <a:r>
              <a:rPr lang="en-IN" dirty="0" smtClean="0"/>
              <a:t>The follicular wall near the ovarian surface becomes thinner. The stigma develops as a conical projection which penetrates the outer surface layer of the ovary and persists for a while (30–120 seconds) as a thin membrane</a:t>
            </a:r>
          </a:p>
          <a:p>
            <a:endParaRPr lang="en-IN" dirty="0"/>
          </a:p>
        </p:txBody>
      </p:sp>
      <p:pic>
        <p:nvPicPr>
          <p:cNvPr id="4" name="Picture 4" descr="44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6200" y="0"/>
            <a:ext cx="52578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3429000" cy="6019800"/>
          </a:xfrm>
        </p:spPr>
        <p:txBody>
          <a:bodyPr>
            <a:normAutofit fontScale="92500" lnSpcReduction="10000"/>
          </a:bodyPr>
          <a:lstStyle/>
          <a:p>
            <a:r>
              <a:rPr lang="en-IN" dirty="0" smtClean="0"/>
              <a:t>The</a:t>
            </a:r>
            <a:r>
              <a:rPr lang="en-US" dirty="0" smtClean="0"/>
              <a:t> stigma ruptures</a:t>
            </a:r>
            <a:r>
              <a:rPr lang="en-IN" dirty="0" smtClean="0"/>
              <a:t> and the cumulus escapes out of the follicle by a slow oozing process, taking about 60–120 seconds along with varying amount of follicular fluid.</a:t>
            </a:r>
          </a:p>
          <a:p>
            <a:r>
              <a:rPr lang="en-IN" dirty="0" smtClean="0"/>
              <a:t>The stigma is soon closed by a plug of plasma.</a:t>
            </a:r>
          </a:p>
          <a:p>
            <a:endParaRPr lang="en-IN" dirty="0"/>
          </a:p>
        </p:txBody>
      </p:sp>
      <p:pic>
        <p:nvPicPr>
          <p:cNvPr id="4" name="Picture 4" descr="44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6200" y="0"/>
            <a:ext cx="52578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u="sng" dirty="0" smtClean="0"/>
              <a:t>3.LUTEAL PHASE</a:t>
            </a:r>
            <a:endParaRPr lang="en-IN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sz="3600" dirty="0" smtClean="0"/>
              <a:t>The period extends from formation of corpus </a:t>
            </a:r>
            <a:r>
              <a:rPr lang="en-IN" sz="3600" dirty="0" err="1" smtClean="0"/>
              <a:t>luteum</a:t>
            </a:r>
            <a:r>
              <a:rPr lang="en-IN" sz="3600" dirty="0" smtClean="0"/>
              <a:t> to the onset of menses or </a:t>
            </a:r>
            <a:r>
              <a:rPr lang="en-IN" sz="3600" dirty="0" err="1" smtClean="0"/>
              <a:t>luteolysis</a:t>
            </a:r>
            <a:r>
              <a:rPr lang="en-IN" sz="3600" dirty="0" smtClean="0"/>
              <a:t>.</a:t>
            </a:r>
          </a:p>
          <a:p>
            <a:r>
              <a:rPr lang="en-IN" sz="3600" dirty="0" smtClean="0"/>
              <a:t>Usually 14days in length.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88987"/>
          </a:xfrm>
        </p:spPr>
        <p:txBody>
          <a:bodyPr>
            <a:normAutofit/>
          </a:bodyPr>
          <a:lstStyle/>
          <a:p>
            <a:pPr algn="l"/>
            <a:r>
              <a:rPr lang="en-US" sz="4000" dirty="0" err="1" smtClean="0"/>
              <a:t>Formatiom</a:t>
            </a:r>
            <a:r>
              <a:rPr lang="en-US" sz="4000" dirty="0" smtClean="0"/>
              <a:t> of Corpus </a:t>
            </a:r>
            <a:r>
              <a:rPr lang="en-US" sz="4000" dirty="0" err="1" smtClean="0"/>
              <a:t>Luteum</a:t>
            </a:r>
            <a:r>
              <a:rPr lang="en-US" sz="4000" dirty="0" smtClean="0"/>
              <a:t>:</a:t>
            </a:r>
            <a:endParaRPr lang="en-US" sz="4000" dirty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4191000" cy="4525963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dirty="0"/>
              <a:t>After ovulation the walls of the ovarian follicle and theca </a:t>
            </a:r>
            <a:r>
              <a:rPr lang="en-US" dirty="0" err="1"/>
              <a:t>folliculi</a:t>
            </a:r>
            <a:r>
              <a:rPr lang="en-US" dirty="0"/>
              <a:t> collapse and thrown into folds called </a:t>
            </a:r>
            <a:r>
              <a:rPr lang="en-US" dirty="0" smtClean="0"/>
              <a:t>Corpus </a:t>
            </a:r>
            <a:r>
              <a:rPr lang="en-US" dirty="0" err="1" smtClean="0"/>
              <a:t>Luteum</a:t>
            </a:r>
            <a:endParaRPr lang="en-US" dirty="0"/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295400"/>
            <a:ext cx="4572000" cy="36623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867400"/>
          </a:xfrm>
        </p:spPr>
        <p:txBody>
          <a:bodyPr>
            <a:normAutofit/>
          </a:bodyPr>
          <a:lstStyle/>
          <a:p>
            <a:r>
              <a:rPr lang="en-IN" dirty="0" smtClean="0"/>
              <a:t>LUTEINISATION:</a:t>
            </a:r>
          </a:p>
          <a:p>
            <a:pPr>
              <a:buNone/>
            </a:pPr>
            <a:r>
              <a:rPr lang="en-IN" dirty="0" smtClean="0"/>
              <a:t>    The </a:t>
            </a:r>
            <a:r>
              <a:rPr lang="en-IN" dirty="0" err="1" smtClean="0"/>
              <a:t>granulosa</a:t>
            </a:r>
            <a:r>
              <a:rPr lang="en-IN" dirty="0" smtClean="0"/>
              <a:t> cells and theca cells become yellow due to deposition of lipids and </a:t>
            </a:r>
            <a:r>
              <a:rPr lang="en-IN" dirty="0" err="1" smtClean="0"/>
              <a:t>lutein</a:t>
            </a:r>
            <a:r>
              <a:rPr lang="en-IN" dirty="0" smtClean="0"/>
              <a:t> pigment.</a:t>
            </a:r>
          </a:p>
          <a:p>
            <a:r>
              <a:rPr lang="en-IN" dirty="0" smtClean="0"/>
              <a:t>The cells bloat up and increase in size with pale staining cytoplasm.</a:t>
            </a:r>
          </a:p>
          <a:p>
            <a:r>
              <a:rPr lang="en-IN" dirty="0" smtClean="0"/>
              <a:t> At the same time, the corpus </a:t>
            </a:r>
            <a:r>
              <a:rPr lang="en-IN" dirty="0" err="1" smtClean="0"/>
              <a:t>luteum</a:t>
            </a:r>
            <a:r>
              <a:rPr lang="en-IN" dirty="0" smtClean="0"/>
              <a:t> becomes vascularised from the theca </a:t>
            </a:r>
            <a:r>
              <a:rPr lang="en-IN" dirty="0" err="1" smtClean="0"/>
              <a:t>interna</a:t>
            </a:r>
            <a:r>
              <a:rPr lang="en-IN" dirty="0" smtClean="0"/>
              <a:t> layer.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    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4525963"/>
          </a:xfrm>
        </p:spPr>
        <p:txBody>
          <a:bodyPr/>
          <a:lstStyle/>
          <a:p>
            <a:r>
              <a:rPr lang="en-IN" dirty="0" smtClean="0"/>
              <a:t>The corpus </a:t>
            </a:r>
            <a:r>
              <a:rPr lang="en-IN" dirty="0" err="1" smtClean="0"/>
              <a:t>luteum</a:t>
            </a:r>
            <a:r>
              <a:rPr lang="en-IN" dirty="0" smtClean="0"/>
              <a:t>  reaches maximum maturity by 22</a:t>
            </a:r>
            <a:r>
              <a:rPr lang="en-IN" baseline="30000" dirty="0" smtClean="0"/>
              <a:t>nd</a:t>
            </a:r>
            <a:r>
              <a:rPr lang="en-IN" dirty="0" smtClean="0"/>
              <a:t> day of normal menstrual cycle, when it attains the size of 2cm or more.</a:t>
            </a:r>
          </a:p>
          <a:p>
            <a:r>
              <a:rPr lang="en-US" dirty="0" smtClean="0"/>
              <a:t>It secretes Progesterone, </a:t>
            </a:r>
            <a:r>
              <a:rPr lang="en-US" dirty="0" err="1" smtClean="0"/>
              <a:t>Inhibin</a:t>
            </a:r>
            <a:r>
              <a:rPr lang="en-US" dirty="0" smtClean="0"/>
              <a:t> A and little estrogen.</a:t>
            </a:r>
          </a:p>
          <a:p>
            <a:r>
              <a:rPr lang="en-US" dirty="0" smtClean="0"/>
              <a:t>High levels of progesterone which is the characteristic of </a:t>
            </a:r>
            <a:r>
              <a:rPr lang="en-US" dirty="0" err="1" smtClean="0"/>
              <a:t>luteal</a:t>
            </a:r>
            <a:r>
              <a:rPr lang="en-US" dirty="0" smtClean="0"/>
              <a:t> phase, prepares the </a:t>
            </a:r>
            <a:r>
              <a:rPr lang="en-US" dirty="0" err="1" smtClean="0"/>
              <a:t>endometrium</a:t>
            </a:r>
            <a:r>
              <a:rPr lang="en-US" dirty="0" smtClean="0"/>
              <a:t> for </a:t>
            </a:r>
            <a:r>
              <a:rPr lang="en-IN" dirty="0" smtClean="0"/>
              <a:t>implantation.</a:t>
            </a:r>
            <a:endParaRPr lang="en-US" dirty="0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30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If fertilization does not occur</a:t>
            </a: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i="1" dirty="0" smtClean="0"/>
              <a:t>corpus </a:t>
            </a:r>
            <a:r>
              <a:rPr lang="en-US" sz="3100" i="1" dirty="0" err="1" smtClean="0"/>
              <a:t>luteum</a:t>
            </a:r>
            <a:r>
              <a:rPr lang="en-US" sz="3100" i="1" dirty="0" smtClean="0"/>
              <a:t> of menstruation -----›</a:t>
            </a:r>
            <a:r>
              <a:rPr lang="en-US" sz="3100" dirty="0" smtClean="0"/>
              <a:t>   </a:t>
            </a:r>
            <a:r>
              <a:rPr lang="en-US" sz="3100" i="1" dirty="0" smtClean="0"/>
              <a:t>corpus </a:t>
            </a:r>
            <a:r>
              <a:rPr lang="en-US" sz="3100" i="1" dirty="0" err="1" smtClean="0"/>
              <a:t>albicans</a:t>
            </a:r>
            <a:r>
              <a:rPr lang="en-US" i="1" dirty="0" smtClean="0"/>
              <a:t/>
            </a:r>
            <a:br>
              <a:rPr lang="en-US" i="1" dirty="0" smtClean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1"/>
            <a:ext cx="8229600" cy="3428999"/>
          </a:xfrm>
        </p:spPr>
        <p:txBody>
          <a:bodyPr/>
          <a:lstStyle/>
          <a:p>
            <a:r>
              <a:rPr lang="en-IN" sz="4000" dirty="0" err="1" smtClean="0"/>
              <a:t>Luteolysis</a:t>
            </a:r>
            <a:r>
              <a:rPr lang="en-IN" dirty="0" smtClean="0"/>
              <a:t> takes place.</a:t>
            </a:r>
          </a:p>
          <a:p>
            <a:pPr marL="514350" indent="-514350">
              <a:buFont typeface="+mj-lt"/>
              <a:buAutoNum type="arabicPeriod"/>
            </a:pPr>
            <a:r>
              <a:rPr lang="en-IN" sz="2800" dirty="0" smtClean="0"/>
              <a:t>Blood supply to corpus </a:t>
            </a:r>
            <a:r>
              <a:rPr lang="en-IN" sz="2800" dirty="0" err="1" smtClean="0"/>
              <a:t>luteum</a:t>
            </a:r>
            <a:r>
              <a:rPr lang="en-IN" sz="2800" dirty="0" smtClean="0"/>
              <a:t> decreases</a:t>
            </a:r>
          </a:p>
          <a:p>
            <a:pPr marL="514350" indent="-514350">
              <a:buFont typeface="+mj-lt"/>
              <a:buAutoNum type="arabicPeriod"/>
            </a:pPr>
            <a:r>
              <a:rPr lang="en-IN" sz="2800" dirty="0" smtClean="0"/>
              <a:t>Hormone production ceases</a:t>
            </a:r>
          </a:p>
          <a:p>
            <a:pPr marL="514350" indent="-514350">
              <a:buFont typeface="+mj-lt"/>
              <a:buAutoNum type="arabicPeriod"/>
            </a:pPr>
            <a:r>
              <a:rPr lang="en-IN" sz="2800" dirty="0" smtClean="0"/>
              <a:t>Hyaline degeneration of </a:t>
            </a:r>
            <a:r>
              <a:rPr lang="en-IN" sz="2800" dirty="0" err="1" smtClean="0"/>
              <a:t>granulosa</a:t>
            </a:r>
            <a:r>
              <a:rPr lang="en-IN" sz="2800" dirty="0" smtClean="0"/>
              <a:t> cells</a:t>
            </a:r>
          </a:p>
          <a:p>
            <a:pPr marL="514350" indent="-514350">
              <a:buFont typeface="+mj-lt"/>
              <a:buAutoNum type="arabicPeriod"/>
            </a:pPr>
            <a:r>
              <a:rPr lang="en-IN" sz="2800" dirty="0" smtClean="0"/>
              <a:t>Cells become fibrotic</a:t>
            </a:r>
          </a:p>
          <a:p>
            <a:pPr marL="514350" indent="-514350">
              <a:buNone/>
            </a:pPr>
            <a:r>
              <a:rPr lang="en-IN" sz="2800" dirty="0" smtClean="0"/>
              <a:t>      and the resulting structure is called corpus </a:t>
            </a:r>
            <a:r>
              <a:rPr lang="en-IN" sz="2800" dirty="0" err="1" smtClean="0"/>
              <a:t>albicans</a:t>
            </a:r>
            <a:r>
              <a:rPr lang="en-IN" sz="2800" dirty="0" smtClean="0"/>
              <a:t>.</a:t>
            </a:r>
            <a:endParaRPr lang="en-IN" sz="28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648200"/>
            <a:ext cx="9144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Female Reproductive Cycles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37338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dirty="0"/>
              <a:t>Starts at </a:t>
            </a:r>
            <a:r>
              <a:rPr lang="en-US" dirty="0" smtClean="0"/>
              <a:t>puberty.</a:t>
            </a:r>
            <a:endParaRPr lang="en-US" dirty="0"/>
          </a:p>
          <a:p>
            <a:pPr>
              <a:buFontTx/>
              <a:buChar char="•"/>
            </a:pPr>
            <a:r>
              <a:rPr lang="en-US" dirty="0" smtClean="0"/>
              <a:t>Continues </a:t>
            </a:r>
            <a:r>
              <a:rPr lang="en-US" dirty="0"/>
              <a:t>throughout the reproductive </a:t>
            </a:r>
            <a:r>
              <a:rPr lang="en-US" dirty="0" smtClean="0"/>
              <a:t>period.</a:t>
            </a:r>
            <a:endParaRPr lang="en-US" dirty="0"/>
          </a:p>
          <a:p>
            <a:pPr>
              <a:buFontTx/>
              <a:buChar char="•"/>
            </a:pPr>
            <a:r>
              <a:rPr lang="en-US" dirty="0"/>
              <a:t>Monthly </a:t>
            </a:r>
            <a:r>
              <a:rPr lang="en-US" dirty="0" smtClean="0"/>
              <a:t>female reproductive cycles </a:t>
            </a:r>
            <a:r>
              <a:rPr lang="en-US" dirty="0"/>
              <a:t>involves activities of hypothalamus, pituitary gland, ovaries, uterus, uterine tubes, vagina and mammary </a:t>
            </a:r>
            <a:r>
              <a:rPr lang="en-US" dirty="0" smtClean="0"/>
              <a:t>glands.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30362"/>
          </a:xfrm>
        </p:spPr>
        <p:txBody>
          <a:bodyPr>
            <a:normAutofit fontScale="90000"/>
          </a:bodyPr>
          <a:lstStyle/>
          <a:p>
            <a:pPr rtl="1">
              <a:tabLst>
                <a:tab pos="276225" algn="l"/>
              </a:tabLst>
            </a:pPr>
            <a:r>
              <a:rPr lang="en-US" sz="5400" dirty="0" smtClean="0"/>
              <a:t>If fertilization occurs</a:t>
            </a:r>
            <a:br>
              <a:rPr lang="en-US" sz="5400" dirty="0" smtClean="0"/>
            </a:br>
            <a:r>
              <a:rPr lang="en-US" i="1" dirty="0" smtClean="0"/>
              <a:t>corpus </a:t>
            </a:r>
            <a:r>
              <a:rPr lang="en-US" i="1" dirty="0" err="1" smtClean="0"/>
              <a:t>luteum</a:t>
            </a:r>
            <a:r>
              <a:rPr lang="en-US" i="1" dirty="0" smtClean="0"/>
              <a:t> of pregnancy</a:t>
            </a:r>
            <a:br>
              <a:rPr lang="en-US" i="1" dirty="0" smtClean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1037"/>
            <a:ext cx="8229600" cy="4525963"/>
          </a:xfrm>
        </p:spPr>
        <p:txBody>
          <a:bodyPr/>
          <a:lstStyle/>
          <a:p>
            <a:r>
              <a:rPr lang="en-US" dirty="0" smtClean="0"/>
              <a:t>If the </a:t>
            </a:r>
            <a:r>
              <a:rPr lang="en-US" dirty="0" err="1" smtClean="0"/>
              <a:t>oocyte</a:t>
            </a:r>
            <a:r>
              <a:rPr lang="en-US" dirty="0" smtClean="0"/>
              <a:t> is fertilized the Corpus </a:t>
            </a:r>
            <a:r>
              <a:rPr lang="en-US" dirty="0" err="1" smtClean="0"/>
              <a:t>Luteum</a:t>
            </a:r>
            <a:r>
              <a:rPr lang="en-US" dirty="0" smtClean="0"/>
              <a:t> enlarges &amp; remains active till the placenta takes over the hormone production at 10-12wks.</a:t>
            </a:r>
          </a:p>
          <a:p>
            <a:r>
              <a:rPr lang="en-US" dirty="0" err="1" smtClean="0"/>
              <a:t>hcG</a:t>
            </a:r>
            <a:r>
              <a:rPr lang="en-US" dirty="0" smtClean="0"/>
              <a:t> secreted by </a:t>
            </a:r>
            <a:r>
              <a:rPr lang="en-US" dirty="0" err="1" smtClean="0"/>
              <a:t>trophoblasts</a:t>
            </a:r>
            <a:r>
              <a:rPr lang="en-US" dirty="0" smtClean="0"/>
              <a:t> prevents </a:t>
            </a:r>
            <a:r>
              <a:rPr lang="en-US" dirty="0" err="1" smtClean="0"/>
              <a:t>luteolysis</a:t>
            </a:r>
            <a:r>
              <a:rPr lang="en-US" dirty="0" smtClean="0"/>
              <a:t>.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IN" dirty="0" smtClean="0"/>
              <a:t>Ovulation Symptoms: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Light spotting</a:t>
            </a:r>
          </a:p>
          <a:p>
            <a:r>
              <a:rPr lang="en-IN" dirty="0" smtClean="0"/>
              <a:t>Slight cramping or pain on one side of the pelvis</a:t>
            </a:r>
          </a:p>
          <a:p>
            <a:r>
              <a:rPr lang="en-IN" dirty="0" smtClean="0"/>
              <a:t>Abdominal bloating</a:t>
            </a:r>
          </a:p>
          <a:p>
            <a:r>
              <a:rPr lang="en-IN" dirty="0" smtClean="0"/>
              <a:t>Breast tenderness</a:t>
            </a:r>
          </a:p>
          <a:p>
            <a:r>
              <a:rPr lang="en-IN" dirty="0" smtClean="0"/>
              <a:t>Increased libido</a:t>
            </a:r>
          </a:p>
          <a:p>
            <a:pPr>
              <a:buNone/>
            </a:pPr>
            <a:endParaRPr lang="en-IN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IN" dirty="0" smtClean="0"/>
              <a:t>Signs: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410200" cy="4525963"/>
          </a:xfrm>
        </p:spPr>
        <p:txBody>
          <a:bodyPr>
            <a:normAutofit fontScale="92500" lnSpcReduction="20000"/>
          </a:bodyPr>
          <a:lstStyle/>
          <a:p>
            <a:r>
              <a:rPr lang="en-IN" b="1" dirty="0" smtClean="0"/>
              <a:t>BBT: </a:t>
            </a:r>
          </a:p>
          <a:p>
            <a:pPr>
              <a:buNone/>
            </a:pPr>
            <a:r>
              <a:rPr lang="en-IN" dirty="0" smtClean="0"/>
              <a:t>    Temperature reduces by 1/2</a:t>
            </a:r>
            <a:r>
              <a:rPr lang="en-IN" dirty="0" smtClean="0">
                <a:latin typeface="Times New Roman"/>
                <a:cs typeface="Times New Roman"/>
              </a:rPr>
              <a:t>̊ F.</a:t>
            </a:r>
          </a:p>
          <a:p>
            <a:pPr>
              <a:buNone/>
            </a:pPr>
            <a:endParaRPr lang="en-IN" dirty="0" smtClean="0">
              <a:latin typeface="Times New Roman"/>
              <a:cs typeface="Times New Roman"/>
            </a:endParaRPr>
          </a:p>
          <a:p>
            <a:r>
              <a:rPr lang="en-IN" b="1" dirty="0" err="1" smtClean="0">
                <a:latin typeface="Times New Roman"/>
                <a:cs typeface="Times New Roman"/>
              </a:rPr>
              <a:t>Spinnbarkeit</a:t>
            </a:r>
            <a:r>
              <a:rPr lang="en-IN" b="1" dirty="0" smtClean="0">
                <a:latin typeface="Times New Roman"/>
                <a:cs typeface="Times New Roman"/>
              </a:rPr>
              <a:t> phenomenon/ Thread test for oestrogen activity:</a:t>
            </a:r>
            <a:endParaRPr lang="en-IN" dirty="0" smtClean="0">
              <a:latin typeface="Times New Roman"/>
              <a:cs typeface="Times New Roman"/>
            </a:endParaRPr>
          </a:p>
          <a:p>
            <a:pPr>
              <a:buNone/>
            </a:pPr>
            <a:r>
              <a:rPr lang="en-IN" dirty="0" smtClean="0">
                <a:latin typeface="Times New Roman"/>
                <a:cs typeface="Times New Roman"/>
              </a:rPr>
              <a:t>    Cervical mucous at the time of ovulation is thin and profuse and has the property of great elasticity and will withstand stretching up to 10cm.</a:t>
            </a:r>
            <a:endParaRPr lang="en-IN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0"/>
            <a:ext cx="32766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3200400"/>
            <a:ext cx="30480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229600" cy="1143000"/>
          </a:xfrm>
        </p:spPr>
        <p:txBody>
          <a:bodyPr/>
          <a:lstStyle/>
          <a:p>
            <a:r>
              <a:rPr lang="en-IN" dirty="0" smtClean="0"/>
              <a:t>Tests for Ovulation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4114800" cy="5486400"/>
          </a:xfrm>
        </p:spPr>
        <p:txBody>
          <a:bodyPr>
            <a:normAutofit fontScale="92500" lnSpcReduction="20000"/>
          </a:bodyPr>
          <a:lstStyle/>
          <a:p>
            <a:r>
              <a:rPr lang="en-IN" b="1" dirty="0" smtClean="0"/>
              <a:t>Urinary LH:</a:t>
            </a:r>
          </a:p>
          <a:p>
            <a:pPr>
              <a:buNone/>
            </a:pPr>
            <a:r>
              <a:rPr lang="en-IN" dirty="0" smtClean="0"/>
              <a:t>    Ovulation occurs 36hrs after LH surge. Serial measurement of urinary LH starting 3-4 days prior to the predicted LH surge is used to predict ovulation.</a:t>
            </a:r>
          </a:p>
          <a:p>
            <a:pPr>
              <a:buNone/>
            </a:pPr>
            <a:r>
              <a:rPr lang="en-IN" dirty="0" smtClean="0"/>
              <a:t>    </a:t>
            </a:r>
          </a:p>
          <a:p>
            <a:pPr>
              <a:buNone/>
            </a:pPr>
            <a:r>
              <a:rPr lang="en-IN" dirty="0" smtClean="0"/>
              <a:t>    LH&gt;40mIU/ml is considered to indicate a surge.</a:t>
            </a:r>
          </a:p>
          <a:p>
            <a:endParaRPr lang="en-IN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2600" y="1066800"/>
            <a:ext cx="303847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4953000" cy="5410200"/>
          </a:xfrm>
        </p:spPr>
        <p:txBody>
          <a:bodyPr>
            <a:normAutofit/>
          </a:bodyPr>
          <a:lstStyle/>
          <a:p>
            <a:r>
              <a:rPr lang="en-IN" b="1" dirty="0" err="1" smtClean="0"/>
              <a:t>Ultrasonography</a:t>
            </a:r>
            <a:r>
              <a:rPr lang="en-IN" b="1" dirty="0" smtClean="0"/>
              <a:t>:</a:t>
            </a:r>
          </a:p>
          <a:p>
            <a:pPr>
              <a:buNone/>
            </a:pPr>
            <a:r>
              <a:rPr lang="en-IN" dirty="0" smtClean="0"/>
              <a:t>    Serial </a:t>
            </a:r>
            <a:r>
              <a:rPr lang="en-IN" dirty="0" err="1" smtClean="0"/>
              <a:t>sonographic</a:t>
            </a:r>
            <a:r>
              <a:rPr lang="en-IN" dirty="0" smtClean="0"/>
              <a:t> examination of the ovaries is used to visualise the development of the dominant follicle and its subsequent collapse after ovulation.</a:t>
            </a:r>
            <a:endParaRPr lang="en-IN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2600" y="0"/>
            <a:ext cx="3581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5410200" cy="4906963"/>
          </a:xfrm>
        </p:spPr>
        <p:txBody>
          <a:bodyPr/>
          <a:lstStyle/>
          <a:p>
            <a:r>
              <a:rPr lang="en-IN" b="1" dirty="0" smtClean="0"/>
              <a:t>Endometrial biopsy:</a:t>
            </a:r>
          </a:p>
          <a:p>
            <a:pPr>
              <a:buNone/>
            </a:pPr>
            <a:r>
              <a:rPr lang="en-IN" dirty="0" smtClean="0"/>
              <a:t>    Should be performed preferably 1 or 2days before the onset of menstruation.</a:t>
            </a:r>
          </a:p>
          <a:p>
            <a:pPr>
              <a:buNone/>
            </a:pPr>
            <a:endParaRPr lang="en-IN" dirty="0" smtClean="0"/>
          </a:p>
          <a:p>
            <a:pPr>
              <a:buNone/>
            </a:pPr>
            <a:r>
              <a:rPr lang="en-IN" dirty="0" smtClean="0"/>
              <a:t>    </a:t>
            </a:r>
            <a:r>
              <a:rPr lang="en-IN" dirty="0" err="1" smtClean="0"/>
              <a:t>Secretory</a:t>
            </a:r>
            <a:r>
              <a:rPr lang="en-IN" dirty="0" smtClean="0"/>
              <a:t> changes prove that the cycle has been </a:t>
            </a:r>
            <a:r>
              <a:rPr lang="en-IN" dirty="0" err="1" smtClean="0"/>
              <a:t>ovulatory</a:t>
            </a:r>
            <a:endParaRPr lang="en-IN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1295400"/>
            <a:ext cx="29718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IN" dirty="0" smtClean="0"/>
              <a:t>APPLIED PHYSIOLOGY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4800600" cy="5105400"/>
          </a:xfrm>
        </p:spPr>
        <p:txBody>
          <a:bodyPr>
            <a:normAutofit/>
          </a:bodyPr>
          <a:lstStyle/>
          <a:p>
            <a:r>
              <a:rPr lang="en-IN" dirty="0" smtClean="0"/>
              <a:t>Multiple ovulation resulting in multiple pregnancy.</a:t>
            </a:r>
          </a:p>
          <a:p>
            <a:r>
              <a:rPr lang="en-IN" dirty="0" err="1" smtClean="0"/>
              <a:t>Anovulation</a:t>
            </a:r>
            <a:endParaRPr lang="en-IN" dirty="0" smtClean="0"/>
          </a:p>
          <a:p>
            <a:pPr>
              <a:buNone/>
            </a:pPr>
            <a:r>
              <a:rPr lang="en-IN" dirty="0" smtClean="0"/>
              <a:t>    10% cases of infertility</a:t>
            </a:r>
          </a:p>
          <a:p>
            <a:r>
              <a:rPr lang="en-IN" dirty="0" smtClean="0"/>
              <a:t>PCOS</a:t>
            </a:r>
          </a:p>
          <a:p>
            <a:r>
              <a:rPr lang="en-IN" dirty="0" smtClean="0"/>
              <a:t>AUB-O</a:t>
            </a:r>
          </a:p>
          <a:p>
            <a:r>
              <a:rPr lang="en-IN" dirty="0" smtClean="0"/>
              <a:t>Luteinized </a:t>
            </a:r>
            <a:r>
              <a:rPr lang="en-IN" dirty="0" err="1" smtClean="0"/>
              <a:t>unruptured</a:t>
            </a:r>
            <a:r>
              <a:rPr lang="en-IN" dirty="0" smtClean="0"/>
              <a:t> follicle</a:t>
            </a:r>
          </a:p>
          <a:p>
            <a:endParaRPr lang="en-IN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57850" y="3648075"/>
            <a:ext cx="3486150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914400"/>
            <a:ext cx="43434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0"/>
            <a:ext cx="89916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2"/>
          <p:cNvSpPr txBox="1">
            <a:spLocks noChangeArrowheads="1"/>
          </p:cNvSpPr>
          <p:nvPr/>
        </p:nvSpPr>
        <p:spPr bwMode="auto">
          <a:xfrm>
            <a:off x="457200" y="4038600"/>
            <a:ext cx="466775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US" sz="3600" dirty="0"/>
              <a:t>The</a:t>
            </a:r>
            <a:r>
              <a:rPr lang="en-US" sz="3600" b="1" i="1" dirty="0"/>
              <a:t> </a:t>
            </a:r>
            <a:r>
              <a:rPr lang="en-US" sz="3600" b="1" i="1" dirty="0" smtClean="0"/>
              <a:t>“OVARIAN” </a:t>
            </a:r>
            <a:r>
              <a:rPr lang="en-US" sz="3600" dirty="0"/>
              <a:t>cycle</a:t>
            </a:r>
            <a:r>
              <a:rPr lang="en-US" sz="3600" b="1" i="1" dirty="0"/>
              <a:t> </a:t>
            </a:r>
            <a:endParaRPr lang="en-US" sz="3600" b="1" dirty="0"/>
          </a:p>
          <a:p>
            <a:pPr marL="342900" indent="-342900">
              <a:buFontTx/>
              <a:buAutoNum type="arabicPeriod"/>
            </a:pPr>
            <a:r>
              <a:rPr lang="en-US" sz="3600" dirty="0"/>
              <a:t>The</a:t>
            </a:r>
            <a:r>
              <a:rPr lang="en-US" sz="3600" b="1" i="1" dirty="0"/>
              <a:t> </a:t>
            </a:r>
            <a:r>
              <a:rPr lang="en-US" sz="3600" b="1" i="1" dirty="0" smtClean="0"/>
              <a:t>“UTERINE” </a:t>
            </a:r>
            <a:r>
              <a:rPr lang="en-US" sz="3600" dirty="0"/>
              <a:t>cycle</a:t>
            </a:r>
            <a:r>
              <a:rPr lang="en-US" sz="3600" b="1" i="1" dirty="0"/>
              <a:t> </a:t>
            </a:r>
            <a:endParaRPr lang="en-US" sz="3600" b="1" dirty="0"/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  <a:noFill/>
          <a:ln/>
        </p:spPr>
        <p:txBody>
          <a:bodyPr/>
          <a:lstStyle/>
          <a:p>
            <a:r>
              <a:rPr lang="en-US" dirty="0"/>
              <a:t>Female Reproductive Cycles</a:t>
            </a:r>
          </a:p>
        </p:txBody>
      </p:sp>
      <p:sp>
        <p:nvSpPr>
          <p:cNvPr id="5" name="Rectangle 4"/>
          <p:cNvSpPr/>
          <p:nvPr/>
        </p:nvSpPr>
        <p:spPr>
          <a:xfrm>
            <a:off x="533400" y="1295400"/>
            <a:ext cx="8229600" cy="2751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3200" dirty="0" smtClean="0"/>
              <a:t>These are the monthly rhythmic changes in the ovary and uterus. </a:t>
            </a:r>
          </a:p>
          <a:p>
            <a:pPr>
              <a:lnSpc>
                <a:spcPct val="90000"/>
              </a:lnSpc>
              <a:defRPr/>
            </a:pPr>
            <a:r>
              <a:rPr lang="en-US" sz="3200" dirty="0" smtClean="0"/>
              <a:t>   </a:t>
            </a:r>
          </a:p>
          <a:p>
            <a:pPr>
              <a:lnSpc>
                <a:spcPct val="90000"/>
              </a:lnSpc>
              <a:defRPr/>
            </a:pPr>
            <a:r>
              <a:rPr lang="en-US" sz="3200" dirty="0" smtClean="0"/>
              <a:t>These cycles occur approximately every 28 days.    </a:t>
            </a:r>
          </a:p>
          <a:p>
            <a:pPr>
              <a:lnSpc>
                <a:spcPct val="90000"/>
              </a:lnSpc>
              <a:defRPr/>
            </a:pPr>
            <a:endParaRPr lang="en-US" sz="3200" dirty="0" smtClean="0"/>
          </a:p>
          <a:p>
            <a:pPr>
              <a:lnSpc>
                <a:spcPct val="90000"/>
              </a:lnSpc>
              <a:defRPr/>
            </a:pPr>
            <a:r>
              <a:rPr lang="en-US" sz="3200" dirty="0" smtClean="0"/>
              <a:t>They include:</a:t>
            </a:r>
            <a:endParaRPr lang="en-US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762000"/>
          </a:xfrm>
        </p:spPr>
        <p:txBody>
          <a:bodyPr/>
          <a:lstStyle/>
          <a:p>
            <a:r>
              <a:rPr lang="en-IN" dirty="0" smtClean="0"/>
              <a:t>OVARIAN CYCLE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46783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IN" dirty="0" smtClean="0"/>
              <a:t>FOLLICULAR PHASE: The development and maturation of a follicle</a:t>
            </a:r>
          </a:p>
          <a:p>
            <a:pPr marL="514350" indent="-514350">
              <a:buFont typeface="+mj-lt"/>
              <a:buAutoNum type="arabicPeriod"/>
            </a:pPr>
            <a:r>
              <a:rPr lang="en-IN" dirty="0" smtClean="0"/>
              <a:t>OVULATION</a:t>
            </a:r>
          </a:p>
          <a:p>
            <a:pPr marL="514350" indent="-514350">
              <a:buFont typeface="+mj-lt"/>
              <a:buAutoNum type="arabicPeriod"/>
            </a:pPr>
            <a:r>
              <a:rPr lang="en-IN" dirty="0" smtClean="0"/>
              <a:t>LUTEAL PHASE: Formation of corpus </a:t>
            </a:r>
            <a:r>
              <a:rPr lang="en-IN" dirty="0" err="1" smtClean="0"/>
              <a:t>luteum</a:t>
            </a:r>
            <a:r>
              <a:rPr lang="en-IN" dirty="0" smtClean="0"/>
              <a:t> and its degeneration</a:t>
            </a:r>
            <a:endParaRPr lang="en-IN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3581400"/>
            <a:ext cx="72390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IN" u="sng" dirty="0" smtClean="0"/>
              <a:t>1.Follicular phase:</a:t>
            </a:r>
            <a:endParaRPr lang="en-IN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The development and maturation of a follicle.</a:t>
            </a:r>
            <a:br>
              <a:rPr lang="en-IN" dirty="0" smtClean="0"/>
            </a:br>
            <a:endParaRPr lang="en-IN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438400"/>
            <a:ext cx="91440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914400"/>
          </a:xfrm>
        </p:spPr>
        <p:txBody>
          <a:bodyPr>
            <a:normAutofit/>
          </a:bodyPr>
          <a:lstStyle/>
          <a:p>
            <a:pPr algn="l"/>
            <a:r>
              <a:rPr lang="en-IN" sz="4000" dirty="0" smtClean="0"/>
              <a:t> Stages of follicular development:</a:t>
            </a:r>
            <a:endParaRPr lang="en-IN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5334000" cy="5867400"/>
          </a:xfrm>
        </p:spPr>
        <p:txBody>
          <a:bodyPr>
            <a:normAutofit fontScale="85000" lnSpcReduction="10000"/>
          </a:bodyPr>
          <a:lstStyle/>
          <a:p>
            <a:r>
              <a:rPr lang="en-IN" u="sng" dirty="0" smtClean="0"/>
              <a:t>PRIMORDIAL FOLLICLE:</a:t>
            </a:r>
            <a:endParaRPr lang="en-IN" dirty="0" smtClean="0"/>
          </a:p>
          <a:p>
            <a:pPr>
              <a:buNone/>
            </a:pPr>
            <a:r>
              <a:rPr lang="en-IN" dirty="0" smtClean="0"/>
              <a:t>    Consists of a </a:t>
            </a:r>
            <a:r>
              <a:rPr lang="en-IN" dirty="0" err="1" smtClean="0"/>
              <a:t>oocyte</a:t>
            </a:r>
            <a:r>
              <a:rPr lang="en-IN" dirty="0" smtClean="0"/>
              <a:t> surrounded by a layer of flattened follicular epithelial cells.</a:t>
            </a:r>
          </a:p>
          <a:p>
            <a:pPr>
              <a:buNone/>
            </a:pPr>
            <a:endParaRPr lang="en-IN" dirty="0" smtClean="0"/>
          </a:p>
          <a:p>
            <a:r>
              <a:rPr lang="en-IN" u="sng" dirty="0" smtClean="0"/>
              <a:t>PRIMARY/EARLY PREANTRAL FOLLICLE:</a:t>
            </a:r>
          </a:p>
          <a:p>
            <a:pPr>
              <a:buNone/>
            </a:pPr>
            <a:r>
              <a:rPr lang="en-IN" dirty="0" smtClean="0"/>
              <a:t>    A hyaline membrane called </a:t>
            </a:r>
            <a:r>
              <a:rPr lang="en-IN" dirty="0" err="1" smtClean="0"/>
              <a:t>zona</a:t>
            </a:r>
            <a:r>
              <a:rPr lang="en-IN" dirty="0" smtClean="0"/>
              <a:t> </a:t>
            </a:r>
            <a:r>
              <a:rPr lang="en-IN" dirty="0" err="1" smtClean="0"/>
              <a:t>pellucida</a:t>
            </a:r>
            <a:r>
              <a:rPr lang="en-IN" dirty="0" smtClean="0"/>
              <a:t> is formed around the ovum.</a:t>
            </a:r>
            <a:endParaRPr lang="en-IN" u="sng" dirty="0" smtClean="0"/>
          </a:p>
          <a:p>
            <a:pPr>
              <a:buNone/>
            </a:pPr>
            <a:r>
              <a:rPr lang="en-IN" dirty="0" smtClean="0"/>
              <a:t>    The </a:t>
            </a:r>
            <a:r>
              <a:rPr lang="en-IN" dirty="0" err="1" smtClean="0"/>
              <a:t>granulosa</a:t>
            </a:r>
            <a:r>
              <a:rPr lang="en-IN" dirty="0" smtClean="0"/>
              <a:t> cells increase in number, become </a:t>
            </a:r>
            <a:r>
              <a:rPr lang="en-IN" dirty="0" err="1" smtClean="0"/>
              <a:t>cuboidal</a:t>
            </a:r>
            <a:r>
              <a:rPr lang="en-IN" dirty="0" smtClean="0"/>
              <a:t> and arrange themselves in a </a:t>
            </a:r>
            <a:r>
              <a:rPr lang="en-IN" dirty="0" err="1" smtClean="0"/>
              <a:t>pseudostratified</a:t>
            </a:r>
            <a:r>
              <a:rPr lang="en-IN" dirty="0" smtClean="0"/>
              <a:t> layer</a:t>
            </a:r>
            <a:endParaRPr lang="en-IN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1219200"/>
            <a:ext cx="3429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3733800"/>
            <a:ext cx="38862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04800"/>
            <a:ext cx="5562600" cy="6172200"/>
          </a:xfrm>
        </p:spPr>
        <p:txBody>
          <a:bodyPr/>
          <a:lstStyle/>
          <a:p>
            <a:r>
              <a:rPr lang="en-IN" u="sng" dirty="0" smtClean="0"/>
              <a:t>SECONDARY/LATE PREANTRAL FOLLICLE:</a:t>
            </a:r>
            <a:endParaRPr lang="en-IN" dirty="0" smtClean="0"/>
          </a:p>
          <a:p>
            <a:pPr>
              <a:buNone/>
            </a:pPr>
            <a:r>
              <a:rPr lang="en-IN" dirty="0" smtClean="0"/>
              <a:t>   With increase in FSH levels , the </a:t>
            </a:r>
            <a:r>
              <a:rPr lang="en-IN" dirty="0" err="1" smtClean="0"/>
              <a:t>oocyte</a:t>
            </a:r>
            <a:r>
              <a:rPr lang="en-IN" dirty="0" smtClean="0"/>
              <a:t> grows further &amp; </a:t>
            </a:r>
            <a:r>
              <a:rPr lang="en-IN" dirty="0" err="1" smtClean="0"/>
              <a:t>granulosa</a:t>
            </a:r>
            <a:r>
              <a:rPr lang="en-IN" dirty="0" smtClean="0"/>
              <a:t> cells increase in number.</a:t>
            </a:r>
          </a:p>
          <a:p>
            <a:pPr>
              <a:buNone/>
            </a:pPr>
            <a:r>
              <a:rPr lang="en-IN" dirty="0" smtClean="0"/>
              <a:t>   The </a:t>
            </a:r>
            <a:r>
              <a:rPr lang="en-IN" dirty="0" err="1" smtClean="0"/>
              <a:t>stroma</a:t>
            </a:r>
            <a:r>
              <a:rPr lang="en-IN" dirty="0" smtClean="0"/>
              <a:t> surrounding the  follicle differentiates into theca </a:t>
            </a:r>
            <a:r>
              <a:rPr lang="en-IN" dirty="0" err="1" smtClean="0"/>
              <a:t>interna</a:t>
            </a:r>
            <a:r>
              <a:rPr lang="en-IN" dirty="0" smtClean="0"/>
              <a:t> and theca </a:t>
            </a:r>
            <a:r>
              <a:rPr lang="en-IN" dirty="0" err="1" smtClean="0"/>
              <a:t>externa</a:t>
            </a:r>
            <a:r>
              <a:rPr lang="en-IN" dirty="0" smtClean="0"/>
              <a:t>.</a:t>
            </a:r>
            <a:endParaRPr lang="en-IN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1676400"/>
            <a:ext cx="32385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4876800" cy="5562600"/>
          </a:xfrm>
        </p:spPr>
        <p:txBody>
          <a:bodyPr/>
          <a:lstStyle/>
          <a:p>
            <a:r>
              <a:rPr lang="en-IN" u="sng" dirty="0" smtClean="0"/>
              <a:t>TERTIARY/ ANTRAL FOLLICLE:</a:t>
            </a:r>
          </a:p>
          <a:p>
            <a:pPr>
              <a:buNone/>
            </a:pPr>
            <a:r>
              <a:rPr lang="en-IN" dirty="0" smtClean="0"/>
              <a:t>   Fluid collects in the follicle between the </a:t>
            </a:r>
            <a:r>
              <a:rPr lang="en-IN" dirty="0" err="1" smtClean="0"/>
              <a:t>granulosa</a:t>
            </a:r>
            <a:r>
              <a:rPr lang="en-IN" dirty="0" smtClean="0"/>
              <a:t> cells and thus is called </a:t>
            </a:r>
            <a:r>
              <a:rPr lang="en-IN" dirty="0" err="1" smtClean="0"/>
              <a:t>antrum</a:t>
            </a:r>
            <a:r>
              <a:rPr lang="en-IN" dirty="0" smtClean="0"/>
              <a:t>.</a:t>
            </a:r>
          </a:p>
          <a:p>
            <a:pPr>
              <a:buNone/>
            </a:pPr>
            <a:r>
              <a:rPr lang="en-IN" dirty="0" smtClean="0"/>
              <a:t>   Of the recruited follicles in a given cycle, only 4-5 follicles attain this stage.</a:t>
            </a:r>
          </a:p>
          <a:p>
            <a:pPr>
              <a:buNone/>
            </a:pPr>
            <a:endParaRPr lang="en-IN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1447800"/>
            <a:ext cx="39624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04800"/>
            <a:ext cx="5181600" cy="6553200"/>
          </a:xfrm>
        </p:spPr>
        <p:txBody>
          <a:bodyPr>
            <a:normAutofit fontScale="92500" lnSpcReduction="20000"/>
          </a:bodyPr>
          <a:lstStyle/>
          <a:p>
            <a:r>
              <a:rPr lang="en-IN" u="sng" dirty="0" smtClean="0"/>
              <a:t>GRAFFIAN FOLLICLE:</a:t>
            </a:r>
          </a:p>
          <a:p>
            <a:pPr>
              <a:buNone/>
            </a:pPr>
            <a:r>
              <a:rPr lang="en-IN" dirty="0" smtClean="0"/>
              <a:t>The </a:t>
            </a:r>
            <a:r>
              <a:rPr lang="en-IN" dirty="0" err="1" smtClean="0"/>
              <a:t>antral</a:t>
            </a:r>
            <a:r>
              <a:rPr lang="en-IN" dirty="0" smtClean="0"/>
              <a:t> fluid (liquor </a:t>
            </a:r>
            <a:r>
              <a:rPr lang="en-IN" dirty="0" err="1" smtClean="0"/>
              <a:t>folliculi</a:t>
            </a:r>
            <a:r>
              <a:rPr lang="en-IN" dirty="0" smtClean="0"/>
              <a:t>) increases, contains oestrogen. </a:t>
            </a:r>
          </a:p>
          <a:p>
            <a:pPr>
              <a:buNone/>
            </a:pPr>
            <a:r>
              <a:rPr lang="en-IN" dirty="0" smtClean="0"/>
              <a:t>Follicle grows to a size of more than 1.5cm</a:t>
            </a:r>
          </a:p>
          <a:p>
            <a:pPr>
              <a:lnSpc>
                <a:spcPct val="90000"/>
              </a:lnSpc>
              <a:buNone/>
            </a:pPr>
            <a:r>
              <a:rPr lang="en-IN" dirty="0" smtClean="0"/>
              <a:t>The </a:t>
            </a:r>
            <a:r>
              <a:rPr lang="en-IN" dirty="0" err="1" smtClean="0"/>
              <a:t>granulosa</a:t>
            </a:r>
            <a:r>
              <a:rPr lang="en-IN" dirty="0" smtClean="0"/>
              <a:t> cells surrounding the </a:t>
            </a:r>
            <a:r>
              <a:rPr lang="en-IN" dirty="0" err="1" smtClean="0"/>
              <a:t>oocyte</a:t>
            </a:r>
            <a:r>
              <a:rPr lang="en-IN" dirty="0" smtClean="0"/>
              <a:t> have a radial arrangement and form the corona </a:t>
            </a:r>
            <a:r>
              <a:rPr lang="en-IN" dirty="0" err="1" smtClean="0"/>
              <a:t>radiata</a:t>
            </a:r>
            <a:r>
              <a:rPr lang="en-IN" dirty="0" smtClean="0"/>
              <a:t>.</a:t>
            </a:r>
          </a:p>
          <a:p>
            <a:pPr>
              <a:lnSpc>
                <a:spcPct val="90000"/>
              </a:lnSpc>
              <a:buNone/>
            </a:pPr>
            <a:r>
              <a:rPr lang="en-US" sz="3600" b="1" dirty="0" smtClean="0">
                <a:latin typeface="Aparajita" pitchFamily="34" charset="0"/>
                <a:cs typeface="Aparajita" pitchFamily="34" charset="0"/>
              </a:rPr>
              <a:t>Cumulus </a:t>
            </a:r>
            <a:r>
              <a:rPr lang="en-US" sz="3600" b="1" dirty="0" err="1" smtClean="0">
                <a:latin typeface="Aparajita" pitchFamily="34" charset="0"/>
                <a:cs typeface="Aparajita" pitchFamily="34" charset="0"/>
              </a:rPr>
              <a:t>Oophorus</a:t>
            </a:r>
            <a:r>
              <a:rPr lang="en-IN" sz="3600" b="1" dirty="0" smtClean="0">
                <a:latin typeface="Aparajita" pitchFamily="34" charset="0"/>
                <a:cs typeface="Aparajita" pitchFamily="34" charset="0"/>
              </a:rPr>
              <a:t>:</a:t>
            </a:r>
            <a:endParaRPr lang="en-IN" b="1" dirty="0" smtClean="0">
              <a:latin typeface="Aparajita" pitchFamily="34" charset="0"/>
              <a:cs typeface="Aparajita" pitchFamily="34" charset="0"/>
            </a:endParaRPr>
          </a:p>
          <a:p>
            <a:pPr>
              <a:lnSpc>
                <a:spcPct val="90000"/>
              </a:lnSpc>
              <a:buNone/>
            </a:pPr>
            <a:r>
              <a:rPr lang="en-US" dirty="0" smtClean="0"/>
              <a:t>    The </a:t>
            </a:r>
            <a:r>
              <a:rPr lang="en-US" dirty="0" err="1" smtClean="0"/>
              <a:t>oocyte</a:t>
            </a:r>
            <a:r>
              <a:rPr lang="en-US" dirty="0" smtClean="0"/>
              <a:t> is pushed aside  of the follicle &amp;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surrounded by a mass of follicular cells.</a:t>
            </a:r>
          </a:p>
          <a:p>
            <a:pPr>
              <a:lnSpc>
                <a:spcPct val="90000"/>
              </a:lnSpc>
              <a:buNone/>
            </a:pPr>
            <a:r>
              <a:rPr lang="en-US" dirty="0" smtClean="0"/>
              <a:t>    It projects into the </a:t>
            </a:r>
            <a:r>
              <a:rPr lang="en-US" dirty="0" err="1" smtClean="0"/>
              <a:t>antrum</a:t>
            </a:r>
            <a:r>
              <a:rPr lang="en-US" dirty="0" smtClean="0"/>
              <a:t>.</a:t>
            </a:r>
          </a:p>
          <a:p>
            <a:pPr>
              <a:lnSpc>
                <a:spcPct val="90000"/>
              </a:lnSpc>
              <a:buNone/>
            </a:pPr>
            <a:r>
              <a:rPr lang="en-US" dirty="0" smtClean="0"/>
              <a:t>The ovum remains in meiotic arrest until 36hrs  before ovulation..</a:t>
            </a:r>
          </a:p>
          <a:p>
            <a:pPr>
              <a:lnSpc>
                <a:spcPct val="90000"/>
              </a:lnSpc>
              <a:buNone/>
            </a:pPr>
            <a:endParaRPr lang="en-US" dirty="0" smtClean="0"/>
          </a:p>
          <a:p>
            <a:pPr>
              <a:buNone/>
            </a:pPr>
            <a:endParaRPr lang="en-IN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2601" y="1676400"/>
            <a:ext cx="35814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</TotalTime>
  <Words>961</Words>
  <Application>Microsoft Office PowerPoint</Application>
  <PresentationFormat>On-screen Show (4:3)</PresentationFormat>
  <Paragraphs>112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PHYSIOLOGY OF OVULATION</vt:lpstr>
      <vt:lpstr>Female Reproductive Cycles</vt:lpstr>
      <vt:lpstr>Female Reproductive Cycles</vt:lpstr>
      <vt:lpstr>OVARIAN CYCLE</vt:lpstr>
      <vt:lpstr>1.Follicular phase:</vt:lpstr>
      <vt:lpstr> Stages of follicular development:</vt:lpstr>
      <vt:lpstr>Slide 7</vt:lpstr>
      <vt:lpstr>Slide 8</vt:lpstr>
      <vt:lpstr>Slide 9</vt:lpstr>
      <vt:lpstr>2.OVULATION</vt:lpstr>
      <vt:lpstr>Slide 11</vt:lpstr>
      <vt:lpstr>Slide 12</vt:lpstr>
      <vt:lpstr>Slide 13</vt:lpstr>
      <vt:lpstr>Slide 14</vt:lpstr>
      <vt:lpstr>3.LUTEAL PHASE</vt:lpstr>
      <vt:lpstr>Formatiom of Corpus Luteum:</vt:lpstr>
      <vt:lpstr>Slide 17</vt:lpstr>
      <vt:lpstr>     </vt:lpstr>
      <vt:lpstr>If fertilization does not occur corpus luteum of menstruation -----›   corpus albicans </vt:lpstr>
      <vt:lpstr>If fertilization occurs corpus luteum of pregnancy </vt:lpstr>
      <vt:lpstr>Ovulation Symptoms:</vt:lpstr>
      <vt:lpstr>Signs:</vt:lpstr>
      <vt:lpstr>Tests for Ovulation</vt:lpstr>
      <vt:lpstr>Slide 24</vt:lpstr>
      <vt:lpstr>Slide 25</vt:lpstr>
      <vt:lpstr>APPLIED PHYSIOLOGY</vt:lpstr>
      <vt:lpstr>Slide 27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PHYSIOLOGY OF OVULATION</dc:title>
  <dc:creator>SWAPNIKA DEVIREDDY</dc:creator>
  <cp:lastModifiedBy>Admin</cp:lastModifiedBy>
  <cp:revision>10</cp:revision>
  <dcterms:created xsi:type="dcterms:W3CDTF">2006-08-16T00:00:00Z</dcterms:created>
  <dcterms:modified xsi:type="dcterms:W3CDTF">2019-10-03T12:10:28Z</dcterms:modified>
</cp:coreProperties>
</file>