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86" r:id="rId5"/>
    <p:sldId id="287" r:id="rId6"/>
    <p:sldId id="288" r:id="rId7"/>
    <p:sldId id="289" r:id="rId8"/>
    <p:sldId id="263" r:id="rId9"/>
    <p:sldId id="261" r:id="rId10"/>
    <p:sldId id="266" r:id="rId11"/>
    <p:sldId id="290" r:id="rId12"/>
    <p:sldId id="312" r:id="rId13"/>
    <p:sldId id="292" r:id="rId14"/>
    <p:sldId id="291" r:id="rId15"/>
    <p:sldId id="293" r:id="rId16"/>
    <p:sldId id="294" r:id="rId17"/>
    <p:sldId id="295" r:id="rId18"/>
    <p:sldId id="281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277" r:id="rId35"/>
    <p:sldId id="278" r:id="rId36"/>
    <p:sldId id="282" r:id="rId37"/>
    <p:sldId id="311" r:id="rId38"/>
    <p:sldId id="313" r:id="rId39"/>
    <p:sldId id="314" r:id="rId40"/>
    <p:sldId id="315" r:id="rId41"/>
    <p:sldId id="316" r:id="rId42"/>
    <p:sldId id="31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110D1-A4DC-4721-B608-02EE8507ED9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9278711-8942-4697-A801-215B32BA531A}" type="pres">
      <dgm:prSet presAssocID="{516110D1-A4DC-4721-B608-02EE8507ED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</dgm:ptLst>
  <dgm:cxnLst>
    <dgm:cxn modelId="{38581AA7-67D2-425D-BCF0-F730DF02AB8E}" type="presOf" srcId="{516110D1-A4DC-4721-B608-02EE8507ED9A}" destId="{A9278711-8942-4697-A801-215B32BA531A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8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4082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4732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240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547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860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5075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273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7674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5430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3053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763A-8F65-44B9-8BC7-9C5898CA6E50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53D70-1D23-409D-9B80-99AC38D416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8804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90656" cy="1755626"/>
          </a:xfrm>
        </p:spPr>
        <p:txBody>
          <a:bodyPr/>
          <a:lstStyle/>
          <a:p>
            <a:r>
              <a:rPr lang="en-IN" b="1" dirty="0" smtClean="0">
                <a:solidFill>
                  <a:srgbClr val="0070C0"/>
                </a:solidFill>
              </a:rPr>
              <a:t>MICROBIOLOGY OF PEURPERAL SEPSIS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49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78098"/>
          </a:xfrm>
        </p:spPr>
        <p:txBody>
          <a:bodyPr/>
          <a:lstStyle/>
          <a:p>
            <a:r>
              <a:rPr lang="en-IN" dirty="0"/>
              <a:t>Common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001419"/>
          </a:xfrm>
        </p:spPr>
        <p:txBody>
          <a:bodyPr>
            <a:normAutofit/>
          </a:bodyPr>
          <a:lstStyle/>
          <a:p>
            <a:r>
              <a:rPr lang="en-IN" dirty="0" smtClean="0"/>
              <a:t>Infections </a:t>
            </a:r>
            <a:r>
              <a:rPr lang="en-IN" dirty="0"/>
              <a:t>are </a:t>
            </a:r>
            <a:r>
              <a:rPr lang="en-IN" dirty="0" err="1">
                <a:solidFill>
                  <a:srgbClr val="FF0000"/>
                </a:solidFill>
              </a:rPr>
              <a:t>polymicrobial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/>
              <a:t>which promotes bacterial </a:t>
            </a:r>
            <a:r>
              <a:rPr lang="en-IN" dirty="0" smtClean="0"/>
              <a:t>synergy.</a:t>
            </a:r>
          </a:p>
          <a:p>
            <a:endParaRPr lang="en-IN" dirty="0" smtClean="0"/>
          </a:p>
          <a:p>
            <a:r>
              <a:rPr lang="en-IN" dirty="0" smtClean="0"/>
              <a:t>Other </a:t>
            </a:r>
            <a:r>
              <a:rPr lang="en-IN" dirty="0"/>
              <a:t>factors that promote virulence are </a:t>
            </a:r>
            <a:r>
              <a:rPr lang="en-IN" dirty="0">
                <a:solidFill>
                  <a:schemeClr val="tx2"/>
                </a:solidFill>
              </a:rPr>
              <a:t>hematomas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dirty="0" smtClean="0">
                <a:solidFill>
                  <a:schemeClr val="tx2"/>
                </a:solidFill>
              </a:rPr>
              <a:t>devitalized tissue.</a:t>
            </a: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837806" cy="274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9684" y="3992752"/>
            <a:ext cx="3650253" cy="275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336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/>
          <a:lstStyle/>
          <a:p>
            <a:r>
              <a:rPr lang="en-IN" dirty="0">
                <a:solidFill>
                  <a:srgbClr val="7030A0"/>
                </a:solidFill>
              </a:rPr>
              <a:t>Causative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 </a:t>
            </a:r>
            <a:r>
              <a:rPr lang="en-IN" dirty="0">
                <a:solidFill>
                  <a:srgbClr val="FF0000"/>
                </a:solidFill>
              </a:rPr>
              <a:t>Aerobic</a:t>
            </a:r>
            <a:r>
              <a:rPr lang="en-IN" dirty="0"/>
              <a:t> 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7030A0"/>
                </a:solidFill>
              </a:rPr>
              <a:t> </a:t>
            </a:r>
            <a:r>
              <a:rPr lang="en-IN" dirty="0">
                <a:solidFill>
                  <a:srgbClr val="7030A0"/>
                </a:solidFill>
              </a:rPr>
              <a:t>Streptococcus </a:t>
            </a:r>
            <a:r>
              <a:rPr lang="en-IN" dirty="0" err="1">
                <a:solidFill>
                  <a:srgbClr val="7030A0"/>
                </a:solidFill>
              </a:rPr>
              <a:t>hemolyticus</a:t>
            </a:r>
            <a:r>
              <a:rPr lang="en-IN" dirty="0">
                <a:solidFill>
                  <a:srgbClr val="7030A0"/>
                </a:solidFill>
              </a:rPr>
              <a:t> Group A (</a:t>
            </a:r>
            <a:r>
              <a:rPr lang="en-IN" dirty="0" smtClean="0">
                <a:solidFill>
                  <a:srgbClr val="7030A0"/>
                </a:solidFill>
              </a:rPr>
              <a:t>GAS)  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</a:t>
            </a:r>
            <a:endParaRPr lang="en-IN" dirty="0"/>
          </a:p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Toxic </a:t>
            </a:r>
            <a:r>
              <a:rPr lang="en-IN" dirty="0">
                <a:solidFill>
                  <a:srgbClr val="FF0000"/>
                </a:solidFill>
              </a:rPr>
              <a:t>Shock syndrome, necrotising </a:t>
            </a:r>
            <a:r>
              <a:rPr lang="en-IN" dirty="0" err="1">
                <a:solidFill>
                  <a:srgbClr val="FF0000"/>
                </a:solidFill>
              </a:rPr>
              <a:t>fascitis</a:t>
            </a:r>
            <a:r>
              <a:rPr lang="en-IN" dirty="0">
                <a:solidFill>
                  <a:srgbClr val="FF0000"/>
                </a:solidFill>
              </a:rPr>
              <a:t> in episiotomy or </a:t>
            </a:r>
            <a:r>
              <a:rPr lang="en-IN" dirty="0" smtClean="0">
                <a:solidFill>
                  <a:srgbClr val="FF0000"/>
                </a:solidFill>
              </a:rPr>
              <a:t>caesarean </a:t>
            </a:r>
            <a:r>
              <a:rPr lang="en-IN" dirty="0">
                <a:solidFill>
                  <a:srgbClr val="FF0000"/>
                </a:solidFill>
              </a:rPr>
              <a:t>section </a:t>
            </a:r>
            <a:r>
              <a:rPr lang="en-IN" dirty="0" smtClean="0">
                <a:solidFill>
                  <a:srgbClr val="FF0000"/>
                </a:solidFill>
              </a:rPr>
              <a:t>wound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7030A0"/>
                </a:solidFill>
              </a:rPr>
              <a:t> Streptococcus </a:t>
            </a:r>
            <a:r>
              <a:rPr lang="en-IN" dirty="0" err="1">
                <a:solidFill>
                  <a:srgbClr val="7030A0"/>
                </a:solidFill>
              </a:rPr>
              <a:t>hemolyticus</a:t>
            </a:r>
            <a:r>
              <a:rPr lang="en-IN" dirty="0">
                <a:solidFill>
                  <a:srgbClr val="7030A0"/>
                </a:solidFill>
              </a:rPr>
              <a:t> Group B (GBS</a:t>
            </a:r>
            <a:r>
              <a:rPr lang="en-IN" dirty="0" smtClean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>
                <a:solidFill>
                  <a:srgbClr val="FF0000"/>
                </a:solidFill>
              </a:rPr>
              <a:t>Septicemia</a:t>
            </a:r>
            <a:r>
              <a:rPr lang="en-IN" dirty="0">
                <a:solidFill>
                  <a:srgbClr val="FF0000"/>
                </a:solidFill>
              </a:rPr>
              <a:t>, respiratory disease and </a:t>
            </a:r>
            <a:r>
              <a:rPr lang="en-IN" dirty="0" smtClean="0">
                <a:solidFill>
                  <a:srgbClr val="FF0000"/>
                </a:solidFill>
              </a:rPr>
              <a:t>meningitis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029861" y="227687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2865183" y="4975181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608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82047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603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2068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Other aerobic bacteria   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staphylococcus </a:t>
            </a:r>
            <a:r>
              <a:rPr lang="en-IN" dirty="0" err="1" smtClean="0">
                <a:solidFill>
                  <a:srgbClr val="002060"/>
                </a:solidFill>
              </a:rPr>
              <a:t>aureus</a:t>
            </a:r>
            <a:endParaRPr lang="en-I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staphylococcal </a:t>
            </a:r>
            <a:r>
              <a:rPr lang="en-IN" dirty="0" err="1" smtClean="0">
                <a:solidFill>
                  <a:srgbClr val="002060"/>
                </a:solidFill>
              </a:rPr>
              <a:t>epidermidis</a:t>
            </a:r>
            <a:endParaRPr lang="en-IN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2060"/>
                </a:solidFill>
              </a:rPr>
              <a:t>E. </a:t>
            </a:r>
            <a:r>
              <a:rPr lang="en-IN" dirty="0" smtClean="0">
                <a:solidFill>
                  <a:srgbClr val="002060"/>
                </a:solidFill>
              </a:rPr>
              <a:t>coli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 smtClean="0">
                <a:solidFill>
                  <a:srgbClr val="002060"/>
                </a:solidFill>
              </a:rPr>
              <a:t>Klebsiella</a:t>
            </a:r>
            <a:endParaRPr lang="en-I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 smtClean="0">
                <a:solidFill>
                  <a:srgbClr val="002060"/>
                </a:solidFill>
              </a:rPr>
              <a:t>proteus</a:t>
            </a:r>
            <a:endParaRPr lang="en-I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Pseudomonas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2060"/>
                </a:solidFill>
              </a:rPr>
              <a:t>Chlamydia. </a:t>
            </a:r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7566" y="177167"/>
            <a:ext cx="3469477" cy="21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611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dirty="0">
                <a:solidFill>
                  <a:srgbClr val="FF0000"/>
                </a:solidFill>
              </a:rPr>
              <a:t>Anaerobic</a:t>
            </a:r>
            <a:r>
              <a:rPr lang="en-IN" dirty="0"/>
              <a:t> 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dirty="0" smtClean="0">
                <a:solidFill>
                  <a:srgbClr val="002060"/>
                </a:solidFill>
              </a:rPr>
              <a:t>Streptococcus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 smtClean="0">
                <a:solidFill>
                  <a:srgbClr val="002060"/>
                </a:solidFill>
              </a:rPr>
              <a:t>Peptococcus</a:t>
            </a:r>
            <a:endParaRPr lang="en-I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>
                <a:solidFill>
                  <a:srgbClr val="002060"/>
                </a:solidFill>
              </a:rPr>
              <a:t>Bacteroides</a:t>
            </a:r>
            <a:r>
              <a:rPr lang="en-IN" dirty="0">
                <a:solidFill>
                  <a:srgbClr val="002060"/>
                </a:solidFill>
              </a:rPr>
              <a:t> (</a:t>
            </a:r>
            <a:r>
              <a:rPr lang="en-IN" dirty="0" err="1">
                <a:solidFill>
                  <a:srgbClr val="002060"/>
                </a:solidFill>
              </a:rPr>
              <a:t>fragilis</a:t>
            </a:r>
            <a:r>
              <a:rPr lang="en-IN" dirty="0">
                <a:solidFill>
                  <a:srgbClr val="002060"/>
                </a:solidFill>
              </a:rPr>
              <a:t>, </a:t>
            </a:r>
            <a:r>
              <a:rPr lang="en-IN" dirty="0" err="1">
                <a:solidFill>
                  <a:srgbClr val="002060"/>
                </a:solidFill>
              </a:rPr>
              <a:t>bivius</a:t>
            </a:r>
            <a:r>
              <a:rPr lang="en-IN" dirty="0">
                <a:solidFill>
                  <a:srgbClr val="002060"/>
                </a:solidFill>
              </a:rPr>
              <a:t>, </a:t>
            </a:r>
            <a:r>
              <a:rPr lang="en-IN" dirty="0" err="1">
                <a:solidFill>
                  <a:srgbClr val="002060"/>
                </a:solidFill>
              </a:rPr>
              <a:t>fusobacteria</a:t>
            </a:r>
            <a:r>
              <a:rPr lang="en-IN" dirty="0">
                <a:solidFill>
                  <a:srgbClr val="002060"/>
                </a:solidFill>
              </a:rPr>
              <a:t>, </a:t>
            </a:r>
            <a:r>
              <a:rPr lang="en-IN" dirty="0" err="1">
                <a:solidFill>
                  <a:srgbClr val="002060"/>
                </a:solidFill>
              </a:rPr>
              <a:t>mobiluncus</a:t>
            </a:r>
            <a:r>
              <a:rPr lang="en-IN" dirty="0">
                <a:solidFill>
                  <a:srgbClr val="002060"/>
                </a:solidFill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 clostridia</a:t>
            </a:r>
            <a:endParaRPr lang="en-IN" dirty="0">
              <a:solidFill>
                <a:srgbClr val="002060"/>
              </a:solidFill>
            </a:endParaRPr>
          </a:p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02356"/>
            <a:ext cx="2719189" cy="225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9713"/>
            <a:ext cx="3168352" cy="306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287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249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453336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Mode of infection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>
                <a:solidFill>
                  <a:srgbClr val="7030A0"/>
                </a:solidFill>
              </a:rPr>
              <a:t>Endogenous</a:t>
            </a:r>
            <a:r>
              <a:rPr lang="en-IN" dirty="0"/>
              <a:t> </a:t>
            </a:r>
            <a:r>
              <a:rPr lang="en-IN" dirty="0" smtClean="0"/>
              <a:t>: </a:t>
            </a:r>
            <a:r>
              <a:rPr lang="en-IN" dirty="0"/>
              <a:t>Organisms are present in the genital tract before delivery .</a:t>
            </a:r>
            <a:r>
              <a:rPr lang="en-IN" dirty="0" smtClean="0"/>
              <a:t>Anaerobic </a:t>
            </a:r>
            <a:r>
              <a:rPr lang="en-IN" dirty="0"/>
              <a:t>streptococcus is the predominant pathogen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>
                <a:solidFill>
                  <a:srgbClr val="7030A0"/>
                </a:solidFill>
              </a:rPr>
              <a:t>Autogenous</a:t>
            </a:r>
            <a:r>
              <a:rPr lang="en-IN" dirty="0" smtClean="0">
                <a:solidFill>
                  <a:srgbClr val="7030A0"/>
                </a:solidFill>
              </a:rPr>
              <a:t> </a:t>
            </a:r>
            <a:r>
              <a:rPr lang="en-IN" dirty="0" smtClean="0"/>
              <a:t>: </a:t>
            </a:r>
            <a:r>
              <a:rPr lang="en-IN" dirty="0"/>
              <a:t>Organisms present elsewhere (skin, throat) in the body and migrate to the genital organs by blood </a:t>
            </a:r>
            <a:r>
              <a:rPr lang="en-IN" dirty="0" smtClean="0"/>
              <a:t>stream.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>
                <a:solidFill>
                  <a:srgbClr val="7030A0"/>
                </a:solidFill>
              </a:rPr>
              <a:t>Exogenous</a:t>
            </a:r>
            <a:r>
              <a:rPr lang="en-IN" dirty="0"/>
              <a:t> </a:t>
            </a:r>
            <a:r>
              <a:rPr lang="en-IN" dirty="0" smtClean="0"/>
              <a:t>: </a:t>
            </a:r>
            <a:r>
              <a:rPr lang="en-IN" dirty="0"/>
              <a:t>Infection is contracted from sources outside the patient (from hospital or attendants)</a:t>
            </a:r>
          </a:p>
        </p:txBody>
      </p:sp>
    </p:spTree>
    <p:extLst>
      <p:ext uri="{BB962C8B-B14F-4D97-AF65-F5344CB8AC3E}">
        <p14:creationId xmlns:p14="http://schemas.microsoft.com/office/powerpoint/2010/main" xmlns="" val="109835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36" y="116632"/>
            <a:ext cx="7776864" cy="850106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82047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Endometrium (placental implantation site), cervical lacerated wound, vaginal wound or </a:t>
            </a:r>
            <a:r>
              <a:rPr lang="en-IN" dirty="0" err="1"/>
              <a:t>perineal</a:t>
            </a:r>
            <a:r>
              <a:rPr lang="en-IN" dirty="0"/>
              <a:t> lacerated wound </a:t>
            </a:r>
            <a:r>
              <a:rPr lang="en-IN" dirty="0" smtClean="0"/>
              <a:t>          </a:t>
            </a:r>
            <a:r>
              <a:rPr lang="en-IN" dirty="0" err="1" smtClean="0"/>
              <a:t>favorable</a:t>
            </a:r>
            <a:r>
              <a:rPr lang="en-IN" dirty="0" smtClean="0"/>
              <a:t> </a:t>
            </a:r>
            <a:r>
              <a:rPr lang="en-IN" dirty="0"/>
              <a:t>sites for bacterial growth and multiplication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>
                <a:solidFill>
                  <a:srgbClr val="7030A0"/>
                </a:solidFill>
              </a:rPr>
              <a:t>Devitalized tissue, blood clots, foreign body (retained cotton swabs), and surgical </a:t>
            </a:r>
            <a:r>
              <a:rPr lang="en-IN" dirty="0" smtClean="0">
                <a:solidFill>
                  <a:srgbClr val="7030A0"/>
                </a:solidFill>
              </a:rPr>
              <a:t>trauma</a:t>
            </a:r>
            <a:r>
              <a:rPr lang="en-IN" dirty="0"/>
              <a:t> </a:t>
            </a:r>
            <a:r>
              <a:rPr lang="en-IN" dirty="0" smtClean="0"/>
              <a:t>    </a:t>
            </a:r>
            <a:r>
              <a:rPr lang="en-IN" dirty="0" err="1" smtClean="0"/>
              <a:t>favors</a:t>
            </a:r>
            <a:r>
              <a:rPr lang="en-IN" dirty="0" smtClean="0"/>
              <a:t>  </a:t>
            </a:r>
            <a:r>
              <a:rPr lang="en-IN" dirty="0" err="1" smtClean="0"/>
              <a:t>polymicrobial</a:t>
            </a:r>
            <a:r>
              <a:rPr lang="en-IN" dirty="0" smtClean="0"/>
              <a:t> </a:t>
            </a:r>
            <a:r>
              <a:rPr lang="en-IN" dirty="0"/>
              <a:t>growth, proliferation and spread of infection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Ultimately leads to </a:t>
            </a:r>
            <a:r>
              <a:rPr lang="en-IN" dirty="0" err="1"/>
              <a:t>metritis</a:t>
            </a:r>
            <a:r>
              <a:rPr lang="en-IN" dirty="0"/>
              <a:t>, </a:t>
            </a:r>
            <a:r>
              <a:rPr lang="en-IN" dirty="0" err="1"/>
              <a:t>parametritis</a:t>
            </a:r>
            <a:r>
              <a:rPr lang="en-IN" dirty="0"/>
              <a:t> and/or cellulitis.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87824" y="242088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55904" y="407707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6074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754"/>
            <a:ext cx="8460431" cy="672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385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 </a:t>
            </a:r>
            <a:r>
              <a:rPr lang="en-IN" dirty="0"/>
              <a:t>Local infection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Uterine </a:t>
            </a:r>
            <a:r>
              <a:rPr lang="en-IN" dirty="0"/>
              <a:t>infection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 </a:t>
            </a:r>
            <a:r>
              <a:rPr lang="en-IN" dirty="0"/>
              <a:t>Spreading infection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715813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0535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/>
          <a:lstStyle/>
          <a:p>
            <a:r>
              <a:rPr lang="en-IN" dirty="0" smtClean="0">
                <a:solidFill>
                  <a:srgbClr val="7030A0"/>
                </a:solidFill>
              </a:rPr>
              <a:t>INTRODUCTION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 Puerperal fever</a:t>
            </a:r>
            <a:r>
              <a:rPr lang="en-IN" dirty="0"/>
              <a:t>: </a:t>
            </a:r>
            <a:r>
              <a:rPr lang="en-IN" dirty="0">
                <a:solidFill>
                  <a:schemeClr val="tx2"/>
                </a:solidFill>
              </a:rPr>
              <a:t>“The oral temperature is higher than </a:t>
            </a:r>
            <a:r>
              <a:rPr lang="en-IN" dirty="0" smtClean="0">
                <a:solidFill>
                  <a:schemeClr val="tx2"/>
                </a:solidFill>
              </a:rPr>
              <a:t>100.4F(38⁰C</a:t>
            </a:r>
            <a:r>
              <a:rPr lang="en-IN" dirty="0">
                <a:solidFill>
                  <a:schemeClr val="tx2"/>
                </a:solidFill>
              </a:rPr>
              <a:t>) in more than 2 occasions at least 24 hours apart following the 1st </a:t>
            </a:r>
            <a:r>
              <a:rPr lang="en-IN" dirty="0" smtClean="0">
                <a:solidFill>
                  <a:schemeClr val="tx2"/>
                </a:solidFill>
              </a:rPr>
              <a:t> 24 </a:t>
            </a:r>
            <a:r>
              <a:rPr lang="en-IN" dirty="0">
                <a:solidFill>
                  <a:schemeClr val="tx2"/>
                </a:solidFill>
              </a:rPr>
              <a:t>hours after delivery for 10 days</a:t>
            </a:r>
            <a:r>
              <a:rPr lang="en-IN" dirty="0" smtClean="0">
                <a:solidFill>
                  <a:schemeClr val="tx2"/>
                </a:solidFill>
              </a:rPr>
              <a:t>”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  Puerperal </a:t>
            </a:r>
            <a:r>
              <a:rPr lang="en-IN" dirty="0">
                <a:solidFill>
                  <a:srgbClr val="FF0000"/>
                </a:solidFill>
              </a:rPr>
              <a:t>sepsis</a:t>
            </a:r>
            <a:r>
              <a:rPr lang="en-IN" dirty="0" smtClean="0"/>
              <a:t>: infection of the genital tract </a:t>
            </a:r>
            <a:r>
              <a:rPr lang="en-IN" dirty="0" err="1" smtClean="0"/>
              <a:t>occuring</a:t>
            </a:r>
            <a:r>
              <a:rPr lang="en-IN" dirty="0" smtClean="0"/>
              <a:t> as a complication of delivery.</a:t>
            </a:r>
          </a:p>
          <a:p>
            <a:r>
              <a:rPr lang="en-IN" dirty="0" smtClean="0"/>
              <a:t> Puerperal </a:t>
            </a:r>
            <a:r>
              <a:rPr lang="en-IN" dirty="0"/>
              <a:t>sepsis occurs in </a:t>
            </a:r>
            <a:r>
              <a:rPr lang="en-IN" dirty="0">
                <a:solidFill>
                  <a:srgbClr val="FF0000"/>
                </a:solidFill>
              </a:rPr>
              <a:t>1-8% of vaginal delivery </a:t>
            </a:r>
            <a:r>
              <a:rPr lang="en-IN" dirty="0" smtClean="0"/>
              <a:t>.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/>
              <a:t> </a:t>
            </a:r>
            <a:r>
              <a:rPr lang="en-IN" dirty="0"/>
              <a:t>Risk of sepsis increases by 5 to 10 times higher in caesarean delivery</a:t>
            </a:r>
          </a:p>
        </p:txBody>
      </p:sp>
    </p:spTree>
    <p:extLst>
      <p:ext uri="{BB962C8B-B14F-4D97-AF65-F5344CB8AC3E}">
        <p14:creationId xmlns:p14="http://schemas.microsoft.com/office/powerpoint/2010/main" xmlns="" val="3271123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200800" cy="70609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2"/>
                </a:solidFill>
              </a:rPr>
              <a:t>Local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Slight rise of </a:t>
            </a:r>
            <a:r>
              <a:rPr lang="en-IN" dirty="0" smtClean="0"/>
              <a:t>temperature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generalized malaise or headache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Local wound becomes red and swollen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Pus may form which leads to disruption of the </a:t>
            </a:r>
            <a:r>
              <a:rPr lang="en-IN" dirty="0" smtClean="0"/>
              <a:t>wound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When severe (acute), there is high rise of temperature with chills and rigor.</a:t>
            </a:r>
          </a:p>
        </p:txBody>
      </p:sp>
    </p:spTree>
    <p:extLst>
      <p:ext uri="{BB962C8B-B14F-4D97-AF65-F5344CB8AC3E}">
        <p14:creationId xmlns:p14="http://schemas.microsoft.com/office/powerpoint/2010/main" xmlns="" val="79039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634082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2"/>
                </a:solidFill>
              </a:rPr>
              <a:t>Uterine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 </a:t>
            </a:r>
            <a:r>
              <a:rPr lang="en-IN" b="1" dirty="0">
                <a:solidFill>
                  <a:schemeClr val="tx2"/>
                </a:solidFill>
              </a:rPr>
              <a:t>Mild</a:t>
            </a:r>
            <a:r>
              <a:rPr lang="en-IN" dirty="0">
                <a:solidFill>
                  <a:schemeClr val="tx2"/>
                </a:solidFill>
              </a:rPr>
              <a:t>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Rise </a:t>
            </a:r>
            <a:r>
              <a:rPr lang="en-IN" dirty="0"/>
              <a:t>in temperature and pulse rate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err="1"/>
              <a:t>Lochial</a:t>
            </a:r>
            <a:r>
              <a:rPr lang="en-IN" dirty="0"/>
              <a:t> discharge becomes offensive and copious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Uterus is </a:t>
            </a:r>
            <a:r>
              <a:rPr lang="en-IN" dirty="0" err="1"/>
              <a:t>subinvoluted</a:t>
            </a:r>
            <a:r>
              <a:rPr lang="en-IN" dirty="0"/>
              <a:t> and tender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b="1" dirty="0">
                <a:solidFill>
                  <a:schemeClr val="tx2"/>
                </a:solidFill>
              </a:rPr>
              <a:t>Severe</a:t>
            </a:r>
            <a:r>
              <a:rPr lang="en-IN" dirty="0">
                <a:solidFill>
                  <a:schemeClr val="tx2"/>
                </a:solidFill>
              </a:rPr>
              <a:t> </a:t>
            </a:r>
            <a:endParaRPr lang="en-IN" dirty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Onset </a:t>
            </a:r>
            <a:r>
              <a:rPr lang="en-IN" dirty="0"/>
              <a:t>is acute with high rise of temperature, often with chills and rigor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Pulse </a:t>
            </a:r>
            <a:r>
              <a:rPr lang="en-IN" dirty="0"/>
              <a:t>rate is rapid, out of proportion to temperature </a:t>
            </a:r>
            <a:r>
              <a:rPr lang="en-IN" dirty="0" smtClean="0"/>
              <a:t>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Lochia </a:t>
            </a:r>
            <a:r>
              <a:rPr lang="en-IN" dirty="0"/>
              <a:t>may be scanty and </a:t>
            </a:r>
            <a:r>
              <a:rPr lang="en-IN" dirty="0" smtClean="0"/>
              <a:t>odourless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Uterus </a:t>
            </a:r>
            <a:r>
              <a:rPr lang="en-IN" dirty="0"/>
              <a:t>may be </a:t>
            </a:r>
            <a:r>
              <a:rPr lang="en-IN" dirty="0" smtClean="0"/>
              <a:t>sub </a:t>
            </a:r>
            <a:r>
              <a:rPr lang="en-IN" dirty="0" err="1" smtClean="0"/>
              <a:t>involuted</a:t>
            </a:r>
            <a:r>
              <a:rPr lang="en-IN" dirty="0"/>
              <a:t>, tender and softer.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There </a:t>
            </a:r>
            <a:r>
              <a:rPr lang="en-IN" dirty="0"/>
              <a:t>may be associated wound infection (perineum, vagina or the cervix).</a:t>
            </a:r>
          </a:p>
        </p:txBody>
      </p:sp>
    </p:spTree>
    <p:extLst>
      <p:ext uri="{BB962C8B-B14F-4D97-AF65-F5344CB8AC3E}">
        <p14:creationId xmlns:p14="http://schemas.microsoft.com/office/powerpoint/2010/main" xmlns="" val="245114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776864" cy="634082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2"/>
                </a:solidFill>
              </a:rPr>
              <a:t>Spreading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err="1"/>
              <a:t>Parametritis</a:t>
            </a:r>
            <a:r>
              <a:rPr lang="en-IN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Pelvic </a:t>
            </a:r>
            <a:r>
              <a:rPr lang="en-IN" dirty="0"/>
              <a:t>peritonitis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Pelvic abscess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General peritonitis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err="1"/>
              <a:t>Thrombophebitis</a:t>
            </a:r>
            <a:r>
              <a:rPr lang="en-IN" dirty="0"/>
              <a:t>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err="1" smtClean="0"/>
              <a:t>Septicemia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7061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Parametritis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Onset : </a:t>
            </a:r>
            <a:r>
              <a:rPr lang="en-IN" dirty="0">
                <a:solidFill>
                  <a:srgbClr val="7030A0"/>
                </a:solidFill>
              </a:rPr>
              <a:t>7–10th day of </a:t>
            </a:r>
            <a:r>
              <a:rPr lang="en-IN" dirty="0" err="1" smtClean="0">
                <a:solidFill>
                  <a:srgbClr val="7030A0"/>
                </a:solidFill>
              </a:rPr>
              <a:t>puerperium</a:t>
            </a:r>
            <a:endParaRPr lang="en-IN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IN" dirty="0" smtClean="0"/>
              <a:t>  </a:t>
            </a:r>
          </a:p>
          <a:p>
            <a:r>
              <a:rPr lang="en-IN" b="1" dirty="0" smtClean="0"/>
              <a:t>Constant </a:t>
            </a:r>
            <a:r>
              <a:rPr lang="en-IN" b="1" dirty="0"/>
              <a:t>pelvic pain </a:t>
            </a:r>
          </a:p>
          <a:p>
            <a:endParaRPr lang="en-IN" dirty="0" smtClean="0"/>
          </a:p>
          <a:p>
            <a:r>
              <a:rPr lang="en-IN" dirty="0" smtClean="0"/>
              <a:t>Tenderness </a:t>
            </a:r>
            <a:r>
              <a:rPr lang="en-IN" dirty="0"/>
              <a:t>on either sides on the hypogastrium</a:t>
            </a:r>
          </a:p>
        </p:txBody>
      </p:sp>
    </p:spTree>
    <p:extLst>
      <p:ext uri="{BB962C8B-B14F-4D97-AF65-F5344CB8AC3E}">
        <p14:creationId xmlns:p14="http://schemas.microsoft.com/office/powerpoint/2010/main" xmlns="" val="4237575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Pelvic peritonitis </a:t>
            </a:r>
            <a:endParaRPr lang="en-IN" dirty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Pyrexia </a:t>
            </a:r>
            <a:r>
              <a:rPr lang="en-IN" dirty="0"/>
              <a:t>with increase in pulse rate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Lower </a:t>
            </a:r>
            <a:r>
              <a:rPr lang="en-IN" dirty="0"/>
              <a:t>abdominal pain and tenderness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Muscle </a:t>
            </a:r>
            <a:r>
              <a:rPr lang="en-IN" dirty="0"/>
              <a:t>guard may be absent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Vaginal </a:t>
            </a:r>
            <a:r>
              <a:rPr lang="en-IN" dirty="0"/>
              <a:t>examination :</a:t>
            </a:r>
            <a:r>
              <a:rPr lang="en-IN" dirty="0" smtClean="0"/>
              <a:t>tenderness </a:t>
            </a:r>
            <a:r>
              <a:rPr lang="en-IN" dirty="0"/>
              <a:t>on the fornix and with the movement of the cervix</a:t>
            </a:r>
          </a:p>
        </p:txBody>
      </p:sp>
    </p:spTree>
    <p:extLst>
      <p:ext uri="{BB962C8B-B14F-4D97-AF65-F5344CB8AC3E}">
        <p14:creationId xmlns:p14="http://schemas.microsoft.com/office/powerpoint/2010/main" xmlns="" val="3709815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 fontScale="92500" lnSpcReduction="2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General peritonitis </a:t>
            </a:r>
            <a:endParaRPr lang="en-IN" dirty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High fever with a rapid pulse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Vomiting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Generalised </a:t>
            </a:r>
            <a:r>
              <a:rPr lang="en-IN" dirty="0"/>
              <a:t>abdominal pain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Looks </a:t>
            </a:r>
            <a:r>
              <a:rPr lang="en-IN" dirty="0"/>
              <a:t>very ill and dehydrated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Abdomen </a:t>
            </a:r>
            <a:r>
              <a:rPr lang="en-IN" dirty="0"/>
              <a:t>tender and distended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Rebound tenderness often present </a:t>
            </a:r>
            <a:endParaRPr lang="en-IN" dirty="0" smtClean="0"/>
          </a:p>
          <a:p>
            <a:r>
              <a:rPr lang="en-IN" dirty="0" err="1" smtClean="0">
                <a:solidFill>
                  <a:srgbClr val="FF0000"/>
                </a:solidFill>
              </a:rPr>
              <a:t>Septicemia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High </a:t>
            </a:r>
            <a:r>
              <a:rPr lang="en-IN" dirty="0"/>
              <a:t>rise of temperature usually associated with rigor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Blood culture positive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Symptoms and signs of metastatic infection in the lungs, meninges or joints may </a:t>
            </a:r>
            <a:r>
              <a:rPr lang="en-IN" dirty="0" smtClean="0"/>
              <a:t>appear.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01207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70609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To </a:t>
            </a:r>
            <a:r>
              <a:rPr lang="en-IN" dirty="0"/>
              <a:t>locate the site of infection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To </a:t>
            </a:r>
            <a:r>
              <a:rPr lang="en-IN" dirty="0"/>
              <a:t>identify the organisms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To </a:t>
            </a:r>
            <a:r>
              <a:rPr lang="en-IN" dirty="0"/>
              <a:t>assess the severity of the disease </a:t>
            </a:r>
            <a:endParaRPr lang="en-IN" dirty="0" smtClean="0"/>
          </a:p>
          <a:p>
            <a:pPr marL="0" indent="0">
              <a:buNone/>
            </a:pPr>
            <a:r>
              <a:rPr lang="en-IN" b="1" dirty="0" smtClean="0">
                <a:solidFill>
                  <a:srgbClr val="7030A0"/>
                </a:solidFill>
              </a:rPr>
              <a:t>History</a:t>
            </a:r>
            <a:r>
              <a:rPr lang="en-IN" dirty="0" smtClean="0">
                <a:solidFill>
                  <a:srgbClr val="7030A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Antenatal</a:t>
            </a:r>
            <a:r>
              <a:rPr lang="en-IN" dirty="0"/>
              <a:t>, </a:t>
            </a:r>
            <a:r>
              <a:rPr lang="en-IN" dirty="0" err="1"/>
              <a:t>intranatal</a:t>
            </a:r>
            <a:r>
              <a:rPr lang="en-IN" dirty="0"/>
              <a:t> and postnatal history of any high risk factor for </a:t>
            </a:r>
            <a:r>
              <a:rPr lang="en-IN" dirty="0" smtClean="0"/>
              <a:t>anaemia</a:t>
            </a:r>
            <a:r>
              <a:rPr lang="en-IN" dirty="0"/>
              <a:t>, PROM or prolonged </a:t>
            </a:r>
            <a:r>
              <a:rPr lang="en-IN" dirty="0" smtClean="0"/>
              <a:t>labour.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10015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5721499"/>
          </a:xfrm>
        </p:spPr>
        <p:txBody>
          <a:bodyPr/>
          <a:lstStyle/>
          <a:p>
            <a:r>
              <a:rPr lang="en-IN" dirty="0">
                <a:solidFill>
                  <a:srgbClr val="7030A0"/>
                </a:solidFill>
              </a:rPr>
              <a:t>Clinical examination </a:t>
            </a:r>
            <a:endParaRPr lang="en-IN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General</a:t>
            </a:r>
            <a:r>
              <a:rPr lang="en-IN" dirty="0"/>
              <a:t>, physical and systemic examinations </a:t>
            </a:r>
            <a:endParaRPr lang="en-IN" dirty="0" smtClean="0"/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/>
              <a:t>Abdominal and pelvic examinations :</a:t>
            </a:r>
            <a:r>
              <a:rPr lang="en-IN" dirty="0" smtClean="0"/>
              <a:t> </a:t>
            </a:r>
            <a:r>
              <a:rPr lang="en-IN" dirty="0"/>
              <a:t>involution of genital organs and locate the specific site of infection </a:t>
            </a: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Legs :thrombophlebitis </a:t>
            </a:r>
            <a:r>
              <a:rPr lang="en-IN" dirty="0"/>
              <a:t>or thrombosis</a:t>
            </a:r>
          </a:p>
        </p:txBody>
      </p:sp>
    </p:spTree>
    <p:extLst>
      <p:ext uri="{BB962C8B-B14F-4D97-AF65-F5344CB8AC3E}">
        <p14:creationId xmlns:p14="http://schemas.microsoft.com/office/powerpoint/2010/main" xmlns="" val="3924492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Investigations </a:t>
            </a:r>
            <a:r>
              <a:rPr lang="en-IN" dirty="0" err="1" smtClean="0"/>
              <a:t>Cont</a:t>
            </a:r>
            <a:r>
              <a:rPr lang="en-IN" dirty="0" smtClean="0"/>
              <a:t>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7030A0"/>
                </a:solidFill>
              </a:rPr>
              <a:t>High </a:t>
            </a:r>
            <a:r>
              <a:rPr lang="en-IN" dirty="0">
                <a:solidFill>
                  <a:srgbClr val="7030A0"/>
                </a:solidFill>
              </a:rPr>
              <a:t>vaginal and </a:t>
            </a:r>
            <a:r>
              <a:rPr lang="en-IN" dirty="0" err="1" smtClean="0">
                <a:solidFill>
                  <a:srgbClr val="7030A0"/>
                </a:solidFill>
              </a:rPr>
              <a:t>endo</a:t>
            </a:r>
            <a:r>
              <a:rPr lang="en-IN" dirty="0" smtClean="0">
                <a:solidFill>
                  <a:srgbClr val="7030A0"/>
                </a:solidFill>
              </a:rPr>
              <a:t> cervical </a:t>
            </a:r>
            <a:r>
              <a:rPr lang="en-IN" dirty="0">
                <a:solidFill>
                  <a:srgbClr val="7030A0"/>
                </a:solidFill>
              </a:rPr>
              <a:t>swabs </a:t>
            </a:r>
            <a:r>
              <a:rPr lang="en-IN" dirty="0"/>
              <a:t>for culture in aerobic and anaerobic media and sensitivity test to </a:t>
            </a:r>
            <a:r>
              <a:rPr lang="en-IN" dirty="0" smtClean="0"/>
              <a:t>antibiotics. </a:t>
            </a:r>
          </a:p>
          <a:p>
            <a:r>
              <a:rPr lang="en-IN" dirty="0" smtClean="0"/>
              <a:t> </a:t>
            </a:r>
            <a:r>
              <a:rPr lang="en-IN" dirty="0">
                <a:solidFill>
                  <a:srgbClr val="7030A0"/>
                </a:solidFill>
              </a:rPr>
              <a:t>Clean catch mid-stream </a:t>
            </a:r>
            <a:r>
              <a:rPr lang="en-IN" dirty="0" smtClean="0">
                <a:solidFill>
                  <a:srgbClr val="7030A0"/>
                </a:solidFill>
              </a:rPr>
              <a:t>urine            </a:t>
            </a:r>
            <a:r>
              <a:rPr lang="en-IN" dirty="0" smtClean="0"/>
              <a:t>analysis </a:t>
            </a:r>
            <a:r>
              <a:rPr lang="en-IN" dirty="0"/>
              <a:t>and culture plus sensitivity test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 smtClean="0">
                <a:solidFill>
                  <a:srgbClr val="7030A0"/>
                </a:solidFill>
              </a:rPr>
              <a:t>Blood</a:t>
            </a:r>
            <a:r>
              <a:rPr lang="en-IN" dirty="0"/>
              <a:t> </a:t>
            </a:r>
            <a:r>
              <a:rPr lang="en-IN" dirty="0" smtClean="0"/>
              <a:t>:  </a:t>
            </a:r>
            <a:r>
              <a:rPr lang="en-IN" dirty="0"/>
              <a:t>TC, DC, </a:t>
            </a:r>
            <a:r>
              <a:rPr lang="en-IN" dirty="0" err="1"/>
              <a:t>Hb</a:t>
            </a:r>
            <a:r>
              <a:rPr lang="en-IN" dirty="0"/>
              <a:t> estimation, platelet </a:t>
            </a:r>
            <a:r>
              <a:rPr lang="en-IN" dirty="0" smtClean="0"/>
              <a:t>count</a:t>
            </a:r>
          </a:p>
          <a:p>
            <a:endParaRPr lang="en-IN" dirty="0" smtClean="0"/>
          </a:p>
          <a:p>
            <a:r>
              <a:rPr lang="en-IN" dirty="0" smtClean="0"/>
              <a:t>  </a:t>
            </a:r>
            <a:r>
              <a:rPr lang="en-IN" dirty="0">
                <a:solidFill>
                  <a:srgbClr val="7030A0"/>
                </a:solidFill>
              </a:rPr>
              <a:t>Thick blood </a:t>
            </a:r>
            <a:r>
              <a:rPr lang="en-IN" dirty="0" smtClean="0">
                <a:solidFill>
                  <a:srgbClr val="7030A0"/>
                </a:solidFill>
              </a:rPr>
              <a:t>film</a:t>
            </a:r>
            <a:r>
              <a:rPr lang="en-IN" dirty="0"/>
              <a:t> </a:t>
            </a:r>
            <a:r>
              <a:rPr lang="en-IN" dirty="0" smtClean="0"/>
              <a:t>           malarial </a:t>
            </a:r>
            <a:r>
              <a:rPr lang="en-IN" dirty="0"/>
              <a:t>parasites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>
                <a:solidFill>
                  <a:srgbClr val="7030A0"/>
                </a:solidFill>
              </a:rPr>
              <a:t>Blood culture</a:t>
            </a:r>
            <a:r>
              <a:rPr lang="en-IN" dirty="0"/>
              <a:t> </a:t>
            </a:r>
            <a:r>
              <a:rPr lang="en-IN" dirty="0" smtClean="0"/>
              <a:t> :  if </a:t>
            </a:r>
            <a:r>
              <a:rPr lang="en-IN" dirty="0"/>
              <a:t>fever +chills/rigors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31904" y="31409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19872" y="530120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3455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 </a:t>
            </a:r>
            <a:r>
              <a:rPr lang="en-IN" dirty="0">
                <a:solidFill>
                  <a:srgbClr val="7030A0"/>
                </a:solidFill>
              </a:rPr>
              <a:t>Pelvic </a:t>
            </a:r>
            <a:r>
              <a:rPr lang="en-IN" dirty="0" smtClean="0">
                <a:solidFill>
                  <a:srgbClr val="7030A0"/>
                </a:solidFill>
              </a:rPr>
              <a:t>USG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7030A0"/>
                </a:solidFill>
              </a:rPr>
              <a:t>  </a:t>
            </a:r>
            <a:r>
              <a:rPr lang="en-IN" dirty="0"/>
              <a:t>To detect any bits of conception within the uterus </a:t>
            </a: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</a:t>
            </a:r>
            <a:r>
              <a:rPr lang="en-IN" dirty="0"/>
              <a:t>To locate any abscess within the pelvis </a:t>
            </a: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</a:t>
            </a:r>
            <a:r>
              <a:rPr lang="en-IN" dirty="0"/>
              <a:t>To collect samples from pelvis for C/S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For </a:t>
            </a:r>
            <a:r>
              <a:rPr lang="en-IN" dirty="0" err="1"/>
              <a:t>color</a:t>
            </a:r>
            <a:r>
              <a:rPr lang="en-IN" dirty="0"/>
              <a:t> flow Doppler studies (venous thrombosis</a:t>
            </a:r>
            <a:r>
              <a:rPr lang="en-IN" dirty="0" smtClean="0"/>
              <a:t>)</a:t>
            </a:r>
          </a:p>
          <a:p>
            <a:r>
              <a:rPr lang="en-IN" dirty="0" smtClean="0"/>
              <a:t> </a:t>
            </a:r>
            <a:r>
              <a:rPr lang="en-IN" dirty="0" smtClean="0">
                <a:solidFill>
                  <a:srgbClr val="7030A0"/>
                </a:solidFill>
              </a:rPr>
              <a:t>Chest </a:t>
            </a:r>
            <a:r>
              <a:rPr lang="en-IN" dirty="0">
                <a:solidFill>
                  <a:srgbClr val="7030A0"/>
                </a:solidFill>
              </a:rPr>
              <a:t>X-ray </a:t>
            </a:r>
            <a:endParaRPr lang="en-IN" dirty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</a:t>
            </a:r>
            <a:r>
              <a:rPr lang="en-IN" dirty="0"/>
              <a:t>If suspected pulmonary Koch’s lesion </a:t>
            </a: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</a:t>
            </a:r>
            <a:r>
              <a:rPr lang="en-IN" dirty="0"/>
              <a:t>Any lung pathology like collapse or atelectasis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>
                <a:solidFill>
                  <a:srgbClr val="7030A0"/>
                </a:solidFill>
              </a:rPr>
              <a:t>Blood urea and </a:t>
            </a:r>
            <a:r>
              <a:rPr lang="en-IN" dirty="0" smtClean="0">
                <a:solidFill>
                  <a:srgbClr val="7030A0"/>
                </a:solidFill>
              </a:rPr>
              <a:t>electrolytes</a:t>
            </a:r>
            <a:endParaRPr lang="en-IN" dirty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</a:t>
            </a:r>
            <a:r>
              <a:rPr lang="en-IN" dirty="0"/>
              <a:t>if any renal failure has </a:t>
            </a:r>
            <a:r>
              <a:rPr lang="en-IN" dirty="0" err="1"/>
              <a:t>occured</a:t>
            </a:r>
            <a:r>
              <a:rPr lang="en-IN" dirty="0"/>
              <a:t> or laparotomy is needed</a:t>
            </a:r>
          </a:p>
        </p:txBody>
      </p:sp>
    </p:spTree>
    <p:extLst>
      <p:ext uri="{BB962C8B-B14F-4D97-AF65-F5344CB8AC3E}">
        <p14:creationId xmlns:p14="http://schemas.microsoft.com/office/powerpoint/2010/main" xmlns="" val="172440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Postpartum </a:t>
            </a:r>
            <a:r>
              <a:rPr lang="en-IN" dirty="0"/>
              <a:t>uterine infection has been </a:t>
            </a:r>
            <a:r>
              <a:rPr lang="en-IN" dirty="0" smtClean="0"/>
              <a:t>called variously </a:t>
            </a:r>
            <a:r>
              <a:rPr lang="en-IN" dirty="0" err="1" smtClean="0">
                <a:solidFill>
                  <a:srgbClr val="FF0000"/>
                </a:solidFill>
              </a:rPr>
              <a:t>endometritis</a:t>
            </a:r>
            <a:r>
              <a:rPr lang="en-IN" dirty="0" smtClean="0">
                <a:solidFill>
                  <a:srgbClr val="FF0000"/>
                </a:solidFill>
              </a:rPr>
              <a:t> , </a:t>
            </a:r>
            <a:r>
              <a:rPr lang="en-IN" dirty="0" err="1">
                <a:solidFill>
                  <a:srgbClr val="FF0000"/>
                </a:solidFill>
              </a:rPr>
              <a:t>endomyometritis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and </a:t>
            </a:r>
            <a:r>
              <a:rPr lang="en-IN" dirty="0" err="1" smtClean="0">
                <a:solidFill>
                  <a:srgbClr val="FF0000"/>
                </a:solidFill>
              </a:rPr>
              <a:t>endoparametritis</a:t>
            </a:r>
            <a:endParaRPr lang="en-IN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IN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Preferred </a:t>
            </a:r>
            <a:r>
              <a:rPr lang="en-IN" dirty="0"/>
              <a:t>term</a:t>
            </a:r>
            <a:r>
              <a:rPr lang="en-IN" dirty="0">
                <a:solidFill>
                  <a:schemeClr val="tx2"/>
                </a:solidFill>
              </a:rPr>
              <a:t>: </a:t>
            </a:r>
            <a:r>
              <a:rPr lang="en-IN" b="1" dirty="0" err="1">
                <a:solidFill>
                  <a:schemeClr val="tx2"/>
                </a:solidFill>
              </a:rPr>
              <a:t>metritis</a:t>
            </a:r>
            <a:r>
              <a:rPr lang="en-IN" b="1" dirty="0">
                <a:solidFill>
                  <a:schemeClr val="tx2"/>
                </a:solidFill>
              </a:rPr>
              <a:t> with pelvic cellulitis</a:t>
            </a:r>
            <a:r>
              <a:rPr lang="en-IN" dirty="0"/>
              <a:t>-because infection does not only involve </a:t>
            </a:r>
            <a:r>
              <a:rPr lang="en-IN" dirty="0" smtClean="0"/>
              <a:t>the decidua </a:t>
            </a:r>
            <a:r>
              <a:rPr lang="en-IN" dirty="0"/>
              <a:t>but also the myometrium and </a:t>
            </a:r>
            <a:r>
              <a:rPr lang="en-IN" dirty="0" err="1" smtClean="0"/>
              <a:t>parametrial</a:t>
            </a:r>
            <a:r>
              <a:rPr lang="en-IN" dirty="0" smtClean="0"/>
              <a:t> tissues.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26859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634082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7030A0"/>
                </a:solidFill>
              </a:rPr>
              <a:t>Antenatal</a:t>
            </a:r>
            <a:r>
              <a:rPr lang="en-IN" dirty="0" smtClean="0"/>
              <a:t> </a:t>
            </a:r>
            <a:endParaRPr lang="en-IN" dirty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</a:t>
            </a:r>
            <a:r>
              <a:rPr lang="en-IN" dirty="0"/>
              <a:t>Improvement of nutritional status (to raise </a:t>
            </a:r>
            <a:r>
              <a:rPr lang="en-IN" dirty="0" err="1"/>
              <a:t>Hb</a:t>
            </a:r>
            <a:r>
              <a:rPr lang="en-IN" dirty="0"/>
              <a:t> level)of the pregnant woman 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Eradication </a:t>
            </a:r>
            <a:r>
              <a:rPr lang="en-IN" dirty="0"/>
              <a:t>of septic focus(skin ,throat, tonsils)in the </a:t>
            </a:r>
            <a:r>
              <a:rPr lang="en-IN" dirty="0" smtClean="0"/>
              <a:t>body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12904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496944" cy="6048672"/>
          </a:xfrm>
        </p:spPr>
        <p:txBody>
          <a:bodyPr>
            <a:normAutofit lnSpcReduction="10000"/>
          </a:bodyPr>
          <a:lstStyle/>
          <a:p>
            <a:r>
              <a:rPr lang="en-IN" dirty="0" err="1">
                <a:solidFill>
                  <a:srgbClr val="7030A0"/>
                </a:solidFill>
              </a:rPr>
              <a:t>Intranatal</a:t>
            </a:r>
            <a:r>
              <a:rPr lang="en-IN" dirty="0">
                <a:solidFill>
                  <a:srgbClr val="7030A0"/>
                </a:solidFill>
              </a:rPr>
              <a:t> </a:t>
            </a: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 </a:t>
            </a:r>
            <a:r>
              <a:rPr lang="en-IN" dirty="0"/>
              <a:t>Full surgical asepsis during delivery 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Screening </a:t>
            </a:r>
            <a:r>
              <a:rPr lang="en-IN" dirty="0"/>
              <a:t>for group-B streptococcus in high risk patient 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Prophylactic </a:t>
            </a:r>
            <a:r>
              <a:rPr lang="en-IN" dirty="0"/>
              <a:t>use of antibiotic at time of caesarean section (reduced incidence of wound infection, </a:t>
            </a:r>
            <a:r>
              <a:rPr lang="en-IN" dirty="0" err="1"/>
              <a:t>endometritis</a:t>
            </a:r>
            <a:r>
              <a:rPr lang="en-IN" dirty="0"/>
              <a:t>, UTIs)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Immediate </a:t>
            </a:r>
            <a:r>
              <a:rPr lang="en-IN" dirty="0"/>
              <a:t>infusion of 1 gram ceftriaxone after cord clamping and 2nd dose after 8 hours</a:t>
            </a:r>
          </a:p>
        </p:txBody>
      </p:sp>
    </p:spTree>
    <p:extLst>
      <p:ext uri="{BB962C8B-B14F-4D97-AF65-F5344CB8AC3E}">
        <p14:creationId xmlns:p14="http://schemas.microsoft.com/office/powerpoint/2010/main" xmlns="" val="3771015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984776" cy="778098"/>
          </a:xfrm>
        </p:spPr>
        <p:txBody>
          <a:bodyPr/>
          <a:lstStyle/>
          <a:p>
            <a:r>
              <a:rPr lang="en-IN" dirty="0">
                <a:solidFill>
                  <a:srgbClr val="7030A0"/>
                </a:solidFill>
              </a:rPr>
              <a:t>Post-partum 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Aseptic </a:t>
            </a:r>
            <a:r>
              <a:rPr lang="en-IN" dirty="0"/>
              <a:t>precaution for at least 1 week following delivery until the open wounds in the uterus, perineum and vagina are healed up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Too many visitors are restricted </a:t>
            </a:r>
            <a:r>
              <a:rPr lang="en-IN" dirty="0" smtClean="0"/>
              <a:t></a:t>
            </a:r>
          </a:p>
          <a:p>
            <a:endParaRPr lang="en-IN" dirty="0" smtClean="0"/>
          </a:p>
          <a:p>
            <a:r>
              <a:rPr lang="en-IN" dirty="0" smtClean="0"/>
              <a:t>Sterilized </a:t>
            </a:r>
            <a:r>
              <a:rPr lang="en-IN" dirty="0"/>
              <a:t>sanitary pads are to be used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 </a:t>
            </a:r>
            <a:r>
              <a:rPr lang="en-IN" dirty="0"/>
              <a:t>Infected mothers and babies in isolated room</a:t>
            </a:r>
          </a:p>
        </p:txBody>
      </p:sp>
    </p:spTree>
    <p:extLst>
      <p:ext uri="{BB962C8B-B14F-4D97-AF65-F5344CB8AC3E}">
        <p14:creationId xmlns:p14="http://schemas.microsoft.com/office/powerpoint/2010/main" xmlns="" val="1843167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562074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General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544616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 </a:t>
            </a:r>
            <a:r>
              <a:rPr lang="en-IN" dirty="0"/>
              <a:t>Isolation of the patient </a:t>
            </a:r>
            <a:r>
              <a:rPr lang="en-IN" dirty="0" smtClean="0"/>
              <a:t>:When </a:t>
            </a:r>
            <a:r>
              <a:rPr lang="en-IN" dirty="0" err="1">
                <a:solidFill>
                  <a:srgbClr val="7030A0"/>
                </a:solidFill>
              </a:rPr>
              <a:t>hemolytic</a:t>
            </a:r>
            <a:r>
              <a:rPr lang="en-IN" dirty="0">
                <a:solidFill>
                  <a:srgbClr val="7030A0"/>
                </a:solidFill>
              </a:rPr>
              <a:t> streptococcus</a:t>
            </a:r>
            <a:r>
              <a:rPr lang="en-IN" dirty="0"/>
              <a:t> obtained in culture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Adequate fluid and calorie by I.V infusion </a:t>
            </a:r>
          </a:p>
          <a:p>
            <a:r>
              <a:rPr lang="en-IN" dirty="0" smtClean="0"/>
              <a:t>Correction </a:t>
            </a:r>
            <a:r>
              <a:rPr lang="en-IN" dirty="0"/>
              <a:t>of </a:t>
            </a:r>
            <a:r>
              <a:rPr lang="en-IN" dirty="0" smtClean="0"/>
              <a:t>anaemia </a:t>
            </a:r>
            <a:r>
              <a:rPr lang="en-IN" dirty="0"/>
              <a:t>by oral iron or blood transfusion as per need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An indwelling catheter </a:t>
            </a:r>
            <a:r>
              <a:rPr lang="en-IN" dirty="0" smtClean="0"/>
              <a:t>: </a:t>
            </a:r>
            <a:r>
              <a:rPr lang="en-IN" dirty="0"/>
              <a:t>To relieve urinary retention d/t pelvic abscess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Record urinary output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Maintenance of chart </a:t>
            </a:r>
            <a:r>
              <a:rPr lang="en-IN" dirty="0" smtClean="0"/>
              <a:t> :  </a:t>
            </a:r>
            <a:r>
              <a:rPr lang="en-IN" dirty="0"/>
              <a:t>Pulse , RR, Temperature, </a:t>
            </a:r>
            <a:r>
              <a:rPr lang="en-IN" dirty="0" err="1"/>
              <a:t>lochial</a:t>
            </a:r>
            <a:r>
              <a:rPr lang="en-IN" dirty="0"/>
              <a:t> discharge, fluid intake and output</a:t>
            </a:r>
          </a:p>
        </p:txBody>
      </p:sp>
    </p:spTree>
    <p:extLst>
      <p:ext uri="{BB962C8B-B14F-4D97-AF65-F5344CB8AC3E}">
        <p14:creationId xmlns:p14="http://schemas.microsoft.com/office/powerpoint/2010/main" xmlns="" val="4216316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63408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Treatment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>
            <a:normAutofit/>
          </a:bodyPr>
          <a:lstStyle/>
          <a:p>
            <a:r>
              <a:rPr lang="en-IN" b="1" u="sng" dirty="0" smtClean="0">
                <a:solidFill>
                  <a:srgbClr val="7030A0"/>
                </a:solidFill>
              </a:rPr>
              <a:t>Mild  </a:t>
            </a:r>
            <a:r>
              <a:rPr lang="en-IN" b="1" u="sng" dirty="0" err="1">
                <a:solidFill>
                  <a:srgbClr val="7030A0"/>
                </a:solidFill>
              </a:rPr>
              <a:t>metritis</a:t>
            </a:r>
            <a:r>
              <a:rPr lang="en-IN" b="1" u="sng" dirty="0">
                <a:solidFill>
                  <a:srgbClr val="7030A0"/>
                </a:solidFill>
              </a:rPr>
              <a:t> following vaginal deliver</a:t>
            </a:r>
            <a:r>
              <a:rPr lang="en-IN" dirty="0">
                <a:solidFill>
                  <a:srgbClr val="7030A0"/>
                </a:solidFill>
              </a:rPr>
              <a:t>y</a:t>
            </a:r>
            <a:r>
              <a:rPr lang="en-IN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b="1" dirty="0"/>
              <a:t>outpatient</a:t>
            </a:r>
            <a:r>
              <a:rPr lang="en-IN" dirty="0"/>
              <a:t> </a:t>
            </a:r>
            <a:r>
              <a:rPr lang="en-IN" b="1" dirty="0"/>
              <a:t>treatment</a:t>
            </a:r>
            <a:r>
              <a:rPr lang="en-IN" dirty="0"/>
              <a:t> with an </a:t>
            </a:r>
            <a:r>
              <a:rPr lang="en-IN" dirty="0" smtClean="0"/>
              <a:t>oral antimicrobial </a:t>
            </a:r>
            <a:r>
              <a:rPr lang="en-IN" dirty="0"/>
              <a:t>agent is usually </a:t>
            </a:r>
            <a:r>
              <a:rPr lang="en-IN" dirty="0" smtClean="0"/>
              <a:t>sufficient.</a:t>
            </a:r>
          </a:p>
          <a:p>
            <a:r>
              <a:rPr lang="en-IN" b="1" u="sng" dirty="0" smtClean="0">
                <a:solidFill>
                  <a:srgbClr val="7030A0"/>
                </a:solidFill>
              </a:rPr>
              <a:t>Moderate </a:t>
            </a:r>
            <a:r>
              <a:rPr lang="en-IN" b="1" u="sng" dirty="0">
                <a:solidFill>
                  <a:srgbClr val="7030A0"/>
                </a:solidFill>
              </a:rPr>
              <a:t>to severe infections</a:t>
            </a:r>
            <a:r>
              <a:rPr lang="en-IN" b="1" u="sng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b="1" dirty="0"/>
              <a:t>intravenous</a:t>
            </a:r>
            <a:r>
              <a:rPr lang="en-IN" dirty="0"/>
              <a:t> </a:t>
            </a:r>
            <a:r>
              <a:rPr lang="en-IN" b="1" dirty="0"/>
              <a:t>therapy</a:t>
            </a:r>
            <a:r>
              <a:rPr lang="en-IN" dirty="0"/>
              <a:t> with a </a:t>
            </a:r>
            <a:r>
              <a:rPr lang="en-IN" dirty="0" smtClean="0"/>
              <a:t>broad-spectrum antimicrobial </a:t>
            </a:r>
            <a:r>
              <a:rPr lang="en-IN" dirty="0"/>
              <a:t>regimen is </a:t>
            </a:r>
            <a:r>
              <a:rPr lang="en-IN" dirty="0" smtClean="0"/>
              <a:t>indicated</a:t>
            </a:r>
          </a:p>
          <a:p>
            <a:pPr marL="0" indent="0">
              <a:buNone/>
            </a:pPr>
            <a:r>
              <a:rPr lang="en-IN" dirty="0" smtClean="0"/>
              <a:t>Improvement </a:t>
            </a:r>
            <a:r>
              <a:rPr lang="en-IN" dirty="0"/>
              <a:t>follows in </a:t>
            </a:r>
            <a:r>
              <a:rPr lang="en-IN" b="1" dirty="0"/>
              <a:t>48</a:t>
            </a:r>
            <a:r>
              <a:rPr lang="en-IN" dirty="0"/>
              <a:t> to </a:t>
            </a:r>
            <a:r>
              <a:rPr lang="en-IN" b="1" dirty="0"/>
              <a:t>72</a:t>
            </a:r>
            <a:r>
              <a:rPr lang="en-IN" dirty="0"/>
              <a:t> hours in nearly </a:t>
            </a:r>
            <a:r>
              <a:rPr lang="en-IN" b="1" dirty="0"/>
              <a:t>90</a:t>
            </a:r>
            <a:r>
              <a:rPr lang="en-IN" dirty="0"/>
              <a:t>% of women </a:t>
            </a:r>
            <a:r>
              <a:rPr lang="en-IN" dirty="0" smtClean="0"/>
              <a:t>treated with </a:t>
            </a:r>
            <a:r>
              <a:rPr lang="en-IN" dirty="0"/>
              <a:t>one of </a:t>
            </a:r>
            <a:r>
              <a:rPr lang="en-IN" dirty="0" smtClean="0"/>
              <a:t>several </a:t>
            </a:r>
            <a:r>
              <a:rPr lang="en-IN" dirty="0"/>
              <a:t>regimens.</a:t>
            </a:r>
          </a:p>
        </p:txBody>
      </p:sp>
    </p:spTree>
    <p:extLst>
      <p:ext uri="{BB962C8B-B14F-4D97-AF65-F5344CB8AC3E}">
        <p14:creationId xmlns:p14="http://schemas.microsoft.com/office/powerpoint/2010/main" xmlns="" val="1503993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336704"/>
          </a:xfrm>
        </p:spPr>
        <p:txBody>
          <a:bodyPr>
            <a:normAutofit lnSpcReduction="10000"/>
          </a:bodyPr>
          <a:lstStyle/>
          <a:p>
            <a:r>
              <a:rPr lang="en-IN" b="1" dirty="0" smtClean="0"/>
              <a:t>Persistent</a:t>
            </a:r>
            <a:r>
              <a:rPr lang="en-IN" dirty="0" smtClean="0"/>
              <a:t> </a:t>
            </a:r>
            <a:r>
              <a:rPr lang="en-IN" b="1" dirty="0"/>
              <a:t>fever</a:t>
            </a:r>
            <a:r>
              <a:rPr lang="en-IN" dirty="0"/>
              <a:t> after 48 to 72 hours mandates a careful search for </a:t>
            </a:r>
            <a:r>
              <a:rPr lang="en-IN" dirty="0" smtClean="0"/>
              <a:t>causes of </a:t>
            </a:r>
            <a:r>
              <a:rPr lang="en-IN" dirty="0">
                <a:solidFill>
                  <a:srgbClr val="FF0000"/>
                </a:solidFill>
              </a:rPr>
              <a:t>refractory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pelvic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infection</a:t>
            </a:r>
            <a:r>
              <a:rPr lang="en-IN" dirty="0"/>
              <a:t> including</a:t>
            </a:r>
            <a:r>
              <a:rPr lang="en-IN" dirty="0" smtClean="0"/>
              <a:t>:-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>
                <a:solidFill>
                  <a:srgbClr val="7030A0"/>
                </a:solidFill>
              </a:rPr>
              <a:t>Parametrial</a:t>
            </a:r>
            <a:r>
              <a:rPr lang="en-IN" dirty="0" smtClean="0">
                <a:solidFill>
                  <a:srgbClr val="7030A0"/>
                </a:solidFill>
              </a:rPr>
              <a:t> </a:t>
            </a:r>
            <a:r>
              <a:rPr lang="en-IN" dirty="0" err="1" smtClean="0">
                <a:solidFill>
                  <a:srgbClr val="7030A0"/>
                </a:solidFill>
              </a:rPr>
              <a:t>phlegmon</a:t>
            </a:r>
            <a:r>
              <a:rPr lang="en-IN" dirty="0" smtClean="0">
                <a:solidFill>
                  <a:srgbClr val="7030A0"/>
                </a:solidFill>
              </a:rPr>
              <a:t> —</a:t>
            </a:r>
            <a:r>
              <a:rPr lang="en-IN" dirty="0"/>
              <a:t>an area of intense </a:t>
            </a:r>
            <a:r>
              <a:rPr lang="en-IN" dirty="0" smtClean="0"/>
              <a:t>cellulitis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Abdominal </a:t>
            </a:r>
            <a:r>
              <a:rPr lang="en-IN" dirty="0"/>
              <a:t>incisional or pelvic </a:t>
            </a:r>
            <a:r>
              <a:rPr lang="en-IN" dirty="0" smtClean="0"/>
              <a:t>abscess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Infected hematoma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Septic </a:t>
            </a:r>
            <a:r>
              <a:rPr lang="en-IN" dirty="0"/>
              <a:t>pelvic </a:t>
            </a:r>
            <a:r>
              <a:rPr lang="en-IN" dirty="0" smtClean="0"/>
              <a:t>thrombophlebitis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Antimicrobial-resistant </a:t>
            </a:r>
            <a:r>
              <a:rPr lang="en-IN" dirty="0"/>
              <a:t>bacteria </a:t>
            </a:r>
          </a:p>
          <a:p>
            <a:r>
              <a:rPr lang="en-IN" dirty="0" smtClean="0"/>
              <a:t>Patient </a:t>
            </a:r>
            <a:r>
              <a:rPr lang="en-IN" dirty="0"/>
              <a:t>may be discharged home after she has been afebrile for at least </a:t>
            </a:r>
            <a:r>
              <a:rPr lang="en-IN" dirty="0" smtClean="0"/>
              <a:t>24 hours </a:t>
            </a:r>
            <a:r>
              <a:rPr lang="en-IN" dirty="0"/>
              <a:t>and further oral antimicrobial therapy is NOT needed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51427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70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3037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056784" cy="908720"/>
          </a:xfrm>
        </p:spPr>
        <p:txBody>
          <a:bodyPr/>
          <a:lstStyle/>
          <a:p>
            <a:r>
              <a:rPr lang="en-IN" dirty="0"/>
              <a:t>Antibiotics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smtClean="0"/>
              <a:t> </a:t>
            </a:r>
            <a:r>
              <a:rPr lang="en-IN" b="1" dirty="0"/>
              <a:t>Empirical antibiotics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>
                <a:solidFill>
                  <a:srgbClr val="FF0000"/>
                </a:solidFill>
              </a:rPr>
              <a:t>Gentamycin </a:t>
            </a:r>
            <a:r>
              <a:rPr lang="en-IN" dirty="0">
                <a:solidFill>
                  <a:srgbClr val="FF0000"/>
                </a:solidFill>
              </a:rPr>
              <a:t>(2mg/kg </a:t>
            </a:r>
            <a:r>
              <a:rPr lang="en-IN" dirty="0" err="1">
                <a:solidFill>
                  <a:srgbClr val="FF0000"/>
                </a:solidFill>
              </a:rPr>
              <a:t>i.v</a:t>
            </a:r>
            <a:r>
              <a:rPr lang="en-IN" dirty="0">
                <a:solidFill>
                  <a:srgbClr val="FF0000"/>
                </a:solidFill>
              </a:rPr>
              <a:t> loading dose followed by 1.5 mg/kg </a:t>
            </a:r>
            <a:r>
              <a:rPr lang="en-IN" dirty="0" err="1">
                <a:solidFill>
                  <a:srgbClr val="FF0000"/>
                </a:solidFill>
              </a:rPr>
              <a:t>i.v</a:t>
            </a:r>
            <a:r>
              <a:rPr lang="en-IN" dirty="0">
                <a:solidFill>
                  <a:srgbClr val="FF0000"/>
                </a:solidFill>
              </a:rPr>
              <a:t> every 8 </a:t>
            </a:r>
            <a:r>
              <a:rPr lang="en-IN" dirty="0" err="1">
                <a:solidFill>
                  <a:srgbClr val="FF0000"/>
                </a:solidFill>
              </a:rPr>
              <a:t>hrs</a:t>
            </a:r>
            <a:r>
              <a:rPr lang="en-IN" dirty="0">
                <a:solidFill>
                  <a:srgbClr val="FF0000"/>
                </a:solidFill>
              </a:rPr>
              <a:t> and clindamycin 900 mg </a:t>
            </a:r>
            <a:r>
              <a:rPr lang="en-IN" dirty="0" err="1">
                <a:solidFill>
                  <a:srgbClr val="FF0000"/>
                </a:solidFill>
              </a:rPr>
              <a:t>i.v</a:t>
            </a:r>
            <a:r>
              <a:rPr lang="en-IN" dirty="0">
                <a:solidFill>
                  <a:srgbClr val="FF0000"/>
                </a:solidFill>
              </a:rPr>
              <a:t> every 8 </a:t>
            </a:r>
            <a:r>
              <a:rPr lang="en-IN" dirty="0" err="1">
                <a:solidFill>
                  <a:srgbClr val="FF0000"/>
                </a:solidFill>
              </a:rPr>
              <a:t>hrs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started).</a:t>
            </a:r>
          </a:p>
          <a:p>
            <a:pPr marL="0" indent="0">
              <a:buNone/>
            </a:pPr>
            <a:endParaRPr lang="en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2.  </a:t>
            </a:r>
            <a:r>
              <a:rPr lang="en-IN" dirty="0">
                <a:solidFill>
                  <a:srgbClr val="FF0000"/>
                </a:solidFill>
              </a:rPr>
              <a:t>Metronidazole 500mg </a:t>
            </a:r>
            <a:r>
              <a:rPr lang="en-IN" dirty="0" err="1">
                <a:solidFill>
                  <a:srgbClr val="FF0000"/>
                </a:solidFill>
              </a:rPr>
              <a:t>i.v</a:t>
            </a:r>
            <a:r>
              <a:rPr lang="en-IN" dirty="0">
                <a:solidFill>
                  <a:srgbClr val="FF0000"/>
                </a:solidFill>
              </a:rPr>
              <a:t> TDS ( for anaerobes</a:t>
            </a:r>
            <a:r>
              <a:rPr lang="en-IN" dirty="0" smtClean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I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3. Treat </a:t>
            </a:r>
            <a:r>
              <a:rPr lang="en-IN" dirty="0">
                <a:solidFill>
                  <a:srgbClr val="FF0000"/>
                </a:solidFill>
              </a:rPr>
              <a:t>until infection is controlled for at least </a:t>
            </a:r>
            <a:r>
              <a:rPr lang="en-IN" dirty="0" smtClean="0">
                <a:solidFill>
                  <a:srgbClr val="FF0000"/>
                </a:solidFill>
              </a:rPr>
              <a:t>7-10days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04791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7030A0"/>
                </a:solidFill>
              </a:rPr>
              <a:t> </a:t>
            </a:r>
            <a:r>
              <a:rPr lang="en-IN" dirty="0">
                <a:solidFill>
                  <a:srgbClr val="7030A0"/>
                </a:solidFill>
              </a:rPr>
              <a:t>Antibiotic regimen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>
                <a:solidFill>
                  <a:srgbClr val="FF0000"/>
                </a:solidFill>
              </a:rPr>
              <a:t>Severe</a:t>
            </a:r>
            <a:r>
              <a:rPr lang="en-IN" dirty="0"/>
              <a:t> </a:t>
            </a:r>
            <a:r>
              <a:rPr lang="en-IN" dirty="0" smtClean="0">
                <a:solidFill>
                  <a:srgbClr val="FF0000"/>
                </a:solidFill>
              </a:rPr>
              <a:t>sepsis</a:t>
            </a:r>
            <a:r>
              <a:rPr lang="en-IN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combination </a:t>
            </a:r>
            <a:r>
              <a:rPr lang="en-IN" dirty="0"/>
              <a:t>of either </a:t>
            </a:r>
            <a:r>
              <a:rPr lang="en-IN" dirty="0" err="1" smtClean="0">
                <a:solidFill>
                  <a:srgbClr val="FF0000"/>
                </a:solidFill>
              </a:rPr>
              <a:t>piperacillin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>-</a:t>
            </a:r>
            <a:r>
              <a:rPr lang="en-IN" dirty="0" err="1">
                <a:solidFill>
                  <a:srgbClr val="FF0000"/>
                </a:solidFill>
              </a:rPr>
              <a:t>tazobactam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/>
              <a:t>or </a:t>
            </a:r>
            <a:r>
              <a:rPr lang="en-IN" dirty="0" err="1">
                <a:solidFill>
                  <a:srgbClr val="FF0000"/>
                </a:solidFill>
              </a:rPr>
              <a:t>carbapenem</a:t>
            </a:r>
            <a:r>
              <a:rPr lang="en-IN" dirty="0">
                <a:solidFill>
                  <a:srgbClr val="FF0000"/>
                </a:solidFill>
              </a:rPr>
              <a:t> </a:t>
            </a:r>
            <a:r>
              <a:rPr lang="en-IN" dirty="0"/>
              <a:t>plus </a:t>
            </a:r>
            <a:r>
              <a:rPr lang="en-IN" dirty="0">
                <a:solidFill>
                  <a:srgbClr val="FF0000"/>
                </a:solidFill>
              </a:rPr>
              <a:t>clindamycin</a:t>
            </a:r>
            <a:r>
              <a:rPr lang="en-IN" dirty="0"/>
              <a:t> (broadest range of antimicrobial coverage</a:t>
            </a:r>
            <a:r>
              <a:rPr lang="en-IN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 </a:t>
            </a:r>
            <a:r>
              <a:rPr lang="en-IN" dirty="0"/>
              <a:t>MRSA </a:t>
            </a:r>
            <a:r>
              <a:rPr lang="en-IN" dirty="0" smtClean="0"/>
              <a:t>infection  : </a:t>
            </a:r>
            <a:r>
              <a:rPr lang="en-IN" dirty="0" err="1" smtClean="0">
                <a:solidFill>
                  <a:srgbClr val="FF0000"/>
                </a:solidFill>
              </a:rPr>
              <a:t>vancomycin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/>
              <a:t>or </a:t>
            </a:r>
            <a:r>
              <a:rPr lang="en-IN" dirty="0" err="1">
                <a:solidFill>
                  <a:srgbClr val="FF0000"/>
                </a:solidFill>
              </a:rPr>
              <a:t>teicoplanin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652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>
            <a:normAutofit lnSpcReduction="10000"/>
          </a:bodyPr>
          <a:lstStyle/>
          <a:p>
            <a:r>
              <a:rPr lang="en-IN" dirty="0" err="1">
                <a:solidFill>
                  <a:srgbClr val="FF0000"/>
                </a:solidFill>
              </a:rPr>
              <a:t>Perineal</a:t>
            </a:r>
            <a:r>
              <a:rPr lang="en-IN" dirty="0">
                <a:solidFill>
                  <a:srgbClr val="FF0000"/>
                </a:solidFill>
              </a:rPr>
              <a:t> wound</a:t>
            </a:r>
            <a:r>
              <a:rPr lang="en-IN" dirty="0"/>
              <a:t>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Stitches are removed to facilitate drainage of pus &amp; relieve </a:t>
            </a:r>
            <a:r>
              <a:rPr lang="en-IN" dirty="0" smtClean="0"/>
              <a:t>pain. 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Cleaned with </a:t>
            </a:r>
            <a:r>
              <a:rPr lang="en-IN" dirty="0" err="1"/>
              <a:t>sitz</a:t>
            </a:r>
            <a:r>
              <a:rPr lang="en-IN" dirty="0"/>
              <a:t> </a:t>
            </a:r>
            <a:r>
              <a:rPr lang="en-IN" dirty="0" smtClean="0"/>
              <a:t>bath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dressed with antiseptic ointment or powder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Secondary suture after control of infection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>
                <a:solidFill>
                  <a:srgbClr val="FF0000"/>
                </a:solidFill>
              </a:rPr>
              <a:t>Retained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uterine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products</a:t>
            </a:r>
            <a:r>
              <a:rPr lang="en-IN" dirty="0"/>
              <a:t>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Surgical evacuation if diameter more than 3 cm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Antibiotic coverage for 24 </a:t>
            </a:r>
            <a:r>
              <a:rPr lang="en-IN" dirty="0" err="1" smtClean="0"/>
              <a:t>hrs</a:t>
            </a:r>
            <a:r>
              <a:rPr lang="en-IN" dirty="0" smtClean="0"/>
              <a:t> to </a:t>
            </a:r>
            <a:r>
              <a:rPr lang="en-IN" dirty="0"/>
              <a:t>avoid </a:t>
            </a:r>
            <a:r>
              <a:rPr lang="en-IN" dirty="0" err="1" smtClean="0"/>
              <a:t>septicemia</a:t>
            </a:r>
            <a:r>
              <a:rPr lang="en-IN" dirty="0" smtClean="0"/>
              <a:t>. 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If septic pelvic thrombophlebitis </a:t>
            </a:r>
            <a:r>
              <a:rPr lang="en-IN" dirty="0" smtClean="0"/>
              <a:t>: </a:t>
            </a:r>
            <a:r>
              <a:rPr lang="en-IN" dirty="0"/>
              <a:t>IV heparin for </a:t>
            </a:r>
            <a:r>
              <a:rPr lang="en-IN" dirty="0" smtClean="0"/>
              <a:t>7-10 days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2178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7030A0"/>
                </a:solidFill>
              </a:rPr>
              <a:t>Vaginal flora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>
            <a:normAutofit lnSpcReduction="10000"/>
          </a:bodyPr>
          <a:lstStyle/>
          <a:p>
            <a:r>
              <a:rPr lang="en-IN" dirty="0" err="1" smtClean="0"/>
              <a:t>Doderlein’s</a:t>
            </a:r>
            <a:r>
              <a:rPr lang="en-IN" dirty="0" smtClean="0"/>
              <a:t> </a:t>
            </a:r>
            <a:r>
              <a:rPr lang="en-IN" dirty="0"/>
              <a:t>bacillus </a:t>
            </a:r>
          </a:p>
          <a:p>
            <a:r>
              <a:rPr lang="en-IN" dirty="0" smtClean="0"/>
              <a:t>Yeast </a:t>
            </a:r>
            <a:r>
              <a:rPr lang="en-IN" dirty="0"/>
              <a:t>like fungus mostly candida </a:t>
            </a:r>
            <a:r>
              <a:rPr lang="en-IN" dirty="0" err="1"/>
              <a:t>albicans</a:t>
            </a:r>
            <a:r>
              <a:rPr lang="en-IN" dirty="0"/>
              <a:t> </a:t>
            </a:r>
          </a:p>
          <a:p>
            <a:r>
              <a:rPr lang="en-IN" dirty="0" smtClean="0"/>
              <a:t>Staphylococcus </a:t>
            </a:r>
            <a:r>
              <a:rPr lang="en-IN" dirty="0" err="1"/>
              <a:t>aureus</a:t>
            </a:r>
            <a:r>
              <a:rPr lang="en-IN" dirty="0"/>
              <a:t> </a:t>
            </a:r>
          </a:p>
          <a:p>
            <a:r>
              <a:rPr lang="en-IN" dirty="0" smtClean="0"/>
              <a:t>Streptococcus</a:t>
            </a:r>
          </a:p>
          <a:p>
            <a:r>
              <a:rPr lang="en-IN" dirty="0" smtClean="0"/>
              <a:t> </a:t>
            </a:r>
            <a:r>
              <a:rPr lang="en-IN" dirty="0" err="1"/>
              <a:t>E.coli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 err="1" smtClean="0"/>
              <a:t>Bacteriodes</a:t>
            </a:r>
            <a:r>
              <a:rPr lang="en-IN" dirty="0" smtClean="0"/>
              <a:t> </a:t>
            </a:r>
            <a:endParaRPr lang="en-IN" dirty="0"/>
          </a:p>
          <a:p>
            <a:r>
              <a:rPr lang="en-IN" dirty="0" smtClean="0"/>
              <a:t>Clostridium </a:t>
            </a:r>
            <a:r>
              <a:rPr lang="en-IN" dirty="0" err="1"/>
              <a:t>Welchii</a:t>
            </a: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These </a:t>
            </a:r>
            <a:r>
              <a:rPr lang="en-IN" dirty="0"/>
              <a:t>organism remain </a:t>
            </a:r>
            <a:r>
              <a:rPr lang="en-IN" dirty="0">
                <a:solidFill>
                  <a:srgbClr val="7030A0"/>
                </a:solidFill>
              </a:rPr>
              <a:t>dormant</a:t>
            </a:r>
            <a:r>
              <a:rPr lang="en-IN" dirty="0"/>
              <a:t> and </a:t>
            </a:r>
            <a:r>
              <a:rPr lang="en-IN" dirty="0">
                <a:solidFill>
                  <a:srgbClr val="7030A0"/>
                </a:solidFill>
              </a:rPr>
              <a:t>harmless</a:t>
            </a:r>
            <a:r>
              <a:rPr lang="en-IN" dirty="0"/>
              <a:t> during normal delivery conducted in </a:t>
            </a:r>
            <a:r>
              <a:rPr lang="en-IN" dirty="0">
                <a:solidFill>
                  <a:srgbClr val="7030A0"/>
                </a:solidFill>
              </a:rPr>
              <a:t>aseptic</a:t>
            </a:r>
            <a:r>
              <a:rPr lang="en-IN" dirty="0"/>
              <a:t> </a:t>
            </a:r>
            <a:r>
              <a:rPr lang="en-IN" dirty="0" smtClean="0">
                <a:solidFill>
                  <a:srgbClr val="7030A0"/>
                </a:solidFill>
              </a:rPr>
              <a:t>position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24001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Pelvic</a:t>
            </a:r>
            <a:r>
              <a:rPr lang="en-IN" dirty="0"/>
              <a:t> </a:t>
            </a:r>
            <a:r>
              <a:rPr lang="en-IN" dirty="0" smtClean="0">
                <a:solidFill>
                  <a:srgbClr val="FF0000"/>
                </a:solidFill>
              </a:rPr>
              <a:t>abscess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Drained by </a:t>
            </a:r>
            <a:r>
              <a:rPr lang="en-IN" dirty="0" err="1"/>
              <a:t>colpotomy</a:t>
            </a:r>
            <a:r>
              <a:rPr lang="en-IN" dirty="0"/>
              <a:t> under USG guidance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Wound</a:t>
            </a:r>
            <a:r>
              <a:rPr lang="en-IN" dirty="0" smtClean="0"/>
              <a:t> </a:t>
            </a:r>
            <a:r>
              <a:rPr lang="en-IN" dirty="0">
                <a:solidFill>
                  <a:srgbClr val="FF0000"/>
                </a:solidFill>
              </a:rPr>
              <a:t>dehiscence</a:t>
            </a:r>
            <a:r>
              <a:rPr lang="en-IN" dirty="0"/>
              <a:t>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Dehiscence of episiotomy or abdominal wound following </a:t>
            </a:r>
            <a:r>
              <a:rPr lang="en-IN" dirty="0" err="1"/>
              <a:t>cesarean</a:t>
            </a:r>
            <a:r>
              <a:rPr lang="en-IN" dirty="0"/>
              <a:t> section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Scrubbing the wound twice daily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Debridement of all necrotic tissue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Closing </a:t>
            </a:r>
            <a:r>
              <a:rPr lang="en-IN" dirty="0"/>
              <a:t>wound with secondary suture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Appropriate </a:t>
            </a:r>
            <a:r>
              <a:rPr lang="en-IN" dirty="0"/>
              <a:t>antibiotic after culture and sensitivity</a:t>
            </a:r>
          </a:p>
        </p:txBody>
      </p:sp>
    </p:spTree>
    <p:extLst>
      <p:ext uri="{BB962C8B-B14F-4D97-AF65-F5344CB8AC3E}">
        <p14:creationId xmlns:p14="http://schemas.microsoft.com/office/powerpoint/2010/main" xmlns="" val="1778458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08712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Laparotomy</a:t>
            </a:r>
            <a:r>
              <a:rPr lang="en-IN" dirty="0"/>
              <a:t>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Peritonitis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maintenance of electrolyte balance by IV fluids with appropriate antibiotic therapy </a:t>
            </a:r>
            <a:r>
              <a:rPr lang="en-IN" dirty="0" smtClean="0">
                <a:solidFill>
                  <a:srgbClr val="FF0000"/>
                </a:solidFill>
              </a:rPr>
              <a:t>Unresponsive peritonitis</a:t>
            </a:r>
            <a:r>
              <a:rPr lang="en-IN" dirty="0" smtClean="0"/>
              <a:t> </a:t>
            </a:r>
          </a:p>
          <a:p>
            <a:r>
              <a:rPr lang="en-IN" dirty="0" smtClean="0"/>
              <a:t>Pus </a:t>
            </a:r>
            <a:r>
              <a:rPr lang="en-IN" dirty="0"/>
              <a:t>drainage may be effective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Hysterectomy indicated if rupture or perforation, presence of multiple abscess, gangrenous uterus or gas gangrene infection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Ruptured </a:t>
            </a:r>
            <a:r>
              <a:rPr lang="en-IN" dirty="0" err="1"/>
              <a:t>tubo</a:t>
            </a:r>
            <a:r>
              <a:rPr lang="en-IN" dirty="0"/>
              <a:t>-ovarian abscess should be removed</a:t>
            </a:r>
          </a:p>
        </p:txBody>
      </p:sp>
    </p:spTree>
    <p:extLst>
      <p:ext uri="{BB962C8B-B14F-4D97-AF65-F5344CB8AC3E}">
        <p14:creationId xmlns:p14="http://schemas.microsoft.com/office/powerpoint/2010/main" xmlns="" val="16963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5400" b="1" dirty="0" smtClean="0"/>
              <a:t>            THANK YOU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233430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616624"/>
          </a:xfrm>
        </p:spPr>
        <p:txBody>
          <a:bodyPr>
            <a:normAutofit fontScale="55000" lnSpcReduction="20000"/>
          </a:bodyPr>
          <a:lstStyle/>
          <a:p>
            <a:r>
              <a:rPr lang="en-IN" sz="4500" b="1" dirty="0">
                <a:solidFill>
                  <a:srgbClr val="FF0000"/>
                </a:solidFill>
              </a:rPr>
              <a:t> The pathogenicity of the vaginal flora may be </a:t>
            </a:r>
            <a:r>
              <a:rPr lang="en-IN" sz="4500" b="1" dirty="0" smtClean="0">
                <a:solidFill>
                  <a:srgbClr val="FF0000"/>
                </a:solidFill>
              </a:rPr>
              <a:t>influenced </a:t>
            </a:r>
            <a:r>
              <a:rPr lang="en-IN" sz="4500" b="1" dirty="0">
                <a:solidFill>
                  <a:srgbClr val="FF0000"/>
                </a:solidFill>
              </a:rPr>
              <a:t>by certain </a:t>
            </a:r>
            <a:r>
              <a:rPr lang="en-IN" sz="4500" b="1" dirty="0" smtClean="0">
                <a:solidFill>
                  <a:srgbClr val="FF0000"/>
                </a:solidFill>
              </a:rPr>
              <a:t>factors</a:t>
            </a:r>
          </a:p>
          <a:p>
            <a:pPr marL="514350" indent="-514350">
              <a:buFont typeface="+mj-lt"/>
              <a:buAutoNum type="arabicPeriod"/>
            </a:pP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endParaRPr lang="en-IN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IN" sz="4000" dirty="0" smtClean="0"/>
              <a:t> The </a:t>
            </a:r>
            <a:r>
              <a:rPr lang="en-IN" sz="4000" dirty="0" err="1"/>
              <a:t>cervicovaginal</a:t>
            </a:r>
            <a:r>
              <a:rPr lang="en-IN" sz="4000" dirty="0"/>
              <a:t> mucous membrane is damaged even in normal delivery </a:t>
            </a:r>
            <a:r>
              <a:rPr lang="en-IN" sz="4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IN" sz="4000" dirty="0" smtClean="0"/>
          </a:p>
          <a:p>
            <a:pPr marL="514350" indent="-514350">
              <a:buFont typeface="+mj-lt"/>
              <a:buAutoNum type="arabicPeriod"/>
            </a:pPr>
            <a:endParaRPr lang="en-IN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IN" sz="4000" dirty="0" smtClean="0"/>
              <a:t> </a:t>
            </a:r>
            <a:r>
              <a:rPr lang="en-IN" sz="4000" dirty="0"/>
              <a:t>The uterine surface, specially the placental site, is converted into an open wound by the cleavage of the decidua during the third stage of </a:t>
            </a:r>
            <a:r>
              <a:rPr lang="en-IN" sz="4000" dirty="0" smtClean="0"/>
              <a:t>labour .</a:t>
            </a:r>
          </a:p>
          <a:p>
            <a:pPr marL="514350" indent="-514350">
              <a:buFont typeface="+mj-lt"/>
              <a:buAutoNum type="arabicPeriod"/>
            </a:pPr>
            <a:endParaRPr lang="en-IN" sz="4000" dirty="0" smtClean="0"/>
          </a:p>
          <a:p>
            <a:pPr marL="514350" indent="-514350">
              <a:buFont typeface="+mj-lt"/>
              <a:buAutoNum type="arabicPeriod"/>
            </a:pPr>
            <a:endParaRPr lang="en-IN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IN" sz="4000" dirty="0" smtClean="0"/>
              <a:t>The </a:t>
            </a:r>
            <a:r>
              <a:rPr lang="en-IN" sz="4000" dirty="0"/>
              <a:t>blood clots present at the placental site are excellent media for the growth of the bacteria.</a:t>
            </a:r>
          </a:p>
          <a:p>
            <a:pPr marL="0" indent="0">
              <a:buNone/>
            </a:pP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2195736" y="26064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070C0"/>
                </a:solidFill>
              </a:rPr>
              <a:t>PRE DISPOSING FACTORS</a:t>
            </a:r>
            <a:endParaRPr lang="en-I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20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Antepartum </a:t>
            </a:r>
            <a:r>
              <a:rPr lang="en-IN" dirty="0" smtClean="0">
                <a:solidFill>
                  <a:srgbClr val="FF0000"/>
                </a:solidFill>
              </a:rPr>
              <a:t>factors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>
            <a:normAutofit lnSpcReduction="10000"/>
          </a:bodyPr>
          <a:lstStyle/>
          <a:p>
            <a:r>
              <a:rPr lang="en-IN" dirty="0"/>
              <a:t> </a:t>
            </a:r>
            <a:r>
              <a:rPr lang="en-IN" dirty="0" smtClean="0"/>
              <a:t> </a:t>
            </a:r>
            <a:r>
              <a:rPr lang="en-IN" dirty="0"/>
              <a:t>Malnutrition and </a:t>
            </a:r>
            <a:r>
              <a:rPr lang="en-IN" dirty="0" err="1"/>
              <a:t>anemia</a:t>
            </a:r>
            <a:r>
              <a:rPr lang="en-IN" dirty="0"/>
              <a:t>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Preterm </a:t>
            </a:r>
            <a:r>
              <a:rPr lang="en-IN" dirty="0" smtClean="0"/>
              <a:t>labour </a:t>
            </a:r>
          </a:p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 err="1" smtClean="0"/>
              <a:t>Prelabour</a:t>
            </a:r>
            <a:r>
              <a:rPr lang="en-IN" dirty="0" smtClean="0"/>
              <a:t> </a:t>
            </a:r>
            <a:r>
              <a:rPr lang="en-IN" dirty="0"/>
              <a:t>rupture of the membranes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Chronic debilitating illness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Prolonged </a:t>
            </a:r>
            <a:r>
              <a:rPr lang="en-IN" dirty="0"/>
              <a:t>rupture of membrane &gt; 18 hours. 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1167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Intrapartum</a:t>
            </a:r>
            <a:r>
              <a:rPr lang="en-IN" dirty="0">
                <a:solidFill>
                  <a:srgbClr val="FF0000"/>
                </a:solidFill>
              </a:rPr>
              <a:t>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/>
          </a:bodyPr>
          <a:lstStyle/>
          <a:p>
            <a:r>
              <a:rPr lang="en-IN" dirty="0" smtClean="0"/>
              <a:t>Caesarean </a:t>
            </a:r>
            <a:r>
              <a:rPr lang="en-IN" dirty="0"/>
              <a:t>delivery </a:t>
            </a:r>
          </a:p>
          <a:p>
            <a:r>
              <a:rPr lang="en-IN" dirty="0" smtClean="0"/>
              <a:t>Repeated </a:t>
            </a:r>
            <a:r>
              <a:rPr lang="en-IN" dirty="0"/>
              <a:t>vaginal examinations </a:t>
            </a:r>
          </a:p>
          <a:p>
            <a:r>
              <a:rPr lang="en-IN" dirty="0" smtClean="0"/>
              <a:t>PROM</a:t>
            </a:r>
            <a:r>
              <a:rPr lang="en-IN" dirty="0"/>
              <a:t>(&gt; 18 hours)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Dehydration and </a:t>
            </a:r>
            <a:r>
              <a:rPr lang="en-IN" dirty="0" err="1"/>
              <a:t>keto</a:t>
            </a:r>
            <a:r>
              <a:rPr lang="en-IN" dirty="0"/>
              <a:t>-acidosis during </a:t>
            </a:r>
            <a:r>
              <a:rPr lang="en-IN" dirty="0" smtClean="0"/>
              <a:t>labour </a:t>
            </a:r>
          </a:p>
          <a:p>
            <a:r>
              <a:rPr lang="en-IN" dirty="0" smtClean="0"/>
              <a:t> </a:t>
            </a:r>
            <a:r>
              <a:rPr lang="en-IN" dirty="0"/>
              <a:t>Traumatic operative delivery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 err="1"/>
              <a:t>Hemorrhage</a:t>
            </a:r>
            <a:r>
              <a:rPr lang="en-IN" dirty="0"/>
              <a:t>—antepartum or postpartum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Retained bits of placental tissue or membranes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Placenta </a:t>
            </a:r>
            <a:r>
              <a:rPr lang="en-IN" dirty="0" err="1"/>
              <a:t>praevia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8081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Previous bacterial colonization if the lower </a:t>
            </a:r>
            <a:r>
              <a:rPr lang="en-IN" dirty="0" err="1"/>
              <a:t>genitaltract</a:t>
            </a:r>
            <a:r>
              <a:rPr lang="en-IN" dirty="0"/>
              <a:t> with certain microorganisms like</a:t>
            </a:r>
            <a:r>
              <a:rPr lang="en-IN" dirty="0" smtClean="0"/>
              <a:t>: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-Group </a:t>
            </a:r>
            <a:r>
              <a:rPr lang="en-IN" dirty="0"/>
              <a:t>B </a:t>
            </a:r>
            <a:r>
              <a:rPr lang="en-IN" dirty="0" smtClean="0"/>
              <a:t>streptococcus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-</a:t>
            </a:r>
            <a:r>
              <a:rPr lang="en-IN" dirty="0"/>
              <a:t>Chlamydia </a:t>
            </a:r>
            <a:r>
              <a:rPr lang="en-IN" dirty="0" smtClean="0"/>
              <a:t>trachomatis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-</a:t>
            </a:r>
            <a:r>
              <a:rPr lang="en-IN" dirty="0"/>
              <a:t>Mycoplasma </a:t>
            </a:r>
            <a:r>
              <a:rPr lang="en-IN" dirty="0" err="1" smtClean="0"/>
              <a:t>hominis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-</a:t>
            </a:r>
            <a:r>
              <a:rPr lang="en-IN" dirty="0" err="1"/>
              <a:t>Ureaplasma</a:t>
            </a:r>
            <a:r>
              <a:rPr lang="en-IN" dirty="0"/>
              <a:t> </a:t>
            </a:r>
            <a:r>
              <a:rPr lang="en-IN" dirty="0" err="1" smtClean="0"/>
              <a:t>urealyticum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-</a:t>
            </a:r>
            <a:r>
              <a:rPr lang="en-IN" dirty="0" err="1"/>
              <a:t>Gardnerella</a:t>
            </a:r>
            <a:r>
              <a:rPr lang="en-IN" dirty="0"/>
              <a:t> </a:t>
            </a:r>
            <a:r>
              <a:rPr lang="en-IN" dirty="0" err="1"/>
              <a:t>vaginalis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1436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1151851"/>
              </p:ext>
            </p:extLst>
          </p:nvPr>
        </p:nvGraphicFramePr>
        <p:xfrm>
          <a:off x="0" y="116632"/>
          <a:ext cx="8964488" cy="644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4482244"/>
              </a:tblGrid>
              <a:tr h="103503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RISK</a:t>
                      </a:r>
                      <a:r>
                        <a:rPr lang="en-IN" sz="2000" baseline="0" dirty="0" smtClean="0"/>
                        <a:t>  FOR  METRITIS</a:t>
                      </a:r>
                      <a:endParaRPr lang="en-IN" sz="2000" dirty="0"/>
                    </a:p>
                  </a:txBody>
                  <a:tcPr/>
                </a:tc>
              </a:tr>
              <a:tr h="1035036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Low risk women without complications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 1 -2</a:t>
                      </a:r>
                      <a:r>
                        <a:rPr lang="en-IN" sz="2800" baseline="0" dirty="0" smtClean="0"/>
                        <a:t> %</a:t>
                      </a:r>
                      <a:endParaRPr lang="en-IN" sz="2800" dirty="0"/>
                    </a:p>
                  </a:txBody>
                  <a:tcPr/>
                </a:tc>
              </a:tr>
              <a:tr h="2552142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High risk women due to membrane rupture , prolonged labour , and multiple cervical exams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5 – 6 %</a:t>
                      </a:r>
                      <a:endParaRPr lang="en-IN" sz="2800" dirty="0"/>
                    </a:p>
                  </a:txBody>
                  <a:tcPr/>
                </a:tc>
              </a:tr>
              <a:tr h="1786499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Women with </a:t>
                      </a:r>
                      <a:r>
                        <a:rPr lang="en-IN" sz="3200" dirty="0" err="1" smtClean="0"/>
                        <a:t>intrapartum</a:t>
                      </a:r>
                      <a:r>
                        <a:rPr lang="en-IN" sz="3200" dirty="0" smtClean="0"/>
                        <a:t> </a:t>
                      </a:r>
                      <a:r>
                        <a:rPr lang="en-IN" sz="3200" dirty="0" err="1" smtClean="0"/>
                        <a:t>chorioamnionitis</a:t>
                      </a:r>
                      <a:r>
                        <a:rPr lang="en-IN" sz="3200" dirty="0" smtClean="0"/>
                        <a:t>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13 %</a:t>
                      </a:r>
                      <a:endParaRPr lang="en-IN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10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1412</Words>
  <Application>Microsoft Office PowerPoint</Application>
  <PresentationFormat>On-screen Show (4:3)</PresentationFormat>
  <Paragraphs>266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MICROBIOLOGY OF PEURPERAL SEPSIS</vt:lpstr>
      <vt:lpstr>INTRODUCTION</vt:lpstr>
      <vt:lpstr>Slide 3</vt:lpstr>
      <vt:lpstr>Vaginal flora</vt:lpstr>
      <vt:lpstr>Slide 5</vt:lpstr>
      <vt:lpstr>Antepartum factors</vt:lpstr>
      <vt:lpstr>Intrapartum factors</vt:lpstr>
      <vt:lpstr>Slide 8</vt:lpstr>
      <vt:lpstr>Slide 9</vt:lpstr>
      <vt:lpstr>Common Pathogens</vt:lpstr>
      <vt:lpstr>Causative organisms</vt:lpstr>
      <vt:lpstr>Slide 12</vt:lpstr>
      <vt:lpstr>Slide 13</vt:lpstr>
      <vt:lpstr>Slide 14</vt:lpstr>
      <vt:lpstr>Slide 15</vt:lpstr>
      <vt:lpstr>Slide 16</vt:lpstr>
      <vt:lpstr>Pathogenesis</vt:lpstr>
      <vt:lpstr>Slide 18</vt:lpstr>
      <vt:lpstr>Clinical features</vt:lpstr>
      <vt:lpstr>Local infection</vt:lpstr>
      <vt:lpstr>Uterine infection</vt:lpstr>
      <vt:lpstr>Spreading infection</vt:lpstr>
      <vt:lpstr>Slide 23</vt:lpstr>
      <vt:lpstr>Slide 24</vt:lpstr>
      <vt:lpstr>Slide 25</vt:lpstr>
      <vt:lpstr>Investigations</vt:lpstr>
      <vt:lpstr>Slide 27</vt:lpstr>
      <vt:lpstr>Investigations Cont…</vt:lpstr>
      <vt:lpstr>Slide 29</vt:lpstr>
      <vt:lpstr>Prophylaxis</vt:lpstr>
      <vt:lpstr>Slide 31</vt:lpstr>
      <vt:lpstr>Post-partum prophylaxis</vt:lpstr>
      <vt:lpstr>General care</vt:lpstr>
      <vt:lpstr>Treatment</vt:lpstr>
      <vt:lpstr>Slide 35</vt:lpstr>
      <vt:lpstr>Slide 36</vt:lpstr>
      <vt:lpstr>Antibiotics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63</cp:revision>
  <dcterms:created xsi:type="dcterms:W3CDTF">2017-11-06T14:20:36Z</dcterms:created>
  <dcterms:modified xsi:type="dcterms:W3CDTF">2019-10-03T11:55:28Z</dcterms:modified>
</cp:coreProperties>
</file>