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10" r:id="rId2"/>
    <p:sldId id="288" r:id="rId3"/>
    <p:sldId id="289" r:id="rId4"/>
    <p:sldId id="290" r:id="rId5"/>
    <p:sldId id="281" r:id="rId6"/>
    <p:sldId id="294" r:id="rId7"/>
    <p:sldId id="284" r:id="rId8"/>
    <p:sldId id="314" r:id="rId9"/>
    <p:sldId id="291" r:id="rId10"/>
    <p:sldId id="260" r:id="rId11"/>
    <p:sldId id="261" r:id="rId12"/>
    <p:sldId id="270" r:id="rId13"/>
    <p:sldId id="309" r:id="rId14"/>
    <p:sldId id="315" r:id="rId15"/>
    <p:sldId id="316" r:id="rId16"/>
    <p:sldId id="313" r:id="rId17"/>
    <p:sldId id="305" r:id="rId18"/>
    <p:sldId id="317" r:id="rId19"/>
    <p:sldId id="318" r:id="rId20"/>
    <p:sldId id="300" r:id="rId21"/>
    <p:sldId id="297" r:id="rId22"/>
    <p:sldId id="298" r:id="rId23"/>
    <p:sldId id="301" r:id="rId24"/>
    <p:sldId id="302" r:id="rId25"/>
    <p:sldId id="319" r:id="rId26"/>
    <p:sldId id="303"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94660"/>
  </p:normalViewPr>
  <p:slideViewPr>
    <p:cSldViewPr>
      <p:cViewPr varScale="1">
        <p:scale>
          <a:sx n="39" d="100"/>
          <a:sy n="39" d="100"/>
        </p:scale>
        <p:origin x="-52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551B6-52AB-4438-BEB8-79894A3E70CF}" type="datetimeFigureOut">
              <a:rPr lang="en-US" smtClean="0"/>
              <a:pPr/>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1F8C1-27ED-41E5-984B-58131953A77D}" type="slidenum">
              <a:rPr lang="en-US" smtClean="0"/>
              <a:pPr/>
              <a:t>‹#›</a:t>
            </a:fld>
            <a:endParaRPr lang="en-US"/>
          </a:p>
        </p:txBody>
      </p:sp>
    </p:spTree>
    <p:extLst>
      <p:ext uri="{BB962C8B-B14F-4D97-AF65-F5344CB8AC3E}">
        <p14:creationId xmlns:p14="http://schemas.microsoft.com/office/powerpoint/2010/main" xmlns="" val="27099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A1F8C1-27ED-41E5-984B-58131953A77D}" type="slidenum">
              <a:rPr lang="en-US" smtClean="0"/>
              <a:pPr/>
              <a:t>21</a:t>
            </a:fld>
            <a:endParaRPr lang="en-US"/>
          </a:p>
        </p:txBody>
      </p:sp>
    </p:spTree>
    <p:extLst>
      <p:ext uri="{BB962C8B-B14F-4D97-AF65-F5344CB8AC3E}">
        <p14:creationId xmlns:p14="http://schemas.microsoft.com/office/powerpoint/2010/main" xmlns="" val="170820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6CD3F3-5C11-4C4C-ADDF-F7DC1F387175}"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31A5B-2A2D-47B3-A0E8-6413D58131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6CD3F3-5C11-4C4C-ADDF-F7DC1F387175}"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6CD3F3-5C11-4C4C-ADDF-F7DC1F387175}"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D3F3-5C11-4C4C-ADDF-F7DC1F387175}"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16CD3F3-5C11-4C4C-ADDF-F7DC1F387175}" type="datetimeFigureOut">
              <a:rPr lang="en-US" smtClean="0"/>
              <a:pPr/>
              <a:t>10/3/2019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6E31A5B-2A2D-47B3-A0E8-6413D58131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D3F3-5C11-4C4C-ADDF-F7DC1F387175}"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16CD3F3-5C11-4C4C-ADDF-F7DC1F387175}" type="datetimeFigureOut">
              <a:rPr lang="en-US" smtClean="0"/>
              <a:pPr/>
              <a:t>10/3/2019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6E31A5B-2A2D-47B3-A0E8-6413D58131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112" y="1730402"/>
            <a:ext cx="6726688" cy="1622397"/>
          </a:xfrm>
        </p:spPr>
        <p:txBody>
          <a:bodyPr/>
          <a:lstStyle/>
          <a:p>
            <a:r>
              <a:rPr lang="en-US" sz="4800" dirty="0" smtClean="0"/>
              <a:t>INDUCTION OF LABOUR</a:t>
            </a:r>
            <a:endParaRPr lang="en-US" sz="4800" dirty="0"/>
          </a:p>
        </p:txBody>
      </p:sp>
      <p:sp>
        <p:nvSpPr>
          <p:cNvPr id="4" name="TextBox 3"/>
          <p:cNvSpPr txBox="1"/>
          <p:nvPr/>
        </p:nvSpPr>
        <p:spPr>
          <a:xfrm>
            <a:off x="5181600" y="4800600"/>
            <a:ext cx="2590800" cy="646331"/>
          </a:xfrm>
          <a:prstGeom prst="rect">
            <a:avLst/>
          </a:prstGeom>
          <a:noFill/>
        </p:spPr>
        <p:txBody>
          <a:bodyPr wrap="square" rtlCol="0">
            <a:spAutoFit/>
          </a:bodyPr>
          <a:lstStyle/>
          <a:p>
            <a:endParaRPr lang="en-US" b="1" dirty="0" smtClean="0"/>
          </a:p>
          <a:p>
            <a:endParaRPr lang="en-US" b="1" dirty="0"/>
          </a:p>
        </p:txBody>
      </p:sp>
      <p:sp>
        <p:nvSpPr>
          <p:cNvPr id="3" name="TextBox 2"/>
          <p:cNvSpPr txBox="1"/>
          <p:nvPr/>
        </p:nvSpPr>
        <p:spPr>
          <a:xfrm>
            <a:off x="838200" y="4431268"/>
            <a:ext cx="184731" cy="523220"/>
          </a:xfrm>
          <a:prstGeom prst="rect">
            <a:avLst/>
          </a:prstGeom>
          <a:noFill/>
        </p:spPr>
        <p:txBody>
          <a:bodyPr wrap="none" rtlCol="0">
            <a:spAutoFit/>
          </a:bodyPr>
          <a:lstStyle/>
          <a:p>
            <a:endParaRPr lang="en-US" sz="2800" dirty="0" smtClean="0"/>
          </a:p>
        </p:txBody>
      </p:sp>
    </p:spTree>
    <p:extLst>
      <p:ext uri="{BB962C8B-B14F-4D97-AF65-F5344CB8AC3E}">
        <p14:creationId xmlns:p14="http://schemas.microsoft.com/office/powerpoint/2010/main" xmlns="" val="4247829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98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834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1" y="4121612"/>
            <a:ext cx="5847968" cy="2431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483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itchFamily="66" charset="0"/>
              </a:rPr>
              <a:t>WHAT  IS INDUCTION OF LABOUR</a:t>
            </a:r>
            <a:endParaRPr lang="en-US" b="1"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omic Sans MS" pitchFamily="66" charset="0"/>
              </a:rPr>
              <a:t> </a:t>
            </a:r>
          </a:p>
          <a:p>
            <a:endParaRPr lang="en-US" sz="2800" dirty="0">
              <a:latin typeface="Comic Sans MS" pitchFamily="66" charset="0"/>
            </a:endParaRPr>
          </a:p>
          <a:p>
            <a:r>
              <a:rPr lang="en-US" sz="2800" dirty="0" smtClean="0">
                <a:latin typeface="Comic Sans MS" pitchFamily="66" charset="0"/>
              </a:rPr>
              <a:t>   IT IS THE INITIATION OF UTERINE CONTRACTIONS AFTER PERIOD OF VIABILITY BY ANY METHOD [MEDICAL,SURGICAL OR COMBINED] FOR PURPOSE OF VAGINAL DELIVERY.</a:t>
            </a:r>
            <a:endParaRPr lang="en-US" sz="2800" dirty="0">
              <a:latin typeface="Comic Sans MS" pitchFamily="66" charset="0"/>
            </a:endParaRPr>
          </a:p>
        </p:txBody>
      </p:sp>
    </p:spTree>
    <p:extLst>
      <p:ext uri="{BB962C8B-B14F-4D97-AF65-F5344CB8AC3E}">
        <p14:creationId xmlns:p14="http://schemas.microsoft.com/office/powerpoint/2010/main" xmlns="" val="2564961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924800" cy="6324600"/>
          </a:xfrm>
        </p:spPr>
        <p:txBody>
          <a:bodyPr>
            <a:noAutofit/>
          </a:bodyPr>
          <a:lstStyle/>
          <a:p>
            <a:r>
              <a:rPr lang="en-US" sz="1800" u="sng" dirty="0"/>
              <a:t>A. Maternal indications:</a:t>
            </a:r>
          </a:p>
          <a:p>
            <a:r>
              <a:rPr lang="en-US" sz="1800" u="sng" dirty="0"/>
              <a:t>1. Obstetrical indications:</a:t>
            </a:r>
          </a:p>
          <a:p>
            <a:pPr>
              <a:buFont typeface="Arial" pitchFamily="34" charset="0"/>
              <a:buChar char="•"/>
            </a:pPr>
            <a:r>
              <a:rPr lang="en-US" sz="2400" dirty="0"/>
              <a:t> Post dated or post term pregnancy        </a:t>
            </a:r>
          </a:p>
          <a:p>
            <a:pPr>
              <a:buFont typeface="Arial" pitchFamily="34" charset="0"/>
              <a:buChar char="•"/>
            </a:pPr>
            <a:r>
              <a:rPr lang="en-US" sz="2400" dirty="0"/>
              <a:t> Ante partum hemorrhage</a:t>
            </a:r>
          </a:p>
          <a:p>
            <a:pPr>
              <a:buFont typeface="Arial" pitchFamily="34" charset="0"/>
              <a:buChar char="•"/>
            </a:pPr>
            <a:r>
              <a:rPr lang="en-US" sz="2400" dirty="0"/>
              <a:t> Red-cell </a:t>
            </a:r>
            <a:r>
              <a:rPr lang="en-US" sz="2400" dirty="0" err="1"/>
              <a:t>alloimmunisation</a:t>
            </a:r>
            <a:endParaRPr lang="en-US" sz="2400" dirty="0"/>
          </a:p>
          <a:p>
            <a:pPr>
              <a:buFont typeface="Arial" pitchFamily="34" charset="0"/>
              <a:buChar char="•"/>
            </a:pPr>
            <a:r>
              <a:rPr lang="en-US" sz="2400" dirty="0"/>
              <a:t> Previous unexplained still birth at term</a:t>
            </a:r>
          </a:p>
          <a:p>
            <a:pPr>
              <a:buFont typeface="Arial" pitchFamily="34" charset="0"/>
              <a:buChar char="•"/>
            </a:pPr>
            <a:r>
              <a:rPr lang="en-US" sz="2400" dirty="0"/>
              <a:t> </a:t>
            </a:r>
            <a:r>
              <a:rPr lang="en-US" sz="2400" dirty="0" err="1"/>
              <a:t>Oligohydromnios</a:t>
            </a:r>
            <a:endParaRPr lang="en-US" sz="2400" dirty="0"/>
          </a:p>
          <a:p>
            <a:pPr>
              <a:buFont typeface="Arial" pitchFamily="34" charset="0"/>
              <a:buChar char="•"/>
            </a:pPr>
            <a:r>
              <a:rPr lang="en-US" sz="2400" dirty="0"/>
              <a:t> Premature rupture of membranes</a:t>
            </a:r>
          </a:p>
          <a:p>
            <a:r>
              <a:rPr lang="en-US" sz="1800" dirty="0"/>
              <a:t/>
            </a:r>
            <a:br>
              <a:rPr lang="en-US" sz="1800" dirty="0"/>
            </a:br>
            <a:endParaRPr lang="en-US" sz="1800" dirty="0"/>
          </a:p>
          <a:p>
            <a:r>
              <a:rPr lang="en-US" sz="1800" u="sng" dirty="0"/>
              <a:t>2. Medical indications:</a:t>
            </a:r>
          </a:p>
          <a:p>
            <a:pPr>
              <a:buFont typeface="Arial" pitchFamily="34" charset="0"/>
              <a:buChar char="•"/>
            </a:pPr>
            <a:r>
              <a:rPr lang="en-US" sz="1800" dirty="0"/>
              <a:t> </a:t>
            </a:r>
            <a:r>
              <a:rPr lang="en-US" sz="2400" dirty="0"/>
              <a:t>Chronic nephritis superimposed acute nephritis and failure</a:t>
            </a:r>
          </a:p>
          <a:p>
            <a:pPr>
              <a:buFont typeface="Arial" pitchFamily="34" charset="0"/>
              <a:buChar char="•"/>
            </a:pPr>
            <a:r>
              <a:rPr lang="en-US" sz="2400" dirty="0"/>
              <a:t> </a:t>
            </a:r>
            <a:r>
              <a:rPr lang="en-US" sz="2400" dirty="0" smtClean="0"/>
              <a:t>Hypertension ; pre </a:t>
            </a:r>
            <a:r>
              <a:rPr lang="en-US" sz="2400" dirty="0" err="1" smtClean="0"/>
              <a:t>eclampsia</a:t>
            </a:r>
            <a:r>
              <a:rPr lang="en-US" sz="2400" dirty="0" smtClean="0"/>
              <a:t> ;</a:t>
            </a:r>
            <a:r>
              <a:rPr lang="en-US" sz="2400" dirty="0" err="1" smtClean="0"/>
              <a:t>eclampsia</a:t>
            </a:r>
            <a:endParaRPr lang="en-US" sz="2400" dirty="0"/>
          </a:p>
          <a:p>
            <a:pPr>
              <a:buFont typeface="Arial" pitchFamily="34" charset="0"/>
              <a:buChar char="•"/>
            </a:pPr>
            <a:r>
              <a:rPr lang="en-US" sz="2400" dirty="0"/>
              <a:t> Diabetes</a:t>
            </a:r>
          </a:p>
          <a:p>
            <a:r>
              <a:rPr lang="en-US" sz="1800" dirty="0"/>
              <a:t/>
            </a:r>
            <a:br>
              <a:rPr lang="en-US" sz="1800" dirty="0"/>
            </a:br>
            <a:endParaRPr lang="en-US" sz="1800" dirty="0"/>
          </a:p>
        </p:txBody>
      </p:sp>
      <p:sp>
        <p:nvSpPr>
          <p:cNvPr id="4" name="TextBox 3"/>
          <p:cNvSpPr txBox="1"/>
          <p:nvPr/>
        </p:nvSpPr>
        <p:spPr>
          <a:xfrm>
            <a:off x="1874979" y="120134"/>
            <a:ext cx="5211621" cy="400110"/>
          </a:xfrm>
          <a:prstGeom prst="rect">
            <a:avLst/>
          </a:prstGeom>
          <a:noFill/>
        </p:spPr>
        <p:txBody>
          <a:bodyPr wrap="square" rtlCol="0">
            <a:spAutoFit/>
          </a:bodyPr>
          <a:lstStyle/>
          <a:p>
            <a:r>
              <a:rPr lang="en-US" sz="2000" b="1" u="sng" dirty="0" smtClean="0"/>
              <a:t>INDICATIONS FOR INDUCTION OF LABOUR</a:t>
            </a:r>
            <a:endParaRPr lang="en-US" sz="2000" b="1" u="sng" dirty="0"/>
          </a:p>
        </p:txBody>
      </p:sp>
    </p:spTree>
    <p:extLst>
      <p:ext uri="{BB962C8B-B14F-4D97-AF65-F5344CB8AC3E}">
        <p14:creationId xmlns:p14="http://schemas.microsoft.com/office/powerpoint/2010/main" xmlns="" val="861290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4233372"/>
          </a:xfrm>
        </p:spPr>
        <p:txBody>
          <a:bodyPr/>
          <a:lstStyle/>
          <a:p>
            <a:r>
              <a:rPr lang="en-US" sz="2400" u="sng" dirty="0"/>
              <a:t>B. Fetal indications:</a:t>
            </a:r>
          </a:p>
          <a:p>
            <a:pPr>
              <a:buFont typeface="Arial" pitchFamily="34" charset="0"/>
              <a:buChar char="•"/>
            </a:pPr>
            <a:r>
              <a:rPr lang="en-US" sz="2400" dirty="0"/>
              <a:t> Placental </a:t>
            </a:r>
            <a:r>
              <a:rPr lang="en-US" sz="2400" dirty="0" err="1"/>
              <a:t>insuffiency</a:t>
            </a:r>
            <a:endParaRPr lang="en-US" sz="2400" dirty="0"/>
          </a:p>
          <a:p>
            <a:pPr>
              <a:buFont typeface="Arial" pitchFamily="34" charset="0"/>
              <a:buChar char="•"/>
            </a:pPr>
            <a:r>
              <a:rPr lang="en-US" sz="2400" dirty="0"/>
              <a:t> IUGR</a:t>
            </a:r>
          </a:p>
          <a:p>
            <a:pPr>
              <a:buFont typeface="Arial" pitchFamily="34" charset="0"/>
              <a:buChar char="•"/>
            </a:pPr>
            <a:r>
              <a:rPr lang="en-US" sz="2400" dirty="0"/>
              <a:t> </a:t>
            </a:r>
            <a:r>
              <a:rPr lang="en-US" sz="2400" dirty="0" err="1"/>
              <a:t>Postdatism</a:t>
            </a:r>
            <a:endParaRPr lang="en-US" sz="2400" dirty="0"/>
          </a:p>
          <a:p>
            <a:pPr>
              <a:buFont typeface="Arial" pitchFamily="34" charset="0"/>
              <a:buChar char="•"/>
            </a:pPr>
            <a:r>
              <a:rPr lang="en-US" sz="2400" dirty="0"/>
              <a:t>Rh </a:t>
            </a:r>
            <a:r>
              <a:rPr lang="en-US" sz="2400" dirty="0" err="1"/>
              <a:t>isoimmunisation</a:t>
            </a:r>
            <a:endParaRPr lang="en-US" sz="2400" dirty="0"/>
          </a:p>
          <a:p>
            <a:pPr>
              <a:buFont typeface="Arial" pitchFamily="34" charset="0"/>
              <a:buChar char="•"/>
            </a:pPr>
            <a:r>
              <a:rPr lang="en-US" sz="2400" dirty="0"/>
              <a:t>Previous unexplained still births</a:t>
            </a:r>
          </a:p>
          <a:p>
            <a:pPr>
              <a:buFont typeface="Arial" pitchFamily="34" charset="0"/>
              <a:buChar char="•"/>
            </a:pPr>
            <a:r>
              <a:rPr lang="en-US" sz="2400" dirty="0"/>
              <a:t>Deteriorating antenatal tests for fetal wellbeing</a:t>
            </a:r>
            <a:r>
              <a:rPr lang="en-US" sz="2400" dirty="0" smtClean="0"/>
              <a:t>.</a:t>
            </a:r>
          </a:p>
          <a:p>
            <a:pPr>
              <a:buFont typeface="Arial" pitchFamily="34" charset="0"/>
              <a:buChar char="•"/>
            </a:pPr>
            <a:r>
              <a:rPr lang="en-US" sz="2400" dirty="0"/>
              <a:t> Intrauterine fetal death</a:t>
            </a:r>
          </a:p>
          <a:p>
            <a:pPr>
              <a:buFont typeface="Arial" pitchFamily="34" charset="0"/>
              <a:buChar char="•"/>
            </a:pPr>
            <a:r>
              <a:rPr lang="en-US" sz="2400" dirty="0"/>
              <a:t>Congenital fetal malformations</a:t>
            </a:r>
          </a:p>
          <a:p>
            <a:pPr>
              <a:buFont typeface="Arial" pitchFamily="34" charset="0"/>
              <a:buChar char="•"/>
            </a:pPr>
            <a:endParaRPr lang="en-US" sz="2400" dirty="0"/>
          </a:p>
          <a:p>
            <a:endParaRPr lang="en-US" dirty="0"/>
          </a:p>
        </p:txBody>
      </p:sp>
    </p:spTree>
    <p:extLst>
      <p:ext uri="{BB962C8B-B14F-4D97-AF65-F5344CB8AC3E}">
        <p14:creationId xmlns:p14="http://schemas.microsoft.com/office/powerpoint/2010/main" xmlns="" val="3657239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734300" cy="548640"/>
          </a:xfrm>
        </p:spPr>
        <p:txBody>
          <a:bodyPr/>
          <a:lstStyle/>
          <a:p>
            <a:r>
              <a:rPr lang="en-US" dirty="0" smtClean="0"/>
              <a:t>CONTRA INDICATIONS OF INDUCTION OF LABOUR</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dirty="0" smtClean="0"/>
              <a:t> </a:t>
            </a:r>
            <a:r>
              <a:rPr lang="en-US" sz="2400" dirty="0" smtClean="0"/>
              <a:t>CONTRACTED PELVIS AND CPD</a:t>
            </a:r>
          </a:p>
          <a:p>
            <a:pPr>
              <a:buFont typeface="Arial" pitchFamily="34" charset="0"/>
              <a:buChar char="•"/>
            </a:pPr>
            <a:r>
              <a:rPr lang="en-US" sz="2400" dirty="0" smtClean="0"/>
              <a:t> MALPRESENTATION – TRANSVERSE  LIE</a:t>
            </a:r>
          </a:p>
          <a:p>
            <a:pPr>
              <a:buFont typeface="Arial" pitchFamily="34" charset="0"/>
              <a:buChar char="•"/>
            </a:pPr>
            <a:r>
              <a:rPr lang="en-US" sz="2400" dirty="0" smtClean="0"/>
              <a:t>PREVIOUS CLASSICAL CAESEREAN SECTION </a:t>
            </a:r>
            <a:endParaRPr lang="en-US" sz="2400" dirty="0"/>
          </a:p>
          <a:p>
            <a:pPr>
              <a:buFont typeface="Arial" pitchFamily="34" charset="0"/>
              <a:buChar char="•"/>
            </a:pPr>
            <a:r>
              <a:rPr lang="en-US" sz="2400" dirty="0" smtClean="0"/>
              <a:t>PREVIOUS MYOMECTOMY ENTERING ENDOMETRIAL CAVITY</a:t>
            </a:r>
          </a:p>
          <a:p>
            <a:pPr>
              <a:buFont typeface="Arial" pitchFamily="34" charset="0"/>
              <a:buChar char="•"/>
            </a:pPr>
            <a:r>
              <a:rPr lang="en-US" sz="2400" dirty="0" smtClean="0"/>
              <a:t>ACTIVE GENITAL HERPES INFECTION</a:t>
            </a:r>
          </a:p>
          <a:p>
            <a:pPr>
              <a:buFont typeface="Arial" pitchFamily="34" charset="0"/>
              <a:buChar char="•"/>
            </a:pPr>
            <a:r>
              <a:rPr lang="en-US" sz="2400" dirty="0" smtClean="0"/>
              <a:t>PELVIC TUMOUR OCCUPYING PELVIS</a:t>
            </a:r>
          </a:p>
          <a:p>
            <a:pPr>
              <a:buFont typeface="Arial" pitchFamily="34" charset="0"/>
              <a:buChar char="•"/>
            </a:pPr>
            <a:r>
              <a:rPr lang="en-US" sz="2400" dirty="0" smtClean="0"/>
              <a:t>UMBLICAL CORD  PROLAPSE</a:t>
            </a:r>
          </a:p>
          <a:p>
            <a:pPr>
              <a:buFont typeface="Arial" pitchFamily="34" charset="0"/>
              <a:buChar char="•"/>
            </a:pPr>
            <a:r>
              <a:rPr lang="en-US" sz="2400" dirty="0" smtClean="0"/>
              <a:t>CERVICAL CARCINOMA</a:t>
            </a:r>
          </a:p>
          <a:p>
            <a:pPr>
              <a:buFont typeface="Arial" pitchFamily="34" charset="0"/>
              <a:buChar char="•"/>
            </a:pPr>
            <a:r>
              <a:rPr lang="en-US" sz="2400" dirty="0" smtClean="0"/>
              <a:t>UTEROPLACENTAL FACTORS – VASA PREVIA  ; PLACENTA PREVIA</a:t>
            </a:r>
            <a:endParaRPr lang="en-US" sz="2400" dirty="0"/>
          </a:p>
        </p:txBody>
      </p:sp>
    </p:spTree>
    <p:extLst>
      <p:ext uri="{BB962C8B-B14F-4D97-AF65-F5344CB8AC3E}">
        <p14:creationId xmlns:p14="http://schemas.microsoft.com/office/powerpoint/2010/main" xmlns="" val="138643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FACTORS TO ASSESS PRIOR TO INDUCTION</a:t>
            </a:r>
            <a:endParaRPr lang="en-US" u="sng" dirty="0"/>
          </a:p>
        </p:txBody>
      </p:sp>
      <p:sp>
        <p:nvSpPr>
          <p:cNvPr id="3" name="Content Placeholder 2"/>
          <p:cNvSpPr>
            <a:spLocks noGrp="1"/>
          </p:cNvSpPr>
          <p:nvPr>
            <p:ph idx="1"/>
          </p:nvPr>
        </p:nvSpPr>
        <p:spPr>
          <a:xfrm>
            <a:off x="822960" y="1100628"/>
            <a:ext cx="7520940" cy="5528772"/>
          </a:xfrm>
        </p:spPr>
        <p:txBody>
          <a:bodyPr/>
          <a:lstStyle/>
          <a:p>
            <a:r>
              <a:rPr lang="en-US" sz="2400" u="sng" dirty="0" smtClean="0"/>
              <a:t>MATERNAL                                                                         </a:t>
            </a:r>
          </a:p>
          <a:p>
            <a:pPr marL="285750" indent="-285750">
              <a:buFont typeface="Arial" pitchFamily="34" charset="0"/>
              <a:buChar char="•"/>
            </a:pPr>
            <a:r>
              <a:rPr lang="en-US" sz="2400" dirty="0" smtClean="0"/>
              <a:t>CONFIRM  INDICATION                                                                      </a:t>
            </a:r>
          </a:p>
          <a:p>
            <a:pPr>
              <a:buFont typeface="Wingdings" pitchFamily="2" charset="2"/>
              <a:buChar char="§"/>
            </a:pPr>
            <a:r>
              <a:rPr lang="en-US" sz="2400" dirty="0" smtClean="0"/>
              <a:t>EXCLUDE CONTRAINDICATION</a:t>
            </a:r>
          </a:p>
          <a:p>
            <a:pPr>
              <a:buFont typeface="Wingdings" pitchFamily="2" charset="2"/>
              <a:buChar char="§"/>
            </a:pPr>
            <a:r>
              <a:rPr lang="en-US" sz="2400" dirty="0" smtClean="0"/>
              <a:t>ASSESS  BISHOP SCORE                                  </a:t>
            </a:r>
          </a:p>
          <a:p>
            <a:pPr>
              <a:buFont typeface="Wingdings" pitchFamily="2" charset="2"/>
              <a:buChar char="§"/>
            </a:pPr>
            <a:r>
              <a:rPr lang="en-US" sz="2400" dirty="0" smtClean="0"/>
              <a:t>ASSESS PELVIC ADEQUACY</a:t>
            </a:r>
          </a:p>
          <a:p>
            <a:endParaRPr lang="en-US" u="sng" dirty="0" smtClean="0"/>
          </a:p>
          <a:p>
            <a:r>
              <a:rPr lang="en-US" sz="2400" u="sng" dirty="0" smtClean="0"/>
              <a:t>FETAL</a:t>
            </a:r>
          </a:p>
          <a:p>
            <a:pPr>
              <a:buFont typeface="Arial" pitchFamily="34" charset="0"/>
              <a:buChar char="•"/>
            </a:pPr>
            <a:r>
              <a:rPr lang="en-US" sz="2400" dirty="0"/>
              <a:t>ENSURE FETAL GESTATIONAL AGE                                 </a:t>
            </a:r>
          </a:p>
          <a:p>
            <a:pPr>
              <a:buFont typeface="Arial" pitchFamily="34" charset="0"/>
              <a:buChar char="•"/>
            </a:pPr>
            <a:r>
              <a:rPr lang="en-US" sz="2400" dirty="0"/>
              <a:t>ENSURE FETAL </a:t>
            </a:r>
            <a:r>
              <a:rPr lang="en-US" sz="2400" dirty="0" smtClean="0"/>
              <a:t>PRESENTATION</a:t>
            </a:r>
          </a:p>
          <a:p>
            <a:pPr>
              <a:buFont typeface="Arial" pitchFamily="34" charset="0"/>
              <a:buChar char="•"/>
            </a:pPr>
            <a:r>
              <a:rPr lang="en-US" sz="2400" dirty="0"/>
              <a:t>CONFIRM FETAL WELLBEING</a:t>
            </a:r>
          </a:p>
        </p:txBody>
      </p:sp>
    </p:spTree>
    <p:extLst>
      <p:ext uri="{BB962C8B-B14F-4D97-AF65-F5344CB8AC3E}">
        <p14:creationId xmlns:p14="http://schemas.microsoft.com/office/powerpoint/2010/main" xmlns="" val="399519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120611089"/>
              </p:ext>
            </p:extLst>
          </p:nvPr>
        </p:nvGraphicFramePr>
        <p:xfrm>
          <a:off x="533400" y="2514600"/>
          <a:ext cx="8077199" cy="3316764"/>
        </p:xfrm>
        <a:graphic>
          <a:graphicData uri="http://schemas.openxmlformats.org/drawingml/2006/table">
            <a:tbl>
              <a:tblPr/>
              <a:tblGrid>
                <a:gridCol w="1615257"/>
                <a:gridCol w="1615257"/>
                <a:gridCol w="1615257"/>
                <a:gridCol w="1615257"/>
                <a:gridCol w="1616171"/>
              </a:tblGrid>
              <a:tr h="541879">
                <a:tc>
                  <a:txBody>
                    <a:bodyPr/>
                    <a:lstStyle/>
                    <a:p>
                      <a:r>
                        <a:rPr lang="en-US" dirty="0">
                          <a:effectLst/>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3709">
                <a:tc>
                  <a:txBody>
                    <a:bodyPr/>
                    <a:lstStyle/>
                    <a:p>
                      <a:r>
                        <a:rPr lang="en-US">
                          <a:effectLst/>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posterior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anterior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3709">
                <a:tc>
                  <a:txBody>
                    <a:bodyPr/>
                    <a:lstStyle/>
                    <a:p>
                      <a:r>
                        <a:rPr lang="en-US">
                          <a:effectLst/>
                        </a:rPr>
                        <a:t>consistency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firm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soft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879">
                <a:tc>
                  <a:txBody>
                    <a:bodyPr/>
                    <a:lstStyle/>
                    <a:p>
                      <a:r>
                        <a:rPr lang="en-US">
                          <a:effectLst/>
                        </a:rPr>
                        <a:t>effacement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0 to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40 to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60 to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879">
                <a:tc>
                  <a:txBody>
                    <a:bodyPr/>
                    <a:lstStyle/>
                    <a:p>
                      <a:r>
                        <a:rPr lang="en-US">
                          <a:effectLst/>
                        </a:rPr>
                        <a:t>dilatation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&lt;1cm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1 to 2 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2 to 4cms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&gt; 4 </a:t>
                      </a:r>
                      <a:r>
                        <a:rPr lang="en-US" dirty="0" err="1">
                          <a:effectLst/>
                        </a:rPr>
                        <a:t>cms</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3709">
                <a:tc>
                  <a:txBody>
                    <a:bodyPr/>
                    <a:lstStyle/>
                    <a:p>
                      <a:r>
                        <a:rPr lang="en-US">
                          <a:effectLst/>
                        </a:rPr>
                        <a:t>Foetalstation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- 1,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+ 1 to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0" y="32082"/>
            <a:ext cx="9144000" cy="2769989"/>
          </a:xfrm>
          <a:prstGeom prst="rect">
            <a:avLst/>
          </a:prstGeom>
          <a:noFill/>
        </p:spPr>
        <p:txBody>
          <a:bodyPr wrap="square" rtlCol="0">
            <a:spAutoFit/>
          </a:bodyPr>
          <a:lstStyle/>
          <a:p>
            <a:endParaRPr lang="en-US" b="1" dirty="0" smtClean="0"/>
          </a:p>
          <a:p>
            <a:pPr marL="285750" indent="-285750">
              <a:buFont typeface="Arial" pitchFamily="34" charset="0"/>
              <a:buChar char="•"/>
            </a:pPr>
            <a:r>
              <a:rPr lang="en-US" sz="2400" dirty="0"/>
              <a:t>The semi-quantitative clinical scoring system described by Bishop in 1964 is the one most widely </a:t>
            </a:r>
            <a:r>
              <a:rPr lang="en-US" sz="2400" dirty="0" smtClean="0"/>
              <a:t>employed</a:t>
            </a:r>
            <a:r>
              <a:rPr lang="en-US" sz="2400" dirty="0"/>
              <a:t> </a:t>
            </a:r>
            <a:r>
              <a:rPr lang="en-US" sz="2400" dirty="0" smtClean="0"/>
              <a:t>to assess favorability of cervix prior to induction.</a:t>
            </a:r>
            <a:endParaRPr lang="en-US" sz="2400" dirty="0"/>
          </a:p>
          <a:p>
            <a:pPr marL="285750" indent="-285750">
              <a:buFont typeface="Arial" pitchFamily="34" charset="0"/>
              <a:buChar char="•"/>
            </a:pPr>
            <a:r>
              <a:rPr lang="en-US" sz="2400" dirty="0"/>
              <a:t>The score uses the cervical dilatation, effacement, consistency, position, and the station of the presenting part.</a:t>
            </a:r>
          </a:p>
          <a:p>
            <a:r>
              <a:rPr lang="en-US" dirty="0"/>
              <a:t/>
            </a:r>
            <a:br>
              <a:rPr lang="en-US" dirty="0"/>
            </a:br>
            <a:endParaRPr lang="en-US" dirty="0"/>
          </a:p>
        </p:txBody>
      </p:sp>
      <p:sp>
        <p:nvSpPr>
          <p:cNvPr id="7" name="TextBox 6"/>
          <p:cNvSpPr txBox="1"/>
          <p:nvPr/>
        </p:nvSpPr>
        <p:spPr>
          <a:xfrm>
            <a:off x="304800" y="6324600"/>
            <a:ext cx="7004482" cy="369332"/>
          </a:xfrm>
          <a:prstGeom prst="rect">
            <a:avLst/>
          </a:prstGeom>
          <a:noFill/>
        </p:spPr>
        <p:txBody>
          <a:bodyPr wrap="none" rtlCol="0">
            <a:spAutoFit/>
          </a:bodyPr>
          <a:lstStyle/>
          <a:p>
            <a:r>
              <a:rPr lang="en-US" dirty="0" smtClean="0"/>
              <a:t>Score &lt; 5 is </a:t>
            </a:r>
            <a:r>
              <a:rPr lang="en-US" dirty="0" err="1" smtClean="0"/>
              <a:t>unfavourable</a:t>
            </a:r>
            <a:r>
              <a:rPr lang="en-US" dirty="0" smtClean="0"/>
              <a:t>     and score  &gt; 5  is </a:t>
            </a:r>
            <a:r>
              <a:rPr lang="en-US" dirty="0" err="1" smtClean="0"/>
              <a:t>favourable</a:t>
            </a:r>
            <a:r>
              <a:rPr lang="en-US" dirty="0" smtClean="0"/>
              <a:t> for Induction</a:t>
            </a:r>
            <a:endParaRPr lang="en-US" dirty="0"/>
          </a:p>
        </p:txBody>
      </p:sp>
    </p:spTree>
    <p:extLst>
      <p:ext uri="{BB962C8B-B14F-4D97-AF65-F5344CB8AC3E}">
        <p14:creationId xmlns:p14="http://schemas.microsoft.com/office/powerpoint/2010/main" xmlns="" val="41580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27167613"/>
              </p:ext>
            </p:extLst>
          </p:nvPr>
        </p:nvGraphicFramePr>
        <p:xfrm>
          <a:off x="647699" y="1935606"/>
          <a:ext cx="7848601" cy="3728992"/>
        </p:xfrm>
        <a:graphic>
          <a:graphicData uri="http://schemas.openxmlformats.org/drawingml/2006/table">
            <a:tbl>
              <a:tblPr/>
              <a:tblGrid>
                <a:gridCol w="1569543"/>
                <a:gridCol w="1569543"/>
                <a:gridCol w="1569543"/>
                <a:gridCol w="1569543"/>
                <a:gridCol w="1570429"/>
              </a:tblGrid>
              <a:tr h="860537">
                <a:tc>
                  <a:txBody>
                    <a:bodyPr/>
                    <a:lstStyle/>
                    <a:p>
                      <a:r>
                        <a:rPr lang="en-US" dirty="0">
                          <a:effectLst/>
                        </a:rPr>
                        <a:t>parameter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posterior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smtClean="0">
                          <a:effectLst/>
                        </a:rPr>
                        <a:t>Anterior/mid</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dirty="0">
                          <a:effectLst/>
                        </a:rPr>
                        <a:t>consistency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firm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soft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Length of cx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r>
                        <a:rPr lang="en-US" dirty="0" smtClean="0">
                          <a:effectLst/>
                        </a:rPr>
                        <a:t>4cm</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smtClean="0">
                          <a:effectLst/>
                        </a:rPr>
                        <a:t>2 - 4cms</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r>
                        <a:rPr lang="en-US" dirty="0" smtClean="0">
                          <a:effectLst/>
                        </a:rPr>
                        <a:t>1 - 2cm</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r>
                        <a:rPr lang="en-US" dirty="0" smtClean="0">
                          <a:effectLst/>
                        </a:rPr>
                        <a:t>&lt;1cm</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dilatation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&lt;1cm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1 to 2 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2 to 4cms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&gt; 4 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Foetalstation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- 1,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+ 1 to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0" y="5664598"/>
            <a:ext cx="10363201" cy="1200329"/>
          </a:xfrm>
          <a:prstGeom prst="rect">
            <a:avLst/>
          </a:prstGeom>
          <a:noFill/>
        </p:spPr>
        <p:txBody>
          <a:bodyPr wrap="square" rtlCol="0">
            <a:spAutoFit/>
          </a:bodyPr>
          <a:lstStyle/>
          <a:p>
            <a:pPr lvl="0" eaLnBrk="0" fontAlgn="base" hangingPunct="0">
              <a:spcBef>
                <a:spcPct val="0"/>
              </a:spcBef>
              <a:spcAft>
                <a:spcPct val="0"/>
              </a:spcAft>
            </a:pPr>
            <a:r>
              <a:rPr lang="en-US" dirty="0">
                <a:solidFill>
                  <a:srgbClr val="333333"/>
                </a:solidFill>
                <a:latin typeface="inherit"/>
                <a:cs typeface="Arial" pitchFamily="34" charset="0"/>
              </a:rPr>
              <a:t>Modified bishop score:</a:t>
            </a:r>
            <a:endParaRPr lang="en-US" dirty="0">
              <a:latin typeface="Arial" pitchFamily="34" charset="0"/>
              <a:cs typeface="Arial" pitchFamily="34" charset="0"/>
            </a:endParaRPr>
          </a:p>
          <a:p>
            <a:pPr lvl="0" eaLnBrk="0" fontAlgn="base" hangingPunct="0">
              <a:spcBef>
                <a:spcPct val="0"/>
              </a:spcBef>
              <a:spcAft>
                <a:spcPct val="0"/>
              </a:spcAft>
            </a:pPr>
            <a:r>
              <a:rPr lang="en-US" dirty="0">
                <a:solidFill>
                  <a:srgbClr val="333333"/>
                </a:solidFill>
                <a:latin typeface="inherit"/>
                <a:cs typeface="Arial" pitchFamily="34" charset="0"/>
              </a:rPr>
              <a:t>0 – 5 </a:t>
            </a:r>
            <a:r>
              <a:rPr lang="en-US" dirty="0" err="1">
                <a:solidFill>
                  <a:srgbClr val="333333"/>
                </a:solidFill>
                <a:latin typeface="inherit"/>
                <a:cs typeface="Arial" pitchFamily="34" charset="0"/>
              </a:rPr>
              <a:t>unfavourable</a:t>
            </a:r>
            <a:r>
              <a:rPr lang="en-US" dirty="0">
                <a:solidFill>
                  <a:srgbClr val="333333"/>
                </a:solidFill>
                <a:latin typeface="inherit"/>
                <a:cs typeface="Arial" pitchFamily="34" charset="0"/>
              </a:rPr>
              <a:t> ; 6 – 12 </a:t>
            </a:r>
            <a:r>
              <a:rPr lang="en-US" dirty="0" err="1">
                <a:solidFill>
                  <a:srgbClr val="333333"/>
                </a:solidFill>
                <a:latin typeface="inherit"/>
                <a:cs typeface="Arial" pitchFamily="34" charset="0"/>
              </a:rPr>
              <a:t>favourable</a:t>
            </a:r>
            <a:r>
              <a:rPr lang="en-US" dirty="0">
                <a:solidFill>
                  <a:srgbClr val="333333"/>
                </a:solidFill>
                <a:latin typeface="inherit"/>
                <a:cs typeface="Arial" pitchFamily="34" charset="0"/>
              </a:rPr>
              <a:t/>
            </a:r>
            <a:br>
              <a:rPr lang="en-US" dirty="0">
                <a:solidFill>
                  <a:srgbClr val="333333"/>
                </a:solidFill>
                <a:latin typeface="inherit"/>
                <a:cs typeface="Arial" pitchFamily="34" charset="0"/>
              </a:rPr>
            </a:br>
            <a:r>
              <a:rPr lang="en-US" dirty="0" smtClean="0">
                <a:solidFill>
                  <a:srgbClr val="333333"/>
                </a:solidFill>
                <a:latin typeface="inherit"/>
                <a:cs typeface="Arial" pitchFamily="34" charset="0"/>
              </a:rPr>
              <a:t>Maximum </a:t>
            </a:r>
            <a:r>
              <a:rPr lang="en-US" dirty="0">
                <a:solidFill>
                  <a:srgbClr val="333333"/>
                </a:solidFill>
                <a:latin typeface="inherit"/>
                <a:cs typeface="Arial" pitchFamily="34" charset="0"/>
              </a:rPr>
              <a:t>possible score would be 12, at which point , of course delivery would be just about imminent.</a:t>
            </a:r>
            <a:endParaRPr lang="en-US" dirty="0">
              <a:latin typeface="Arial" pitchFamily="34" charset="0"/>
              <a:cs typeface="Arial" pitchFamily="34" charset="0"/>
            </a:endParaRPr>
          </a:p>
        </p:txBody>
      </p:sp>
      <p:sp>
        <p:nvSpPr>
          <p:cNvPr id="7" name="TextBox 6"/>
          <p:cNvSpPr txBox="1"/>
          <p:nvPr/>
        </p:nvSpPr>
        <p:spPr>
          <a:xfrm>
            <a:off x="0" y="152400"/>
            <a:ext cx="9144001" cy="3108543"/>
          </a:xfrm>
          <a:prstGeom prst="rect">
            <a:avLst/>
          </a:prstGeom>
          <a:noFill/>
        </p:spPr>
        <p:txBody>
          <a:bodyPr wrap="square" rtlCol="0">
            <a:spAutoFit/>
          </a:bodyPr>
          <a:lstStyle/>
          <a:p>
            <a:pPr lvl="0" fontAlgn="base">
              <a:spcBef>
                <a:spcPct val="0"/>
              </a:spcBef>
              <a:spcAft>
                <a:spcPct val="0"/>
              </a:spcAft>
            </a:pPr>
            <a:r>
              <a:rPr lang="en-US" sz="1600" b="1" u="sng" dirty="0">
                <a:solidFill>
                  <a:srgbClr val="333333"/>
                </a:solidFill>
                <a:latin typeface="inherit"/>
                <a:cs typeface="Arial" pitchFamily="34" charset="0"/>
              </a:rPr>
              <a:t>The modified Bishop score by Calder:</a:t>
            </a:r>
            <a:endParaRPr lang="en-US" sz="1600" b="1" u="sng" dirty="0">
              <a:latin typeface="Arial" pitchFamily="34" charset="0"/>
              <a:cs typeface="Arial" pitchFamily="34" charset="0"/>
            </a:endParaRPr>
          </a:p>
          <a:p>
            <a:pPr marL="285750" lvl="0" indent="-285750" eaLnBrk="0" fontAlgn="base" hangingPunct="0">
              <a:spcBef>
                <a:spcPct val="0"/>
              </a:spcBef>
              <a:spcAft>
                <a:spcPct val="0"/>
              </a:spcAft>
              <a:buFont typeface="Arial" pitchFamily="34" charset="0"/>
              <a:buChar char="•"/>
            </a:pPr>
            <a:r>
              <a:rPr lang="en-US" dirty="0">
                <a:solidFill>
                  <a:srgbClr val="333333"/>
                </a:solidFill>
                <a:latin typeface="inherit"/>
                <a:cs typeface="Arial" pitchFamily="34" charset="0"/>
              </a:rPr>
              <a:t>Calder modified the original Bishop score in 1974, which is known as the modified Bishop score and is currently used by most obstetric units.</a:t>
            </a:r>
            <a:r>
              <a:rPr lang="en-US" baseline="30000" dirty="0">
                <a:solidFill>
                  <a:srgbClr val="333333"/>
                </a:solidFill>
                <a:latin typeface="inherit"/>
                <a:cs typeface="Arial" pitchFamily="34" charset="0"/>
              </a:rPr>
              <a:t>.</a:t>
            </a:r>
            <a:r>
              <a:rPr lang="en-US" dirty="0">
                <a:solidFill>
                  <a:srgbClr val="333333"/>
                </a:solidFill>
                <a:latin typeface="inherit"/>
                <a:cs typeface="Arial" pitchFamily="34" charset="0"/>
              </a:rPr>
              <a:t> </a:t>
            </a:r>
          </a:p>
          <a:p>
            <a:pPr marL="285750" lvl="0" indent="-285750" eaLnBrk="0" fontAlgn="base" hangingPunct="0">
              <a:spcBef>
                <a:spcPct val="0"/>
              </a:spcBef>
              <a:spcAft>
                <a:spcPct val="0"/>
              </a:spcAft>
              <a:buFont typeface="Arial" pitchFamily="34" charset="0"/>
              <a:buChar char="•"/>
            </a:pPr>
            <a:r>
              <a:rPr lang="en-US" dirty="0">
                <a:solidFill>
                  <a:srgbClr val="333333"/>
                </a:solidFill>
                <a:latin typeface="inherit"/>
                <a:cs typeface="Arial" pitchFamily="34" charset="0"/>
              </a:rPr>
              <a:t>He replaced the ‘effacement of cervix’ denoted as percentage in the original score with length of cervix in centimeters, which is having more reproducibility and reliability than original Bishop score.</a:t>
            </a:r>
            <a:endParaRPr lang="en-US" dirty="0">
              <a:latin typeface="Arial" pitchFamily="34" charset="0"/>
              <a:cs typeface="Arial" pitchFamily="34" charset="0"/>
            </a:endParaRPr>
          </a:p>
          <a:p>
            <a:pPr lvl="0" eaLnBrk="0" fontAlgn="base" hangingPunct="0">
              <a:spcBef>
                <a:spcPct val="0"/>
              </a:spcBef>
              <a:spcAft>
                <a:spcPct val="0"/>
              </a:spcAft>
            </a:pPr>
            <a:r>
              <a:rPr lang="en-US" sz="1600" dirty="0">
                <a:solidFill>
                  <a:srgbClr val="333333"/>
                </a:solidFill>
                <a:latin typeface="inherit"/>
                <a:cs typeface="Arial" pitchFamily="34" charset="0"/>
              </a:rPr>
              <a:t/>
            </a:r>
            <a:br>
              <a:rPr lang="en-US" sz="1600" dirty="0">
                <a:solidFill>
                  <a:srgbClr val="333333"/>
                </a:solidFill>
                <a:latin typeface="inherit"/>
                <a:cs typeface="Arial" pitchFamily="34" charset="0"/>
              </a:rPr>
            </a:br>
            <a:endParaRPr lang="en-US" sz="1600" dirty="0">
              <a:latin typeface="Arial" pitchFamily="34" charset="0"/>
              <a:cs typeface="Arial" pitchFamily="34" charset="0"/>
            </a:endParaRPr>
          </a:p>
          <a:p>
            <a:pPr lvl="0" eaLnBrk="0" fontAlgn="base" hangingPunct="0">
              <a:spcBef>
                <a:spcPct val="0"/>
              </a:spcBef>
              <a:spcAft>
                <a:spcPct val="0"/>
              </a:spcAft>
            </a:pP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26401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34818"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11382" y="1186934"/>
            <a:ext cx="1676400" cy="523220"/>
          </a:xfrm>
          <a:prstGeom prst="rect">
            <a:avLst/>
          </a:prstGeom>
          <a:noFill/>
        </p:spPr>
        <p:txBody>
          <a:bodyPr wrap="square" rtlCol="0">
            <a:spAutoFit/>
          </a:bodyPr>
          <a:lstStyle/>
          <a:p>
            <a:r>
              <a:rPr lang="en-US" sz="2800" b="1" dirty="0" smtClean="0"/>
              <a:t>LABOUR</a:t>
            </a:r>
            <a:endParaRPr lang="en-US" sz="2800" b="1" dirty="0"/>
          </a:p>
        </p:txBody>
      </p:sp>
    </p:spTree>
    <p:extLst>
      <p:ext uri="{BB962C8B-B14F-4D97-AF65-F5344CB8AC3E}">
        <p14:creationId xmlns:p14="http://schemas.microsoft.com/office/powerpoint/2010/main" xmlns="" val="59915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definition of induction of </a:t>
            </a:r>
            <a:r>
              <a:rPr lang="en-US" dirty="0" err="1" smtClean="0"/>
              <a:t>labour</a:t>
            </a:r>
            <a:endParaRPr lang="en-US" dirty="0"/>
          </a:p>
        </p:txBody>
      </p:sp>
      <p:sp>
        <p:nvSpPr>
          <p:cNvPr id="3" name="Content Placeholder 2"/>
          <p:cNvSpPr>
            <a:spLocks noGrp="1"/>
          </p:cNvSpPr>
          <p:nvPr>
            <p:ph idx="1"/>
          </p:nvPr>
        </p:nvSpPr>
        <p:spPr>
          <a:xfrm>
            <a:off x="822960" y="1100628"/>
            <a:ext cx="7520940" cy="4309572"/>
          </a:xfrm>
        </p:spPr>
        <p:txBody>
          <a:bodyPr>
            <a:normAutofit/>
          </a:bodyPr>
          <a:lstStyle/>
          <a:p>
            <a:r>
              <a:rPr lang="en-US" sz="2800" dirty="0" smtClean="0">
                <a:latin typeface="Comic Sans MS" pitchFamily="66" charset="0"/>
              </a:rPr>
              <a:t>  Induction </a:t>
            </a:r>
            <a:r>
              <a:rPr lang="en-US" sz="2800" dirty="0">
                <a:latin typeface="Comic Sans MS" pitchFamily="66" charset="0"/>
              </a:rPr>
              <a:t>of </a:t>
            </a:r>
            <a:r>
              <a:rPr lang="en-US" sz="2800" dirty="0" err="1">
                <a:latin typeface="Comic Sans MS" pitchFamily="66" charset="0"/>
              </a:rPr>
              <a:t>labour</a:t>
            </a:r>
            <a:r>
              <a:rPr lang="en-US" sz="2800" dirty="0">
                <a:latin typeface="Comic Sans MS" pitchFamily="66" charset="0"/>
              </a:rPr>
              <a:t> </a:t>
            </a:r>
            <a:r>
              <a:rPr lang="en-US" sz="2800" dirty="0" smtClean="0">
                <a:latin typeface="Comic Sans MS" pitchFamily="66" charset="0"/>
              </a:rPr>
              <a:t>implies the artificial initiation of contractions prior to their spontaneous onset beyond period of fetal viabilty.it is indicated when benefits of termination outweigh those of continuing pregnancy.</a:t>
            </a:r>
            <a:endParaRPr lang="en-US" sz="2800" dirty="0">
              <a:latin typeface="Comic Sans MS" pitchFamily="66" charset="0"/>
            </a:endParaRPr>
          </a:p>
        </p:txBody>
      </p:sp>
    </p:spTree>
    <p:extLst>
      <p:ext uri="{BB962C8B-B14F-4D97-AF65-F5344CB8AC3E}">
        <p14:creationId xmlns:p14="http://schemas.microsoft.com/office/powerpoint/2010/main" xmlns="" val="3631596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When induction of </a:t>
            </a:r>
            <a:r>
              <a:rPr lang="en-US" u="sng" dirty="0" err="1"/>
              <a:t>labour</a:t>
            </a:r>
            <a:r>
              <a:rPr lang="en-US" u="sng" dirty="0"/>
              <a:t> may be appropriate </a:t>
            </a:r>
            <a:r>
              <a:rPr lang="en-US" u="sng" dirty="0" smtClean="0"/>
              <a:t>as per who guidelines</a:t>
            </a:r>
            <a:endParaRPr lang="en-US" u="sng" dirty="0"/>
          </a:p>
        </p:txBody>
      </p:sp>
      <p:sp>
        <p:nvSpPr>
          <p:cNvPr id="3" name="Content Placeholder 2"/>
          <p:cNvSpPr>
            <a:spLocks noGrp="1"/>
          </p:cNvSpPr>
          <p:nvPr>
            <p:ph idx="1"/>
          </p:nvPr>
        </p:nvSpPr>
        <p:spPr/>
        <p:txBody>
          <a:bodyPr>
            <a:noAutofit/>
          </a:bodyPr>
          <a:lstStyle/>
          <a:p>
            <a:pPr>
              <a:buAutoNum type="arabicPeriod"/>
            </a:pPr>
            <a:r>
              <a:rPr lang="en-US" sz="2000" dirty="0" smtClean="0">
                <a:latin typeface="Comic Sans MS" pitchFamily="66" charset="0"/>
              </a:rPr>
              <a:t>Induction </a:t>
            </a:r>
            <a:r>
              <a:rPr lang="en-US" sz="2000" dirty="0">
                <a:latin typeface="Comic Sans MS" pitchFamily="66" charset="0"/>
              </a:rPr>
              <a:t>of </a:t>
            </a:r>
            <a:r>
              <a:rPr lang="en-US" sz="2000" dirty="0" err="1">
                <a:latin typeface="Comic Sans MS" pitchFamily="66" charset="0"/>
              </a:rPr>
              <a:t>labour</a:t>
            </a:r>
            <a:r>
              <a:rPr lang="en-US" sz="2000" dirty="0">
                <a:latin typeface="Comic Sans MS" pitchFamily="66" charset="0"/>
              </a:rPr>
              <a:t> is recommended for women who are known with certainty to have reached 41 weeks (&gt;40 weeks + 7 days) of gestation. </a:t>
            </a:r>
            <a:endParaRPr lang="en-US" sz="2000" dirty="0" smtClean="0">
              <a:latin typeface="Comic Sans MS" pitchFamily="66" charset="0"/>
            </a:endParaRPr>
          </a:p>
          <a:p>
            <a:pPr>
              <a:buAutoNum type="arabicPeriod"/>
            </a:pPr>
            <a:r>
              <a:rPr lang="en-US" sz="2000" dirty="0" smtClean="0">
                <a:latin typeface="Comic Sans MS" pitchFamily="66" charset="0"/>
              </a:rPr>
              <a:t> </a:t>
            </a:r>
            <a:r>
              <a:rPr lang="en-US" sz="2000" dirty="0">
                <a:latin typeface="Comic Sans MS" pitchFamily="66" charset="0"/>
              </a:rPr>
              <a:t>Induction of </a:t>
            </a:r>
            <a:r>
              <a:rPr lang="en-US" sz="2000" dirty="0" err="1">
                <a:latin typeface="Comic Sans MS" pitchFamily="66" charset="0"/>
              </a:rPr>
              <a:t>labour</a:t>
            </a:r>
            <a:r>
              <a:rPr lang="en-US" sz="2000" dirty="0">
                <a:latin typeface="Comic Sans MS" pitchFamily="66" charset="0"/>
              </a:rPr>
              <a:t> is not recommended in women with an uncomplicated pregnancy at gestational age less than 41 weeks. </a:t>
            </a:r>
            <a:endParaRPr lang="en-US" sz="2000" dirty="0" smtClean="0">
              <a:latin typeface="Comic Sans MS" pitchFamily="66" charset="0"/>
            </a:endParaRPr>
          </a:p>
          <a:p>
            <a:pPr>
              <a:buAutoNum type="arabicPeriod"/>
            </a:pPr>
            <a:r>
              <a:rPr lang="en-US" sz="2000" dirty="0" smtClean="0">
                <a:latin typeface="Comic Sans MS" pitchFamily="66" charset="0"/>
              </a:rPr>
              <a:t>Induction </a:t>
            </a:r>
            <a:r>
              <a:rPr lang="en-US" sz="2000" dirty="0">
                <a:latin typeface="Comic Sans MS" pitchFamily="66" charset="0"/>
              </a:rPr>
              <a:t>of </a:t>
            </a:r>
            <a:r>
              <a:rPr lang="en-US" sz="2000" dirty="0" err="1">
                <a:latin typeface="Comic Sans MS" pitchFamily="66" charset="0"/>
              </a:rPr>
              <a:t>labour</a:t>
            </a:r>
            <a:r>
              <a:rPr lang="en-US" sz="2000" dirty="0">
                <a:latin typeface="Comic Sans MS" pitchFamily="66" charset="0"/>
              </a:rPr>
              <a:t> at term is not recommended for suspected fetal </a:t>
            </a:r>
            <a:r>
              <a:rPr lang="en-US" sz="2000" dirty="0" err="1">
                <a:latin typeface="Comic Sans MS" pitchFamily="66" charset="0"/>
              </a:rPr>
              <a:t>macrosomia</a:t>
            </a:r>
            <a:r>
              <a:rPr lang="en-US" sz="2000" dirty="0" smtClean="0">
                <a:latin typeface="Comic Sans MS" pitchFamily="66" charset="0"/>
              </a:rPr>
              <a:t>.</a:t>
            </a:r>
          </a:p>
          <a:p>
            <a:pPr>
              <a:buAutoNum type="arabicPeriod"/>
            </a:pPr>
            <a:r>
              <a:rPr lang="en-US" sz="2000" dirty="0" smtClean="0">
                <a:latin typeface="Comic Sans MS" pitchFamily="66" charset="0"/>
              </a:rPr>
              <a:t>Induction </a:t>
            </a:r>
            <a:r>
              <a:rPr lang="en-US" sz="2000" dirty="0">
                <a:latin typeface="Comic Sans MS" pitchFamily="66" charset="0"/>
              </a:rPr>
              <a:t>of </a:t>
            </a:r>
            <a:r>
              <a:rPr lang="en-US" sz="2000" dirty="0" err="1">
                <a:latin typeface="Comic Sans MS" pitchFamily="66" charset="0"/>
              </a:rPr>
              <a:t>labour</a:t>
            </a:r>
            <a:r>
              <a:rPr lang="en-US" sz="2000" dirty="0">
                <a:latin typeface="Comic Sans MS" pitchFamily="66" charset="0"/>
              </a:rPr>
              <a:t> is recommended for women with </a:t>
            </a:r>
            <a:r>
              <a:rPr lang="en-US" sz="2000" dirty="0" err="1">
                <a:latin typeface="Comic Sans MS" pitchFamily="66" charset="0"/>
              </a:rPr>
              <a:t>prelabour</a:t>
            </a:r>
            <a:r>
              <a:rPr lang="en-US" sz="2000" dirty="0">
                <a:latin typeface="Comic Sans MS" pitchFamily="66" charset="0"/>
              </a:rPr>
              <a:t> rupture of membranes at term. </a:t>
            </a:r>
            <a:endParaRPr lang="en-US" sz="2000" dirty="0" smtClean="0">
              <a:latin typeface="Comic Sans MS" pitchFamily="66" charset="0"/>
            </a:endParaRPr>
          </a:p>
          <a:p>
            <a:pPr>
              <a:buAutoNum type="arabicPeriod"/>
            </a:pPr>
            <a:r>
              <a:rPr lang="en-US" sz="2000" dirty="0" smtClean="0">
                <a:latin typeface="Comic Sans MS" pitchFamily="66" charset="0"/>
              </a:rPr>
              <a:t> </a:t>
            </a:r>
            <a:r>
              <a:rPr lang="en-US" sz="2000" dirty="0">
                <a:latin typeface="Comic Sans MS" pitchFamily="66" charset="0"/>
              </a:rPr>
              <a:t>For induction of </a:t>
            </a:r>
            <a:r>
              <a:rPr lang="en-US" sz="2000" dirty="0" err="1">
                <a:latin typeface="Comic Sans MS" pitchFamily="66" charset="0"/>
              </a:rPr>
              <a:t>labour</a:t>
            </a:r>
            <a:r>
              <a:rPr lang="en-US" sz="2000" dirty="0">
                <a:latin typeface="Comic Sans MS" pitchFamily="66" charset="0"/>
              </a:rPr>
              <a:t> in women with an uncomplicated twin pregnancy at or near term, no recommendation was made as there was insufficient evidence to issue a recommendation.  </a:t>
            </a:r>
          </a:p>
        </p:txBody>
      </p:sp>
    </p:spTree>
    <p:extLst>
      <p:ext uri="{BB962C8B-B14F-4D97-AF65-F5344CB8AC3E}">
        <p14:creationId xmlns:p14="http://schemas.microsoft.com/office/powerpoint/2010/main" xmlns="" val="288816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induction of </a:t>
            </a:r>
            <a:r>
              <a:rPr lang="en-US" dirty="0" err="1" smtClean="0"/>
              <a:t>labour</a:t>
            </a:r>
            <a:r>
              <a:rPr lang="en-US" dirty="0" smtClean="0"/>
              <a:t> as per who </a:t>
            </a:r>
            <a:r>
              <a:rPr lang="en-US" dirty="0" err="1" smtClean="0"/>
              <a:t>july</a:t>
            </a:r>
            <a:r>
              <a:rPr lang="en-US" dirty="0" smtClean="0"/>
              <a:t> 2008</a:t>
            </a:r>
            <a:endParaRPr lang="en-US" dirty="0"/>
          </a:p>
        </p:txBody>
      </p:sp>
      <p:sp>
        <p:nvSpPr>
          <p:cNvPr id="3" name="Content Placeholder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a:buAutoNum type="arabicPeriod"/>
            </a:pPr>
            <a:r>
              <a:rPr lang="en-US" sz="2400" dirty="0" smtClean="0">
                <a:latin typeface="Century Gothic" pitchFamily="34" charset="0"/>
              </a:rPr>
              <a:t>If </a:t>
            </a:r>
            <a:r>
              <a:rPr lang="en-US" sz="2400" dirty="0">
                <a:latin typeface="Century Gothic" pitchFamily="34" charset="0"/>
              </a:rPr>
              <a:t>prostaglandins are not available, intravenous oxytocin alone should be used for induction of </a:t>
            </a:r>
            <a:r>
              <a:rPr lang="en-US" sz="2400" dirty="0" err="1">
                <a:latin typeface="Century Gothic" pitchFamily="34" charset="0"/>
              </a:rPr>
              <a:t>labour</a:t>
            </a:r>
            <a:r>
              <a:rPr lang="en-US" sz="2400" dirty="0" smtClean="0">
                <a:latin typeface="Century Gothic" pitchFamily="34" charset="0"/>
              </a:rPr>
              <a:t>.</a:t>
            </a:r>
          </a:p>
          <a:p>
            <a:pPr marL="0" indent="0"/>
            <a:endParaRPr lang="en-US" sz="2400" dirty="0" smtClean="0">
              <a:latin typeface="Century Gothic" pitchFamily="34" charset="0"/>
            </a:endParaRPr>
          </a:p>
          <a:p>
            <a:pPr marL="0" indent="0"/>
            <a:r>
              <a:rPr lang="en-US" sz="2400" dirty="0" smtClean="0"/>
              <a:t>2.Amniotomy </a:t>
            </a:r>
            <a:r>
              <a:rPr lang="en-US" sz="2400" dirty="0"/>
              <a:t>alone is not recommended for induction of </a:t>
            </a:r>
            <a:r>
              <a:rPr lang="en-US" sz="2400" dirty="0" err="1"/>
              <a:t>labour</a:t>
            </a:r>
            <a:r>
              <a:rPr lang="en-US" sz="2400" dirty="0"/>
              <a:t>. </a:t>
            </a:r>
            <a:endParaRPr lang="en-US" sz="2400" dirty="0" smtClean="0">
              <a:latin typeface="Century Gothic" pitchFamily="34" charset="0"/>
            </a:endParaRPr>
          </a:p>
          <a:p>
            <a:pPr marL="0" indent="0"/>
            <a:endParaRPr lang="en-US" sz="2400" dirty="0">
              <a:latin typeface="Century Gothic" pitchFamily="34" charset="0"/>
            </a:endParaRPr>
          </a:p>
          <a:p>
            <a:pPr marL="0" indent="0"/>
            <a:r>
              <a:rPr lang="en-US" sz="2400" dirty="0" smtClean="0">
                <a:latin typeface="Century Gothic" pitchFamily="34" charset="0"/>
              </a:rPr>
              <a:t>3. In </a:t>
            </a:r>
            <a:r>
              <a:rPr lang="en-US" sz="2400" dirty="0">
                <a:latin typeface="Century Gothic" pitchFamily="34" charset="0"/>
              </a:rPr>
              <a:t>the third trimester, in women with a dead or an </a:t>
            </a:r>
            <a:r>
              <a:rPr lang="en-US" sz="2400" dirty="0" smtClean="0">
                <a:latin typeface="Century Gothic" pitchFamily="34" charset="0"/>
              </a:rPr>
              <a:t>    anomalous </a:t>
            </a:r>
            <a:r>
              <a:rPr lang="en-US" sz="2400" dirty="0">
                <a:latin typeface="Century Gothic" pitchFamily="34" charset="0"/>
              </a:rPr>
              <a:t>fetus, oral or vaginal misoprostol are recommended for induction of </a:t>
            </a:r>
            <a:r>
              <a:rPr lang="en-US" sz="2400" dirty="0" err="1">
                <a:latin typeface="Century Gothic" pitchFamily="34" charset="0"/>
              </a:rPr>
              <a:t>labour</a:t>
            </a:r>
            <a:r>
              <a:rPr lang="en-US" sz="2400" dirty="0">
                <a:latin typeface="Century Gothic" pitchFamily="34" charset="0"/>
              </a:rPr>
              <a:t>. </a:t>
            </a:r>
          </a:p>
          <a:p>
            <a:pPr marL="0" indent="0"/>
            <a:r>
              <a:rPr lang="en-US" sz="2400" dirty="0" smtClean="0">
                <a:latin typeface="Century Gothic" pitchFamily="34" charset="0"/>
              </a:rPr>
              <a:t> </a:t>
            </a:r>
            <a:endParaRPr lang="en-US" sz="2400" dirty="0">
              <a:latin typeface="Century Gothic" pitchFamily="34" charset="0"/>
            </a:endParaRPr>
          </a:p>
        </p:txBody>
      </p:sp>
    </p:spTree>
    <p:extLst>
      <p:ext uri="{BB962C8B-B14F-4D97-AF65-F5344CB8AC3E}">
        <p14:creationId xmlns:p14="http://schemas.microsoft.com/office/powerpoint/2010/main" xmlns="" val="2582411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5757372"/>
          </a:xfrm>
        </p:spPr>
        <p:txBody>
          <a:bodyPr>
            <a:normAutofit lnSpcReduction="10000"/>
          </a:bodyPr>
          <a:lstStyle/>
          <a:p>
            <a:r>
              <a:rPr lang="en-US" sz="2000" dirty="0" smtClean="0"/>
              <a:t>     July </a:t>
            </a:r>
            <a:r>
              <a:rPr lang="en-US" sz="2000" dirty="0"/>
              <a:t>23, 2009 — On July 21, the American College of Obstetricians and Gynecologists (ACOG) issued revised guidelines on when and how to induce labor in pregnant women. </a:t>
            </a:r>
            <a:endParaRPr lang="en-US" sz="2000" dirty="0" smtClean="0"/>
          </a:p>
          <a:p>
            <a:r>
              <a:rPr lang="en-US" sz="2400" dirty="0" smtClean="0"/>
              <a:t>   </a:t>
            </a:r>
          </a:p>
          <a:p>
            <a:endParaRPr lang="en-US" sz="2400" dirty="0"/>
          </a:p>
          <a:p>
            <a:pPr>
              <a:buFont typeface="Arial" pitchFamily="34" charset="0"/>
              <a:buChar char="•"/>
            </a:pPr>
            <a:r>
              <a:rPr lang="en-US" sz="2400" dirty="0" smtClean="0"/>
              <a:t>   The </a:t>
            </a:r>
            <a:r>
              <a:rPr lang="en-US" sz="2400" dirty="0"/>
              <a:t>goal of labor induction is to stimulate uterine contractions before the spontaneous onset of labor, resulting in vaginal delivery. </a:t>
            </a:r>
            <a:endParaRPr lang="en-US" sz="2400" dirty="0" smtClean="0"/>
          </a:p>
          <a:p>
            <a:pPr>
              <a:buFont typeface="Arial" pitchFamily="34" charset="0"/>
              <a:buChar char="•"/>
            </a:pPr>
            <a:r>
              <a:rPr lang="en-US" sz="2400" dirty="0" smtClean="0"/>
              <a:t> The </a:t>
            </a:r>
            <a:r>
              <a:rPr lang="en-US" sz="2400" dirty="0"/>
              <a:t>benefits of labor induction must be weighed against the potential maternal and fetal risks associated with this procedure</a:t>
            </a:r>
            <a:r>
              <a:rPr lang="en-US" sz="2400" dirty="0" smtClean="0"/>
              <a:t>.</a:t>
            </a:r>
          </a:p>
          <a:p>
            <a:pPr>
              <a:buFont typeface="Arial" pitchFamily="34" charset="0"/>
              <a:buChar char="•"/>
            </a:pPr>
            <a:r>
              <a:rPr lang="en-US" sz="2400" dirty="0" smtClean="0"/>
              <a:t>  </a:t>
            </a:r>
            <a:r>
              <a:rPr lang="en-US" sz="2400" dirty="0"/>
              <a:t>When the benefits of expeditious delivery are greater than the risks of continuing the pregnancy, inducing labor can be justified as a therapeutic intervention.</a:t>
            </a:r>
          </a:p>
          <a:p>
            <a:r>
              <a:rPr lang="en-US" dirty="0"/>
              <a:t/>
            </a:r>
            <a:br>
              <a:rPr lang="en-US" dirty="0"/>
            </a:br>
            <a:endParaRPr lang="en-US" dirty="0"/>
          </a:p>
        </p:txBody>
      </p:sp>
    </p:spTree>
    <p:extLst>
      <p:ext uri="{BB962C8B-B14F-4D97-AF65-F5344CB8AC3E}">
        <p14:creationId xmlns:p14="http://schemas.microsoft.com/office/powerpoint/2010/main" xmlns="" val="2863061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28600"/>
            <a:ext cx="7520940" cy="6629400"/>
          </a:xfrm>
        </p:spPr>
        <p:txBody>
          <a:bodyPr>
            <a:normAutofit lnSpcReduction="10000"/>
          </a:bodyPr>
          <a:lstStyle/>
          <a:p>
            <a:r>
              <a:rPr lang="en-US" sz="2800" u="sng" dirty="0"/>
              <a:t>Indications for Labor </a:t>
            </a:r>
            <a:r>
              <a:rPr lang="en-US" sz="2800" u="sng" dirty="0" smtClean="0"/>
              <a:t>Induction </a:t>
            </a:r>
            <a:r>
              <a:rPr lang="en-US" sz="2800" u="sng" dirty="0" err="1" smtClean="0"/>
              <a:t>acc</a:t>
            </a:r>
            <a:r>
              <a:rPr lang="en-US" sz="2800" u="sng" dirty="0" smtClean="0"/>
              <a:t> to ACOG</a:t>
            </a:r>
            <a:endParaRPr lang="en-US" sz="2800" u="sng" dirty="0"/>
          </a:p>
          <a:p>
            <a:pPr>
              <a:buFont typeface="Arial" pitchFamily="34" charset="0"/>
              <a:buChar char="•"/>
            </a:pPr>
            <a:r>
              <a:rPr lang="en-US" sz="2600" dirty="0" smtClean="0"/>
              <a:t>gestational </a:t>
            </a:r>
            <a:r>
              <a:rPr lang="en-US" sz="2600" dirty="0"/>
              <a:t>or chronic hypertension, </a:t>
            </a:r>
            <a:endParaRPr lang="en-US" sz="2600" dirty="0" smtClean="0"/>
          </a:p>
          <a:p>
            <a:pPr>
              <a:buFont typeface="Arial" pitchFamily="34" charset="0"/>
              <a:buChar char="•"/>
            </a:pPr>
            <a:r>
              <a:rPr lang="en-US" sz="2600" dirty="0" smtClean="0"/>
              <a:t>Preeclampsia</a:t>
            </a:r>
            <a:r>
              <a:rPr lang="en-US" sz="2600" dirty="0"/>
              <a:t>/</a:t>
            </a:r>
            <a:r>
              <a:rPr lang="en-US" sz="2600" dirty="0" smtClean="0"/>
              <a:t> </a:t>
            </a:r>
            <a:r>
              <a:rPr lang="en-US" sz="2600" dirty="0" err="1" smtClean="0"/>
              <a:t>eclampsia</a:t>
            </a:r>
            <a:endParaRPr lang="en-US" sz="2600" dirty="0" smtClean="0"/>
          </a:p>
          <a:p>
            <a:pPr>
              <a:buFont typeface="Arial" pitchFamily="34" charset="0"/>
              <a:buChar char="•"/>
            </a:pPr>
            <a:r>
              <a:rPr lang="en-US" sz="2600" dirty="0" smtClean="0"/>
              <a:t> diabetes</a:t>
            </a:r>
          </a:p>
          <a:p>
            <a:pPr>
              <a:buFont typeface="Arial" pitchFamily="34" charset="0"/>
              <a:buChar char="•"/>
            </a:pPr>
            <a:r>
              <a:rPr lang="en-US" sz="2600" dirty="0" smtClean="0"/>
              <a:t>premature </a:t>
            </a:r>
            <a:r>
              <a:rPr lang="en-US" sz="2600" dirty="0"/>
              <a:t>rupture of </a:t>
            </a:r>
            <a:r>
              <a:rPr lang="en-US" sz="2600" dirty="0" smtClean="0"/>
              <a:t>membranes</a:t>
            </a:r>
          </a:p>
          <a:p>
            <a:pPr>
              <a:buFont typeface="Arial" pitchFamily="34" charset="0"/>
              <a:buChar char="•"/>
            </a:pPr>
            <a:r>
              <a:rPr lang="en-US" sz="2600" dirty="0" smtClean="0"/>
              <a:t>severe </a:t>
            </a:r>
            <a:r>
              <a:rPr lang="en-US" sz="2600" dirty="0"/>
              <a:t>fetal growth </a:t>
            </a:r>
            <a:r>
              <a:rPr lang="en-US" sz="2600" dirty="0" smtClean="0"/>
              <a:t>restriction</a:t>
            </a:r>
          </a:p>
          <a:p>
            <a:pPr>
              <a:buFont typeface="Arial" pitchFamily="34" charset="0"/>
              <a:buChar char="•"/>
            </a:pPr>
            <a:r>
              <a:rPr lang="en-US" sz="2600" dirty="0" err="1" smtClean="0"/>
              <a:t>postterm</a:t>
            </a:r>
            <a:r>
              <a:rPr lang="en-US" sz="2600" dirty="0" smtClean="0"/>
              <a:t> pregnancy</a:t>
            </a:r>
            <a:endParaRPr lang="en-US" sz="2000" dirty="0"/>
          </a:p>
          <a:p>
            <a:r>
              <a:rPr lang="en-US" sz="2400" dirty="0"/>
              <a:t/>
            </a:r>
            <a:br>
              <a:rPr lang="en-US" sz="2400" dirty="0"/>
            </a:br>
            <a:r>
              <a:rPr lang="en-US" sz="2400" u="sng" dirty="0" smtClean="0"/>
              <a:t>Contraindications </a:t>
            </a:r>
            <a:r>
              <a:rPr lang="en-US" sz="2400" u="sng" dirty="0"/>
              <a:t>to labor induction  </a:t>
            </a:r>
            <a:r>
              <a:rPr lang="en-US" sz="2400" u="sng" dirty="0" err="1"/>
              <a:t>acc</a:t>
            </a:r>
            <a:r>
              <a:rPr lang="en-US" sz="2400" u="sng" dirty="0"/>
              <a:t> to </a:t>
            </a:r>
            <a:r>
              <a:rPr lang="en-US" sz="2400" u="sng" dirty="0" smtClean="0"/>
              <a:t>ACOG</a:t>
            </a:r>
            <a:endParaRPr lang="en-US" sz="2400" b="0" dirty="0" smtClean="0"/>
          </a:p>
          <a:p>
            <a:pPr>
              <a:buFont typeface="Arial" pitchFamily="34" charset="0"/>
              <a:buChar char="•"/>
            </a:pPr>
            <a:r>
              <a:rPr lang="en-US" sz="2800" dirty="0" smtClean="0"/>
              <a:t>transverse </a:t>
            </a:r>
            <a:r>
              <a:rPr lang="en-US" sz="2800" dirty="0"/>
              <a:t>fetal position, </a:t>
            </a:r>
            <a:endParaRPr lang="en-US" sz="2800" dirty="0" smtClean="0"/>
          </a:p>
          <a:p>
            <a:pPr>
              <a:buFont typeface="Arial" pitchFamily="34" charset="0"/>
              <a:buChar char="•"/>
            </a:pPr>
            <a:r>
              <a:rPr lang="en-US" sz="2800" dirty="0" smtClean="0"/>
              <a:t>umbilical </a:t>
            </a:r>
            <a:r>
              <a:rPr lang="en-US" sz="2800" dirty="0"/>
              <a:t>cord prolapse</a:t>
            </a:r>
            <a:r>
              <a:rPr lang="en-US" sz="2800" dirty="0" smtClean="0"/>
              <a:t>,</a:t>
            </a:r>
          </a:p>
          <a:p>
            <a:pPr>
              <a:buFont typeface="Arial" pitchFamily="34" charset="0"/>
              <a:buChar char="•"/>
            </a:pPr>
            <a:r>
              <a:rPr lang="en-US" sz="2800" dirty="0" smtClean="0"/>
              <a:t> </a:t>
            </a:r>
            <a:r>
              <a:rPr lang="en-US" sz="2800" dirty="0"/>
              <a:t>active genital herpes infection</a:t>
            </a:r>
            <a:r>
              <a:rPr lang="en-US" sz="2800" dirty="0" smtClean="0"/>
              <a:t>,</a:t>
            </a:r>
          </a:p>
          <a:p>
            <a:pPr>
              <a:buFont typeface="Arial" pitchFamily="34" charset="0"/>
              <a:buChar char="•"/>
            </a:pPr>
            <a:r>
              <a:rPr lang="en-US" sz="2800" dirty="0" smtClean="0"/>
              <a:t> </a:t>
            </a:r>
            <a:r>
              <a:rPr lang="en-US" sz="2800" dirty="0"/>
              <a:t>placenta </a:t>
            </a:r>
            <a:r>
              <a:rPr lang="en-US" sz="2800" dirty="0" err="1"/>
              <a:t>previa</a:t>
            </a:r>
            <a:r>
              <a:rPr lang="en-US" sz="2800" dirty="0"/>
              <a:t>, </a:t>
            </a:r>
          </a:p>
          <a:p>
            <a:pPr>
              <a:buFont typeface="Arial" pitchFamily="34" charset="0"/>
              <a:buChar char="•"/>
            </a:pPr>
            <a:r>
              <a:rPr lang="en-US" sz="2800" dirty="0" smtClean="0"/>
              <a:t>a </a:t>
            </a:r>
            <a:r>
              <a:rPr lang="en-US" sz="2800" dirty="0"/>
              <a:t>history of previous myomectomy.</a:t>
            </a:r>
          </a:p>
          <a:p>
            <a:endParaRPr lang="en-US" dirty="0"/>
          </a:p>
        </p:txBody>
      </p:sp>
    </p:spTree>
    <p:extLst>
      <p:ext uri="{BB962C8B-B14F-4D97-AF65-F5344CB8AC3E}">
        <p14:creationId xmlns:p14="http://schemas.microsoft.com/office/powerpoint/2010/main" xmlns="" val="3643960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609600"/>
            <a:ext cx="7520940" cy="5943600"/>
          </a:xfrm>
        </p:spPr>
        <p:txBody>
          <a:bodyPr>
            <a:normAutofit/>
          </a:bodyPr>
          <a:lstStyle/>
          <a:p>
            <a:pPr>
              <a:buFont typeface="Arial" pitchFamily="34" charset="0"/>
              <a:buChar char="•"/>
            </a:pPr>
            <a:r>
              <a:rPr lang="en-US" sz="2800" dirty="0"/>
              <a:t>When labor induction is deemed necessary, the gestational age of the fetus should be determined to be at least 39 weeks, or there must be evidence of fetal lung maturity</a:t>
            </a:r>
            <a:r>
              <a:rPr lang="en-US" sz="2800" dirty="0" smtClean="0"/>
              <a:t>.</a:t>
            </a:r>
          </a:p>
          <a:p>
            <a:pPr marL="0" indent="0"/>
            <a:endParaRPr lang="en-US" sz="2800" dirty="0"/>
          </a:p>
          <a:p>
            <a:pPr>
              <a:buFont typeface="Arial" pitchFamily="34" charset="0"/>
              <a:buChar char="•"/>
            </a:pPr>
            <a:r>
              <a:rPr lang="en-US" sz="2800" dirty="0"/>
              <a:t>The first step in labor induction is cervical ripening using drugs or mechanical cervical dilators to dilate the cervix sufficiently before labor is induced. The next step is to induce labor using oxytocin, membrane stripping, rupture of the amniotic membrane.</a:t>
            </a:r>
          </a:p>
          <a:p>
            <a:endParaRPr lang="en-US" dirty="0"/>
          </a:p>
        </p:txBody>
      </p:sp>
    </p:spTree>
    <p:extLst>
      <p:ext uri="{BB962C8B-B14F-4D97-AF65-F5344CB8AC3E}">
        <p14:creationId xmlns:p14="http://schemas.microsoft.com/office/powerpoint/2010/main" xmlns="" val="1775479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520940" cy="548640"/>
          </a:xfrm>
        </p:spPr>
        <p:txBody>
          <a:bodyPr/>
          <a:lstStyle/>
          <a:p>
            <a:r>
              <a:rPr lang="en-US" sz="2400" dirty="0"/>
              <a:t>Specific clinical recommendations and </a:t>
            </a:r>
            <a:r>
              <a:rPr lang="en-US" sz="2400" dirty="0" err="1" smtClean="0"/>
              <a:t>conclusions,as</a:t>
            </a:r>
            <a:r>
              <a:rPr lang="en-US" sz="2400" dirty="0" smtClean="0"/>
              <a:t> per </a:t>
            </a:r>
            <a:r>
              <a:rPr lang="en-US" sz="2400" dirty="0" err="1" smtClean="0"/>
              <a:t>acog</a:t>
            </a:r>
            <a:r>
              <a:rPr lang="en-US" sz="2400" dirty="0" smtClean="0"/>
              <a:t> </a:t>
            </a:r>
            <a:r>
              <a:rPr lang="en-US" sz="2400" dirty="0"/>
              <a:t>all based on good and consistent scientific evidence (level A), are as follows:</a:t>
            </a:r>
            <a:br>
              <a:rPr lang="en-US" sz="2400" dirty="0"/>
            </a:br>
            <a:r>
              <a:rPr lang="en-US" sz="2400" dirty="0"/>
              <a:t/>
            </a:r>
            <a:br>
              <a:rPr lang="en-US" sz="2400" dirty="0"/>
            </a:br>
            <a:endParaRPr lang="en-US" sz="2400" dirty="0"/>
          </a:p>
        </p:txBody>
      </p:sp>
      <p:sp>
        <p:nvSpPr>
          <p:cNvPr id="3" name="Content Placeholder 2"/>
          <p:cNvSpPr>
            <a:spLocks noGrp="1"/>
          </p:cNvSpPr>
          <p:nvPr>
            <p:ph idx="1"/>
          </p:nvPr>
        </p:nvSpPr>
        <p:spPr>
          <a:xfrm>
            <a:off x="76200" y="1676400"/>
            <a:ext cx="8839200" cy="5181600"/>
          </a:xfrm>
        </p:spPr>
        <p:txBody>
          <a:bodyPr>
            <a:normAutofit/>
          </a:bodyPr>
          <a:lstStyle/>
          <a:p>
            <a:pPr marL="0" indent="0"/>
            <a:endParaRPr lang="en-US" sz="2400" dirty="0"/>
          </a:p>
          <a:p>
            <a:pPr>
              <a:buFont typeface="Arial" pitchFamily="34" charset="0"/>
              <a:buChar char="•"/>
            </a:pPr>
            <a:r>
              <a:rPr lang="en-US" sz="2400" dirty="0"/>
              <a:t>Regardless of Bishop score, the most efficient method of labor induction before 28 weeks of gestation appears to be vaginal misoprostol. However, infusion of high-dose oxytocin is also an acceptable </a:t>
            </a:r>
            <a:r>
              <a:rPr lang="en-US" sz="2400" dirty="0" smtClean="0"/>
              <a:t>option.</a:t>
            </a:r>
            <a:endParaRPr lang="en-US" sz="2400" dirty="0"/>
          </a:p>
          <a:p>
            <a:endParaRPr lang="en-US" dirty="0"/>
          </a:p>
        </p:txBody>
      </p:sp>
    </p:spTree>
    <p:extLst>
      <p:ext uri="{BB962C8B-B14F-4D97-AF65-F5344CB8AC3E}">
        <p14:creationId xmlns:p14="http://schemas.microsoft.com/office/powerpoint/2010/main" xmlns="" val="2395726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514600"/>
            <a:ext cx="4347857" cy="1015663"/>
          </a:xfrm>
          <a:prstGeom prst="rect">
            <a:avLst/>
          </a:prstGeom>
          <a:noFill/>
        </p:spPr>
        <p:txBody>
          <a:bodyPr wrap="none" rtlCol="0">
            <a:spAutoFit/>
          </a:bodyPr>
          <a:lstStyle/>
          <a:p>
            <a:r>
              <a:rPr lang="en-US" sz="6000" dirty="0" smtClean="0"/>
              <a:t>THANK   YOU</a:t>
            </a:r>
            <a:endParaRPr lang="en-US" sz="6000" dirty="0"/>
          </a:p>
        </p:txBody>
      </p:sp>
    </p:spTree>
    <p:extLst>
      <p:ext uri="{BB962C8B-B14F-4D97-AF65-F5344CB8AC3E}">
        <p14:creationId xmlns:p14="http://schemas.microsoft.com/office/powerpoint/2010/main" xmlns="" val="141567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61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993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3476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626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637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OXYTOCIN</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3200" dirty="0" smtClean="0"/>
              <a:t>Oxytocin receptors are increased in the uterus with onset of </a:t>
            </a:r>
            <a:r>
              <a:rPr lang="en-US" sz="3200" dirty="0" err="1" smtClean="0"/>
              <a:t>labour</a:t>
            </a:r>
            <a:r>
              <a:rPr lang="en-US" sz="3200" dirty="0" smtClean="0"/>
              <a:t>.</a:t>
            </a:r>
          </a:p>
          <a:p>
            <a:pPr>
              <a:buFont typeface="Arial" pitchFamily="34" charset="0"/>
              <a:buChar char="•"/>
            </a:pPr>
            <a:r>
              <a:rPr lang="en-US" sz="3200" dirty="0" smtClean="0"/>
              <a:t>Oxytocin receptors are maximal at the fundus.</a:t>
            </a:r>
          </a:p>
          <a:p>
            <a:pPr>
              <a:buFont typeface="Arial" pitchFamily="34" charset="0"/>
              <a:buChar char="•"/>
            </a:pPr>
            <a:r>
              <a:rPr lang="en-US" sz="3200" dirty="0" smtClean="0"/>
              <a:t>Oxytocin promotes release of prostaglandins from the decidua</a:t>
            </a:r>
          </a:p>
          <a:p>
            <a:pPr>
              <a:buFont typeface="Arial" pitchFamily="34" charset="0"/>
              <a:buChar char="•"/>
            </a:pPr>
            <a:r>
              <a:rPr lang="en-US" sz="3200" dirty="0" smtClean="0"/>
              <a:t>Vaginal examination and </a:t>
            </a:r>
            <a:r>
              <a:rPr lang="en-US" sz="3200" dirty="0" err="1" smtClean="0"/>
              <a:t>amniotomy</a:t>
            </a:r>
            <a:r>
              <a:rPr lang="en-US" sz="3200" dirty="0" smtClean="0"/>
              <a:t> cause rise in maternal plasma oxytocin level [FERGUSAN REFLUX ]</a:t>
            </a:r>
            <a:endParaRPr lang="en-US" sz="3200" dirty="0"/>
          </a:p>
        </p:txBody>
      </p:sp>
    </p:spTree>
    <p:extLst>
      <p:ext uri="{BB962C8B-B14F-4D97-AF65-F5344CB8AC3E}">
        <p14:creationId xmlns:p14="http://schemas.microsoft.com/office/powerpoint/2010/main" xmlns="" val="385295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76200"/>
            <a:ext cx="9448800" cy="7094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5804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426</TotalTime>
  <Words>831</Words>
  <Application>Microsoft Office PowerPoint</Application>
  <PresentationFormat>On-screen Show (4:3)</PresentationFormat>
  <Paragraphs>171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Angles</vt:lpstr>
      <vt:lpstr>INDUCTION OF LABOUR</vt:lpstr>
      <vt:lpstr>Slide 2</vt:lpstr>
      <vt:lpstr>Slide 3</vt:lpstr>
      <vt:lpstr>Slide 4</vt:lpstr>
      <vt:lpstr>Slide 5</vt:lpstr>
      <vt:lpstr>Slide 6</vt:lpstr>
      <vt:lpstr>Slide 7</vt:lpstr>
      <vt:lpstr>OXYTOCIN</vt:lpstr>
      <vt:lpstr>Slide 9</vt:lpstr>
      <vt:lpstr>Slide 10</vt:lpstr>
      <vt:lpstr>Slide 11</vt:lpstr>
      <vt:lpstr>Slide 12</vt:lpstr>
      <vt:lpstr>WHAT  IS INDUCTION OF LABOUR</vt:lpstr>
      <vt:lpstr>Slide 14</vt:lpstr>
      <vt:lpstr>Slide 15</vt:lpstr>
      <vt:lpstr>CONTRA INDICATIONS OF INDUCTION OF LABOUR</vt:lpstr>
      <vt:lpstr>FACTORS TO ASSESS PRIOR TO INDUCTION</vt:lpstr>
      <vt:lpstr>Slide 18</vt:lpstr>
      <vt:lpstr>Slide 19</vt:lpstr>
      <vt:lpstr>Who definition of induction of labour</vt:lpstr>
      <vt:lpstr>When induction of labour may be appropriate as per who guidelines</vt:lpstr>
      <vt:lpstr>Methods of induction of labour as per who july 2008</vt:lpstr>
      <vt:lpstr>Slide 23</vt:lpstr>
      <vt:lpstr>Slide 24</vt:lpstr>
      <vt:lpstr>Slide 25</vt:lpstr>
      <vt:lpstr>Specific clinical recommendations and conclusions,as per acog all based on good and consistent scientific evidence (level A), are as follows: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41</cp:revision>
  <dcterms:created xsi:type="dcterms:W3CDTF">2017-07-04T14:30:07Z</dcterms:created>
  <dcterms:modified xsi:type="dcterms:W3CDTF">2019-10-03T11:56:41Z</dcterms:modified>
</cp:coreProperties>
</file>