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30" r:id="rId4"/>
    <p:sldId id="258" r:id="rId5"/>
    <p:sldId id="259" r:id="rId6"/>
    <p:sldId id="260" r:id="rId7"/>
    <p:sldId id="279" r:id="rId8"/>
    <p:sldId id="261" r:id="rId9"/>
    <p:sldId id="262" r:id="rId10"/>
    <p:sldId id="263" r:id="rId11"/>
    <p:sldId id="264" r:id="rId12"/>
    <p:sldId id="324" r:id="rId13"/>
    <p:sldId id="331" r:id="rId14"/>
    <p:sldId id="265" r:id="rId15"/>
    <p:sldId id="266" r:id="rId16"/>
    <p:sldId id="332" r:id="rId17"/>
    <p:sldId id="267" r:id="rId18"/>
    <p:sldId id="268" r:id="rId19"/>
    <p:sldId id="269" r:id="rId20"/>
    <p:sldId id="270" r:id="rId21"/>
    <p:sldId id="273" r:id="rId22"/>
    <p:sldId id="325" r:id="rId23"/>
    <p:sldId id="326" r:id="rId24"/>
    <p:sldId id="327" r:id="rId25"/>
    <p:sldId id="328" r:id="rId26"/>
    <p:sldId id="329" r:id="rId27"/>
    <p:sldId id="333" r:id="rId28"/>
    <p:sldId id="271" r:id="rId29"/>
    <p:sldId id="275" r:id="rId30"/>
    <p:sldId id="274" r:id="rId31"/>
    <p:sldId id="276" r:id="rId32"/>
    <p:sldId id="280" r:id="rId33"/>
    <p:sldId id="306" r:id="rId34"/>
    <p:sldId id="277" r:id="rId35"/>
    <p:sldId id="282" r:id="rId36"/>
    <p:sldId id="334" r:id="rId37"/>
    <p:sldId id="283" r:id="rId38"/>
    <p:sldId id="335" r:id="rId39"/>
    <p:sldId id="284" r:id="rId40"/>
    <p:sldId id="321" r:id="rId41"/>
    <p:sldId id="285" r:id="rId42"/>
    <p:sldId id="336" r:id="rId43"/>
    <p:sldId id="300" r:id="rId44"/>
    <p:sldId id="301" r:id="rId45"/>
    <p:sldId id="302" r:id="rId46"/>
    <p:sldId id="303" r:id="rId47"/>
    <p:sldId id="289" r:id="rId48"/>
    <p:sldId id="290" r:id="rId49"/>
    <p:sldId id="291" r:id="rId50"/>
    <p:sldId id="337" r:id="rId51"/>
    <p:sldId id="292" r:id="rId52"/>
    <p:sldId id="293" r:id="rId53"/>
    <p:sldId id="294" r:id="rId54"/>
    <p:sldId id="305" r:id="rId55"/>
    <p:sldId id="296" r:id="rId56"/>
    <p:sldId id="339" r:id="rId57"/>
    <p:sldId id="297" r:id="rId58"/>
    <p:sldId id="298" r:id="rId59"/>
    <p:sldId id="340" r:id="rId60"/>
    <p:sldId id="319" r:id="rId61"/>
    <p:sldId id="307" r:id="rId62"/>
    <p:sldId id="341" r:id="rId63"/>
    <p:sldId id="308" r:id="rId64"/>
    <p:sldId id="342" r:id="rId65"/>
    <p:sldId id="309" r:id="rId66"/>
    <p:sldId id="343" r:id="rId67"/>
    <p:sldId id="310" r:id="rId68"/>
    <p:sldId id="311" r:id="rId69"/>
    <p:sldId id="313" r:id="rId70"/>
    <p:sldId id="344" r:id="rId71"/>
    <p:sldId id="314" r:id="rId72"/>
    <p:sldId id="345" r:id="rId73"/>
    <p:sldId id="316" r:id="rId74"/>
    <p:sldId id="317" r:id="rId75"/>
    <p:sldId id="318" r:id="rId76"/>
    <p:sldId id="346" r:id="rId77"/>
    <p:sldId id="320" r:id="rId78"/>
    <p:sldId id="347" r:id="rId79"/>
    <p:sldId id="348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62" autoAdjust="0"/>
  </p:normalViewPr>
  <p:slideViewPr>
    <p:cSldViewPr>
      <p:cViewPr varScale="1">
        <p:scale>
          <a:sx n="42" d="100"/>
          <a:sy n="42" d="100"/>
        </p:scale>
        <p:origin x="-4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2820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25E3805-4E6B-41D6-952E-54761DA90042}" type="datetimeFigureOut">
              <a:rPr lang="en-IN" smtClean="0"/>
              <a:pPr/>
              <a:t>03-10-2019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EC41D39-DD2C-4783-8740-832248577AF8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-531440"/>
            <a:ext cx="8305800" cy="1981200"/>
          </a:xfrm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THROMBOEMBOLISM in PREGNANCY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5681362"/>
            <a:ext cx="8305800" cy="1143000"/>
          </a:xfrm>
        </p:spPr>
        <p:txBody>
          <a:bodyPr/>
          <a:lstStyle/>
          <a:p>
            <a:endParaRPr lang="en-I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0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172272" cy="4857403"/>
          </a:xfrm>
        </p:spPr>
        <p:txBody>
          <a:bodyPr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Age 35 </a:t>
            </a:r>
            <a:r>
              <a:rPr lang="en-US" dirty="0" err="1"/>
              <a:t>yrs</a:t>
            </a:r>
            <a:r>
              <a:rPr lang="en-US" dirty="0"/>
              <a:t> or older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Cancer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Connective tissue disease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Dehydration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Immobility-long distance travel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Infection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err="1"/>
              <a:t>Myeloproliferative</a:t>
            </a:r>
            <a:r>
              <a:rPr lang="en-US" dirty="0"/>
              <a:t> </a:t>
            </a:r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err="1"/>
              <a:t>Nephrotic</a:t>
            </a:r>
            <a:r>
              <a:rPr lang="en-US" dirty="0"/>
              <a:t> syndrome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Obesity(BMI&gt;30)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Oral contraceptive use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Orthopedic surgery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Paraplegia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Prior thromboembolism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Sickle cell disease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Smoking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Thrombophilia</a:t>
            </a: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GENERAL CAUSES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7711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Tw Cen MT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Tw Cen MT" pitchFamily="34" charset="0"/>
              <a:buAutoNum type="arabicPeriod"/>
            </a:pPr>
            <a:r>
              <a:rPr lang="en-US" dirty="0" smtClean="0"/>
              <a:t>Superficial Thrombophlebitis</a:t>
            </a:r>
          </a:p>
          <a:p>
            <a:pPr marL="514350" indent="-514350">
              <a:buFont typeface="Tw Cen MT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Tw Cen MT" pitchFamily="34" charset="0"/>
              <a:buAutoNum type="arabicPeriod"/>
            </a:pPr>
            <a:r>
              <a:rPr lang="en-US" dirty="0" smtClean="0"/>
              <a:t>Deep Vein Thrombosis.</a:t>
            </a:r>
          </a:p>
          <a:p>
            <a:pPr marL="514350" indent="-514350">
              <a:buFont typeface="Tw Cen MT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Tw Cen MT" pitchFamily="34" charset="0"/>
              <a:buAutoNum type="arabicPeriod"/>
            </a:pPr>
            <a:r>
              <a:rPr lang="en-US" dirty="0" smtClean="0"/>
              <a:t>Pulmonary Embolism.</a:t>
            </a:r>
          </a:p>
          <a:p>
            <a:pPr marL="514350" indent="-514350">
              <a:buFont typeface="Tw Cen MT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Tw Cen MT" pitchFamily="34" charset="0"/>
              <a:buAutoNum type="arabicPeriod"/>
            </a:pPr>
            <a:r>
              <a:rPr lang="en-US" dirty="0" err="1" smtClean="0"/>
              <a:t>Thrombophilias</a:t>
            </a:r>
            <a:endParaRPr lang="en-US" dirty="0" smtClean="0"/>
          </a:p>
          <a:p>
            <a:endParaRPr lang="en-IN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Candara" pitchFamily="34" charset="0"/>
              </a:rPr>
              <a:t>Thromboembolism in Pregnancy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0468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616624"/>
          </a:xfrm>
        </p:spPr>
        <p:txBody>
          <a:bodyPr/>
          <a:lstStyle/>
          <a:p>
            <a:pPr marL="320040" indent="-320040">
              <a:buNone/>
              <a:defRPr/>
            </a:pPr>
            <a:r>
              <a:rPr lang="en-US" b="1" i="1" dirty="0">
                <a:solidFill>
                  <a:srgbClr val="FFC000"/>
                </a:solidFill>
              </a:rPr>
              <a:t>Clinical Features:</a:t>
            </a:r>
          </a:p>
          <a:p>
            <a:pPr marL="320040" indent="-320040">
              <a:buFont typeface="Wingdings" pitchFamily="2" charset="2"/>
              <a:buChar char="v"/>
              <a:defRPr/>
            </a:pPr>
            <a:r>
              <a:rPr lang="en-US" dirty="0"/>
              <a:t>Swelling and tenderness of the involved extremity. </a:t>
            </a:r>
          </a:p>
          <a:p>
            <a:pPr marL="320040" indent="-320040">
              <a:buFont typeface="Wingdings" pitchFamily="2" charset="2"/>
              <a:buChar char="v"/>
              <a:defRPr/>
            </a:pPr>
            <a:r>
              <a:rPr lang="en-US" dirty="0"/>
              <a:t>On physical examination, there is erythema, tenderness, warmth, and a </a:t>
            </a:r>
            <a:r>
              <a:rPr lang="en-US" b="1" dirty="0"/>
              <a:t>palpable cord </a:t>
            </a:r>
            <a:r>
              <a:rPr lang="en-US" dirty="0"/>
              <a:t>over the course of the involved </a:t>
            </a:r>
            <a:r>
              <a:rPr lang="en-US" dirty="0">
                <a:solidFill>
                  <a:srgbClr val="FFC000"/>
                </a:solidFill>
              </a:rPr>
              <a:t>superficial veins</a:t>
            </a:r>
            <a:r>
              <a:rPr lang="en-US" dirty="0"/>
              <a:t>.</a:t>
            </a:r>
          </a:p>
          <a:p>
            <a:pPr marL="320040" indent="-320040">
              <a:buNone/>
              <a:defRPr/>
            </a:pPr>
            <a:r>
              <a:rPr lang="en-US" b="1" i="1" dirty="0">
                <a:solidFill>
                  <a:srgbClr val="FFC000"/>
                </a:solidFill>
              </a:rPr>
              <a:t>Treatment</a:t>
            </a:r>
            <a:r>
              <a:rPr lang="en-US" b="1" i="1" dirty="0"/>
              <a:t>:</a:t>
            </a:r>
          </a:p>
          <a:p>
            <a:pPr marL="320040" indent="-320040">
              <a:buFont typeface="Wingdings" pitchFamily="2" charset="2"/>
              <a:buChar char="v"/>
              <a:defRPr/>
            </a:pPr>
            <a:r>
              <a:rPr lang="en-US" dirty="0"/>
              <a:t>Bed rest, pain medications, and local application of heat are often sufficient treatment. </a:t>
            </a:r>
          </a:p>
          <a:p>
            <a:pPr marL="320040" indent="-320040">
              <a:buFont typeface="Wingdings" pitchFamily="2" charset="2"/>
              <a:buChar char="v"/>
              <a:defRPr/>
            </a:pPr>
            <a:r>
              <a:rPr lang="en-US" dirty="0"/>
              <a:t>There is </a:t>
            </a:r>
            <a:r>
              <a:rPr lang="en-US" dirty="0">
                <a:solidFill>
                  <a:srgbClr val="FFC000"/>
                </a:solidFill>
              </a:rPr>
              <a:t>no need for anticoagulants</a:t>
            </a:r>
            <a:r>
              <a:rPr lang="en-US" dirty="0"/>
              <a:t>, but anti-inflammatory agents may be considered. </a:t>
            </a:r>
            <a:endParaRPr lang="ar-IQ" dirty="0"/>
          </a:p>
          <a:p>
            <a:pPr marL="320040" indent="-320040">
              <a:buFont typeface="Wingdings"/>
              <a:buChar char=""/>
              <a:defRPr/>
            </a:pPr>
            <a:endParaRPr lang="en-US" dirty="0"/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219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Superficial Thrombophlebitis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9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3"/>
            <a:ext cx="4824536" cy="590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64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40060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During pregnancy, most venous thrombosis are confined to deep veins of lower extremity.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en-US" dirty="0"/>
              <a:t>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/>
              <a:t>70% - in </a:t>
            </a:r>
            <a:r>
              <a:rPr lang="en-US" dirty="0" err="1">
                <a:solidFill>
                  <a:srgbClr val="FFC000"/>
                </a:solidFill>
              </a:rPr>
              <a:t>iliofemoral</a:t>
            </a:r>
            <a:r>
              <a:rPr lang="en-US" dirty="0">
                <a:solidFill>
                  <a:srgbClr val="FFC000"/>
                </a:solidFill>
              </a:rPr>
              <a:t> veins </a:t>
            </a:r>
            <a:r>
              <a:rPr lang="en-US" dirty="0"/>
              <a:t>without involvement of calf veins.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dirty="0"/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/>
              <a:t> </a:t>
            </a:r>
            <a:r>
              <a:rPr lang="en-US" sz="2800" dirty="0"/>
              <a:t>50% of cases are asymptomatic.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en-US" sz="3600" dirty="0"/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dirty="0"/>
              <a:t>DVT -more common – </a:t>
            </a:r>
            <a:r>
              <a:rPr lang="en-US" sz="2800" b="1" dirty="0">
                <a:solidFill>
                  <a:srgbClr val="FFC000"/>
                </a:solidFill>
              </a:rPr>
              <a:t>left leg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&gt; right </a:t>
            </a:r>
            <a:r>
              <a:rPr lang="en-US" sz="2800" dirty="0" smtClean="0"/>
              <a:t>leg [compression of left iliac vein by right iliac artery]</a:t>
            </a:r>
            <a:endParaRPr lang="en-US" sz="2800" dirty="0"/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en-IN" dirty="0"/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en-US" dirty="0"/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/>
          <a:lstStyle/>
          <a:p>
            <a:r>
              <a:rPr lang="en-IN" dirty="0" smtClean="0"/>
              <a:t>DEEP VEIN THROMBOSIS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4584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5328592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Symptoms</a:t>
            </a:r>
            <a:endParaRPr lang="en-US" sz="9600" dirty="0">
              <a:solidFill>
                <a:srgbClr val="7030A0"/>
              </a:solidFill>
            </a:endParaRP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Abrupt in onset,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Pain and </a:t>
            </a:r>
            <a:r>
              <a:rPr lang="en-US" dirty="0" err="1"/>
              <a:t>odema</a:t>
            </a:r>
            <a:r>
              <a:rPr lang="en-US" dirty="0"/>
              <a:t> of leg and thigh.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Dull ache, tingling, tightness, especially when walking.</a:t>
            </a:r>
            <a:r>
              <a:rPr lang="en-US" baseline="30000" dirty="0"/>
              <a:t> </a:t>
            </a:r>
            <a:r>
              <a:rPr lang="en-US" dirty="0"/>
              <a:t>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en-US" dirty="0"/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en-US" b="1" dirty="0">
                <a:solidFill>
                  <a:srgbClr val="7030A0"/>
                </a:solidFill>
              </a:rPr>
              <a:t>Signs</a:t>
            </a:r>
            <a:r>
              <a:rPr lang="en-US" b="1" dirty="0"/>
              <a:t>:</a:t>
            </a:r>
            <a:endParaRPr lang="ar-IQ" b="1" dirty="0"/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7030A0"/>
                </a:solidFill>
              </a:rPr>
              <a:t>Asymmetric leg </a:t>
            </a:r>
            <a:r>
              <a:rPr lang="en-US" dirty="0" smtClean="0">
                <a:solidFill>
                  <a:srgbClr val="7030A0"/>
                </a:solidFill>
              </a:rPr>
              <a:t>edema </a:t>
            </a:r>
            <a:r>
              <a:rPr lang="en-US" dirty="0" smtClean="0"/>
              <a:t>(</a:t>
            </a:r>
            <a:r>
              <a:rPr lang="en-US" dirty="0"/>
              <a:t>difference in circumference between the affected and normal leg &gt;2cm) is significant.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dirty="0"/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Homan’S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sign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Pain in </a:t>
            </a:r>
            <a:r>
              <a:rPr lang="en-US" dirty="0"/>
              <a:t>the calf in association with dorsiflexion of the foot </a:t>
            </a: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b="1" dirty="0"/>
              <a:t>Clinical Features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6160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8422"/>
            <a:ext cx="8690087" cy="61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27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265616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C000"/>
                </a:solidFill>
              </a:rPr>
              <a:t>COMPRESSION ULTRASONOGRAPHY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/>
              <a:t>Initial </a:t>
            </a:r>
            <a:r>
              <a:rPr lang="en-US" dirty="0"/>
              <a:t>diagnostic test.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C000"/>
                </a:solidFill>
              </a:rPr>
              <a:t>First </a:t>
            </a:r>
            <a:r>
              <a:rPr lang="en-US" dirty="0">
                <a:solidFill>
                  <a:srgbClr val="FFC000"/>
                </a:solidFill>
              </a:rPr>
              <a:t>line test </a:t>
            </a:r>
            <a:r>
              <a:rPr lang="en-US" dirty="0"/>
              <a:t>to detect DVT. </a:t>
            </a:r>
          </a:p>
          <a:p>
            <a:endParaRPr lang="en-US" dirty="0" smtClean="0"/>
          </a:p>
          <a:p>
            <a:r>
              <a:rPr lang="en-US" dirty="0" smtClean="0"/>
              <a:t>PRINCIPLE </a:t>
            </a:r>
            <a:r>
              <a:rPr lang="en-US" dirty="0"/>
              <a:t>– based on </a:t>
            </a:r>
            <a:r>
              <a:rPr lang="en-US" dirty="0" err="1">
                <a:solidFill>
                  <a:srgbClr val="FFC000"/>
                </a:solidFill>
              </a:rPr>
              <a:t>noncompressibility</a:t>
            </a:r>
            <a:r>
              <a:rPr lang="en-US" dirty="0">
                <a:solidFill>
                  <a:srgbClr val="FFC000"/>
                </a:solidFill>
              </a:rPr>
              <a:t> and typical </a:t>
            </a:r>
            <a:r>
              <a:rPr lang="en-US" dirty="0" err="1">
                <a:solidFill>
                  <a:srgbClr val="FFC000"/>
                </a:solidFill>
              </a:rPr>
              <a:t>echoarchitecture</a:t>
            </a:r>
            <a:r>
              <a:rPr lang="en-US" dirty="0">
                <a:solidFill>
                  <a:srgbClr val="FFC000"/>
                </a:solidFill>
              </a:rPr>
              <a:t> of </a:t>
            </a:r>
            <a:r>
              <a:rPr lang="en-US" dirty="0" err="1">
                <a:solidFill>
                  <a:srgbClr val="FFC000"/>
                </a:solidFill>
              </a:rPr>
              <a:t>thrombosed</a:t>
            </a:r>
            <a:r>
              <a:rPr lang="en-US" dirty="0">
                <a:solidFill>
                  <a:srgbClr val="FFC000"/>
                </a:solidFill>
              </a:rPr>
              <a:t> vein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Negative </a:t>
            </a:r>
            <a:r>
              <a:rPr lang="en-US" dirty="0"/>
              <a:t>single complete compression USG may safely exclude diagnosis of </a:t>
            </a:r>
            <a:r>
              <a:rPr lang="en-US" dirty="0" smtClean="0"/>
              <a:t>DVT in pregnant women.</a:t>
            </a:r>
            <a:endParaRPr lang="en-US" dirty="0"/>
          </a:p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-315416"/>
            <a:ext cx="8229600" cy="1219200"/>
          </a:xfrm>
        </p:spPr>
        <p:txBody>
          <a:bodyPr>
            <a:normAutofit/>
          </a:bodyPr>
          <a:lstStyle/>
          <a:p>
            <a:r>
              <a:rPr lang="en-IN" dirty="0" smtClean="0"/>
              <a:t>INVESTIGATIONS</a:t>
            </a:r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39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59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188641"/>
            <a:ext cx="8568952" cy="6552728"/>
          </a:xfrm>
        </p:spPr>
        <p:txBody>
          <a:bodyPr>
            <a:normAutofit fontScale="85000"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solidFill>
                  <a:srgbClr val="7030A0"/>
                </a:solidFill>
              </a:rPr>
              <a:t>MRI: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Found </a:t>
            </a:r>
            <a:r>
              <a:rPr lang="en-US" dirty="0"/>
              <a:t>superior to </a:t>
            </a:r>
            <a:r>
              <a:rPr lang="en-US" dirty="0" smtClean="0"/>
              <a:t>ultrasonography </a:t>
            </a:r>
            <a:r>
              <a:rPr lang="en-US" dirty="0"/>
              <a:t>and equivalent to contrast venography. 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Useful </a:t>
            </a:r>
            <a:r>
              <a:rPr lang="en-US" dirty="0"/>
              <a:t>more in </a:t>
            </a:r>
            <a:r>
              <a:rPr lang="en-US" dirty="0" err="1"/>
              <a:t>iliofemoral</a:t>
            </a:r>
            <a:r>
              <a:rPr lang="en-US" dirty="0"/>
              <a:t> and pelvic vein </a:t>
            </a:r>
            <a:r>
              <a:rPr lang="en-US" dirty="0" smtClean="0"/>
              <a:t> thrombosis.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Sensitivity and specificity is 100%.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en-US" dirty="0" smtClean="0">
              <a:solidFill>
                <a:srgbClr val="FFC000"/>
              </a:solidFill>
            </a:endParaRP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>
                <a:solidFill>
                  <a:srgbClr val="7030A0"/>
                </a:solidFill>
              </a:rPr>
              <a:t>Venography </a:t>
            </a:r>
            <a:r>
              <a:rPr lang="en-US" dirty="0">
                <a:solidFill>
                  <a:srgbClr val="7030A0"/>
                </a:solidFill>
              </a:rPr>
              <a:t>: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Injecting </a:t>
            </a:r>
            <a:r>
              <a:rPr lang="en-US" dirty="0"/>
              <a:t>nonionic water soluble radiopaque dye to note </a:t>
            </a:r>
            <a:r>
              <a:rPr lang="en-US" dirty="0">
                <a:solidFill>
                  <a:srgbClr val="7030A0"/>
                </a:solidFill>
              </a:rPr>
              <a:t>filling defect in venous lumen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7030A0"/>
                </a:solidFill>
              </a:rPr>
              <a:t>Gold </a:t>
            </a:r>
            <a:r>
              <a:rPr lang="en-US" dirty="0">
                <a:solidFill>
                  <a:srgbClr val="7030A0"/>
                </a:solidFill>
              </a:rPr>
              <a:t>standard test </a:t>
            </a:r>
            <a:r>
              <a:rPr lang="en-US" dirty="0"/>
              <a:t>to exclude DVT.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restricted </a:t>
            </a:r>
            <a:r>
              <a:rPr lang="en-US" dirty="0"/>
              <a:t>- risk of </a:t>
            </a:r>
            <a:r>
              <a:rPr lang="en-US" dirty="0" smtClean="0">
                <a:solidFill>
                  <a:srgbClr val="7030A0"/>
                </a:solidFill>
              </a:rPr>
              <a:t>fetal radiation exposure(3mGY</a:t>
            </a:r>
            <a:r>
              <a:rPr lang="en-US" dirty="0">
                <a:solidFill>
                  <a:srgbClr val="7030A0"/>
                </a:solidFill>
              </a:rPr>
              <a:t>) and contrast allergy.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5659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7260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Excellent negative predictive value </a:t>
            </a:r>
            <a:r>
              <a:rPr lang="en-US" dirty="0"/>
              <a:t>but less specificity.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D-dimer serum levels increase with gestational age along with substantively elevated plasma fibrinogen concentrations.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Also elevated  - placental abruption, preeclampsia, multiple pregnancies, </a:t>
            </a:r>
            <a:r>
              <a:rPr lang="en-US" dirty="0" smtClean="0"/>
              <a:t>cesarean </a:t>
            </a:r>
            <a:r>
              <a:rPr lang="en-US" dirty="0"/>
              <a:t>section, major postpartum hemorrhage.</a:t>
            </a:r>
          </a:p>
          <a:p>
            <a:pPr marL="109728" indent="0">
              <a:buNone/>
              <a:defRPr/>
            </a:pPr>
            <a:r>
              <a:rPr lang="en-US" dirty="0"/>
              <a:t> </a:t>
            </a:r>
          </a:p>
          <a:p>
            <a:pPr>
              <a:defRPr/>
            </a:pPr>
            <a:r>
              <a:rPr lang="en-US" dirty="0"/>
              <a:t>Therefore , their use during pregnancy is uncertain , but negative D-dimer test should be considered reassuring. </a:t>
            </a: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D -dimer screening tests</a:t>
            </a:r>
            <a:br>
              <a:rPr lang="en-US" dirty="0">
                <a:solidFill>
                  <a:srgbClr val="7030A0"/>
                </a:solidFill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342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5774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Normal intravascular coagulation include 3 systems: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Coagulation system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Coagulation inhibitory system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Fibrinolytic</a:t>
            </a:r>
            <a:r>
              <a:rPr lang="en-US" dirty="0" smtClean="0"/>
              <a:t> system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7401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 pregnant –0.22-0.74</a:t>
            </a:r>
          </a:p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trimester –   0.05-0.95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trimester-    0.32-1.29</a:t>
            </a:r>
          </a:p>
          <a:p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/>
              <a:t>trmester</a:t>
            </a:r>
            <a:r>
              <a:rPr lang="en-US" dirty="0"/>
              <a:t>-     0.13-1.7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D-dimer values(</a:t>
            </a:r>
            <a:r>
              <a:rPr lang="en-US" dirty="0" err="1">
                <a:solidFill>
                  <a:srgbClr val="C00000"/>
                </a:solidFill>
              </a:rPr>
              <a:t>micg</a:t>
            </a:r>
            <a:r>
              <a:rPr lang="en-US" dirty="0">
                <a:solidFill>
                  <a:srgbClr val="C00000"/>
                </a:solidFill>
              </a:rPr>
              <a:t>/ml)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6867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625" y="0"/>
            <a:ext cx="8892480" cy="690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8896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5400600"/>
          </a:xfrm>
        </p:spPr>
        <p:txBody>
          <a:bodyPr>
            <a:normAutofit fontScale="92500" lnSpcReduction="20000"/>
          </a:bodyPr>
          <a:lstStyle/>
          <a:p>
            <a:pPr marL="320040" indent="-320040">
              <a:buNone/>
              <a:defRPr/>
            </a:pPr>
            <a:r>
              <a:rPr lang="en-US" b="1" dirty="0">
                <a:solidFill>
                  <a:srgbClr val="7030A0"/>
                </a:solidFill>
              </a:rPr>
              <a:t>Incidence</a:t>
            </a:r>
            <a:r>
              <a:rPr lang="en-US" b="1" dirty="0"/>
              <a:t>: 1 in 7000 </a:t>
            </a:r>
            <a:r>
              <a:rPr lang="en-US" b="1" dirty="0" err="1"/>
              <a:t>pregnacies</a:t>
            </a:r>
            <a:endParaRPr lang="en-US" b="1" dirty="0"/>
          </a:p>
          <a:p>
            <a:pPr marL="320040" indent="-320040">
              <a:buNone/>
              <a:defRPr/>
            </a:pPr>
            <a:endParaRPr lang="en-US" b="1" dirty="0" smtClean="0"/>
          </a:p>
          <a:p>
            <a:pPr marL="320040" indent="-320040">
              <a:buNone/>
              <a:defRPr/>
            </a:pPr>
            <a:r>
              <a:rPr lang="en-US" b="1" dirty="0" smtClean="0">
                <a:solidFill>
                  <a:srgbClr val="7030A0"/>
                </a:solidFill>
              </a:rPr>
              <a:t>Clinical </a:t>
            </a:r>
            <a:r>
              <a:rPr lang="en-US" b="1" dirty="0">
                <a:solidFill>
                  <a:srgbClr val="7030A0"/>
                </a:solidFill>
              </a:rPr>
              <a:t>Features:</a:t>
            </a:r>
            <a:endParaRPr lang="en-US" dirty="0">
              <a:solidFill>
                <a:srgbClr val="7030A0"/>
              </a:solidFill>
            </a:endParaRPr>
          </a:p>
          <a:p>
            <a:pPr marL="320040" indent="-320040">
              <a:buNone/>
              <a:defRPr/>
            </a:pPr>
            <a:r>
              <a:rPr lang="en-US" dirty="0"/>
              <a:t> </a:t>
            </a:r>
            <a:r>
              <a:rPr lang="en-US" b="1" i="1" u="sng" dirty="0">
                <a:solidFill>
                  <a:srgbClr val="7030A0"/>
                </a:solidFill>
              </a:rPr>
              <a:t>Symptoms</a:t>
            </a:r>
            <a:r>
              <a:rPr lang="en-US" dirty="0"/>
              <a:t>: - </a:t>
            </a:r>
            <a:r>
              <a:rPr lang="en-US" dirty="0" err="1"/>
              <a:t>Dyspnoea</a:t>
            </a:r>
            <a:r>
              <a:rPr lang="en-US" dirty="0"/>
              <a:t>,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- chest pain,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 - Cough,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 - Palpitations,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 - Hemoptysis</a:t>
            </a:r>
          </a:p>
          <a:p>
            <a:pPr marL="320040" indent="-320040">
              <a:buNone/>
              <a:defRPr/>
            </a:pPr>
            <a:endParaRPr lang="en-US" dirty="0"/>
          </a:p>
          <a:p>
            <a:pPr marL="320040" indent="-320040">
              <a:buNone/>
              <a:defRPr/>
            </a:pPr>
            <a:r>
              <a:rPr lang="en-US" dirty="0"/>
              <a:t> </a:t>
            </a:r>
            <a:r>
              <a:rPr lang="en-US" b="1" i="1" u="sng" dirty="0">
                <a:solidFill>
                  <a:srgbClr val="7030A0"/>
                </a:solidFill>
              </a:rPr>
              <a:t>Signs</a:t>
            </a:r>
            <a:r>
              <a:rPr lang="en-US" b="1" dirty="0"/>
              <a:t>:        </a:t>
            </a:r>
            <a:r>
              <a:rPr lang="en-US" dirty="0"/>
              <a:t> º  Tachypnea, 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 º  Tachycardia, 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 º  Pleural friction rub, 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 º  Pulmonary </a:t>
            </a:r>
            <a:r>
              <a:rPr lang="en-US" dirty="0" err="1"/>
              <a:t>rales</a:t>
            </a:r>
            <a:r>
              <a:rPr lang="en-US" dirty="0"/>
              <a:t>, </a:t>
            </a:r>
          </a:p>
          <a:p>
            <a:pPr marL="320040" indent="-320040">
              <a:buNone/>
              <a:defRPr/>
            </a:pPr>
            <a:r>
              <a:rPr lang="en-US" dirty="0"/>
              <a:t>                  º  Signs of right ventricular failure. </a:t>
            </a:r>
            <a:endParaRPr lang="ar-IQ" dirty="0"/>
          </a:p>
          <a:p>
            <a:pPr marL="320040" indent="-320040">
              <a:buFont typeface="Wingdings"/>
              <a:buChar char=""/>
              <a:defRPr/>
            </a:pPr>
            <a:endParaRPr lang="en-US" dirty="0"/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94122"/>
          </a:xfrm>
        </p:spPr>
        <p:txBody>
          <a:bodyPr/>
          <a:lstStyle/>
          <a:p>
            <a:r>
              <a:rPr lang="en-IN" dirty="0" smtClean="0"/>
              <a:t>PULMONARY EMBOLISM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0077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40768"/>
            <a:ext cx="8964488" cy="5400600"/>
          </a:xfrm>
        </p:spPr>
        <p:txBody>
          <a:bodyPr>
            <a:normAutofit fontScale="92500"/>
          </a:bodyPr>
          <a:lstStyle/>
          <a:p>
            <a:pPr marL="457200" indent="-457200">
              <a:buFont typeface="Wingdings" pitchFamily="2" charset="2"/>
              <a:buChar char="q"/>
              <a:defRPr/>
            </a:pPr>
            <a:r>
              <a:rPr lang="en-US" dirty="0" err="1">
                <a:solidFill>
                  <a:srgbClr val="7030A0"/>
                </a:solidFill>
              </a:rPr>
              <a:t>Ecg</a:t>
            </a:r>
            <a:r>
              <a:rPr lang="en-US" dirty="0">
                <a:solidFill>
                  <a:srgbClr val="7030A0"/>
                </a:solidFill>
              </a:rPr>
              <a:t>:</a:t>
            </a:r>
            <a:r>
              <a:rPr lang="en-US" dirty="0"/>
              <a:t> right axis deviation, T- wave inversion, non specific ST changes(S1Q3T3)</a:t>
            </a:r>
          </a:p>
          <a:p>
            <a:pPr marL="320040" indent="-320040">
              <a:buNone/>
              <a:defRPr/>
            </a:pPr>
            <a:endParaRPr lang="en-US" dirty="0">
              <a:solidFill>
                <a:srgbClr val="7030A0"/>
              </a:solidFill>
            </a:endParaRP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7030A0"/>
                </a:solidFill>
              </a:rPr>
              <a:t>Chest x ray(&lt;.01mSv</a:t>
            </a:r>
            <a:r>
              <a:rPr lang="en-US" dirty="0"/>
              <a:t>): </a:t>
            </a:r>
            <a:r>
              <a:rPr lang="en-US" dirty="0" err="1"/>
              <a:t>diminshed</a:t>
            </a:r>
            <a:r>
              <a:rPr lang="en-US" dirty="0"/>
              <a:t> </a:t>
            </a:r>
            <a:r>
              <a:rPr lang="en-US" dirty="0" err="1"/>
              <a:t>intravascularmarkings,atelectasis</a:t>
            </a:r>
            <a:r>
              <a:rPr lang="en-US" dirty="0"/>
              <a:t>,</a:t>
            </a:r>
          </a:p>
          <a:p>
            <a:pPr marL="320040" indent="-320040">
              <a:buNone/>
              <a:defRPr/>
            </a:pPr>
            <a:r>
              <a:rPr lang="en-US" dirty="0"/>
              <a:t>     effusion. Exclude other causes like </a:t>
            </a:r>
            <a:r>
              <a:rPr lang="en-US" dirty="0" err="1"/>
              <a:t>pneumonia,collapse</a:t>
            </a:r>
            <a:r>
              <a:rPr lang="en-US" dirty="0"/>
              <a:t>, pneumothorax</a:t>
            </a:r>
          </a:p>
          <a:p>
            <a:pPr marL="320040" indent="-320040">
              <a:buNone/>
              <a:defRPr/>
            </a:pPr>
            <a:endParaRPr lang="en-US" dirty="0">
              <a:solidFill>
                <a:srgbClr val="7030A0"/>
              </a:solidFill>
            </a:endParaRP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7030A0"/>
                </a:solidFill>
              </a:rPr>
              <a:t>Arterial blood gas analysis</a:t>
            </a:r>
            <a:r>
              <a:rPr lang="en-US" dirty="0"/>
              <a:t>: PO2 &gt; 85mm of hg on room air is reassuring but does not rule out PE</a:t>
            </a:r>
            <a:r>
              <a:rPr lang="en-US" dirty="0" smtClean="0"/>
              <a:t>.</a:t>
            </a:r>
          </a:p>
          <a:p>
            <a:pPr marL="320040" indent="-320040">
              <a:buFont typeface="Wingdings"/>
              <a:buChar char=""/>
              <a:defRPr/>
            </a:pPr>
            <a:endParaRPr lang="en-US" dirty="0"/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7030A0"/>
                </a:solidFill>
              </a:rPr>
              <a:t>D-dimer:</a:t>
            </a:r>
            <a:r>
              <a:rPr lang="en-US" dirty="0"/>
              <a:t> A negative D-dimer value may rule out the diagnosis of PE</a:t>
            </a:r>
          </a:p>
          <a:p>
            <a:pPr marL="320040" indent="-320040">
              <a:buFont typeface="Wingdings"/>
              <a:buChar char=""/>
              <a:defRPr/>
            </a:pPr>
            <a:endParaRPr lang="en-US" dirty="0"/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19256" cy="972344"/>
          </a:xfrm>
        </p:spPr>
        <p:txBody>
          <a:bodyPr/>
          <a:lstStyle/>
          <a:p>
            <a:r>
              <a:rPr lang="en-IN" dirty="0" smtClean="0"/>
              <a:t>DIAGNOSIS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2674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512" y="476672"/>
            <a:ext cx="4316288" cy="626469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7030A0"/>
                </a:solidFill>
              </a:rPr>
              <a:t>Perfusion </a:t>
            </a:r>
            <a:r>
              <a:rPr lang="en-US" dirty="0">
                <a:solidFill>
                  <a:srgbClr val="7030A0"/>
                </a:solidFill>
              </a:rPr>
              <a:t>scan:</a:t>
            </a:r>
          </a:p>
          <a:p>
            <a:pPr marL="320040" indent="-320040"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320040" indent="-320040">
              <a:buFont typeface="Wingdings" pitchFamily="2" charset="2"/>
              <a:buChar char="Ø"/>
              <a:defRPr/>
            </a:pPr>
            <a:r>
              <a:rPr lang="en-US" dirty="0" smtClean="0"/>
              <a:t>Intravenous </a:t>
            </a:r>
            <a:r>
              <a:rPr lang="en-US" dirty="0"/>
              <a:t>administration of technetium 99 </a:t>
            </a:r>
            <a:r>
              <a:rPr lang="en-US" dirty="0" err="1"/>
              <a:t>macroaggregated</a:t>
            </a:r>
            <a:r>
              <a:rPr lang="en-US" dirty="0"/>
              <a:t> albumin – abnormal areas of  perfusion</a:t>
            </a:r>
          </a:p>
          <a:p>
            <a:pPr marL="320040" indent="-320040"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320040" indent="-320040">
              <a:buFont typeface="Wingdings" pitchFamily="2" charset="2"/>
              <a:buChar char="Ø"/>
              <a:defRPr/>
            </a:pPr>
            <a:r>
              <a:rPr lang="en-US" dirty="0" smtClean="0"/>
              <a:t>Inhalation </a:t>
            </a:r>
            <a:r>
              <a:rPr lang="en-US" dirty="0"/>
              <a:t>of xenon 133/</a:t>
            </a:r>
            <a:r>
              <a:rPr lang="en-US" dirty="0" err="1"/>
              <a:t>technitium</a:t>
            </a:r>
            <a:r>
              <a:rPr lang="en-US" dirty="0"/>
              <a:t> 99m – abnormal areas of ventilation.</a:t>
            </a:r>
          </a:p>
          <a:p>
            <a:pPr marL="320040" indent="-320040"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320040" indent="-320040">
              <a:buFont typeface="Wingdings" pitchFamily="2" charset="2"/>
              <a:buChar char="Ø"/>
              <a:defRPr/>
            </a:pPr>
            <a:r>
              <a:rPr lang="en-US" dirty="0" smtClean="0"/>
              <a:t>Better </a:t>
            </a:r>
            <a:r>
              <a:rPr lang="en-US" dirty="0"/>
              <a:t>negative predictive value.</a:t>
            </a:r>
          </a:p>
          <a:p>
            <a:pPr marL="320040" indent="-320040">
              <a:buFont typeface="Wingdings" pitchFamily="2" charset="2"/>
              <a:buChar char="Ø"/>
              <a:defRPr/>
            </a:pPr>
            <a:endParaRPr lang="en-US" dirty="0" smtClean="0">
              <a:solidFill>
                <a:srgbClr val="7030A0"/>
              </a:solidFill>
            </a:endParaRPr>
          </a:p>
          <a:p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5796" y="404664"/>
            <a:ext cx="43382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39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7030A0"/>
                </a:solidFill>
              </a:rPr>
              <a:t>CTPA:</a:t>
            </a:r>
          </a:p>
          <a:p>
            <a:pPr marL="320040" indent="-320040">
              <a:buFont typeface="Wingdings" pitchFamily="2" charset="2"/>
              <a:buChar char="Ø"/>
              <a:defRPr/>
            </a:pPr>
            <a:endParaRPr lang="en-US" dirty="0"/>
          </a:p>
          <a:p>
            <a:pPr marL="320040" indent="-320040">
              <a:buFont typeface="Wingdings" pitchFamily="2" charset="2"/>
              <a:buChar char="Ø"/>
              <a:defRPr/>
            </a:pPr>
            <a:r>
              <a:rPr lang="en-US" dirty="0"/>
              <a:t>Initial diagnostic test when chest X ray is abnormal</a:t>
            </a:r>
          </a:p>
          <a:p>
            <a:pPr marL="320040" indent="-320040">
              <a:buNone/>
              <a:defRPr/>
            </a:pPr>
            <a:r>
              <a:rPr lang="en-US" dirty="0"/>
              <a:t>  </a:t>
            </a:r>
          </a:p>
          <a:p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853" y="754430"/>
            <a:ext cx="4419600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62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87118"/>
            <a:ext cx="9168762" cy="677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89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556792"/>
            <a:ext cx="8676456" cy="2511152"/>
          </a:xfrm>
        </p:spPr>
        <p:txBody>
          <a:bodyPr>
            <a:normAutofit/>
          </a:bodyPr>
          <a:lstStyle/>
          <a:p>
            <a:r>
              <a:rPr lang="en-IN" dirty="0" smtClean="0"/>
              <a:t>PHARMACOLOGICAL AGENTS FOR ANTI THROMBOTIC THERAPY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43588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256584"/>
          </a:xfrm>
        </p:spPr>
        <p:txBody>
          <a:bodyPr>
            <a:normAutofit/>
          </a:bodyPr>
          <a:lstStyle/>
          <a:p>
            <a:r>
              <a:rPr lang="en-IN" dirty="0" smtClean="0"/>
              <a:t>The anticoagulant effect is exerted by </a:t>
            </a:r>
            <a:r>
              <a:rPr lang="en-IN" dirty="0" smtClean="0">
                <a:solidFill>
                  <a:srgbClr val="7030A0"/>
                </a:solidFill>
              </a:rPr>
              <a:t>inhibiting factor </a:t>
            </a:r>
            <a:r>
              <a:rPr lang="en-IN" dirty="0" err="1" smtClean="0">
                <a:solidFill>
                  <a:srgbClr val="7030A0"/>
                </a:solidFill>
              </a:rPr>
              <a:t>Xa</a:t>
            </a:r>
            <a:r>
              <a:rPr lang="en-IN" dirty="0" smtClean="0">
                <a:solidFill>
                  <a:srgbClr val="7030A0"/>
                </a:solidFill>
              </a:rPr>
              <a:t> &gt; thrombin.</a:t>
            </a:r>
          </a:p>
          <a:p>
            <a:endParaRPr lang="en-IN" dirty="0" smtClean="0"/>
          </a:p>
          <a:p>
            <a:r>
              <a:rPr lang="en-IN" dirty="0" smtClean="0"/>
              <a:t>They have better bio availability ,long half life, dose independent clearance and </a:t>
            </a:r>
            <a:r>
              <a:rPr lang="en-IN" dirty="0" smtClean="0">
                <a:solidFill>
                  <a:srgbClr val="7030A0"/>
                </a:solidFill>
              </a:rPr>
              <a:t>decreased interference with platelets.</a:t>
            </a:r>
          </a:p>
          <a:p>
            <a:endParaRPr lang="en-IN" dirty="0" smtClean="0"/>
          </a:p>
          <a:p>
            <a:r>
              <a:rPr lang="en-IN" dirty="0" smtClean="0"/>
              <a:t>Therefore they are </a:t>
            </a:r>
            <a:r>
              <a:rPr lang="en-IN" dirty="0" smtClean="0">
                <a:solidFill>
                  <a:srgbClr val="7030A0"/>
                </a:solidFill>
              </a:rPr>
              <a:t>preferred over UFH </a:t>
            </a:r>
            <a:r>
              <a:rPr lang="en-IN" dirty="0" smtClean="0"/>
              <a:t>in pregnancy both for </a:t>
            </a:r>
            <a:r>
              <a:rPr lang="en-IN" dirty="0" smtClean="0">
                <a:solidFill>
                  <a:srgbClr val="7030A0"/>
                </a:solidFill>
              </a:rPr>
              <a:t>therapeutic</a:t>
            </a:r>
            <a:r>
              <a:rPr lang="en-IN" dirty="0" smtClean="0"/>
              <a:t> and </a:t>
            </a:r>
            <a:r>
              <a:rPr lang="en-IN" dirty="0" smtClean="0">
                <a:solidFill>
                  <a:srgbClr val="7030A0"/>
                </a:solidFill>
              </a:rPr>
              <a:t>prophylactic</a:t>
            </a:r>
            <a:r>
              <a:rPr lang="en-IN" dirty="0" smtClean="0"/>
              <a:t> anticoagulation.</a:t>
            </a: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579296" cy="12192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LOW MOLECULAR WEIGHT HEPARIN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4714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6525344"/>
          </a:xfrm>
        </p:spPr>
        <p:txBody>
          <a:bodyPr>
            <a:normAutofit fontScale="92500" lnSpcReduction="10000"/>
          </a:bodyPr>
          <a:lstStyle/>
          <a:p>
            <a:r>
              <a:rPr lang="en-IN" dirty="0">
                <a:solidFill>
                  <a:srgbClr val="7030A0"/>
                </a:solidFill>
              </a:rPr>
              <a:t>Doses </a:t>
            </a:r>
            <a:r>
              <a:rPr lang="en-IN" dirty="0"/>
              <a:t>of LMWH are </a:t>
            </a:r>
            <a:r>
              <a:rPr lang="en-IN" dirty="0">
                <a:solidFill>
                  <a:srgbClr val="7030A0"/>
                </a:solidFill>
              </a:rPr>
              <a:t>based on weight</a:t>
            </a:r>
            <a:r>
              <a:rPr lang="en-IN" dirty="0"/>
              <a:t>. For </a:t>
            </a:r>
            <a:r>
              <a:rPr lang="en-IN" dirty="0" err="1" smtClean="0">
                <a:solidFill>
                  <a:srgbClr val="7030A0"/>
                </a:solidFill>
              </a:rPr>
              <a:t>thromboprophylaxis</a:t>
            </a:r>
            <a:r>
              <a:rPr lang="en-IN" dirty="0" smtClean="0">
                <a:solidFill>
                  <a:srgbClr val="7030A0"/>
                </a:solidFill>
              </a:rPr>
              <a:t> </a:t>
            </a:r>
            <a:r>
              <a:rPr lang="en-IN" dirty="0"/>
              <a:t>the booking or most recent </a:t>
            </a:r>
            <a:r>
              <a:rPr lang="en-IN" dirty="0" smtClean="0"/>
              <a:t>weight </a:t>
            </a:r>
            <a:r>
              <a:rPr lang="en-IN" dirty="0"/>
              <a:t>can be used to guide </a:t>
            </a:r>
            <a:r>
              <a:rPr lang="en-IN" dirty="0" smtClean="0"/>
              <a:t>dosing</a:t>
            </a:r>
          </a:p>
          <a:p>
            <a:endParaRPr lang="en-IN" dirty="0" smtClean="0"/>
          </a:p>
          <a:p>
            <a:r>
              <a:rPr lang="en-IN" dirty="0" smtClean="0"/>
              <a:t>Doses </a:t>
            </a:r>
            <a:r>
              <a:rPr lang="en-IN" dirty="0"/>
              <a:t>of LMWH should be </a:t>
            </a:r>
            <a:r>
              <a:rPr lang="en-IN" dirty="0">
                <a:solidFill>
                  <a:srgbClr val="7030A0"/>
                </a:solidFill>
              </a:rPr>
              <a:t>reduced</a:t>
            </a:r>
            <a:r>
              <a:rPr lang="en-IN" dirty="0"/>
              <a:t> in women with </a:t>
            </a:r>
            <a:r>
              <a:rPr lang="en-IN" dirty="0">
                <a:solidFill>
                  <a:srgbClr val="7030A0"/>
                </a:solidFill>
              </a:rPr>
              <a:t>renal impairment</a:t>
            </a:r>
            <a:r>
              <a:rPr lang="en-IN" dirty="0" smtClean="0">
                <a:solidFill>
                  <a:srgbClr val="7030A0"/>
                </a:solidFill>
              </a:rPr>
              <a:t>.</a:t>
            </a:r>
          </a:p>
          <a:p>
            <a:endParaRPr lang="en-IN" dirty="0" smtClean="0">
              <a:solidFill>
                <a:srgbClr val="7030A0"/>
              </a:solidFill>
            </a:endParaRPr>
          </a:p>
          <a:p>
            <a:r>
              <a:rPr lang="en-IN" dirty="0" smtClean="0"/>
              <a:t> </a:t>
            </a:r>
            <a:r>
              <a:rPr lang="en-IN" dirty="0"/>
              <a:t>LMWH is </a:t>
            </a:r>
            <a:r>
              <a:rPr lang="en-IN" dirty="0">
                <a:solidFill>
                  <a:srgbClr val="7030A0"/>
                </a:solidFill>
              </a:rPr>
              <a:t>safe in breastfeeding</a:t>
            </a:r>
            <a:r>
              <a:rPr lang="en-IN" dirty="0" smtClean="0">
                <a:solidFill>
                  <a:srgbClr val="7030A0"/>
                </a:solidFill>
              </a:rPr>
              <a:t>.</a:t>
            </a:r>
          </a:p>
          <a:p>
            <a:endParaRPr lang="en-IN" dirty="0" smtClean="0"/>
          </a:p>
          <a:p>
            <a:r>
              <a:rPr lang="en-IN" dirty="0" smtClean="0">
                <a:solidFill>
                  <a:srgbClr val="7030A0"/>
                </a:solidFill>
              </a:rPr>
              <a:t>Monitoring </a:t>
            </a:r>
            <a:r>
              <a:rPr lang="en-IN" dirty="0">
                <a:solidFill>
                  <a:srgbClr val="7030A0"/>
                </a:solidFill>
              </a:rPr>
              <a:t>of anti-</a:t>
            </a:r>
            <a:r>
              <a:rPr lang="en-IN" dirty="0" err="1">
                <a:solidFill>
                  <a:srgbClr val="7030A0"/>
                </a:solidFill>
              </a:rPr>
              <a:t>Xa</a:t>
            </a:r>
            <a:r>
              <a:rPr lang="en-IN" dirty="0">
                <a:solidFill>
                  <a:srgbClr val="7030A0"/>
                </a:solidFill>
              </a:rPr>
              <a:t> activity </a:t>
            </a:r>
            <a:r>
              <a:rPr lang="en-IN" dirty="0"/>
              <a:t>for patients on LMWH for treatment of acute VTE in pregnancy or postpartum </a:t>
            </a:r>
            <a:r>
              <a:rPr lang="en-IN" dirty="0">
                <a:solidFill>
                  <a:srgbClr val="7030A0"/>
                </a:solidFill>
              </a:rPr>
              <a:t>is not necessary </a:t>
            </a:r>
            <a:r>
              <a:rPr lang="en-IN" dirty="0"/>
              <a:t>except in women at </a:t>
            </a:r>
            <a:r>
              <a:rPr lang="en-IN" dirty="0">
                <a:solidFill>
                  <a:srgbClr val="7030A0"/>
                </a:solidFill>
              </a:rPr>
              <a:t>extremes of body weight </a:t>
            </a:r>
            <a:r>
              <a:rPr lang="en-IN" dirty="0"/>
              <a:t>(&lt;50 kg and ≥90 kg) or </a:t>
            </a:r>
            <a:r>
              <a:rPr lang="en-IN" dirty="0">
                <a:solidFill>
                  <a:srgbClr val="7030A0"/>
                </a:solidFill>
              </a:rPr>
              <a:t>with other complicating factors</a:t>
            </a:r>
            <a:r>
              <a:rPr lang="en-IN" dirty="0"/>
              <a:t> (</a:t>
            </a:r>
            <a:r>
              <a:rPr lang="en-IN" dirty="0" err="1"/>
              <a:t>eg</a:t>
            </a:r>
            <a:r>
              <a:rPr lang="en-IN" dirty="0"/>
              <a:t>, renal impairment or recurrent VTE</a:t>
            </a:r>
            <a:r>
              <a:rPr lang="en-IN" dirty="0" smtClean="0"/>
              <a:t>).</a:t>
            </a:r>
            <a:endParaRPr lang="en-IN" baseline="30000" dirty="0" smtClean="0"/>
          </a:p>
          <a:p>
            <a:pPr marL="0" indent="0">
              <a:buNone/>
            </a:pPr>
            <a:r>
              <a:rPr lang="en-IN" dirty="0"/>
              <a:t> </a:t>
            </a:r>
            <a:endParaRPr lang="en-IN" dirty="0" smtClean="0"/>
          </a:p>
          <a:p>
            <a:r>
              <a:rPr lang="en-IN" dirty="0" smtClean="0"/>
              <a:t>Routine </a:t>
            </a:r>
            <a:r>
              <a:rPr lang="en-IN" dirty="0"/>
              <a:t>platelet count monitoring is not necessary</a:t>
            </a:r>
          </a:p>
        </p:txBody>
      </p:sp>
    </p:spTree>
    <p:extLst>
      <p:ext uri="{BB962C8B-B14F-4D97-AF65-F5344CB8AC3E}">
        <p14:creationId xmlns:p14="http://schemas.microsoft.com/office/powerpoint/2010/main" xmlns="" val="41181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93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Commonly used LMWH includes</a:t>
            </a:r>
            <a:endParaRPr lang="en-US" dirty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1.Enoxaparin</a:t>
            </a:r>
            <a:endParaRPr lang="en-US" dirty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2.Dalteparin </a:t>
            </a:r>
            <a:endParaRPr lang="en-US" dirty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3.Tinzaparin </a:t>
            </a: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1"/>
            <a:ext cx="4176464" cy="308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96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4" y="0"/>
            <a:ext cx="912063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01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33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88640"/>
            <a:ext cx="8579296" cy="6336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7030A0"/>
                </a:solidFill>
              </a:rPr>
              <a:t>Contraindications/cautions</a:t>
            </a:r>
            <a:r>
              <a:rPr lang="en-IN" dirty="0"/>
              <a:t> to LMWH </a:t>
            </a:r>
            <a:r>
              <a:rPr lang="en-IN" dirty="0" smtClean="0"/>
              <a:t>use</a:t>
            </a:r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Known bleeding disorder (e.g. haemophilia, von </a:t>
            </a:r>
            <a:r>
              <a:rPr lang="en-IN" dirty="0" err="1"/>
              <a:t>Willebrand’s</a:t>
            </a:r>
            <a:r>
              <a:rPr lang="en-IN" dirty="0"/>
              <a:t> disease or acquired coagulopathy)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Active </a:t>
            </a:r>
            <a:r>
              <a:rPr lang="en-IN" dirty="0"/>
              <a:t>antenatal or postpartum bleeding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Women </a:t>
            </a:r>
            <a:r>
              <a:rPr lang="en-IN" dirty="0"/>
              <a:t>considered at increased risk of major haemorrhage 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Thrombocytopenia 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Acute stroke in previous 4 weeks (haemorrhagic or ischaemic) </a:t>
            </a:r>
            <a:endParaRPr lang="en-IN" dirty="0" smtClean="0"/>
          </a:p>
          <a:p>
            <a:pPr marL="0" indent="0">
              <a:buNone/>
            </a:pPr>
            <a:endParaRPr lang="en-IN" dirty="0" smtClean="0"/>
          </a:p>
          <a:p>
            <a:r>
              <a:rPr lang="en-IN" dirty="0" smtClean="0"/>
              <a:t>Severe </a:t>
            </a:r>
            <a:r>
              <a:rPr lang="en-IN" dirty="0"/>
              <a:t>renal disease (glomerular filtration rate [GFR] &lt; 30 </a:t>
            </a:r>
            <a:r>
              <a:rPr lang="en-IN" dirty="0" smtClean="0"/>
              <a:t>ml/minute </a:t>
            </a:r>
            <a:r>
              <a:rPr lang="en-IN" dirty="0"/>
              <a:t>)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Severe </a:t>
            </a:r>
            <a:r>
              <a:rPr lang="en-IN" dirty="0"/>
              <a:t>liver </a:t>
            </a:r>
            <a:r>
              <a:rPr lang="en-IN" dirty="0" smtClean="0"/>
              <a:t>disease</a:t>
            </a:r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Uncontrolled </a:t>
            </a:r>
            <a:r>
              <a:rPr lang="en-IN" dirty="0"/>
              <a:t>hypertension (blood pressure &gt; 200 mmHg systolic or &gt; 120 mmHg diastolic</a:t>
            </a:r>
            <a:r>
              <a:rPr lang="en-IN" dirty="0" smtClean="0"/>
              <a:t>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772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5616624"/>
          </a:xfrm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It  acts by inactivating factors </a:t>
            </a:r>
            <a:r>
              <a:rPr lang="en-IN" dirty="0" err="1" smtClean="0">
                <a:solidFill>
                  <a:srgbClr val="7030A0"/>
                </a:solidFill>
              </a:rPr>
              <a:t>IIa</a:t>
            </a:r>
            <a:r>
              <a:rPr lang="en-IN" dirty="0" smtClean="0">
                <a:solidFill>
                  <a:srgbClr val="7030A0"/>
                </a:solidFill>
              </a:rPr>
              <a:t> and </a:t>
            </a:r>
            <a:r>
              <a:rPr lang="en-IN" dirty="0" err="1" smtClean="0">
                <a:solidFill>
                  <a:srgbClr val="7030A0"/>
                </a:solidFill>
              </a:rPr>
              <a:t>Xa</a:t>
            </a:r>
            <a:r>
              <a:rPr lang="en-IN" dirty="0">
                <a:solidFill>
                  <a:srgbClr val="7030A0"/>
                </a:solidFill>
              </a:rPr>
              <a:t> </a:t>
            </a:r>
            <a:r>
              <a:rPr lang="en-IN" dirty="0" smtClean="0"/>
              <a:t>and </a:t>
            </a:r>
            <a:r>
              <a:rPr lang="en-IN" dirty="0" smtClean="0">
                <a:solidFill>
                  <a:srgbClr val="7030A0"/>
                </a:solidFill>
              </a:rPr>
              <a:t>affects the </a:t>
            </a:r>
            <a:r>
              <a:rPr lang="en-IN" dirty="0" err="1" smtClean="0">
                <a:solidFill>
                  <a:srgbClr val="7030A0"/>
                </a:solidFill>
              </a:rPr>
              <a:t>aPTT</a:t>
            </a:r>
            <a:r>
              <a:rPr lang="en-IN" dirty="0" smtClean="0"/>
              <a:t>.</a:t>
            </a:r>
          </a:p>
          <a:p>
            <a:endParaRPr lang="en-IN" dirty="0" smtClean="0"/>
          </a:p>
          <a:p>
            <a:r>
              <a:rPr lang="en-IN" dirty="0" smtClean="0"/>
              <a:t>No </a:t>
            </a:r>
            <a:r>
              <a:rPr lang="en-IN" dirty="0" err="1" smtClean="0"/>
              <a:t>teratogenic</a:t>
            </a:r>
            <a:r>
              <a:rPr lang="en-IN" dirty="0" smtClean="0"/>
              <a:t> risk.</a:t>
            </a:r>
          </a:p>
          <a:p>
            <a:endParaRPr lang="en-IN" dirty="0" smtClean="0">
              <a:solidFill>
                <a:srgbClr val="7030A0"/>
              </a:solidFill>
            </a:endParaRPr>
          </a:p>
          <a:p>
            <a:r>
              <a:rPr lang="en-IN" dirty="0" smtClean="0">
                <a:solidFill>
                  <a:srgbClr val="7030A0"/>
                </a:solidFill>
              </a:rPr>
              <a:t>Maternal risks- </a:t>
            </a:r>
            <a:r>
              <a:rPr lang="en-IN" dirty="0" err="1" smtClean="0"/>
              <a:t>hemorrhage</a:t>
            </a:r>
            <a:r>
              <a:rPr lang="en-IN" dirty="0" smtClean="0"/>
              <a:t>, heparin induced thrombocytopenia and osteoporosis</a:t>
            </a:r>
          </a:p>
          <a:p>
            <a:pPr marL="109728" indent="0">
              <a:buNone/>
            </a:pPr>
            <a:endParaRPr lang="en-IN" sz="2800" dirty="0" smtClean="0">
              <a:solidFill>
                <a:srgbClr val="7030A0"/>
              </a:solidFill>
            </a:endParaRPr>
          </a:p>
          <a:p>
            <a:pPr marL="109728" indent="0">
              <a:buNone/>
            </a:pPr>
            <a:r>
              <a:rPr lang="en-IN" sz="2800" dirty="0" smtClean="0">
                <a:solidFill>
                  <a:srgbClr val="7030A0"/>
                </a:solidFill>
              </a:rPr>
              <a:t>Used </a:t>
            </a:r>
            <a:r>
              <a:rPr lang="en-IN" sz="2800" dirty="0">
                <a:solidFill>
                  <a:srgbClr val="7030A0"/>
                </a:solidFill>
              </a:rPr>
              <a:t>in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VTE </a:t>
            </a:r>
            <a:r>
              <a:rPr lang="en-IN" sz="2800" dirty="0"/>
              <a:t>close to term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Post </a:t>
            </a:r>
            <a:r>
              <a:rPr lang="en-IN" sz="2800" dirty="0"/>
              <a:t>operative patients with </a:t>
            </a:r>
          </a:p>
          <a:p>
            <a:pPr>
              <a:buFont typeface="Wingdings" pitchFamily="2" charset="2"/>
              <a:buNone/>
            </a:pPr>
            <a:r>
              <a:rPr lang="en-IN" sz="2800" dirty="0"/>
              <a:t>    risk of haemorrhage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Massive </a:t>
            </a:r>
            <a:r>
              <a:rPr lang="en-IN" sz="2800" dirty="0"/>
              <a:t>PE with cardiovascular </a:t>
            </a:r>
          </a:p>
          <a:p>
            <a:pPr>
              <a:buFont typeface="Wingdings" pitchFamily="2" charset="2"/>
              <a:buNone/>
            </a:pPr>
            <a:r>
              <a:rPr lang="en-IN" sz="2800" dirty="0"/>
              <a:t>   collapse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136904" cy="756320"/>
          </a:xfrm>
        </p:spPr>
        <p:txBody>
          <a:bodyPr/>
          <a:lstStyle/>
          <a:p>
            <a:r>
              <a:rPr lang="en-IN" dirty="0" smtClean="0"/>
              <a:t>UNFRACTIONATED HEPARIN</a:t>
            </a:r>
            <a:endParaRPr lang="en-IN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24944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42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5976664"/>
          </a:xfrm>
        </p:spPr>
        <p:txBody>
          <a:bodyPr>
            <a:normAutofit/>
          </a:bodyPr>
          <a:lstStyle/>
          <a:p>
            <a:r>
              <a:rPr lang="en-IN" dirty="0" err="1" smtClean="0"/>
              <a:t>Danaparoid</a:t>
            </a:r>
            <a:r>
              <a:rPr lang="en-IN" dirty="0" smtClean="0"/>
              <a:t> </a:t>
            </a:r>
            <a:r>
              <a:rPr lang="en-IN" dirty="0"/>
              <a:t>is a </a:t>
            </a:r>
            <a:r>
              <a:rPr lang="en-IN" dirty="0" err="1"/>
              <a:t>heparinoid</a:t>
            </a:r>
            <a:r>
              <a:rPr lang="en-IN" dirty="0"/>
              <a:t> that is mostly used in patients </a:t>
            </a:r>
            <a:r>
              <a:rPr lang="en-IN" dirty="0">
                <a:solidFill>
                  <a:srgbClr val="7030A0"/>
                </a:solidFill>
              </a:rPr>
              <a:t>intolerant of heparin</a:t>
            </a:r>
            <a:r>
              <a:rPr lang="en-IN" dirty="0"/>
              <a:t>, either because of HIT or a skin allergy to </a:t>
            </a:r>
            <a:r>
              <a:rPr lang="en-IN" dirty="0" smtClean="0"/>
              <a:t>heparins</a:t>
            </a:r>
          </a:p>
          <a:p>
            <a:endParaRPr lang="en-IN" dirty="0" smtClean="0"/>
          </a:p>
          <a:p>
            <a:r>
              <a:rPr lang="en-IN" dirty="0" smtClean="0"/>
              <a:t>There </a:t>
            </a:r>
            <a:r>
              <a:rPr lang="en-IN" dirty="0"/>
              <a:t>were </a:t>
            </a:r>
            <a:r>
              <a:rPr lang="en-IN" dirty="0">
                <a:solidFill>
                  <a:srgbClr val="7030A0"/>
                </a:solidFill>
              </a:rPr>
              <a:t>no adverse </a:t>
            </a:r>
            <a:r>
              <a:rPr lang="en-IN" dirty="0" err="1">
                <a:solidFill>
                  <a:srgbClr val="7030A0"/>
                </a:solidFill>
              </a:rPr>
              <a:t>fetal</a:t>
            </a:r>
            <a:r>
              <a:rPr lang="en-IN" dirty="0">
                <a:solidFill>
                  <a:srgbClr val="7030A0"/>
                </a:solidFill>
              </a:rPr>
              <a:t> outcomes </a:t>
            </a:r>
            <a:r>
              <a:rPr lang="en-IN" dirty="0"/>
              <a:t>attributed to </a:t>
            </a:r>
            <a:r>
              <a:rPr lang="en-IN" dirty="0" err="1"/>
              <a:t>danaparoid</a:t>
            </a:r>
            <a:r>
              <a:rPr lang="en-IN" dirty="0"/>
              <a:t>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err="1" smtClean="0"/>
              <a:t>Danaparoid</a:t>
            </a:r>
            <a:r>
              <a:rPr lang="en-IN" dirty="0" smtClean="0"/>
              <a:t> </a:t>
            </a:r>
            <a:r>
              <a:rPr lang="en-IN" dirty="0"/>
              <a:t>seems reasonable to use in pregnancy when there is a </a:t>
            </a:r>
            <a:r>
              <a:rPr lang="en-IN" dirty="0">
                <a:solidFill>
                  <a:srgbClr val="7030A0"/>
                </a:solidFill>
              </a:rPr>
              <a:t>requirement for anticoagulant prophylaxis or treatment </a:t>
            </a:r>
            <a:r>
              <a:rPr lang="en-IN" dirty="0"/>
              <a:t>and heparins cannot be used. </a:t>
            </a:r>
            <a:endParaRPr lang="en-IN" dirty="0" smtClean="0"/>
          </a:p>
          <a:p>
            <a:pPr marL="109728" indent="0">
              <a:buNone/>
            </a:pP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47248" cy="684312"/>
          </a:xfrm>
        </p:spPr>
        <p:txBody>
          <a:bodyPr>
            <a:normAutofit fontScale="90000"/>
          </a:bodyPr>
          <a:lstStyle/>
          <a:p>
            <a:r>
              <a:rPr lang="en-IN" dirty="0" err="1"/>
              <a:t>Danaparoid</a:t>
            </a:r>
            <a:endParaRPr lang="en-IN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16052"/>
            <a:ext cx="5203378" cy="255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25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</a:t>
            </a:r>
            <a:r>
              <a:rPr lang="en-IN" dirty="0">
                <a:solidFill>
                  <a:srgbClr val="7030A0"/>
                </a:solidFill>
              </a:rPr>
              <a:t>half-life</a:t>
            </a:r>
            <a:r>
              <a:rPr lang="en-IN" dirty="0"/>
              <a:t> of </a:t>
            </a:r>
            <a:r>
              <a:rPr lang="en-IN" dirty="0" err="1"/>
              <a:t>danaparoid</a:t>
            </a:r>
            <a:r>
              <a:rPr lang="en-IN" dirty="0"/>
              <a:t> is long </a:t>
            </a:r>
            <a:r>
              <a:rPr lang="en-IN" dirty="0">
                <a:solidFill>
                  <a:srgbClr val="7030A0"/>
                </a:solidFill>
              </a:rPr>
              <a:t>(24 hours</a:t>
            </a:r>
            <a:r>
              <a:rPr lang="en-IN" dirty="0"/>
              <a:t>) and regional anaesthesia should be avoided in women receiving it for </a:t>
            </a:r>
            <a:r>
              <a:rPr lang="en-IN" dirty="0" err="1"/>
              <a:t>thromboprophylaxis</a:t>
            </a:r>
            <a:r>
              <a:rPr lang="en-IN" dirty="0"/>
              <a:t>.</a:t>
            </a:r>
          </a:p>
          <a:p>
            <a:endParaRPr lang="en-IN" dirty="0" smtClean="0"/>
          </a:p>
          <a:p>
            <a:r>
              <a:rPr lang="en-IN" dirty="0" smtClean="0"/>
              <a:t>Although </a:t>
            </a:r>
            <a:r>
              <a:rPr lang="en-IN" dirty="0"/>
              <a:t>direct evidence is limited, it seems likely that </a:t>
            </a:r>
            <a:r>
              <a:rPr lang="en-IN" dirty="0">
                <a:solidFill>
                  <a:srgbClr val="7030A0"/>
                </a:solidFill>
              </a:rPr>
              <a:t>breastfeeding would be safe </a:t>
            </a:r>
            <a:r>
              <a:rPr lang="en-IN" dirty="0"/>
              <a:t>while on </a:t>
            </a:r>
            <a:r>
              <a:rPr lang="en-IN" dirty="0" err="1"/>
              <a:t>danaparoid</a:t>
            </a:r>
            <a:r>
              <a:rPr lang="en-IN" dirty="0"/>
              <a:t> since little if any appears in breast milk and oral absorption is unlikely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36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3860458"/>
          </a:xfrm>
        </p:spPr>
        <p:txBody>
          <a:bodyPr>
            <a:normAutofit fontScale="92500"/>
          </a:bodyPr>
          <a:lstStyle/>
          <a:p>
            <a:r>
              <a:rPr lang="en-IN" dirty="0" err="1" smtClean="0"/>
              <a:t>Fondaparinux</a:t>
            </a:r>
            <a:r>
              <a:rPr lang="en-IN" dirty="0" smtClean="0"/>
              <a:t> </a:t>
            </a:r>
            <a:r>
              <a:rPr lang="en-IN" dirty="0"/>
              <a:t>should be reserved for </a:t>
            </a:r>
            <a:r>
              <a:rPr lang="en-IN" dirty="0">
                <a:solidFill>
                  <a:srgbClr val="7030A0"/>
                </a:solidFill>
              </a:rPr>
              <a:t>women intolerant of heparin compounds. </a:t>
            </a:r>
            <a:endParaRPr lang="en-IN" dirty="0" smtClean="0">
              <a:solidFill>
                <a:srgbClr val="7030A0"/>
              </a:solidFill>
            </a:endParaRPr>
          </a:p>
          <a:p>
            <a:endParaRPr lang="en-IN" dirty="0" smtClean="0"/>
          </a:p>
          <a:p>
            <a:r>
              <a:rPr lang="en-IN" dirty="0" err="1" smtClean="0"/>
              <a:t>Fondaparinux</a:t>
            </a:r>
            <a:r>
              <a:rPr lang="en-IN" dirty="0" smtClean="0"/>
              <a:t> </a:t>
            </a:r>
            <a:r>
              <a:rPr lang="en-IN" dirty="0"/>
              <a:t>is a </a:t>
            </a:r>
            <a:r>
              <a:rPr lang="en-IN" dirty="0">
                <a:solidFill>
                  <a:srgbClr val="7030A0"/>
                </a:solidFill>
              </a:rPr>
              <a:t>synthetic </a:t>
            </a:r>
            <a:r>
              <a:rPr lang="en-IN" dirty="0" err="1">
                <a:solidFill>
                  <a:srgbClr val="7030A0"/>
                </a:solidFill>
              </a:rPr>
              <a:t>pentasaccharide</a:t>
            </a:r>
            <a:r>
              <a:rPr lang="en-IN" dirty="0">
                <a:solidFill>
                  <a:srgbClr val="7030A0"/>
                </a:solidFill>
              </a:rPr>
              <a:t> </a:t>
            </a:r>
            <a:r>
              <a:rPr lang="en-IN" dirty="0"/>
              <a:t>that acts through </a:t>
            </a:r>
            <a:r>
              <a:rPr lang="en-IN" dirty="0">
                <a:solidFill>
                  <a:srgbClr val="7030A0"/>
                </a:solidFill>
              </a:rPr>
              <a:t>inhibition of factor </a:t>
            </a:r>
            <a:r>
              <a:rPr lang="en-IN" dirty="0" err="1">
                <a:solidFill>
                  <a:srgbClr val="7030A0"/>
                </a:solidFill>
              </a:rPr>
              <a:t>Xa</a:t>
            </a:r>
            <a:r>
              <a:rPr lang="en-IN" dirty="0">
                <a:solidFill>
                  <a:srgbClr val="7030A0"/>
                </a:solidFill>
              </a:rPr>
              <a:t> </a:t>
            </a:r>
            <a:r>
              <a:rPr lang="en-IN" dirty="0"/>
              <a:t>.</a:t>
            </a:r>
            <a:r>
              <a:rPr lang="en-IN" dirty="0" smtClean="0"/>
              <a:t> </a:t>
            </a:r>
          </a:p>
          <a:p>
            <a:endParaRPr lang="en-IN" dirty="0" smtClean="0">
              <a:solidFill>
                <a:srgbClr val="7030A0"/>
              </a:solidFill>
            </a:endParaRPr>
          </a:p>
          <a:p>
            <a:r>
              <a:rPr lang="en-IN" dirty="0" smtClean="0">
                <a:solidFill>
                  <a:srgbClr val="7030A0"/>
                </a:solidFill>
              </a:rPr>
              <a:t>No </a:t>
            </a:r>
            <a:r>
              <a:rPr lang="en-IN" dirty="0">
                <a:solidFill>
                  <a:srgbClr val="7030A0"/>
                </a:solidFill>
              </a:rPr>
              <a:t>placental passage </a:t>
            </a:r>
            <a:r>
              <a:rPr lang="en-IN" dirty="0"/>
              <a:t>of </a:t>
            </a:r>
            <a:r>
              <a:rPr lang="en-IN" dirty="0" err="1"/>
              <a:t>fondaparinux</a:t>
            </a:r>
            <a:r>
              <a:rPr lang="en-IN" dirty="0"/>
              <a:t> was </a:t>
            </a:r>
            <a:r>
              <a:rPr lang="en-IN" dirty="0" smtClean="0"/>
              <a:t>found. </a:t>
            </a:r>
          </a:p>
          <a:p>
            <a:endParaRPr lang="en-IN" dirty="0" smtClean="0"/>
          </a:p>
          <a:p>
            <a:r>
              <a:rPr lang="en-IN" dirty="0" smtClean="0"/>
              <a:t>No </a:t>
            </a:r>
            <a:r>
              <a:rPr lang="en-IN" dirty="0"/>
              <a:t>adverse effects were observed in the </a:t>
            </a:r>
            <a:r>
              <a:rPr lang="en-IN" dirty="0" err="1"/>
              <a:t>newborns</a:t>
            </a:r>
            <a:r>
              <a:rPr lang="en-IN" dirty="0"/>
              <a:t>. </a:t>
            </a:r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72344"/>
          </a:xfrm>
        </p:spPr>
        <p:txBody>
          <a:bodyPr/>
          <a:lstStyle/>
          <a:p>
            <a:r>
              <a:rPr lang="en-IN" dirty="0" err="1"/>
              <a:t>Fondaparinux</a:t>
            </a:r>
            <a:endParaRPr lang="en-I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9178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74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08712"/>
          </a:xfrm>
        </p:spPr>
        <p:txBody>
          <a:bodyPr>
            <a:normAutofit/>
          </a:bodyPr>
          <a:lstStyle/>
          <a:p>
            <a:r>
              <a:rPr lang="en-IN" dirty="0"/>
              <a:t>It is unknown whether </a:t>
            </a:r>
            <a:r>
              <a:rPr lang="en-IN" dirty="0" err="1"/>
              <a:t>fondaparinux</a:t>
            </a:r>
            <a:r>
              <a:rPr lang="en-IN" dirty="0"/>
              <a:t> is excreted in breast milk but </a:t>
            </a:r>
            <a:r>
              <a:rPr lang="en-IN" dirty="0">
                <a:solidFill>
                  <a:srgbClr val="7030A0"/>
                </a:solidFill>
              </a:rPr>
              <a:t>oral absorption seems unlikely. </a:t>
            </a:r>
          </a:p>
          <a:p>
            <a:endParaRPr lang="en-IN" dirty="0" smtClean="0"/>
          </a:p>
          <a:p>
            <a:r>
              <a:rPr lang="en-IN" dirty="0" smtClean="0"/>
              <a:t>The </a:t>
            </a:r>
            <a:r>
              <a:rPr lang="en-IN" dirty="0">
                <a:solidFill>
                  <a:srgbClr val="7030A0"/>
                </a:solidFill>
              </a:rPr>
              <a:t>half-life </a:t>
            </a:r>
            <a:r>
              <a:rPr lang="en-IN" dirty="0"/>
              <a:t>of </a:t>
            </a:r>
            <a:r>
              <a:rPr lang="en-IN" dirty="0" err="1"/>
              <a:t>fondaparinux</a:t>
            </a:r>
            <a:r>
              <a:rPr lang="en-IN" dirty="0"/>
              <a:t> is long (18 hours) and </a:t>
            </a:r>
            <a:r>
              <a:rPr lang="en-IN" dirty="0">
                <a:solidFill>
                  <a:srgbClr val="7030A0"/>
                </a:solidFill>
              </a:rPr>
              <a:t>36–42 hours </a:t>
            </a:r>
            <a:r>
              <a:rPr lang="en-IN" dirty="0"/>
              <a:t>should pass following the previous dose before it becomes acceptable to consider regional anaesthesia.</a:t>
            </a:r>
          </a:p>
          <a:p>
            <a:endParaRPr lang="en-IN" dirty="0" smtClean="0"/>
          </a:p>
          <a:p>
            <a:r>
              <a:rPr lang="en-IN" dirty="0" smtClean="0"/>
              <a:t>Thus</a:t>
            </a:r>
            <a:r>
              <a:rPr lang="en-IN" dirty="0"/>
              <a:t>, although experience is limited, it seems likely that </a:t>
            </a:r>
            <a:r>
              <a:rPr lang="en-IN" dirty="0" err="1"/>
              <a:t>fondaparinux</a:t>
            </a:r>
            <a:r>
              <a:rPr lang="en-IN" dirty="0"/>
              <a:t> would be a </a:t>
            </a:r>
            <a:r>
              <a:rPr lang="en-IN" dirty="0">
                <a:solidFill>
                  <a:srgbClr val="7030A0"/>
                </a:solidFill>
              </a:rPr>
              <a:t>reasonable alternative when there is a need for anticoagulant prophylaxis or treatment </a:t>
            </a:r>
            <a:r>
              <a:rPr lang="en-IN" dirty="0"/>
              <a:t>in pregnancy and heparins cannot be </a:t>
            </a:r>
            <a:r>
              <a:rPr lang="en-IN" dirty="0" smtClean="0"/>
              <a:t>used.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8291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8720"/>
            <a:ext cx="8686800" cy="5832648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>
                <a:solidFill>
                  <a:srgbClr val="7030A0"/>
                </a:solidFill>
              </a:rPr>
              <a:t>Warfarin </a:t>
            </a:r>
            <a:r>
              <a:rPr lang="en-IN" dirty="0">
                <a:solidFill>
                  <a:srgbClr val="7030A0"/>
                </a:solidFill>
              </a:rPr>
              <a:t>use in pregnancy is restricted </a:t>
            </a:r>
            <a:r>
              <a:rPr lang="en-IN" dirty="0"/>
              <a:t>to the few situations where heparin is considered unsuitable, e.g. some </a:t>
            </a:r>
            <a:r>
              <a:rPr lang="en-IN" dirty="0">
                <a:solidFill>
                  <a:srgbClr val="7030A0"/>
                </a:solidFill>
              </a:rPr>
              <a:t>women with mechanical heart valves</a:t>
            </a:r>
            <a:r>
              <a:rPr lang="en-IN" dirty="0"/>
              <a:t>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Women </a:t>
            </a:r>
            <a:r>
              <a:rPr lang="en-IN" dirty="0"/>
              <a:t>receiving long-term anticoagulation with warfarin can be converted from </a:t>
            </a:r>
            <a:r>
              <a:rPr lang="en-IN" dirty="0">
                <a:solidFill>
                  <a:srgbClr val="7030A0"/>
                </a:solidFill>
              </a:rPr>
              <a:t>LMWH to warfarin postpartum</a:t>
            </a:r>
            <a:r>
              <a:rPr lang="en-IN" dirty="0"/>
              <a:t> when the risk of haemorrhage is reduced, usually </a:t>
            </a:r>
            <a:r>
              <a:rPr lang="en-IN" dirty="0">
                <a:solidFill>
                  <a:srgbClr val="7030A0"/>
                </a:solidFill>
              </a:rPr>
              <a:t>5–7 days after </a:t>
            </a:r>
            <a:r>
              <a:rPr lang="en-IN" dirty="0" smtClean="0">
                <a:solidFill>
                  <a:srgbClr val="7030A0"/>
                </a:solidFill>
              </a:rPr>
              <a:t>delivery</a:t>
            </a:r>
            <a:r>
              <a:rPr lang="en-IN" dirty="0">
                <a:solidFill>
                  <a:srgbClr val="7030A0"/>
                </a:solidFill>
              </a:rPr>
              <a:t> </a:t>
            </a:r>
            <a:r>
              <a:rPr lang="en-IN" dirty="0" smtClean="0">
                <a:solidFill>
                  <a:srgbClr val="7030A0"/>
                </a:solidFill>
              </a:rPr>
              <a:t>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Warfarin </a:t>
            </a:r>
            <a:r>
              <a:rPr lang="en-IN" dirty="0"/>
              <a:t>is </a:t>
            </a:r>
            <a:r>
              <a:rPr lang="en-IN" dirty="0">
                <a:solidFill>
                  <a:srgbClr val="7030A0"/>
                </a:solidFill>
              </a:rPr>
              <a:t>safe in breastfeeding</a:t>
            </a:r>
            <a:r>
              <a:rPr lang="en-IN" dirty="0"/>
              <a:t>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Warfarin </a:t>
            </a:r>
            <a:r>
              <a:rPr lang="en-IN" dirty="0">
                <a:solidFill>
                  <a:srgbClr val="7030A0"/>
                </a:solidFill>
              </a:rPr>
              <a:t>crosses the placenta </a:t>
            </a:r>
            <a:r>
              <a:rPr lang="en-IN" dirty="0"/>
              <a:t>leading to </a:t>
            </a:r>
            <a:r>
              <a:rPr lang="en-IN" dirty="0" smtClean="0"/>
              <a:t>a </a:t>
            </a:r>
            <a:r>
              <a:rPr lang="en-IN" dirty="0"/>
              <a:t>characteristic </a:t>
            </a:r>
            <a:r>
              <a:rPr lang="en-IN" dirty="0">
                <a:solidFill>
                  <a:srgbClr val="7030A0"/>
                </a:solidFill>
              </a:rPr>
              <a:t>warfarin </a:t>
            </a:r>
            <a:r>
              <a:rPr lang="en-IN" dirty="0" err="1">
                <a:solidFill>
                  <a:srgbClr val="7030A0"/>
                </a:solidFill>
              </a:rPr>
              <a:t>embryopathy</a:t>
            </a:r>
            <a:r>
              <a:rPr lang="en-IN" dirty="0">
                <a:solidFill>
                  <a:srgbClr val="7030A0"/>
                </a:solidFill>
              </a:rPr>
              <a:t> </a:t>
            </a:r>
            <a:r>
              <a:rPr lang="en-IN" dirty="0"/>
              <a:t>(hypoplasia of nasal bridge, congenital heart defects, </a:t>
            </a:r>
            <a:r>
              <a:rPr lang="en-IN" dirty="0" err="1"/>
              <a:t>ventriculomegaly</a:t>
            </a:r>
            <a:r>
              <a:rPr lang="en-IN" dirty="0"/>
              <a:t>, agenesis of the corpus callosum, stippled epiphyses) in approximately 5% of </a:t>
            </a:r>
            <a:r>
              <a:rPr lang="en-IN" dirty="0" err="1"/>
              <a:t>fetuses</a:t>
            </a:r>
            <a:r>
              <a:rPr lang="en-IN" dirty="0"/>
              <a:t> exposed between </a:t>
            </a:r>
            <a:r>
              <a:rPr lang="en-IN" dirty="0">
                <a:solidFill>
                  <a:srgbClr val="7030A0"/>
                </a:solidFill>
              </a:rPr>
              <a:t>6 and 12 weeks of </a:t>
            </a:r>
            <a:r>
              <a:rPr lang="en-IN" dirty="0" smtClean="0">
                <a:solidFill>
                  <a:srgbClr val="7030A0"/>
                </a:solidFill>
              </a:rPr>
              <a:t> gestation</a:t>
            </a:r>
            <a:r>
              <a:rPr lang="en-IN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147248" cy="900336"/>
          </a:xfrm>
        </p:spPr>
        <p:txBody>
          <a:bodyPr/>
          <a:lstStyle/>
          <a:p>
            <a:r>
              <a:rPr lang="en-IN" dirty="0" smtClean="0"/>
              <a:t>Warfarin </a:t>
            </a:r>
            <a:r>
              <a:rPr lang="en-IN" dirty="0" err="1" smtClean="0"/>
              <a:t>Vit</a:t>
            </a:r>
            <a:r>
              <a:rPr lang="en-IN" dirty="0" smtClean="0"/>
              <a:t> K antagonist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735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8" y="116632"/>
            <a:ext cx="911195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880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7504" y="188640"/>
            <a:ext cx="4608512" cy="6552728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There are no reports on the use of the </a:t>
            </a:r>
            <a:r>
              <a:rPr lang="en-IN" dirty="0">
                <a:solidFill>
                  <a:srgbClr val="FFC000"/>
                </a:solidFill>
              </a:rPr>
              <a:t>non-vitamin K antagonist oral anticoagulants (NOACs</a:t>
            </a:r>
            <a:r>
              <a:rPr lang="en-IN" dirty="0"/>
              <a:t>, previously called new or novel oral anticoagulants, e.g. </a:t>
            </a:r>
            <a:r>
              <a:rPr lang="en-IN" dirty="0" err="1">
                <a:solidFill>
                  <a:srgbClr val="FFC000"/>
                </a:solidFill>
              </a:rPr>
              <a:t>rivaroxaban</a:t>
            </a:r>
            <a:r>
              <a:rPr lang="en-IN" dirty="0">
                <a:solidFill>
                  <a:srgbClr val="FFC000"/>
                </a:solidFill>
              </a:rPr>
              <a:t>, </a:t>
            </a:r>
            <a:r>
              <a:rPr lang="en-IN" dirty="0" err="1">
                <a:solidFill>
                  <a:srgbClr val="FFC000"/>
                </a:solidFill>
              </a:rPr>
              <a:t>apixaban</a:t>
            </a:r>
            <a:r>
              <a:rPr lang="en-IN" dirty="0">
                <a:solidFill>
                  <a:srgbClr val="FFC000"/>
                </a:solidFill>
              </a:rPr>
              <a:t>, </a:t>
            </a:r>
            <a:r>
              <a:rPr lang="en-IN" dirty="0" err="1">
                <a:solidFill>
                  <a:srgbClr val="FFC000"/>
                </a:solidFill>
              </a:rPr>
              <a:t>betrixaban</a:t>
            </a:r>
            <a:r>
              <a:rPr lang="en-IN" dirty="0">
                <a:solidFill>
                  <a:srgbClr val="FFC000"/>
                </a:solidFill>
              </a:rPr>
              <a:t> and </a:t>
            </a:r>
            <a:r>
              <a:rPr lang="en-IN" dirty="0" err="1">
                <a:solidFill>
                  <a:srgbClr val="FFC000"/>
                </a:solidFill>
              </a:rPr>
              <a:t>dabigatran</a:t>
            </a:r>
            <a:r>
              <a:rPr lang="en-IN" dirty="0"/>
              <a:t>) in pregnancy or the </a:t>
            </a:r>
            <a:r>
              <a:rPr lang="en-IN" dirty="0" err="1"/>
              <a:t>puerperium</a:t>
            </a:r>
            <a:r>
              <a:rPr lang="en-IN" dirty="0"/>
              <a:t> and as they are </a:t>
            </a:r>
            <a:r>
              <a:rPr lang="en-IN" dirty="0">
                <a:solidFill>
                  <a:srgbClr val="FFC000"/>
                </a:solidFill>
              </a:rPr>
              <a:t>likely to cross the placenta and have potential direct </a:t>
            </a:r>
            <a:r>
              <a:rPr lang="en-IN" dirty="0" err="1">
                <a:solidFill>
                  <a:srgbClr val="FFC000"/>
                </a:solidFill>
              </a:rPr>
              <a:t>fetal</a:t>
            </a:r>
            <a:r>
              <a:rPr lang="en-IN" dirty="0">
                <a:solidFill>
                  <a:srgbClr val="FFC000"/>
                </a:solidFill>
              </a:rPr>
              <a:t> effects</a:t>
            </a:r>
            <a:r>
              <a:rPr lang="en-IN" dirty="0"/>
              <a:t>, they should therefore be avoided in the antenatal period</a:t>
            </a:r>
            <a:r>
              <a:rPr lang="en-IN" dirty="0" smtClean="0"/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IN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42798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99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661248"/>
          </a:xfrm>
        </p:spPr>
        <p:txBody>
          <a:bodyPr/>
          <a:lstStyle/>
          <a:p>
            <a:r>
              <a:rPr lang="en-IN" dirty="0" smtClean="0"/>
              <a:t>Dextran </a:t>
            </a:r>
            <a:r>
              <a:rPr lang="en-IN" dirty="0"/>
              <a:t>should be </a:t>
            </a:r>
            <a:r>
              <a:rPr lang="en-IN" dirty="0">
                <a:solidFill>
                  <a:srgbClr val="7030A0"/>
                </a:solidFill>
              </a:rPr>
              <a:t>avoided </a:t>
            </a:r>
            <a:r>
              <a:rPr lang="en-IN" dirty="0" err="1">
                <a:solidFill>
                  <a:srgbClr val="7030A0"/>
                </a:solidFill>
              </a:rPr>
              <a:t>antenatally</a:t>
            </a:r>
            <a:r>
              <a:rPr lang="en-IN" dirty="0">
                <a:solidFill>
                  <a:srgbClr val="7030A0"/>
                </a:solidFill>
              </a:rPr>
              <a:t> and </a:t>
            </a:r>
            <a:r>
              <a:rPr lang="en-IN" dirty="0" err="1">
                <a:solidFill>
                  <a:srgbClr val="7030A0"/>
                </a:solidFill>
              </a:rPr>
              <a:t>intrapartum</a:t>
            </a:r>
            <a:r>
              <a:rPr lang="en-IN" dirty="0">
                <a:solidFill>
                  <a:srgbClr val="7030A0"/>
                </a:solidFill>
              </a:rPr>
              <a:t> because of the risk of </a:t>
            </a:r>
            <a:r>
              <a:rPr lang="en-IN" dirty="0" err="1">
                <a:solidFill>
                  <a:srgbClr val="7030A0"/>
                </a:solidFill>
              </a:rPr>
              <a:t>anaphylactoid</a:t>
            </a:r>
            <a:r>
              <a:rPr lang="en-IN" dirty="0">
                <a:solidFill>
                  <a:srgbClr val="7030A0"/>
                </a:solidFill>
              </a:rPr>
              <a:t> reaction. </a:t>
            </a:r>
            <a:endParaRPr lang="en-IN" dirty="0" smtClean="0">
              <a:solidFill>
                <a:srgbClr val="7030A0"/>
              </a:solidFill>
            </a:endParaRPr>
          </a:p>
          <a:p>
            <a:endParaRPr lang="en-IN" dirty="0" smtClean="0"/>
          </a:p>
          <a:p>
            <a:r>
              <a:rPr lang="en-IN" dirty="0" smtClean="0"/>
              <a:t>Although </a:t>
            </a:r>
            <a:r>
              <a:rPr lang="en-IN" dirty="0"/>
              <a:t>dextran may reduce the risk of postoperative DVT outside pregnancy, the evidence is weak, it is </a:t>
            </a:r>
            <a:r>
              <a:rPr lang="en-IN" dirty="0">
                <a:solidFill>
                  <a:srgbClr val="7030A0"/>
                </a:solidFill>
              </a:rPr>
              <a:t>less effective than LMWH and it appears to increase the risk of </a:t>
            </a:r>
            <a:r>
              <a:rPr lang="en-IN" dirty="0" smtClean="0">
                <a:solidFill>
                  <a:srgbClr val="7030A0"/>
                </a:solidFill>
              </a:rPr>
              <a:t>bleeding</a:t>
            </a:r>
            <a:r>
              <a:rPr lang="en-IN" dirty="0" smtClean="0"/>
              <a:t>.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Anaphylaxis to dextran has been associated with uterine </a:t>
            </a:r>
            <a:r>
              <a:rPr lang="en-IN" dirty="0" err="1"/>
              <a:t>hypertonus</a:t>
            </a:r>
            <a:r>
              <a:rPr lang="en-IN" dirty="0"/>
              <a:t>, </a:t>
            </a:r>
            <a:r>
              <a:rPr lang="en-IN" dirty="0" err="1"/>
              <a:t>fetal</a:t>
            </a:r>
            <a:r>
              <a:rPr lang="en-IN" dirty="0"/>
              <a:t> distress, </a:t>
            </a:r>
            <a:r>
              <a:rPr lang="en-IN" dirty="0" err="1"/>
              <a:t>fetal</a:t>
            </a:r>
            <a:r>
              <a:rPr lang="en-IN" dirty="0"/>
              <a:t> neurological abnormalities and death.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19256" cy="900336"/>
          </a:xfrm>
        </p:spPr>
        <p:txBody>
          <a:bodyPr/>
          <a:lstStyle/>
          <a:p>
            <a:r>
              <a:rPr lang="en-IN" dirty="0"/>
              <a:t>Dextran</a:t>
            </a:r>
          </a:p>
        </p:txBody>
      </p:sp>
    </p:spTree>
    <p:extLst>
      <p:ext uri="{BB962C8B-B14F-4D97-AF65-F5344CB8AC3E}">
        <p14:creationId xmlns:p14="http://schemas.microsoft.com/office/powerpoint/2010/main" xmlns="" val="34423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1484784"/>
            <a:ext cx="9145016" cy="3456384"/>
          </a:xfrm>
        </p:spPr>
        <p:txBody>
          <a:bodyPr>
            <a:normAutofit/>
          </a:bodyPr>
          <a:lstStyle/>
          <a:p>
            <a:r>
              <a:rPr lang="en-IN" dirty="0" smtClean="0"/>
              <a:t>GREEN TOP GUIDELINES FOR THROMBOPROPHYLAXIS  AND ACUTE MANAGEMENT OF THROMBOEMBOLISM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9424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130"/>
            <a:ext cx="9144000" cy="678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1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84"/>
            <a:ext cx="9144000" cy="686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96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7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561932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IN" dirty="0" smtClean="0"/>
          </a:p>
          <a:p>
            <a:pPr marL="109728" indent="0">
              <a:buNone/>
            </a:pPr>
            <a:endParaRPr lang="en-IN" dirty="0"/>
          </a:p>
          <a:p>
            <a:pPr marL="109728" indent="0">
              <a:buNone/>
            </a:pPr>
            <a:endParaRPr lang="en-IN" dirty="0" smtClean="0"/>
          </a:p>
          <a:p>
            <a:pPr marL="109728" indent="0">
              <a:buNone/>
            </a:pPr>
            <a:endParaRPr lang="en-IN" dirty="0"/>
          </a:p>
          <a:p>
            <a:pPr marL="109728" indent="0">
              <a:buNone/>
            </a:pPr>
            <a:endParaRPr lang="en-IN" dirty="0" smtClean="0"/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If </a:t>
            </a:r>
            <a:r>
              <a:rPr lang="en-IN" dirty="0"/>
              <a:t>admitted to hospital </a:t>
            </a:r>
            <a:r>
              <a:rPr lang="en-IN" dirty="0" err="1"/>
              <a:t>antenatally</a:t>
            </a:r>
            <a:r>
              <a:rPr lang="en-IN" dirty="0"/>
              <a:t> consider </a:t>
            </a:r>
            <a:r>
              <a:rPr lang="en-IN" dirty="0" err="1"/>
              <a:t>thromboprophylaxis</a:t>
            </a:r>
            <a:r>
              <a:rPr lang="en-IN" dirty="0"/>
              <a:t>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If prolonged admission (≥ 3 days) or readmission to hospital within the </a:t>
            </a:r>
            <a:r>
              <a:rPr lang="en-IN" dirty="0" err="1"/>
              <a:t>puerperium</a:t>
            </a:r>
            <a:r>
              <a:rPr lang="en-IN" dirty="0"/>
              <a:t> consider </a:t>
            </a:r>
            <a:r>
              <a:rPr lang="en-IN" dirty="0" err="1"/>
              <a:t>thromboprophylaxis</a:t>
            </a:r>
            <a:r>
              <a:rPr lang="en-IN" dirty="0"/>
              <a:t>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7540361"/>
              </p:ext>
            </p:extLst>
          </p:nvPr>
        </p:nvGraphicFramePr>
        <p:xfrm>
          <a:off x="179512" y="404664"/>
          <a:ext cx="8784975" cy="2411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/>
                <a:gridCol w="2928325"/>
                <a:gridCol w="2928325"/>
              </a:tblGrid>
              <a:tr h="820674">
                <a:tc>
                  <a:txBody>
                    <a:bodyPr/>
                    <a:lstStyle/>
                    <a:p>
                      <a:r>
                        <a:rPr lang="en-IN" dirty="0" smtClean="0"/>
                        <a:t>TOTAL SCORE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ANTENATAL  THROMBO PROPHYLAXIS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POSTNATAL THROMBO PROPHYLAXIS</a:t>
                      </a:r>
                      <a:endParaRPr lang="en-IN" dirty="0"/>
                    </a:p>
                  </a:txBody>
                  <a:tcPr/>
                </a:tc>
              </a:tr>
              <a:tr h="475470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≥ 4 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from the first trimester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for 6 weeks  </a:t>
                      </a:r>
                    </a:p>
                    <a:p>
                      <a:endParaRPr lang="en-IN" dirty="0"/>
                    </a:p>
                  </a:txBody>
                  <a:tcPr/>
                </a:tc>
              </a:tr>
              <a:tr h="475470">
                <a:tc>
                  <a:txBody>
                    <a:bodyPr/>
                    <a:lstStyle/>
                    <a:p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from 28 weeks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for 6 weeks </a:t>
                      </a:r>
                      <a:endParaRPr lang="en-IN" dirty="0"/>
                    </a:p>
                  </a:txBody>
                  <a:tcPr/>
                </a:tc>
              </a:tr>
              <a:tr h="475470">
                <a:tc>
                  <a:txBody>
                    <a:bodyPr/>
                    <a:lstStyle/>
                    <a:p>
                      <a:r>
                        <a:rPr lang="en-IN" dirty="0" smtClean="0"/>
                        <a:t> 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-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at least 10 days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927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Two </a:t>
            </a:r>
            <a:r>
              <a:rPr lang="en-IN" dirty="0"/>
              <a:t>well-recognised significant risk factors for VTE in pregnancy, identifiable before pregnancy, are thrombophilia and previous </a:t>
            </a:r>
            <a:r>
              <a:rPr lang="en-IN" dirty="0" smtClean="0"/>
              <a:t>VTE.</a:t>
            </a:r>
          </a:p>
          <a:p>
            <a:endParaRPr lang="en-IN" dirty="0" smtClean="0"/>
          </a:p>
          <a:p>
            <a:r>
              <a:rPr lang="en-IN" dirty="0" smtClean="0"/>
              <a:t>Heritable </a:t>
            </a:r>
            <a:r>
              <a:rPr lang="en-IN" dirty="0"/>
              <a:t>thrombophilia is found in 20– 50% of </a:t>
            </a:r>
            <a:r>
              <a:rPr lang="en-IN" dirty="0" smtClean="0"/>
              <a:t>pregnancy-related VTE.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>
            <a:normAutofit fontScale="90000"/>
          </a:bodyPr>
          <a:lstStyle/>
          <a:p>
            <a:r>
              <a:rPr lang="en-IN" dirty="0"/>
              <a:t>Previous VTE or thrombophilia 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3568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256584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 </a:t>
            </a:r>
            <a:r>
              <a:rPr lang="en-IN" dirty="0"/>
              <a:t>Women with previous VTE should be offered </a:t>
            </a:r>
            <a:r>
              <a:rPr lang="en-IN" dirty="0" err="1">
                <a:solidFill>
                  <a:srgbClr val="7030A0"/>
                </a:solidFill>
              </a:rPr>
              <a:t>prepregnancy</a:t>
            </a:r>
            <a:r>
              <a:rPr lang="en-IN" dirty="0">
                <a:solidFill>
                  <a:srgbClr val="7030A0"/>
                </a:solidFill>
              </a:rPr>
              <a:t> counselling </a:t>
            </a:r>
            <a:r>
              <a:rPr lang="en-IN" dirty="0"/>
              <a:t>and a prospective management plan for </a:t>
            </a:r>
            <a:r>
              <a:rPr lang="en-IN" dirty="0" err="1"/>
              <a:t>thromboprophylaxis</a:t>
            </a:r>
            <a:r>
              <a:rPr lang="en-IN" dirty="0"/>
              <a:t> in pregnancy made.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Women </a:t>
            </a:r>
            <a:r>
              <a:rPr lang="en-IN" dirty="0"/>
              <a:t>with previous VTE (except those with a single previous VTE related to major surgery and no other risk factors) should be offered </a:t>
            </a:r>
            <a:r>
              <a:rPr lang="en-IN" dirty="0" err="1">
                <a:solidFill>
                  <a:srgbClr val="7030A0"/>
                </a:solidFill>
              </a:rPr>
              <a:t>thromboprophylaxis</a:t>
            </a:r>
            <a:r>
              <a:rPr lang="en-IN" dirty="0">
                <a:solidFill>
                  <a:srgbClr val="7030A0"/>
                </a:solidFill>
              </a:rPr>
              <a:t> with LMWH throughout the antenatal period</a:t>
            </a:r>
            <a:r>
              <a:rPr lang="en-IN" dirty="0"/>
              <a:t>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Women </a:t>
            </a:r>
            <a:r>
              <a:rPr lang="en-IN" dirty="0"/>
              <a:t>with previous VTE have an </a:t>
            </a:r>
            <a:r>
              <a:rPr lang="en-IN" dirty="0">
                <a:solidFill>
                  <a:srgbClr val="7030A0"/>
                </a:solidFill>
              </a:rPr>
              <a:t>increased risk of recurrence in </a:t>
            </a:r>
            <a:r>
              <a:rPr lang="en-IN" dirty="0" smtClean="0">
                <a:solidFill>
                  <a:srgbClr val="7030A0"/>
                </a:solidFill>
              </a:rPr>
              <a:t>pregnancy. </a:t>
            </a:r>
          </a:p>
          <a:p>
            <a:endParaRPr lang="en-IN" dirty="0" smtClean="0"/>
          </a:p>
          <a:p>
            <a:r>
              <a:rPr lang="en-IN" dirty="0" smtClean="0"/>
              <a:t>All </a:t>
            </a:r>
            <a:r>
              <a:rPr lang="en-IN" dirty="0"/>
              <a:t>women with prior VTE should receive </a:t>
            </a:r>
            <a:r>
              <a:rPr lang="en-IN" dirty="0">
                <a:solidFill>
                  <a:srgbClr val="7030A0"/>
                </a:solidFill>
              </a:rPr>
              <a:t>postpartum </a:t>
            </a:r>
            <a:r>
              <a:rPr lang="en-IN" dirty="0" smtClean="0">
                <a:solidFill>
                  <a:srgbClr val="7030A0"/>
                </a:solidFill>
              </a:rPr>
              <a:t>prophylaxis.</a:t>
            </a:r>
            <a:endParaRPr lang="en-IN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1219200"/>
          </a:xfrm>
        </p:spPr>
        <p:txBody>
          <a:bodyPr>
            <a:normAutofit/>
          </a:bodyPr>
          <a:lstStyle/>
          <a:p>
            <a:r>
              <a:rPr lang="en-IN" sz="3600" dirty="0">
                <a:solidFill>
                  <a:srgbClr val="33CC33"/>
                </a:solidFill>
              </a:rPr>
              <a:t>How should women with previous VTE be managed in pregnancy?</a:t>
            </a:r>
          </a:p>
        </p:txBody>
      </p:sp>
    </p:spTree>
    <p:extLst>
      <p:ext uri="{BB962C8B-B14F-4D97-AF65-F5344CB8AC3E}">
        <p14:creationId xmlns:p14="http://schemas.microsoft.com/office/powerpoint/2010/main" xmlns="" val="9745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 smtClean="0">
                <a:solidFill>
                  <a:srgbClr val="FF0000"/>
                </a:solidFill>
              </a:rPr>
              <a:t>Heritable </a:t>
            </a:r>
            <a:r>
              <a:rPr lang="en-IN" dirty="0">
                <a:solidFill>
                  <a:srgbClr val="FF0000"/>
                </a:solidFill>
              </a:rPr>
              <a:t>thrombophilia </a:t>
            </a:r>
            <a:endParaRPr lang="en-IN" dirty="0" smtClean="0">
              <a:solidFill>
                <a:srgbClr val="FF0000"/>
              </a:solidFill>
            </a:endParaRPr>
          </a:p>
          <a:p>
            <a:r>
              <a:rPr lang="en-IN" dirty="0" smtClean="0"/>
              <a:t>Women </a:t>
            </a:r>
            <a:r>
              <a:rPr lang="en-IN" dirty="0"/>
              <a:t>with previous VTE associated with </a:t>
            </a:r>
            <a:r>
              <a:rPr lang="en-IN" dirty="0" err="1">
                <a:solidFill>
                  <a:srgbClr val="7030A0"/>
                </a:solidFill>
              </a:rPr>
              <a:t>antithrombin</a:t>
            </a:r>
            <a:r>
              <a:rPr lang="en-IN" dirty="0">
                <a:solidFill>
                  <a:srgbClr val="7030A0"/>
                </a:solidFill>
              </a:rPr>
              <a:t> deficiency </a:t>
            </a:r>
            <a:r>
              <a:rPr lang="en-IN" dirty="0"/>
              <a:t>(who will often be on long-term oral anticoagulation) should be offered </a:t>
            </a:r>
            <a:r>
              <a:rPr lang="en-IN" dirty="0" err="1">
                <a:solidFill>
                  <a:srgbClr val="7030A0"/>
                </a:solidFill>
              </a:rPr>
              <a:t>thromboprophylaxis</a:t>
            </a:r>
            <a:r>
              <a:rPr lang="en-IN" dirty="0">
                <a:solidFill>
                  <a:srgbClr val="7030A0"/>
                </a:solidFill>
              </a:rPr>
              <a:t> with higher dose LMWH </a:t>
            </a:r>
            <a:r>
              <a:rPr lang="en-IN" dirty="0"/>
              <a:t>(either 50%, 75% or full treatment dose) </a:t>
            </a:r>
            <a:r>
              <a:rPr lang="en-IN" dirty="0" smtClean="0"/>
              <a:t> </a:t>
            </a:r>
            <a:r>
              <a:rPr lang="en-IN" dirty="0" err="1">
                <a:solidFill>
                  <a:srgbClr val="7030A0"/>
                </a:solidFill>
              </a:rPr>
              <a:t>antenatally</a:t>
            </a:r>
            <a:r>
              <a:rPr lang="en-IN" dirty="0">
                <a:solidFill>
                  <a:srgbClr val="7030A0"/>
                </a:solidFill>
              </a:rPr>
              <a:t> </a:t>
            </a:r>
            <a:r>
              <a:rPr lang="en-IN" dirty="0"/>
              <a:t>and for 6 weeks postpartum or until returned to oral anticoagulant therapy after delivery.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If </a:t>
            </a:r>
            <a:r>
              <a:rPr lang="en-IN" dirty="0"/>
              <a:t>anti-</a:t>
            </a:r>
            <a:r>
              <a:rPr lang="en-IN" dirty="0" err="1"/>
              <a:t>Xa</a:t>
            </a:r>
            <a:r>
              <a:rPr lang="en-IN" dirty="0"/>
              <a:t> levels are measured, a </a:t>
            </a:r>
            <a:r>
              <a:rPr lang="en-IN" dirty="0" smtClean="0"/>
              <a:t> </a:t>
            </a:r>
            <a:r>
              <a:rPr lang="en-IN" dirty="0"/>
              <a:t>4-hour peak levels of 0.5–1.0 </a:t>
            </a:r>
            <a:r>
              <a:rPr lang="en-IN" dirty="0" smtClean="0"/>
              <a:t>IU/ml </a:t>
            </a:r>
            <a:r>
              <a:rPr lang="en-IN" dirty="0"/>
              <a:t>aimed for. </a:t>
            </a:r>
            <a:endParaRPr lang="en-IN" dirty="0" smtClean="0"/>
          </a:p>
          <a:p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5240" cy="900336"/>
          </a:xfrm>
        </p:spPr>
        <p:txBody>
          <a:bodyPr/>
          <a:lstStyle/>
          <a:p>
            <a:r>
              <a:rPr lang="en-IN" dirty="0"/>
              <a:t>Thrombophilia-associated VTE</a:t>
            </a:r>
          </a:p>
        </p:txBody>
      </p:sp>
    </p:spTree>
    <p:extLst>
      <p:ext uri="{BB962C8B-B14F-4D97-AF65-F5344CB8AC3E}">
        <p14:creationId xmlns:p14="http://schemas.microsoft.com/office/powerpoint/2010/main" xmlns="" val="300703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4049592" cy="5115272"/>
          </a:xfrm>
        </p:spPr>
        <p:txBody>
          <a:bodyPr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Risk factors for venous </a:t>
            </a:r>
            <a:r>
              <a:rPr lang="en-US" dirty="0" smtClean="0"/>
              <a:t>thrombosis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dirty="0">
                <a:solidFill>
                  <a:srgbClr val="FFC000"/>
                </a:solidFill>
              </a:rPr>
              <a:t>Virchow’s triad)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/>
              <a:t>Vascular </a:t>
            </a:r>
            <a:r>
              <a:rPr lang="en-US" dirty="0"/>
              <a:t>stasis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/>
              <a:t>Hypercoagulability </a:t>
            </a:r>
            <a:r>
              <a:rPr lang="en-US" dirty="0"/>
              <a:t>of blood   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/>
              <a:t>Vascular </a:t>
            </a:r>
            <a:r>
              <a:rPr lang="en-US" dirty="0"/>
              <a:t>endothelial trauma</a:t>
            </a:r>
          </a:p>
          <a:p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10445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42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6453336"/>
          </a:xfrm>
        </p:spPr>
        <p:txBody>
          <a:bodyPr>
            <a:normAutofit/>
          </a:bodyPr>
          <a:lstStyle/>
          <a:p>
            <a:r>
              <a:rPr lang="en-IN" dirty="0"/>
              <a:t>Other heritable </a:t>
            </a:r>
            <a:r>
              <a:rPr lang="en-IN" dirty="0" err="1"/>
              <a:t>thrombophilic</a:t>
            </a:r>
            <a:r>
              <a:rPr lang="en-IN" dirty="0"/>
              <a:t> defects are lower risk and can be managed with standard doses of </a:t>
            </a:r>
            <a:r>
              <a:rPr lang="en-IN" dirty="0" err="1"/>
              <a:t>thromboprophylaxis</a:t>
            </a:r>
            <a:r>
              <a:rPr lang="en-IN" dirty="0"/>
              <a:t>. </a:t>
            </a:r>
          </a:p>
          <a:p>
            <a:endParaRPr lang="en-IN" dirty="0"/>
          </a:p>
          <a:p>
            <a:r>
              <a:rPr lang="en-IN" dirty="0"/>
              <a:t>Risks of </a:t>
            </a:r>
            <a:r>
              <a:rPr lang="en-IN" dirty="0">
                <a:solidFill>
                  <a:srgbClr val="0070C0"/>
                </a:solidFill>
              </a:rPr>
              <a:t>recurrent VTE appear higher for those with a family history </a:t>
            </a:r>
            <a:r>
              <a:rPr lang="en-IN" dirty="0"/>
              <a:t>and deficiencies of the naturally occurring anticoagulants, particularly </a:t>
            </a:r>
            <a:r>
              <a:rPr lang="en-IN" dirty="0">
                <a:solidFill>
                  <a:srgbClr val="0070C0"/>
                </a:solidFill>
              </a:rPr>
              <a:t>type 1 </a:t>
            </a:r>
            <a:r>
              <a:rPr lang="en-IN" dirty="0" err="1">
                <a:solidFill>
                  <a:srgbClr val="0070C0"/>
                </a:solidFill>
              </a:rPr>
              <a:t>antithrombin</a:t>
            </a:r>
            <a:r>
              <a:rPr lang="en-IN" dirty="0">
                <a:solidFill>
                  <a:srgbClr val="0070C0"/>
                </a:solidFill>
              </a:rPr>
              <a:t> deficiency</a:t>
            </a:r>
            <a:r>
              <a:rPr lang="en-IN" dirty="0">
                <a:solidFill>
                  <a:srgbClr val="FF0000"/>
                </a:solidFill>
              </a:rPr>
              <a:t> </a:t>
            </a:r>
            <a:r>
              <a:rPr lang="en-IN" dirty="0"/>
              <a:t>(both activity and antigen reduced), than for those with heterozygous V Leiden mutation.</a:t>
            </a:r>
          </a:p>
          <a:p>
            <a:endParaRPr lang="en-IN" dirty="0"/>
          </a:p>
          <a:p>
            <a:r>
              <a:rPr lang="en-IN" dirty="0" err="1">
                <a:solidFill>
                  <a:srgbClr val="0070C0"/>
                </a:solidFill>
              </a:rPr>
              <a:t>Antithrombin</a:t>
            </a:r>
            <a:r>
              <a:rPr lang="en-IN" dirty="0">
                <a:solidFill>
                  <a:srgbClr val="0070C0"/>
                </a:solidFill>
              </a:rPr>
              <a:t> replacement around the time of delivery </a:t>
            </a:r>
            <a:r>
              <a:rPr lang="en-IN" dirty="0"/>
              <a:t>has been suggested and might be considered in individual cases.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90669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19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 smtClean="0">
                <a:solidFill>
                  <a:srgbClr val="FF0000"/>
                </a:solidFill>
              </a:rPr>
              <a:t>Acquired </a:t>
            </a:r>
            <a:r>
              <a:rPr lang="en-IN" dirty="0">
                <a:solidFill>
                  <a:srgbClr val="FF0000"/>
                </a:solidFill>
              </a:rPr>
              <a:t>thrombophilia </a:t>
            </a:r>
            <a:endParaRPr lang="en-IN" dirty="0" smtClean="0">
              <a:solidFill>
                <a:srgbClr val="FF0000"/>
              </a:solidFill>
            </a:endParaRPr>
          </a:p>
          <a:p>
            <a:endParaRPr lang="en-IN" dirty="0" smtClean="0"/>
          </a:p>
          <a:p>
            <a:r>
              <a:rPr lang="en-IN" dirty="0" smtClean="0"/>
              <a:t>Women </a:t>
            </a:r>
            <a:r>
              <a:rPr lang="en-IN" dirty="0"/>
              <a:t>with VTE associated with the </a:t>
            </a:r>
            <a:r>
              <a:rPr lang="en-IN" dirty="0" err="1">
                <a:solidFill>
                  <a:srgbClr val="00B0F0"/>
                </a:solidFill>
              </a:rPr>
              <a:t>antiphospholipid</a:t>
            </a:r>
            <a:r>
              <a:rPr lang="en-IN" dirty="0">
                <a:solidFill>
                  <a:srgbClr val="00B0F0"/>
                </a:solidFill>
              </a:rPr>
              <a:t> syndrome </a:t>
            </a:r>
            <a:r>
              <a:rPr lang="en-IN" dirty="0"/>
              <a:t>(APS</a:t>
            </a:r>
            <a:r>
              <a:rPr lang="en-IN" dirty="0" smtClean="0"/>
              <a:t>)[</a:t>
            </a:r>
            <a:r>
              <a:rPr lang="en-IN" dirty="0"/>
              <a:t>lupus anticoagulant and/or </a:t>
            </a:r>
            <a:r>
              <a:rPr lang="en-IN" dirty="0" err="1"/>
              <a:t>anticardiolipin</a:t>
            </a:r>
            <a:r>
              <a:rPr lang="en-IN" dirty="0"/>
              <a:t> and/or β2-glycoprotein 1 </a:t>
            </a:r>
            <a:r>
              <a:rPr lang="en-IN" dirty="0" smtClean="0"/>
              <a:t>antibodies]  </a:t>
            </a:r>
            <a:r>
              <a:rPr lang="en-IN" dirty="0"/>
              <a:t>should be offered </a:t>
            </a:r>
            <a:r>
              <a:rPr lang="en-IN" dirty="0" err="1">
                <a:solidFill>
                  <a:srgbClr val="00B0F0"/>
                </a:solidFill>
              </a:rPr>
              <a:t>thromboprophylaxis</a:t>
            </a:r>
            <a:r>
              <a:rPr lang="en-IN" dirty="0">
                <a:solidFill>
                  <a:srgbClr val="00B0F0"/>
                </a:solidFill>
              </a:rPr>
              <a:t> with higher dose LMWH </a:t>
            </a:r>
            <a:r>
              <a:rPr lang="en-IN" dirty="0"/>
              <a:t>(either 50%, 75% or full treatment dose) </a:t>
            </a:r>
            <a:r>
              <a:rPr lang="en-IN" dirty="0" smtClean="0"/>
              <a:t> </a:t>
            </a:r>
            <a:r>
              <a:rPr lang="en-IN" dirty="0" err="1">
                <a:solidFill>
                  <a:srgbClr val="00B0F0"/>
                </a:solidFill>
              </a:rPr>
              <a:t>antenatally</a:t>
            </a:r>
            <a:r>
              <a:rPr lang="en-IN" dirty="0">
                <a:solidFill>
                  <a:srgbClr val="00B0F0"/>
                </a:solidFill>
              </a:rPr>
              <a:t> </a:t>
            </a:r>
            <a:r>
              <a:rPr lang="en-IN" dirty="0"/>
              <a:t>and for </a:t>
            </a:r>
            <a:r>
              <a:rPr lang="en-IN" dirty="0">
                <a:solidFill>
                  <a:srgbClr val="00B0F0"/>
                </a:solidFill>
              </a:rPr>
              <a:t>6 weeks postpartum </a:t>
            </a:r>
            <a:r>
              <a:rPr lang="en-IN" dirty="0"/>
              <a:t>or until returned to oral anticoagulant therapy after delivery.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Women </a:t>
            </a:r>
            <a:r>
              <a:rPr lang="en-IN" dirty="0"/>
              <a:t>with </a:t>
            </a:r>
            <a:r>
              <a:rPr lang="en-IN" dirty="0" err="1"/>
              <a:t>antiphospholipid</a:t>
            </a:r>
            <a:r>
              <a:rPr lang="en-IN" dirty="0"/>
              <a:t> syndrome (APS) and previous VTE are at high risk of recurrent VTE in pregnancy. </a:t>
            </a:r>
          </a:p>
        </p:txBody>
      </p:sp>
    </p:spTree>
    <p:extLst>
      <p:ext uri="{BB962C8B-B14F-4D97-AF65-F5344CB8AC3E}">
        <p14:creationId xmlns:p14="http://schemas.microsoft.com/office/powerpoint/2010/main" xmlns="" val="6634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260648"/>
            <a:ext cx="8964488" cy="6597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Asymptomatic heritable thrombophilia </a:t>
            </a:r>
            <a:endParaRPr lang="en-IN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dirty="0" smtClean="0">
                <a:solidFill>
                  <a:srgbClr val="33CC33"/>
                </a:solidFill>
              </a:rPr>
              <a:t>How </a:t>
            </a:r>
            <a:r>
              <a:rPr lang="en-IN" dirty="0">
                <a:solidFill>
                  <a:srgbClr val="33CC33"/>
                </a:solidFill>
              </a:rPr>
              <a:t>should women with asymptomatic thrombophilia be </a:t>
            </a:r>
            <a:r>
              <a:rPr lang="en-IN" dirty="0" smtClean="0">
                <a:solidFill>
                  <a:srgbClr val="33CC33"/>
                </a:solidFill>
              </a:rPr>
              <a:t>treated?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Women with </a:t>
            </a:r>
            <a:r>
              <a:rPr lang="en-IN" dirty="0">
                <a:solidFill>
                  <a:srgbClr val="7030A0"/>
                </a:solidFill>
              </a:rPr>
              <a:t>asymptomatic </a:t>
            </a:r>
            <a:r>
              <a:rPr lang="en-IN" dirty="0" err="1">
                <a:solidFill>
                  <a:srgbClr val="7030A0"/>
                </a:solidFill>
              </a:rPr>
              <a:t>antithrombin</a:t>
            </a:r>
            <a:r>
              <a:rPr lang="en-IN" dirty="0">
                <a:solidFill>
                  <a:srgbClr val="7030A0"/>
                </a:solidFill>
              </a:rPr>
              <a:t>, protein C or S deficiency</a:t>
            </a:r>
            <a:r>
              <a:rPr lang="en-IN" dirty="0"/>
              <a:t> or those with more than one </a:t>
            </a:r>
            <a:r>
              <a:rPr lang="en-IN" dirty="0" err="1"/>
              <a:t>thrombophilic</a:t>
            </a:r>
            <a:r>
              <a:rPr lang="en-IN" dirty="0"/>
              <a:t> defect (including homozygous factor V Leiden, homozygous </a:t>
            </a:r>
            <a:r>
              <a:rPr lang="en-IN" dirty="0" err="1"/>
              <a:t>prothrombin</a:t>
            </a:r>
            <a:r>
              <a:rPr lang="en-IN" dirty="0"/>
              <a:t> gene mutation and compound heterozygotes) should </a:t>
            </a:r>
            <a:r>
              <a:rPr lang="en-IN" dirty="0" smtClean="0"/>
              <a:t>be given </a:t>
            </a:r>
            <a:r>
              <a:rPr lang="en-IN" dirty="0">
                <a:solidFill>
                  <a:srgbClr val="7030A0"/>
                </a:solidFill>
              </a:rPr>
              <a:t>antenatal </a:t>
            </a:r>
            <a:r>
              <a:rPr lang="en-IN" dirty="0" smtClean="0">
                <a:solidFill>
                  <a:srgbClr val="7030A0"/>
                </a:solidFill>
              </a:rPr>
              <a:t>prophylaxis. </a:t>
            </a:r>
          </a:p>
          <a:p>
            <a:endParaRPr lang="en-IN" dirty="0" smtClean="0"/>
          </a:p>
          <a:p>
            <a:r>
              <a:rPr lang="en-IN" dirty="0" smtClean="0"/>
              <a:t>They </a:t>
            </a:r>
            <a:r>
              <a:rPr lang="en-IN" dirty="0"/>
              <a:t>should be </a:t>
            </a:r>
            <a:r>
              <a:rPr lang="en-IN" dirty="0">
                <a:solidFill>
                  <a:srgbClr val="7030A0"/>
                </a:solidFill>
              </a:rPr>
              <a:t>recommended for six weeks’ postnatal prophylaxis even in the absence of additional risk factors</a:t>
            </a:r>
            <a:r>
              <a:rPr lang="en-IN" dirty="0"/>
              <a:t>. </a:t>
            </a:r>
            <a:r>
              <a:rPr lang="en-IN" dirty="0" err="1"/>
              <a:t>Heterozygosity</a:t>
            </a:r>
            <a:r>
              <a:rPr lang="en-IN" dirty="0"/>
              <a:t> for factor V Leiden or </a:t>
            </a:r>
            <a:r>
              <a:rPr lang="en-IN" dirty="0" err="1"/>
              <a:t>prothrombin</a:t>
            </a:r>
            <a:r>
              <a:rPr lang="en-IN" dirty="0"/>
              <a:t> gene mutation or </a:t>
            </a:r>
            <a:r>
              <a:rPr lang="en-IN" dirty="0" err="1"/>
              <a:t>antiphospholipid</a:t>
            </a:r>
            <a:r>
              <a:rPr lang="en-IN" dirty="0"/>
              <a:t> antibodies are considered as risk factors for thrombosis in asymptomatic </a:t>
            </a:r>
            <a:r>
              <a:rPr lang="en-IN" dirty="0" smtClean="0"/>
              <a:t>women.</a:t>
            </a:r>
          </a:p>
          <a:p>
            <a:r>
              <a:rPr lang="en-IN" dirty="0" smtClean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7174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7030A0"/>
                </a:solidFill>
              </a:rPr>
              <a:t>Family </a:t>
            </a:r>
            <a:r>
              <a:rPr lang="en-IN" dirty="0">
                <a:solidFill>
                  <a:srgbClr val="7030A0"/>
                </a:solidFill>
              </a:rPr>
              <a:t>history itself in the absence of an identifiable </a:t>
            </a:r>
            <a:r>
              <a:rPr lang="en-IN" dirty="0" err="1">
                <a:solidFill>
                  <a:srgbClr val="7030A0"/>
                </a:solidFill>
              </a:rPr>
              <a:t>thrombophilic</a:t>
            </a:r>
            <a:r>
              <a:rPr lang="en-IN" dirty="0">
                <a:solidFill>
                  <a:srgbClr val="7030A0"/>
                </a:solidFill>
              </a:rPr>
              <a:t> tendency </a:t>
            </a:r>
            <a:r>
              <a:rPr lang="en-IN" dirty="0"/>
              <a:t>is associated with an </a:t>
            </a:r>
            <a:r>
              <a:rPr lang="en-IN" dirty="0">
                <a:solidFill>
                  <a:srgbClr val="7030A0"/>
                </a:solidFill>
              </a:rPr>
              <a:t>increased risk of </a:t>
            </a:r>
            <a:r>
              <a:rPr lang="en-IN" dirty="0" smtClean="0">
                <a:solidFill>
                  <a:srgbClr val="7030A0"/>
                </a:solidFill>
              </a:rPr>
              <a:t>VTE</a:t>
            </a:r>
            <a:r>
              <a:rPr lang="en-IN" dirty="0" smtClean="0"/>
              <a:t>.</a:t>
            </a:r>
          </a:p>
          <a:p>
            <a:endParaRPr lang="en-IN" dirty="0"/>
          </a:p>
          <a:p>
            <a:r>
              <a:rPr lang="en-IN" dirty="0"/>
              <a:t>Women should be stratified according to both the level of risk associated with their thrombophilia  and the presence or absence of a family history or other risk </a:t>
            </a:r>
            <a:r>
              <a:rPr lang="en-IN" dirty="0" smtClean="0"/>
              <a:t>factors.</a:t>
            </a:r>
          </a:p>
          <a:p>
            <a:endParaRPr lang="en-IN" dirty="0" smtClean="0"/>
          </a:p>
          <a:p>
            <a:r>
              <a:rPr lang="en-IN" dirty="0"/>
              <a:t>When LMWH is used for </a:t>
            </a:r>
            <a:r>
              <a:rPr lang="en-IN" dirty="0" err="1"/>
              <a:t>thromboprophylaxis</a:t>
            </a:r>
            <a:r>
              <a:rPr lang="en-IN" dirty="0"/>
              <a:t> in pregnancy in women with asymptomatic </a:t>
            </a:r>
            <a:r>
              <a:rPr lang="en-IN" dirty="0" err="1"/>
              <a:t>thrombophilias</a:t>
            </a:r>
            <a:r>
              <a:rPr lang="en-IN" dirty="0"/>
              <a:t>, standard doses can be used, with the exception of </a:t>
            </a:r>
            <a:r>
              <a:rPr lang="en-IN" dirty="0" err="1"/>
              <a:t>antithrombin</a:t>
            </a:r>
            <a:r>
              <a:rPr lang="en-IN" dirty="0"/>
              <a:t> deficiency where intermediate doses may be </a:t>
            </a:r>
            <a:r>
              <a:rPr lang="en-IN" dirty="0" smtClean="0"/>
              <a:t>required.</a:t>
            </a:r>
          </a:p>
          <a:p>
            <a:pPr marL="109728" indent="0">
              <a:buNone/>
            </a:pP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xmlns="" val="38276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7" t="23677" r="13730" b="10958"/>
          <a:stretch/>
        </p:blipFill>
        <p:spPr bwMode="auto">
          <a:xfrm>
            <a:off x="-875273" y="0"/>
            <a:ext cx="10019273" cy="67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38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340769"/>
            <a:ext cx="9010275" cy="55224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N" dirty="0" smtClean="0">
                <a:solidFill>
                  <a:srgbClr val="33CC33"/>
                </a:solidFill>
              </a:rPr>
              <a:t>When </a:t>
            </a:r>
            <a:r>
              <a:rPr lang="en-IN" dirty="0">
                <a:solidFill>
                  <a:srgbClr val="33CC33"/>
                </a:solidFill>
              </a:rPr>
              <a:t>should </a:t>
            </a:r>
            <a:r>
              <a:rPr lang="en-IN" dirty="0" err="1">
                <a:solidFill>
                  <a:srgbClr val="33CC33"/>
                </a:solidFill>
              </a:rPr>
              <a:t>thromboprophylaxis</a:t>
            </a:r>
            <a:r>
              <a:rPr lang="en-IN" dirty="0">
                <a:solidFill>
                  <a:srgbClr val="33CC33"/>
                </a:solidFill>
              </a:rPr>
              <a:t> be interrupted for delivery</a:t>
            </a:r>
            <a:r>
              <a:rPr lang="en-IN" dirty="0" smtClean="0"/>
              <a:t>?</a:t>
            </a:r>
          </a:p>
          <a:p>
            <a:r>
              <a:rPr lang="en-IN" dirty="0" smtClean="0"/>
              <a:t> </a:t>
            </a:r>
            <a:r>
              <a:rPr lang="en-IN" dirty="0"/>
              <a:t>Women receiving </a:t>
            </a:r>
            <a:r>
              <a:rPr lang="en-IN" dirty="0">
                <a:solidFill>
                  <a:srgbClr val="7030A0"/>
                </a:solidFill>
              </a:rPr>
              <a:t>antenatal LMWH </a:t>
            </a:r>
            <a:r>
              <a:rPr lang="en-IN" dirty="0"/>
              <a:t>should be advised that if they have </a:t>
            </a:r>
            <a:r>
              <a:rPr lang="en-IN" dirty="0">
                <a:solidFill>
                  <a:srgbClr val="7030A0"/>
                </a:solidFill>
              </a:rPr>
              <a:t>any vaginal bleeding or once labour begins</a:t>
            </a:r>
            <a:r>
              <a:rPr lang="en-IN" dirty="0"/>
              <a:t> they </a:t>
            </a:r>
            <a:r>
              <a:rPr lang="en-IN" dirty="0">
                <a:solidFill>
                  <a:srgbClr val="7030A0"/>
                </a:solidFill>
              </a:rPr>
              <a:t>should not inject any further LMWH. </a:t>
            </a:r>
            <a:endParaRPr lang="en-IN" dirty="0" smtClean="0">
              <a:solidFill>
                <a:srgbClr val="7030A0"/>
              </a:solidFill>
            </a:endParaRPr>
          </a:p>
          <a:p>
            <a:endParaRPr lang="en-IN" dirty="0" smtClean="0"/>
          </a:p>
          <a:p>
            <a:r>
              <a:rPr lang="en-IN" dirty="0" smtClean="0">
                <a:solidFill>
                  <a:srgbClr val="7030A0"/>
                </a:solidFill>
              </a:rPr>
              <a:t>Regional </a:t>
            </a:r>
            <a:r>
              <a:rPr lang="en-IN" dirty="0">
                <a:solidFill>
                  <a:srgbClr val="7030A0"/>
                </a:solidFill>
              </a:rPr>
              <a:t>techniques should be avoided </a:t>
            </a:r>
            <a:r>
              <a:rPr lang="en-IN" dirty="0"/>
              <a:t>if possible until </a:t>
            </a:r>
            <a:r>
              <a:rPr lang="en-IN" dirty="0">
                <a:solidFill>
                  <a:srgbClr val="7030A0"/>
                </a:solidFill>
              </a:rPr>
              <a:t>at least 12 hours after</a:t>
            </a:r>
            <a:r>
              <a:rPr lang="en-IN" dirty="0"/>
              <a:t> the previous </a:t>
            </a:r>
            <a:r>
              <a:rPr lang="en-IN" dirty="0">
                <a:solidFill>
                  <a:srgbClr val="7030A0"/>
                </a:solidFill>
              </a:rPr>
              <a:t>prophylactic dose of LMWH</a:t>
            </a:r>
            <a:r>
              <a:rPr lang="en-IN" dirty="0" smtClean="0"/>
              <a:t>.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LMWH should not be given for </a:t>
            </a:r>
            <a:r>
              <a:rPr lang="en-IN" dirty="0">
                <a:solidFill>
                  <a:srgbClr val="7030A0"/>
                </a:solidFill>
              </a:rPr>
              <a:t>4 hours after use of spinal anaesthesia or after the epidural catheter </a:t>
            </a:r>
            <a:r>
              <a:rPr lang="en-IN" dirty="0"/>
              <a:t>has been removed </a:t>
            </a:r>
            <a:r>
              <a:rPr lang="en-IN" dirty="0" smtClean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12968" cy="1219200"/>
          </a:xfrm>
        </p:spPr>
        <p:txBody>
          <a:bodyPr>
            <a:normAutofit/>
          </a:bodyPr>
          <a:lstStyle/>
          <a:p>
            <a:r>
              <a:rPr lang="en-IN" sz="3200" dirty="0" err="1"/>
              <a:t>Thromboprophylaxis</a:t>
            </a:r>
            <a:r>
              <a:rPr lang="en-IN" sz="3200" dirty="0"/>
              <a:t> during labour and delivery</a:t>
            </a:r>
          </a:p>
        </p:txBody>
      </p:sp>
    </p:spTree>
    <p:extLst>
      <p:ext uri="{BB962C8B-B14F-4D97-AF65-F5344CB8AC3E}">
        <p14:creationId xmlns:p14="http://schemas.microsoft.com/office/powerpoint/2010/main" xmlns="" val="32651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332656"/>
            <a:ext cx="8507288" cy="5674635"/>
          </a:xfrm>
        </p:spPr>
        <p:txBody>
          <a:bodyPr/>
          <a:lstStyle/>
          <a:p>
            <a:r>
              <a:rPr lang="en-IN" dirty="0" smtClean="0"/>
              <a:t>Women </a:t>
            </a:r>
            <a:r>
              <a:rPr lang="en-IN" dirty="0"/>
              <a:t>receiving antenatal LMWH having an </a:t>
            </a:r>
            <a:r>
              <a:rPr lang="en-IN" dirty="0">
                <a:solidFill>
                  <a:srgbClr val="7030A0"/>
                </a:solidFill>
              </a:rPr>
              <a:t>elective caesarean section </a:t>
            </a:r>
            <a:r>
              <a:rPr lang="en-IN" dirty="0"/>
              <a:t>should receive a </a:t>
            </a:r>
            <a:r>
              <a:rPr lang="en-IN" dirty="0" err="1"/>
              <a:t>thromboprophylactic</a:t>
            </a:r>
            <a:r>
              <a:rPr lang="en-IN" dirty="0"/>
              <a:t> dose of LMWH on the day prior to delivery and, on the day of delivery, any </a:t>
            </a:r>
            <a:r>
              <a:rPr lang="en-IN" dirty="0">
                <a:solidFill>
                  <a:srgbClr val="7030A0"/>
                </a:solidFill>
              </a:rPr>
              <a:t>morning dose should be omitted </a:t>
            </a:r>
            <a:r>
              <a:rPr lang="en-IN" dirty="0"/>
              <a:t>and the operation performed that morning. </a:t>
            </a:r>
            <a:endParaRPr lang="en-IN" dirty="0" smtClean="0"/>
          </a:p>
          <a:p>
            <a:endParaRPr lang="en-IN" dirty="0"/>
          </a:p>
          <a:p>
            <a:r>
              <a:rPr lang="en-IN" dirty="0"/>
              <a:t>The first </a:t>
            </a:r>
            <a:r>
              <a:rPr lang="en-IN" dirty="0" err="1"/>
              <a:t>thromboprophylactic</a:t>
            </a:r>
            <a:r>
              <a:rPr lang="en-IN" dirty="0"/>
              <a:t> dose of LMWH should be given </a:t>
            </a:r>
            <a:r>
              <a:rPr lang="en-IN" dirty="0">
                <a:solidFill>
                  <a:srgbClr val="7030A0"/>
                </a:solidFill>
              </a:rPr>
              <a:t>as soon as possible after delivery</a:t>
            </a:r>
            <a:r>
              <a:rPr lang="en-IN" dirty="0"/>
              <a:t> provided there is </a:t>
            </a:r>
            <a:r>
              <a:rPr lang="en-IN" dirty="0">
                <a:solidFill>
                  <a:srgbClr val="7030A0"/>
                </a:solidFill>
              </a:rPr>
              <a:t>no postpartum haemorrhage and regional analgesia has not been used.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871391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476672"/>
            <a:ext cx="8568952" cy="6048672"/>
          </a:xfrm>
        </p:spPr>
        <p:txBody>
          <a:bodyPr>
            <a:normAutofit/>
          </a:bodyPr>
          <a:lstStyle/>
          <a:p>
            <a:endParaRPr lang="en-IN" dirty="0" smtClean="0"/>
          </a:p>
          <a:p>
            <a:endParaRPr lang="en-IN" dirty="0"/>
          </a:p>
          <a:p>
            <a:r>
              <a:rPr lang="en-IN" dirty="0" smtClean="0"/>
              <a:t>If </a:t>
            </a:r>
            <a:r>
              <a:rPr lang="en-IN" dirty="0"/>
              <a:t>LMWH precludes regional techniques (in, for example, the woman who presents in spontaneous labour within 12 hours of taking a LMWH dose), </a:t>
            </a:r>
            <a:r>
              <a:rPr lang="en-IN" dirty="0">
                <a:solidFill>
                  <a:srgbClr val="7030A0"/>
                </a:solidFill>
              </a:rPr>
              <a:t>alternative analgesia such as opiate-based intravenous </a:t>
            </a:r>
            <a:r>
              <a:rPr lang="en-IN" dirty="0"/>
              <a:t>patient-controlled analgesia can be offered.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1450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 smtClean="0">
                <a:solidFill>
                  <a:srgbClr val="33CC33"/>
                </a:solidFill>
              </a:rPr>
              <a:t>What </a:t>
            </a:r>
            <a:r>
              <a:rPr lang="en-IN" dirty="0">
                <a:solidFill>
                  <a:srgbClr val="33CC33"/>
                </a:solidFill>
              </a:rPr>
              <a:t>is the magnitude of risk of VTE after caesarean section</a:t>
            </a:r>
            <a:r>
              <a:rPr lang="en-IN" dirty="0" smtClean="0">
                <a:solidFill>
                  <a:srgbClr val="33CC33"/>
                </a:solidFill>
              </a:rPr>
              <a:t>?</a:t>
            </a:r>
          </a:p>
          <a:p>
            <a:r>
              <a:rPr lang="en-IN" dirty="0" smtClean="0"/>
              <a:t> </a:t>
            </a:r>
            <a:r>
              <a:rPr lang="en-IN" dirty="0"/>
              <a:t>All women who have had caesarean sections should be considered for </a:t>
            </a:r>
            <a:r>
              <a:rPr lang="en-IN" dirty="0" err="1">
                <a:solidFill>
                  <a:srgbClr val="7030A0"/>
                </a:solidFill>
              </a:rPr>
              <a:t>thromboprophylaxis</a:t>
            </a:r>
            <a:r>
              <a:rPr lang="en-IN" dirty="0">
                <a:solidFill>
                  <a:srgbClr val="7030A0"/>
                </a:solidFill>
              </a:rPr>
              <a:t> with LMWH for 10 days after delivery </a:t>
            </a:r>
            <a:r>
              <a:rPr lang="en-IN" dirty="0"/>
              <a:t>apart from those having an elective caesarean </a:t>
            </a:r>
            <a:r>
              <a:rPr lang="en-IN" dirty="0" smtClean="0"/>
              <a:t>section. </a:t>
            </a:r>
          </a:p>
          <a:p>
            <a:endParaRPr lang="en-IN" dirty="0" smtClean="0"/>
          </a:p>
          <a:p>
            <a:r>
              <a:rPr lang="en-IN" dirty="0" smtClean="0"/>
              <a:t>Most </a:t>
            </a:r>
            <a:r>
              <a:rPr lang="en-IN" dirty="0"/>
              <a:t>women who suffer a VTE after caesarean section have other risk factors including twin pregnancy, obesity, severe pre-</a:t>
            </a:r>
            <a:r>
              <a:rPr lang="en-IN" dirty="0" err="1"/>
              <a:t>eclampsia</a:t>
            </a:r>
            <a:r>
              <a:rPr lang="en-IN" dirty="0"/>
              <a:t>, reoperation, immobilisation and placenta </a:t>
            </a:r>
            <a:r>
              <a:rPr lang="en-IN" dirty="0" err="1" smtClean="0"/>
              <a:t>praevia</a:t>
            </a:r>
            <a:r>
              <a:rPr lang="en-IN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264" cy="684312"/>
          </a:xfrm>
        </p:spPr>
        <p:txBody>
          <a:bodyPr>
            <a:normAutofit fontScale="90000"/>
          </a:bodyPr>
          <a:lstStyle/>
          <a:p>
            <a:r>
              <a:rPr lang="en-IN" dirty="0"/>
              <a:t>Caesarean </a:t>
            </a:r>
            <a:r>
              <a:rPr lang="en-IN" dirty="0" smtClean="0"/>
              <a:t>section and VTE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3283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20688"/>
            <a:ext cx="9324528" cy="6237312"/>
          </a:xfrm>
        </p:spPr>
        <p:txBody>
          <a:bodyPr>
            <a:normAutofit/>
          </a:bodyPr>
          <a:lstStyle/>
          <a:p>
            <a:r>
              <a:rPr lang="en-IN" dirty="0"/>
              <a:t> Caesarean section is a </a:t>
            </a:r>
            <a:r>
              <a:rPr lang="en-IN" dirty="0">
                <a:solidFill>
                  <a:srgbClr val="7030A0"/>
                </a:solidFill>
              </a:rPr>
              <a:t>risk factor for death from PE.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Women delivered by </a:t>
            </a:r>
            <a:r>
              <a:rPr lang="en-IN" dirty="0">
                <a:solidFill>
                  <a:srgbClr val="7030A0"/>
                </a:solidFill>
              </a:rPr>
              <a:t>elective caesarean section have at least double the postpartum risk of VTE</a:t>
            </a:r>
            <a:r>
              <a:rPr lang="en-IN" dirty="0"/>
              <a:t> compared with </a:t>
            </a:r>
            <a:r>
              <a:rPr lang="en-IN" dirty="0">
                <a:solidFill>
                  <a:srgbClr val="7030A0"/>
                </a:solidFill>
              </a:rPr>
              <a:t>vaginal birth</a:t>
            </a:r>
            <a:r>
              <a:rPr lang="en-IN" dirty="0" smtClean="0"/>
              <a:t>.</a:t>
            </a:r>
          </a:p>
          <a:p>
            <a:pPr marL="109728" indent="0">
              <a:buNone/>
            </a:pPr>
            <a:endParaRPr lang="en-IN" dirty="0"/>
          </a:p>
          <a:p>
            <a:r>
              <a:rPr lang="en-IN" dirty="0"/>
              <a:t> The risk of </a:t>
            </a:r>
            <a:r>
              <a:rPr lang="en-IN" dirty="0">
                <a:solidFill>
                  <a:srgbClr val="7030A0"/>
                </a:solidFill>
              </a:rPr>
              <a:t>postpartum VTE after an emergency caesarean section is twice that after an elective caesarean section </a:t>
            </a:r>
            <a:r>
              <a:rPr lang="en-IN" dirty="0"/>
              <a:t>and four times that after a vaginal delivery.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525212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9073008" cy="612068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During pregnancy-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FFC000"/>
                </a:solidFill>
              </a:rPr>
              <a:t>Hypercoagulability</a:t>
            </a:r>
            <a:r>
              <a:rPr lang="en-US" dirty="0"/>
              <a:t>: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increase </a:t>
            </a:r>
            <a:r>
              <a:rPr lang="en-US" dirty="0"/>
              <a:t>in coagulation factors –I, VII, </a:t>
            </a:r>
            <a:r>
              <a:rPr lang="en-US" dirty="0" smtClean="0"/>
              <a:t>VIII, </a:t>
            </a:r>
            <a:r>
              <a:rPr lang="en-US" dirty="0" err="1" smtClean="0"/>
              <a:t>X,vWF</a:t>
            </a:r>
            <a:endParaRPr lang="en-US" dirty="0"/>
          </a:p>
          <a:p>
            <a:pPr>
              <a:defRPr/>
            </a:pPr>
            <a:r>
              <a:rPr lang="en-US" dirty="0"/>
              <a:t>Increase in plasminogen activator inhibitor 1 and 2 </a:t>
            </a:r>
          </a:p>
          <a:p>
            <a:pPr>
              <a:defRPr/>
            </a:pPr>
            <a:r>
              <a:rPr lang="en-US" dirty="0"/>
              <a:t>Decrease in protein S 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Venous stasis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dirty="0" smtClean="0"/>
              <a:t>increase </a:t>
            </a:r>
            <a:r>
              <a:rPr lang="en-US" dirty="0"/>
              <a:t>during pregnancy due to compression of inferior </a:t>
            </a:r>
            <a:r>
              <a:rPr lang="en-US" dirty="0" err="1"/>
              <a:t>venacava</a:t>
            </a:r>
            <a:r>
              <a:rPr lang="en-US" dirty="0"/>
              <a:t> and iliac veins by gravid uterus.</a:t>
            </a:r>
          </a:p>
          <a:p>
            <a:pPr>
              <a:defRPr/>
            </a:pPr>
            <a:r>
              <a:rPr lang="en-US" dirty="0"/>
              <a:t>Increased venous </a:t>
            </a:r>
            <a:r>
              <a:rPr lang="en-US" dirty="0" err="1"/>
              <a:t>distensibility</a:t>
            </a:r>
            <a:r>
              <a:rPr lang="en-US" dirty="0"/>
              <a:t> </a:t>
            </a:r>
            <a:r>
              <a:rPr lang="en-US" dirty="0" smtClean="0"/>
              <a:t>(progesterone effect)and </a:t>
            </a:r>
            <a:r>
              <a:rPr lang="en-US" dirty="0"/>
              <a:t>decreased venous tone.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FFC000"/>
                </a:solidFill>
              </a:rPr>
              <a:t>Endothelial injury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/>
              <a:t>vascular damage at delivery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47248" cy="850106"/>
          </a:xfrm>
        </p:spPr>
        <p:txBody>
          <a:bodyPr/>
          <a:lstStyle/>
          <a:p>
            <a:r>
              <a:rPr lang="en-IN" dirty="0" smtClean="0"/>
              <a:t>PATHOPHYSIOLOGY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6409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476672"/>
            <a:ext cx="8507288" cy="5530619"/>
          </a:xfrm>
        </p:spPr>
        <p:txBody>
          <a:bodyPr/>
          <a:lstStyle/>
          <a:p>
            <a:pPr marL="0" indent="0">
              <a:buNone/>
            </a:pPr>
            <a:r>
              <a:rPr lang="en-IN" dirty="0">
                <a:solidFill>
                  <a:srgbClr val="33CC33"/>
                </a:solidFill>
              </a:rPr>
              <a:t>Are specific surgical measures required for </a:t>
            </a:r>
            <a:r>
              <a:rPr lang="en-IN" dirty="0" err="1">
                <a:solidFill>
                  <a:srgbClr val="33CC33"/>
                </a:solidFill>
              </a:rPr>
              <a:t>anticoagulated</a:t>
            </a:r>
            <a:r>
              <a:rPr lang="en-IN" dirty="0">
                <a:solidFill>
                  <a:srgbClr val="33CC33"/>
                </a:solidFill>
              </a:rPr>
              <a:t> patients undergoing delivery by caesarean section</a:t>
            </a:r>
            <a:r>
              <a:rPr lang="en-IN" dirty="0" smtClean="0"/>
              <a:t>?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In patients receiving therapeutic doses of LMWH, </a:t>
            </a:r>
            <a:r>
              <a:rPr lang="en-IN" dirty="0">
                <a:solidFill>
                  <a:srgbClr val="7030A0"/>
                </a:solidFill>
              </a:rPr>
              <a:t>wound drains </a:t>
            </a:r>
            <a:r>
              <a:rPr lang="en-IN" dirty="0"/>
              <a:t>(abdominal and rectus sheath) should be considered at caesarean section and the skin incision should be closed with interrupted sutures </a:t>
            </a:r>
            <a:r>
              <a:rPr lang="en-IN" dirty="0">
                <a:solidFill>
                  <a:srgbClr val="7030A0"/>
                </a:solidFill>
              </a:rPr>
              <a:t>to allow drainage of any haematoma. </a:t>
            </a:r>
          </a:p>
        </p:txBody>
      </p:sp>
    </p:spTree>
    <p:extLst>
      <p:ext uri="{BB962C8B-B14F-4D97-AF65-F5344CB8AC3E}">
        <p14:creationId xmlns:p14="http://schemas.microsoft.com/office/powerpoint/2010/main" xmlns="" val="3097364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32656"/>
            <a:ext cx="8964488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33CC33"/>
                </a:solidFill>
              </a:rPr>
              <a:t>How is acute VTE diagnosed in pregnancy</a:t>
            </a:r>
            <a:r>
              <a:rPr lang="en-IN" dirty="0" smtClean="0">
                <a:solidFill>
                  <a:srgbClr val="33CC33"/>
                </a:solidFill>
              </a:rPr>
              <a:t>?</a:t>
            </a:r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Any </a:t>
            </a:r>
            <a:r>
              <a:rPr lang="en-IN" dirty="0"/>
              <a:t>woman with symptoms and/or signs suggestive of VTE should have objective testing performed expeditiously and treatment with low-molecular-weight heparin (LMWH) given </a:t>
            </a:r>
            <a:r>
              <a:rPr lang="en-IN" dirty="0" smtClean="0"/>
              <a:t> </a:t>
            </a:r>
            <a:r>
              <a:rPr lang="en-IN" dirty="0"/>
              <a:t>until the diagnosis is excluded by objective testing, unless treatment is strongly contraindicated.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Individual </a:t>
            </a:r>
            <a:r>
              <a:rPr lang="en-IN" dirty="0"/>
              <a:t>hospitals should have an agreed protocol for the objective diagnosis of suspected VTE during pregnancy.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This </a:t>
            </a:r>
            <a:r>
              <a:rPr lang="en-IN" dirty="0"/>
              <a:t>may recommend the involvement of obstetricians, radiologists, physicians and haematologists. </a:t>
            </a: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xmlns="" val="10635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458611"/>
          </a:xfrm>
        </p:spPr>
        <p:txBody>
          <a:bodyPr/>
          <a:lstStyle/>
          <a:p>
            <a:endParaRPr lang="en-IN" dirty="0" smtClean="0"/>
          </a:p>
          <a:p>
            <a:endParaRPr lang="en-IN" dirty="0"/>
          </a:p>
          <a:p>
            <a:r>
              <a:rPr lang="en-IN" dirty="0" smtClean="0"/>
              <a:t>If </a:t>
            </a:r>
            <a:r>
              <a:rPr lang="en-IN" dirty="0"/>
              <a:t>DVT remains </a:t>
            </a:r>
            <a:r>
              <a:rPr lang="en-IN" dirty="0">
                <a:solidFill>
                  <a:srgbClr val="7030A0"/>
                </a:solidFill>
              </a:rPr>
              <a:t>untreated</a:t>
            </a:r>
            <a:r>
              <a:rPr lang="en-IN" dirty="0"/>
              <a:t>, </a:t>
            </a:r>
            <a:r>
              <a:rPr lang="en-IN" dirty="0">
                <a:solidFill>
                  <a:srgbClr val="7030A0"/>
                </a:solidFill>
              </a:rPr>
              <a:t>15–24%</a:t>
            </a:r>
            <a:r>
              <a:rPr lang="en-IN" dirty="0"/>
              <a:t> of these patients </a:t>
            </a:r>
            <a:r>
              <a:rPr lang="en-IN" dirty="0">
                <a:solidFill>
                  <a:srgbClr val="7030A0"/>
                </a:solidFill>
              </a:rPr>
              <a:t>will develop PE</a:t>
            </a:r>
            <a:r>
              <a:rPr lang="en-IN" dirty="0"/>
              <a:t>.</a:t>
            </a:r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PE </a:t>
            </a:r>
            <a:r>
              <a:rPr lang="en-IN" dirty="0"/>
              <a:t>during pregnancy may be fatal in almost 15% of patients, and in 66% of these, </a:t>
            </a:r>
            <a:r>
              <a:rPr lang="en-IN" dirty="0">
                <a:solidFill>
                  <a:srgbClr val="7030A0"/>
                </a:solidFill>
              </a:rPr>
              <a:t>death will occur within 30 minutes of the embolic event.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802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rgbClr val="33CC33"/>
                </a:solidFill>
              </a:rPr>
              <a:t>What investigations are needed for the diagnosis of an acute DVT</a:t>
            </a:r>
            <a:r>
              <a:rPr lang="en-IN" dirty="0" smtClean="0"/>
              <a:t>?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>
                <a:solidFill>
                  <a:srgbClr val="7030A0"/>
                </a:solidFill>
              </a:rPr>
              <a:t>Compression duplex ultrasound </a:t>
            </a:r>
            <a:r>
              <a:rPr lang="en-IN" dirty="0"/>
              <a:t>should be undertaken where there is clinical suspicion of DVT</a:t>
            </a:r>
            <a:r>
              <a:rPr lang="en-IN" dirty="0" smtClean="0"/>
              <a:t>.</a:t>
            </a:r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If ultrasound is </a:t>
            </a:r>
            <a:r>
              <a:rPr lang="en-IN" dirty="0">
                <a:solidFill>
                  <a:srgbClr val="7030A0"/>
                </a:solidFill>
              </a:rPr>
              <a:t>negative</a:t>
            </a:r>
            <a:r>
              <a:rPr lang="en-IN" dirty="0"/>
              <a:t> and there is a low level of clinical suspicion, anticoagulant treatment can be discontinued. </a:t>
            </a:r>
            <a:endParaRPr lang="en-IN" dirty="0" smtClean="0"/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If </a:t>
            </a:r>
            <a:r>
              <a:rPr lang="en-IN" dirty="0"/>
              <a:t>ultrasound is negative and a </a:t>
            </a:r>
            <a:r>
              <a:rPr lang="en-IN" dirty="0">
                <a:solidFill>
                  <a:srgbClr val="7030A0"/>
                </a:solidFill>
              </a:rPr>
              <a:t>high level of clinical suspicion exists, anticoagulant treatment should be discontinued</a:t>
            </a:r>
            <a:r>
              <a:rPr lang="en-IN" dirty="0"/>
              <a:t> but the </a:t>
            </a:r>
            <a:r>
              <a:rPr lang="en-IN" dirty="0">
                <a:solidFill>
                  <a:srgbClr val="7030A0"/>
                </a:solidFill>
              </a:rPr>
              <a:t>ultrasound should be repeated on days 3 and 7. </a:t>
            </a:r>
            <a:endParaRPr lang="en-IN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7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74136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r>
              <a:rPr lang="en-IN" dirty="0" smtClean="0"/>
              <a:t> </a:t>
            </a:r>
            <a:r>
              <a:rPr lang="en-IN" dirty="0"/>
              <a:t>If </a:t>
            </a:r>
            <a:r>
              <a:rPr lang="en-IN" dirty="0">
                <a:solidFill>
                  <a:srgbClr val="7030A0"/>
                </a:solidFill>
              </a:rPr>
              <a:t>ultrasound confirms the diagnosis of DVT, anticoagulant treatment should be </a:t>
            </a:r>
            <a:r>
              <a:rPr lang="en-IN" dirty="0" smtClean="0">
                <a:solidFill>
                  <a:srgbClr val="7030A0"/>
                </a:solidFill>
              </a:rPr>
              <a:t>continued.</a:t>
            </a:r>
          </a:p>
          <a:p>
            <a:pPr marL="109728" indent="0">
              <a:buNone/>
            </a:pPr>
            <a:endParaRPr lang="en-IN" dirty="0">
              <a:solidFill>
                <a:srgbClr val="7030A0"/>
              </a:solidFill>
            </a:endParaRPr>
          </a:p>
          <a:p>
            <a:endParaRPr lang="en-IN" dirty="0" smtClean="0"/>
          </a:p>
          <a:p>
            <a:r>
              <a:rPr lang="en-IN" dirty="0" smtClean="0"/>
              <a:t>If </a:t>
            </a:r>
            <a:r>
              <a:rPr lang="en-IN" dirty="0">
                <a:solidFill>
                  <a:srgbClr val="7030A0"/>
                </a:solidFill>
              </a:rPr>
              <a:t>repeat testing is negative, no further treatment is required</a:t>
            </a:r>
            <a:r>
              <a:rPr lang="en-IN" dirty="0"/>
              <a:t>; if repeat testing confirms the presence of DVT, anticoagulant treatment should be recommenced and continued. </a:t>
            </a:r>
          </a:p>
        </p:txBody>
      </p:sp>
    </p:spTree>
    <p:extLst>
      <p:ext uri="{BB962C8B-B14F-4D97-AF65-F5344CB8AC3E}">
        <p14:creationId xmlns:p14="http://schemas.microsoft.com/office/powerpoint/2010/main" xmlns="" val="24281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rgbClr val="33CC33"/>
                </a:solidFill>
              </a:rPr>
              <a:t>What investigations are needed for the diagnosis of an acute PE? </a:t>
            </a:r>
            <a:endParaRPr lang="en-IN" dirty="0" smtClean="0">
              <a:solidFill>
                <a:srgbClr val="33CC33"/>
              </a:solidFill>
            </a:endParaRPr>
          </a:p>
          <a:p>
            <a:endParaRPr lang="en-IN" dirty="0" smtClean="0">
              <a:solidFill>
                <a:srgbClr val="33CC33"/>
              </a:solidFill>
            </a:endParaRPr>
          </a:p>
          <a:p>
            <a:r>
              <a:rPr lang="en-IN" dirty="0" smtClean="0"/>
              <a:t>Women </a:t>
            </a:r>
            <a:r>
              <a:rPr lang="en-IN" dirty="0"/>
              <a:t>presenting with symptoms and signs of an acute PE should have an </a:t>
            </a:r>
            <a:r>
              <a:rPr lang="en-IN" dirty="0">
                <a:solidFill>
                  <a:srgbClr val="7030A0"/>
                </a:solidFill>
              </a:rPr>
              <a:t>electrocardiogram (ECG) and a chest X-ray (CXR) performed</a:t>
            </a:r>
            <a:r>
              <a:rPr lang="en-IN" dirty="0"/>
              <a:t>. </a:t>
            </a:r>
            <a:endParaRPr lang="en-IN" dirty="0" smtClean="0"/>
          </a:p>
          <a:p>
            <a:pPr marL="109728" indent="0">
              <a:buNone/>
            </a:pPr>
            <a:endParaRPr lang="en-IN" dirty="0"/>
          </a:p>
          <a:p>
            <a:r>
              <a:rPr lang="en-IN" dirty="0" smtClean="0"/>
              <a:t> In </a:t>
            </a:r>
            <a:r>
              <a:rPr lang="en-IN" dirty="0"/>
              <a:t>women with </a:t>
            </a:r>
            <a:r>
              <a:rPr lang="en-IN" dirty="0">
                <a:solidFill>
                  <a:srgbClr val="7030A0"/>
                </a:solidFill>
              </a:rPr>
              <a:t>suspected PE who also have symptoms and signs of DVT, compression duplex ultrasound</a:t>
            </a:r>
            <a:r>
              <a:rPr lang="en-IN" dirty="0"/>
              <a:t> should be performed. </a:t>
            </a:r>
            <a:endParaRPr lang="en-IN" dirty="0" smtClean="0"/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If </a:t>
            </a:r>
            <a:r>
              <a:rPr lang="en-IN" dirty="0"/>
              <a:t>compression ultrasonography confirms the presence of DVT, no further investigation is necessary and treatment for VTE should continue. </a:t>
            </a: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xmlns="" val="43821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8640"/>
            <a:ext cx="9036496" cy="6669360"/>
          </a:xfrm>
        </p:spPr>
        <p:txBody>
          <a:bodyPr>
            <a:normAutofit/>
          </a:bodyPr>
          <a:lstStyle/>
          <a:p>
            <a:r>
              <a:rPr lang="en-IN" dirty="0"/>
              <a:t>In women with </a:t>
            </a:r>
            <a:r>
              <a:rPr lang="en-IN" dirty="0">
                <a:solidFill>
                  <a:srgbClr val="7030A0"/>
                </a:solidFill>
              </a:rPr>
              <a:t>suspected PE without symptoms and signs of DVT</a:t>
            </a:r>
            <a:r>
              <a:rPr lang="en-IN" dirty="0"/>
              <a:t>, a ventilation/perfusion (V/Q) lung scan or a computerised tomography pulmonary angiogram (CTPA) should be performed. </a:t>
            </a:r>
            <a:endParaRPr lang="en-IN" dirty="0" smtClean="0"/>
          </a:p>
          <a:p>
            <a:pPr marL="109728" indent="0">
              <a:buNone/>
            </a:pPr>
            <a:endParaRPr lang="en-IN" dirty="0"/>
          </a:p>
          <a:p>
            <a:r>
              <a:rPr lang="en-IN" dirty="0"/>
              <a:t>When the </a:t>
            </a:r>
            <a:r>
              <a:rPr lang="en-IN" dirty="0">
                <a:solidFill>
                  <a:srgbClr val="7030A0"/>
                </a:solidFill>
              </a:rPr>
              <a:t>chest X-ray is abnormal </a:t>
            </a:r>
            <a:r>
              <a:rPr lang="en-IN" dirty="0"/>
              <a:t>and there is a clinical suspicion of PE, </a:t>
            </a:r>
            <a:r>
              <a:rPr lang="en-IN" dirty="0">
                <a:solidFill>
                  <a:srgbClr val="7030A0"/>
                </a:solidFill>
              </a:rPr>
              <a:t>CTPA should be performed in preference to a V/Q scan</a:t>
            </a:r>
            <a:r>
              <a:rPr lang="en-IN" dirty="0"/>
              <a:t>. </a:t>
            </a:r>
          </a:p>
          <a:p>
            <a:endParaRPr lang="en-IN" dirty="0" smtClean="0"/>
          </a:p>
          <a:p>
            <a:r>
              <a:rPr lang="en-IN" dirty="0" smtClean="0"/>
              <a:t>Anticoagulant </a:t>
            </a:r>
            <a:r>
              <a:rPr lang="en-IN" dirty="0"/>
              <a:t>treatment should be continued until PE is definitively </a:t>
            </a:r>
            <a:r>
              <a:rPr lang="en-IN" dirty="0" smtClean="0"/>
              <a:t>excluded.</a:t>
            </a:r>
          </a:p>
          <a:p>
            <a:pPr marL="109728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734477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IN" dirty="0"/>
          </a:p>
          <a:p>
            <a:r>
              <a:rPr lang="en-IN" dirty="0" smtClean="0"/>
              <a:t>The </a:t>
            </a:r>
            <a:r>
              <a:rPr lang="en-IN" dirty="0"/>
              <a:t>choice of technique for definitive diagnosis (V/Q scan or CTPA) will depend </a:t>
            </a:r>
            <a:r>
              <a:rPr lang="en-IN" dirty="0">
                <a:solidFill>
                  <a:srgbClr val="7030A0"/>
                </a:solidFill>
              </a:rPr>
              <a:t>on local availability, and individual hospitals </a:t>
            </a:r>
            <a:r>
              <a:rPr lang="en-IN" dirty="0"/>
              <a:t>should have an agreed protocol for the objective diagnosis of suspected PE during pregnancy. </a:t>
            </a:r>
            <a:endParaRPr lang="en-IN" dirty="0" smtClean="0"/>
          </a:p>
          <a:p>
            <a:endParaRPr lang="en-IN" dirty="0"/>
          </a:p>
          <a:p>
            <a:r>
              <a:rPr lang="en-IN" dirty="0"/>
              <a:t>CTPA has potential advantages over V/Q imaging including: CTPA is </a:t>
            </a:r>
            <a:r>
              <a:rPr lang="en-IN" dirty="0">
                <a:solidFill>
                  <a:srgbClr val="7030A0"/>
                </a:solidFill>
              </a:rPr>
              <a:t>more readily available</a:t>
            </a:r>
            <a:r>
              <a:rPr lang="en-IN" dirty="0" smtClean="0"/>
              <a:t>, delivers </a:t>
            </a:r>
            <a:r>
              <a:rPr lang="en-IN" dirty="0"/>
              <a:t>a </a:t>
            </a:r>
            <a:r>
              <a:rPr lang="en-IN" dirty="0">
                <a:solidFill>
                  <a:srgbClr val="7030A0"/>
                </a:solidFill>
              </a:rPr>
              <a:t>low radiation dose to the </a:t>
            </a:r>
            <a:r>
              <a:rPr lang="en-IN" dirty="0" err="1">
                <a:solidFill>
                  <a:srgbClr val="7030A0"/>
                </a:solidFill>
              </a:rPr>
              <a:t>fetus</a:t>
            </a:r>
            <a:r>
              <a:rPr lang="en-IN" dirty="0">
                <a:solidFill>
                  <a:srgbClr val="7030A0"/>
                </a:solidFill>
              </a:rPr>
              <a:t>  </a:t>
            </a:r>
            <a:r>
              <a:rPr lang="en-IN" dirty="0"/>
              <a:t>and can </a:t>
            </a:r>
            <a:r>
              <a:rPr lang="en-IN" dirty="0">
                <a:solidFill>
                  <a:srgbClr val="7030A0"/>
                </a:solidFill>
              </a:rPr>
              <a:t>identify other pathology </a:t>
            </a:r>
            <a:r>
              <a:rPr lang="en-IN" dirty="0"/>
              <a:t>including pneumonia (5–7%), pulmonary oedema (2–6%) and rarely aortic dissection. </a:t>
            </a:r>
          </a:p>
          <a:p>
            <a:endParaRPr lang="en-IN" dirty="0"/>
          </a:p>
          <a:p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xmlns="" val="35541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8640"/>
            <a:ext cx="8964488" cy="64087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While </a:t>
            </a:r>
            <a:r>
              <a:rPr lang="en-IN" dirty="0"/>
              <a:t>CTPA is associated with a low risk of radiation for the </a:t>
            </a:r>
            <a:r>
              <a:rPr lang="en-IN" dirty="0" err="1" smtClean="0"/>
              <a:t>fetus</a:t>
            </a:r>
            <a:r>
              <a:rPr lang="en-IN" dirty="0" smtClean="0"/>
              <a:t> there is an </a:t>
            </a:r>
            <a:r>
              <a:rPr lang="en-IN" dirty="0">
                <a:solidFill>
                  <a:srgbClr val="7030A0"/>
                </a:solidFill>
              </a:rPr>
              <a:t>increased risk of </a:t>
            </a:r>
            <a:r>
              <a:rPr lang="en-IN" dirty="0" smtClean="0">
                <a:solidFill>
                  <a:srgbClr val="7030A0"/>
                </a:solidFill>
              </a:rPr>
              <a:t>maternal breast </a:t>
            </a:r>
            <a:r>
              <a:rPr lang="en-IN" dirty="0">
                <a:solidFill>
                  <a:srgbClr val="7030A0"/>
                </a:solidFill>
              </a:rPr>
              <a:t>cancer. </a:t>
            </a:r>
            <a:endParaRPr lang="en-IN" dirty="0" smtClean="0">
              <a:solidFill>
                <a:srgbClr val="7030A0"/>
              </a:solidFill>
            </a:endParaRPr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It </a:t>
            </a:r>
            <a:r>
              <a:rPr lang="en-IN" dirty="0"/>
              <a:t>would be prudent to recommend that </a:t>
            </a:r>
            <a:r>
              <a:rPr lang="en-IN" dirty="0">
                <a:solidFill>
                  <a:srgbClr val="7030A0"/>
                </a:solidFill>
              </a:rPr>
              <a:t>lung perfusion scans should be considered</a:t>
            </a:r>
            <a:r>
              <a:rPr lang="en-IN" dirty="0"/>
              <a:t> the investigation of first choice for young women, especially </a:t>
            </a:r>
            <a:r>
              <a:rPr lang="en-IN" dirty="0">
                <a:solidFill>
                  <a:srgbClr val="7030A0"/>
                </a:solidFill>
              </a:rPr>
              <a:t>if there is a family history of breast</a:t>
            </a:r>
            <a:r>
              <a:rPr lang="en-IN" dirty="0"/>
              <a:t> </a:t>
            </a:r>
            <a:r>
              <a:rPr lang="en-IN" dirty="0">
                <a:solidFill>
                  <a:srgbClr val="7030A0"/>
                </a:solidFill>
              </a:rPr>
              <a:t>cancer</a:t>
            </a:r>
            <a:r>
              <a:rPr lang="en-IN" dirty="0"/>
              <a:t> or the patient has had a previous chest CT </a:t>
            </a:r>
            <a:r>
              <a:rPr lang="en-IN" dirty="0" smtClean="0"/>
              <a:t>scan.</a:t>
            </a:r>
            <a:endParaRPr lang="en-IN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389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rgbClr val="33CC33"/>
                </a:solidFill>
              </a:rPr>
              <a:t>How should massive life-threatening PE in pregnancy and the </a:t>
            </a:r>
            <a:r>
              <a:rPr lang="en-IN" dirty="0" err="1">
                <a:solidFill>
                  <a:srgbClr val="33CC33"/>
                </a:solidFill>
              </a:rPr>
              <a:t>puerperium</a:t>
            </a:r>
            <a:r>
              <a:rPr lang="en-IN" dirty="0">
                <a:solidFill>
                  <a:srgbClr val="33CC33"/>
                </a:solidFill>
              </a:rPr>
              <a:t> be managed</a:t>
            </a:r>
            <a:r>
              <a:rPr lang="en-IN" dirty="0" smtClean="0">
                <a:solidFill>
                  <a:srgbClr val="33CC33"/>
                </a:solidFill>
              </a:rPr>
              <a:t>?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>
                <a:solidFill>
                  <a:srgbClr val="7030A0"/>
                </a:solidFill>
              </a:rPr>
              <a:t>Collapsed, shocked women who are pregnant or in the </a:t>
            </a:r>
            <a:r>
              <a:rPr lang="en-IN" dirty="0" err="1">
                <a:solidFill>
                  <a:srgbClr val="7030A0"/>
                </a:solidFill>
              </a:rPr>
              <a:t>puerperium</a:t>
            </a:r>
            <a:r>
              <a:rPr lang="en-IN" dirty="0">
                <a:solidFill>
                  <a:srgbClr val="7030A0"/>
                </a:solidFill>
              </a:rPr>
              <a:t> </a:t>
            </a:r>
            <a:r>
              <a:rPr lang="en-IN" dirty="0"/>
              <a:t>should be assessed by a team of experienced clinicians </a:t>
            </a:r>
            <a:r>
              <a:rPr lang="en-IN" dirty="0" smtClean="0"/>
              <a:t>and obstetrician.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Women should be managed on an individual basis regarding: intravenous unfractionated heparin, thrombolytic therapy or thoracotomy and surgical </a:t>
            </a:r>
            <a:r>
              <a:rPr lang="en-IN" dirty="0" err="1"/>
              <a:t>embolectomy</a:t>
            </a:r>
            <a:r>
              <a:rPr lang="en-IN" dirty="0" smtClean="0"/>
              <a:t>.</a:t>
            </a:r>
          </a:p>
          <a:p>
            <a:pPr marL="109728" indent="0">
              <a:buNone/>
            </a:pPr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Management should involve a multidisciplinary team including senior physicians, obstetricians and radiologists</a:t>
            </a:r>
            <a:r>
              <a:rPr lang="en-IN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626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54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/>
          </a:bodyPr>
          <a:lstStyle/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>
                <a:solidFill>
                  <a:srgbClr val="7030A0"/>
                </a:solidFill>
              </a:rPr>
              <a:t>Intravenous unfractionated heparin </a:t>
            </a:r>
            <a:r>
              <a:rPr lang="en-IN" dirty="0"/>
              <a:t>is the preferred, initial treatment in massive PE with cardiovascular compromise. </a:t>
            </a:r>
          </a:p>
          <a:p>
            <a:endParaRPr lang="en-IN" dirty="0" smtClean="0"/>
          </a:p>
          <a:p>
            <a:r>
              <a:rPr lang="en-IN" dirty="0" smtClean="0"/>
              <a:t>An </a:t>
            </a:r>
            <a:r>
              <a:rPr lang="en-IN" dirty="0"/>
              <a:t>urgent portable echocardiogram or CTPA within 1 hour of presentation should be arranged. </a:t>
            </a:r>
          </a:p>
          <a:p>
            <a:endParaRPr lang="en-IN" dirty="0" smtClean="0"/>
          </a:p>
          <a:p>
            <a:r>
              <a:rPr lang="en-IN" dirty="0" smtClean="0"/>
              <a:t>If </a:t>
            </a:r>
            <a:r>
              <a:rPr lang="en-IN" dirty="0"/>
              <a:t>massive PE is confirmed, or in extreme circumstances prior to confirmation, immediate thrombolysis should be considered.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1124409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32656"/>
            <a:ext cx="8686800" cy="6525344"/>
          </a:xfrm>
        </p:spPr>
        <p:txBody>
          <a:bodyPr>
            <a:normAutofit/>
          </a:bodyPr>
          <a:lstStyle/>
          <a:p>
            <a:endParaRPr lang="en-IN" dirty="0" smtClean="0"/>
          </a:p>
          <a:p>
            <a:r>
              <a:rPr lang="en-IN" dirty="0" smtClean="0"/>
              <a:t>Maternal </a:t>
            </a:r>
            <a:r>
              <a:rPr lang="en-IN" dirty="0"/>
              <a:t>resuscitation should commence following the principles of ABC and if cardiac arrest occurs, cardiopulmonary resuscitation should be performed with the woman in a left lateral tilt</a:t>
            </a:r>
            <a:r>
              <a:rPr lang="en-IN" dirty="0" smtClean="0"/>
              <a:t>.</a:t>
            </a:r>
          </a:p>
          <a:p>
            <a:pPr marL="109728" indent="0">
              <a:buNone/>
            </a:pPr>
            <a:r>
              <a:rPr lang="en-IN" dirty="0" smtClean="0"/>
              <a:t> </a:t>
            </a:r>
          </a:p>
          <a:p>
            <a:r>
              <a:rPr lang="en-IN" dirty="0" smtClean="0"/>
              <a:t>A </a:t>
            </a:r>
            <a:r>
              <a:rPr lang="en-IN" dirty="0" err="1"/>
              <a:t>perimortem</a:t>
            </a:r>
            <a:r>
              <a:rPr lang="en-IN" dirty="0"/>
              <a:t> caesarean section should be performed by 5 minutes if resuscitation is unsuccessful and the pregnancy is more than 20 </a:t>
            </a:r>
            <a:r>
              <a:rPr lang="en-IN" dirty="0" smtClean="0"/>
              <a:t>weeks. </a:t>
            </a:r>
          </a:p>
        </p:txBody>
      </p:sp>
    </p:spTree>
    <p:extLst>
      <p:ext uri="{BB962C8B-B14F-4D97-AF65-F5344CB8AC3E}">
        <p14:creationId xmlns:p14="http://schemas.microsoft.com/office/powerpoint/2010/main" xmlns="" val="14426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6480720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en-IN" dirty="0" smtClean="0"/>
              <a:t> Regimen </a:t>
            </a:r>
            <a:r>
              <a:rPr lang="en-IN" dirty="0"/>
              <a:t>for the administration of intravenous unfractionated heparin is:</a:t>
            </a:r>
          </a:p>
          <a:p>
            <a:pPr marL="109728" indent="0">
              <a:buNone/>
            </a:pPr>
            <a:r>
              <a:rPr lang="en-IN" dirty="0"/>
              <a:t> </a:t>
            </a:r>
            <a:endParaRPr lang="en-IN" dirty="0" smtClean="0"/>
          </a:p>
          <a:p>
            <a:r>
              <a:rPr lang="en-IN" dirty="0" smtClean="0">
                <a:solidFill>
                  <a:srgbClr val="7030A0"/>
                </a:solidFill>
              </a:rPr>
              <a:t>Loading </a:t>
            </a:r>
            <a:r>
              <a:rPr lang="en-IN" dirty="0">
                <a:solidFill>
                  <a:srgbClr val="7030A0"/>
                </a:solidFill>
              </a:rPr>
              <a:t>dose of 80 units/kg</a:t>
            </a:r>
            <a:r>
              <a:rPr lang="en-IN" dirty="0"/>
              <a:t>, followed by a </a:t>
            </a:r>
            <a:r>
              <a:rPr lang="en-IN" dirty="0">
                <a:solidFill>
                  <a:srgbClr val="7030A0"/>
                </a:solidFill>
              </a:rPr>
              <a:t>continuous intravenous infusion of 18 units/kg/hour </a:t>
            </a:r>
            <a:r>
              <a:rPr lang="en-IN" dirty="0" smtClean="0">
                <a:solidFill>
                  <a:srgbClr val="7030A0"/>
                </a:solidFill>
              </a:rPr>
              <a:t>.</a:t>
            </a:r>
            <a:endParaRPr lang="en-IN" dirty="0">
              <a:solidFill>
                <a:srgbClr val="7030A0"/>
              </a:solidFill>
            </a:endParaRPr>
          </a:p>
          <a:p>
            <a:endParaRPr lang="en-IN" dirty="0" smtClean="0"/>
          </a:p>
          <a:p>
            <a:r>
              <a:rPr lang="en-IN" dirty="0" smtClean="0"/>
              <a:t>If </a:t>
            </a:r>
            <a:r>
              <a:rPr lang="en-IN" dirty="0"/>
              <a:t>a patient </a:t>
            </a:r>
            <a:r>
              <a:rPr lang="en-IN" dirty="0">
                <a:solidFill>
                  <a:srgbClr val="7030A0"/>
                </a:solidFill>
              </a:rPr>
              <a:t>has received thrombolysis </a:t>
            </a:r>
            <a:r>
              <a:rPr lang="en-IN" dirty="0"/>
              <a:t>, </a:t>
            </a:r>
            <a:r>
              <a:rPr lang="en-IN" dirty="0">
                <a:solidFill>
                  <a:srgbClr val="7030A0"/>
                </a:solidFill>
              </a:rPr>
              <a:t>the loading dose of heparin should be omitted</a:t>
            </a:r>
            <a:r>
              <a:rPr lang="en-IN" dirty="0"/>
              <a:t> and an infusion started at 18 </a:t>
            </a:r>
            <a:r>
              <a:rPr lang="en-IN" dirty="0" smtClean="0"/>
              <a:t>units/kg/hour.</a:t>
            </a:r>
          </a:p>
          <a:p>
            <a:r>
              <a:rPr lang="en-IN" dirty="0" smtClean="0"/>
              <a:t> </a:t>
            </a:r>
            <a:endParaRPr lang="en-IN" dirty="0"/>
          </a:p>
          <a:p>
            <a:r>
              <a:rPr lang="en-IN" dirty="0"/>
              <a:t>It  is mandatory to </a:t>
            </a:r>
            <a:r>
              <a:rPr lang="en-IN" dirty="0">
                <a:solidFill>
                  <a:srgbClr val="7030A0"/>
                </a:solidFill>
              </a:rPr>
              <a:t>measure activated partial </a:t>
            </a:r>
            <a:r>
              <a:rPr lang="en-IN" dirty="0" err="1">
                <a:solidFill>
                  <a:srgbClr val="7030A0"/>
                </a:solidFill>
              </a:rPr>
              <a:t>thromboplastin</a:t>
            </a:r>
            <a:r>
              <a:rPr lang="en-IN" dirty="0">
                <a:solidFill>
                  <a:srgbClr val="7030A0"/>
                </a:solidFill>
              </a:rPr>
              <a:t> time (APTT) level 4–6 hours after the loading dose</a:t>
            </a:r>
            <a:r>
              <a:rPr lang="en-IN" dirty="0"/>
              <a:t>, 6 hours after any dose change and then at least daily when in the therapeutic range</a:t>
            </a:r>
            <a:r>
              <a:rPr lang="en-IN" dirty="0" smtClean="0"/>
              <a:t>.</a:t>
            </a:r>
          </a:p>
          <a:p>
            <a:pPr marL="109728" indent="0">
              <a:buNone/>
            </a:pPr>
            <a:endParaRPr lang="en-IN" dirty="0"/>
          </a:p>
          <a:p>
            <a:r>
              <a:rPr lang="en-IN" dirty="0"/>
              <a:t> The therapeutic target APTT ratio is usually 1.5–2.5 times the average laboratory control value. </a:t>
            </a:r>
            <a:endParaRPr lang="en-IN" dirty="0" smtClean="0"/>
          </a:p>
          <a:p>
            <a:pPr marL="109728" indent="0">
              <a:buNone/>
            </a:pPr>
            <a:endParaRPr lang="en-IN" dirty="0"/>
          </a:p>
          <a:p>
            <a:r>
              <a:rPr lang="en-IN" dirty="0"/>
              <a:t>The infusion rate should be adjusted according to the </a:t>
            </a:r>
            <a:r>
              <a:rPr lang="en-IN" dirty="0" smtClean="0"/>
              <a:t>APTT.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2044473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 smtClean="0">
                <a:solidFill>
                  <a:srgbClr val="33CC33"/>
                </a:solidFill>
              </a:rPr>
              <a:t>Should </a:t>
            </a:r>
            <a:r>
              <a:rPr lang="en-IN" dirty="0">
                <a:solidFill>
                  <a:srgbClr val="33CC33"/>
                </a:solidFill>
              </a:rPr>
              <a:t>graduated elastic compression stockings be employed in the acute management of VTE in pregnancy</a:t>
            </a:r>
            <a:r>
              <a:rPr lang="en-IN" dirty="0" smtClean="0">
                <a:solidFill>
                  <a:srgbClr val="33CC33"/>
                </a:solidFill>
              </a:rPr>
              <a:t>?</a:t>
            </a:r>
          </a:p>
          <a:p>
            <a:pPr marL="0" indent="0">
              <a:buNone/>
            </a:pPr>
            <a:endParaRPr lang="en-IN" dirty="0" smtClean="0">
              <a:solidFill>
                <a:srgbClr val="33CC33"/>
              </a:solidFill>
            </a:endParaRPr>
          </a:p>
          <a:p>
            <a:r>
              <a:rPr lang="en-IN" dirty="0" smtClean="0"/>
              <a:t> </a:t>
            </a:r>
            <a:r>
              <a:rPr lang="en-IN" dirty="0"/>
              <a:t>In the initial management of DVT, </a:t>
            </a:r>
            <a:r>
              <a:rPr lang="en-IN" dirty="0">
                <a:solidFill>
                  <a:srgbClr val="7030A0"/>
                </a:solidFill>
              </a:rPr>
              <a:t>the leg should be elevated and a graduated elastic compression stocking applied to reduce oedema</a:t>
            </a:r>
            <a:r>
              <a:rPr lang="en-IN" dirty="0"/>
              <a:t>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Mobilisation </a:t>
            </a:r>
            <a:r>
              <a:rPr lang="en-IN" dirty="0"/>
              <a:t>with graduated elastic compression stockings should be encouraged. </a:t>
            </a:r>
            <a:r>
              <a:rPr lang="en-IN" dirty="0" smtClean="0"/>
              <a:t> </a:t>
            </a:r>
          </a:p>
          <a:p>
            <a:pPr marL="109728" indent="0">
              <a:buNone/>
            </a:pP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6632"/>
            <a:ext cx="8604448" cy="64807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  Additional </a:t>
            </a:r>
            <a:r>
              <a:rPr lang="en-IN" dirty="0"/>
              <a:t>therapies</a:t>
            </a:r>
          </a:p>
        </p:txBody>
      </p:sp>
    </p:spTree>
    <p:extLst>
      <p:ext uri="{BB962C8B-B14F-4D97-AF65-F5344CB8AC3E}">
        <p14:creationId xmlns:p14="http://schemas.microsoft.com/office/powerpoint/2010/main" xmlns="" val="14564892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rgbClr val="33CC33"/>
                </a:solidFill>
              </a:rPr>
              <a:t>What is the role of inferior vena cava filters in the management of VTE in pregnancy? </a:t>
            </a:r>
            <a:endParaRPr lang="en-IN" dirty="0" smtClean="0">
              <a:solidFill>
                <a:srgbClr val="33CC33"/>
              </a:solidFill>
            </a:endParaRPr>
          </a:p>
          <a:p>
            <a:endParaRPr lang="en-IN" dirty="0" smtClean="0"/>
          </a:p>
          <a:p>
            <a:r>
              <a:rPr lang="en-IN" dirty="0" smtClean="0"/>
              <a:t>Placement </a:t>
            </a:r>
            <a:r>
              <a:rPr lang="en-IN" dirty="0"/>
              <a:t>of a temporary inferior vena cava (IVC) filter in obstetric practice is indicated when </a:t>
            </a:r>
            <a:r>
              <a:rPr lang="en-IN" dirty="0">
                <a:solidFill>
                  <a:srgbClr val="7030A0"/>
                </a:solidFill>
              </a:rPr>
              <a:t>recurrent thromboembolism occurs despite adequate anticoagulation, or when anticoagulation is </a:t>
            </a:r>
            <a:r>
              <a:rPr lang="en-IN" dirty="0" smtClean="0">
                <a:solidFill>
                  <a:srgbClr val="7030A0"/>
                </a:solidFill>
              </a:rPr>
              <a:t>contraindicated. </a:t>
            </a:r>
            <a:endParaRPr lang="en-IN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The long-term safety of IVC filters is uncertain and the main complications associated with vena cava filters are migration, an increased risk of lower limb DVT and </a:t>
            </a:r>
            <a:r>
              <a:rPr lang="en-IN" dirty="0" err="1"/>
              <a:t>caval</a:t>
            </a:r>
            <a:r>
              <a:rPr lang="en-IN" dirty="0"/>
              <a:t> thrombosis and, rarely, </a:t>
            </a:r>
            <a:r>
              <a:rPr lang="en-IN" dirty="0" smtClean="0"/>
              <a:t>infection.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9469778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 smtClean="0">
                <a:solidFill>
                  <a:srgbClr val="33CC33"/>
                </a:solidFill>
              </a:rPr>
              <a:t>What </a:t>
            </a:r>
            <a:r>
              <a:rPr lang="en-IN" dirty="0">
                <a:solidFill>
                  <a:srgbClr val="33CC33"/>
                </a:solidFill>
              </a:rPr>
              <a:t>measures can be employed to prevent the development of post-thrombotic </a:t>
            </a:r>
            <a:r>
              <a:rPr lang="en-IN" dirty="0" smtClean="0">
                <a:solidFill>
                  <a:srgbClr val="33CC33"/>
                </a:solidFill>
              </a:rPr>
              <a:t>syndrome?</a:t>
            </a:r>
          </a:p>
          <a:p>
            <a:endParaRPr lang="en-IN" dirty="0" smtClean="0"/>
          </a:p>
          <a:p>
            <a:r>
              <a:rPr lang="en-IN" dirty="0" smtClean="0"/>
              <a:t>Women </a:t>
            </a:r>
            <a:r>
              <a:rPr lang="en-IN" dirty="0"/>
              <a:t>should be advised that </a:t>
            </a:r>
            <a:r>
              <a:rPr lang="en-IN" dirty="0">
                <a:solidFill>
                  <a:srgbClr val="7030A0"/>
                </a:solidFill>
              </a:rPr>
              <a:t>prolonged use of LMWH (more than 12 weeks)</a:t>
            </a:r>
            <a:r>
              <a:rPr lang="en-IN" dirty="0"/>
              <a:t> is associated with a significantly lower chance of developing post-thrombotic syndrome.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Following </a:t>
            </a:r>
            <a:r>
              <a:rPr lang="en-IN" dirty="0"/>
              <a:t>a DVT, graduated elastic compression stockings should be worn on the affected leg to reduce pain and </a:t>
            </a:r>
            <a:r>
              <a:rPr lang="en-IN" dirty="0" smtClean="0"/>
              <a:t>swelling. </a:t>
            </a:r>
          </a:p>
          <a:p>
            <a:pPr marL="109728" indent="0">
              <a:buNone/>
            </a:pPr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252520" cy="643136"/>
          </a:xfrm>
        </p:spPr>
        <p:txBody>
          <a:bodyPr>
            <a:normAutofit fontScale="90000"/>
          </a:bodyPr>
          <a:lstStyle/>
          <a:p>
            <a:r>
              <a:rPr lang="en-IN" dirty="0"/>
              <a:t>Prevention of post-thrombotic syndrome</a:t>
            </a:r>
          </a:p>
        </p:txBody>
      </p:sp>
    </p:spTree>
    <p:extLst>
      <p:ext uri="{BB962C8B-B14F-4D97-AF65-F5344CB8AC3E}">
        <p14:creationId xmlns:p14="http://schemas.microsoft.com/office/powerpoint/2010/main" xmlns="" val="30320362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332656"/>
            <a:ext cx="4572000" cy="6525344"/>
          </a:xfrm>
        </p:spPr>
        <p:txBody>
          <a:bodyPr>
            <a:normAutofit/>
          </a:bodyPr>
          <a:lstStyle/>
          <a:p>
            <a:r>
              <a:rPr lang="en-IN" dirty="0"/>
              <a:t>The post-thrombotic syndrome (PTS) is characterised by chronic persistent leg swelling, pain, a feeling of heaviness, dependant cyanosis, </a:t>
            </a:r>
            <a:r>
              <a:rPr lang="en-IN" dirty="0" err="1"/>
              <a:t>telangiectasis</a:t>
            </a:r>
            <a:r>
              <a:rPr lang="en-IN" dirty="0"/>
              <a:t>, chronic pigmentation, eczema, associated varicose veins and in the most severe cases, venous ulceration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6643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38986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805264"/>
          </a:xfrm>
        </p:spPr>
        <p:txBody>
          <a:bodyPr>
            <a:normAutofit/>
          </a:bodyPr>
          <a:lstStyle/>
          <a:p>
            <a:endParaRPr lang="en-IN" dirty="0" smtClean="0">
              <a:solidFill>
                <a:srgbClr val="7030A0"/>
              </a:solidFill>
            </a:endParaRPr>
          </a:p>
          <a:p>
            <a:r>
              <a:rPr lang="en-IN" dirty="0" smtClean="0">
                <a:solidFill>
                  <a:srgbClr val="7030A0"/>
                </a:solidFill>
              </a:rPr>
              <a:t>Thrombophilia </a:t>
            </a:r>
            <a:r>
              <a:rPr lang="en-IN" dirty="0">
                <a:solidFill>
                  <a:srgbClr val="7030A0"/>
                </a:solidFill>
              </a:rPr>
              <a:t>testing should be performed once anticoagulant therapy has been discontinued </a:t>
            </a:r>
            <a:r>
              <a:rPr lang="en-IN" dirty="0"/>
              <a:t>only if it is considered that the results would influence the </a:t>
            </a:r>
            <a:r>
              <a:rPr lang="en-IN" dirty="0">
                <a:solidFill>
                  <a:srgbClr val="7030A0"/>
                </a:solidFill>
              </a:rPr>
              <a:t>woman’s future management</a:t>
            </a:r>
            <a:r>
              <a:rPr lang="en-IN" dirty="0" smtClean="0">
                <a:solidFill>
                  <a:srgbClr val="7030A0"/>
                </a:solidFill>
              </a:rPr>
              <a:t>.</a:t>
            </a:r>
          </a:p>
          <a:p>
            <a:endParaRPr lang="en-IN" dirty="0" smtClean="0"/>
          </a:p>
          <a:p>
            <a:r>
              <a:rPr lang="en-IN" dirty="0" smtClean="0"/>
              <a:t> </a:t>
            </a:r>
            <a:r>
              <a:rPr lang="en-IN" dirty="0"/>
              <a:t>At the postnatal review, an assessment should be made of </a:t>
            </a:r>
            <a:r>
              <a:rPr lang="en-IN" dirty="0">
                <a:solidFill>
                  <a:srgbClr val="7030A0"/>
                </a:solidFill>
              </a:rPr>
              <a:t>post-thrombotic venous damage </a:t>
            </a:r>
            <a:r>
              <a:rPr lang="en-IN" dirty="0"/>
              <a:t>and advice should be given on the need for </a:t>
            </a:r>
            <a:r>
              <a:rPr lang="en-IN" dirty="0" err="1"/>
              <a:t>thromboprophylaxis</a:t>
            </a:r>
            <a:r>
              <a:rPr lang="en-IN" dirty="0"/>
              <a:t> in any future pregnancy and at other times of increased risk </a:t>
            </a:r>
            <a:r>
              <a:rPr lang="en-IN" dirty="0" smtClean="0"/>
              <a:t>. </a:t>
            </a:r>
          </a:p>
          <a:p>
            <a:pPr marL="109728" indent="0">
              <a:buNone/>
            </a:pPr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47248" cy="828328"/>
          </a:xfrm>
        </p:spPr>
        <p:txBody>
          <a:bodyPr/>
          <a:lstStyle/>
          <a:p>
            <a:r>
              <a:rPr lang="en-IN" dirty="0"/>
              <a:t>Postnatal clinic review</a:t>
            </a:r>
          </a:p>
        </p:txBody>
      </p:sp>
    </p:spTree>
    <p:extLst>
      <p:ext uri="{BB962C8B-B14F-4D97-AF65-F5344CB8AC3E}">
        <p14:creationId xmlns:p14="http://schemas.microsoft.com/office/powerpoint/2010/main" xmlns="" val="24667954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260648"/>
            <a:ext cx="8784976" cy="6408712"/>
          </a:xfrm>
        </p:spPr>
        <p:txBody>
          <a:bodyPr>
            <a:normAutofit fontScale="92500" lnSpcReduction="20000"/>
          </a:bodyPr>
          <a:lstStyle/>
          <a:p>
            <a:pPr marL="109728" indent="0" fontAlgn="base">
              <a:buNone/>
            </a:pPr>
            <a:r>
              <a:rPr lang="en-IN" b="1" dirty="0">
                <a:solidFill>
                  <a:srgbClr val="33CC33"/>
                </a:solidFill>
              </a:rPr>
              <a:t>How should a woman with a history of VTE who requires contraception be treated?</a:t>
            </a:r>
          </a:p>
          <a:p>
            <a:pPr fontAlgn="base"/>
            <a:endParaRPr lang="en-IN" dirty="0" smtClean="0"/>
          </a:p>
          <a:p>
            <a:pPr fontAlgn="base"/>
            <a:r>
              <a:rPr lang="en-IN" dirty="0" smtClean="0">
                <a:solidFill>
                  <a:srgbClr val="7030A0"/>
                </a:solidFill>
              </a:rPr>
              <a:t>Avoid </a:t>
            </a:r>
            <a:r>
              <a:rPr lang="en-IN" dirty="0">
                <a:solidFill>
                  <a:srgbClr val="7030A0"/>
                </a:solidFill>
              </a:rPr>
              <a:t>combined oral contraceptives</a:t>
            </a:r>
            <a:r>
              <a:rPr lang="en-IN" dirty="0"/>
              <a:t>, as they may increase the risk of recurrent </a:t>
            </a:r>
            <a:r>
              <a:rPr lang="en-IN" dirty="0" smtClean="0"/>
              <a:t>VTE.</a:t>
            </a:r>
            <a:endParaRPr lang="en-IN" b="1" dirty="0"/>
          </a:p>
          <a:p>
            <a:pPr marL="109728" indent="0" fontAlgn="base">
              <a:buNone/>
            </a:pPr>
            <a:r>
              <a:rPr lang="en-IN" dirty="0"/>
              <a:t> </a:t>
            </a:r>
            <a:endParaRPr lang="en-IN" dirty="0" smtClean="0"/>
          </a:p>
          <a:p>
            <a:pPr fontAlgn="base"/>
            <a:r>
              <a:rPr lang="en-IN" dirty="0" smtClean="0"/>
              <a:t>First </a:t>
            </a:r>
            <a:r>
              <a:rPr lang="en-IN" dirty="0"/>
              <a:t>choice contraceptives are effective non-hormonal preparations, such as the </a:t>
            </a:r>
            <a:r>
              <a:rPr lang="en-IN" dirty="0">
                <a:solidFill>
                  <a:srgbClr val="7030A0"/>
                </a:solidFill>
              </a:rPr>
              <a:t>copper intrauterine device</a:t>
            </a:r>
            <a:r>
              <a:rPr lang="en-IN" dirty="0" smtClean="0">
                <a:solidFill>
                  <a:srgbClr val="7030A0"/>
                </a:solidFill>
              </a:rPr>
              <a:t>.</a:t>
            </a:r>
          </a:p>
          <a:p>
            <a:pPr fontAlgn="base"/>
            <a:endParaRPr lang="en-IN" dirty="0" smtClean="0">
              <a:solidFill>
                <a:srgbClr val="7030A0"/>
              </a:solidFill>
            </a:endParaRPr>
          </a:p>
          <a:p>
            <a:pPr fontAlgn="base"/>
            <a:r>
              <a:rPr lang="en-IN" dirty="0" smtClean="0"/>
              <a:t> </a:t>
            </a:r>
            <a:r>
              <a:rPr lang="en-IN" dirty="0"/>
              <a:t>If non-hormonal contraceptive options are discussed and found unsuitable, we would recommend a </a:t>
            </a:r>
            <a:r>
              <a:rPr lang="en-IN" dirty="0" err="1">
                <a:solidFill>
                  <a:srgbClr val="7030A0"/>
                </a:solidFill>
              </a:rPr>
              <a:t>levonorgestrel</a:t>
            </a:r>
            <a:r>
              <a:rPr lang="en-IN" dirty="0">
                <a:solidFill>
                  <a:srgbClr val="7030A0"/>
                </a:solidFill>
              </a:rPr>
              <a:t> intrauterine device </a:t>
            </a:r>
            <a:r>
              <a:rPr lang="en-IN" dirty="0"/>
              <a:t>in women who wish to continue contraceptive use after a first </a:t>
            </a:r>
            <a:r>
              <a:rPr lang="en-IN" dirty="0" smtClean="0"/>
              <a:t>VTE.</a:t>
            </a:r>
          </a:p>
          <a:p>
            <a:pPr marL="109728" indent="0" fontAlgn="base">
              <a:buNone/>
            </a:pPr>
            <a:endParaRPr lang="en-IN" dirty="0" smtClean="0"/>
          </a:p>
          <a:p>
            <a:pPr fontAlgn="base"/>
            <a:r>
              <a:rPr lang="en-IN" dirty="0" smtClean="0"/>
              <a:t> </a:t>
            </a:r>
            <a:r>
              <a:rPr lang="en-IN" dirty="0"/>
              <a:t>Another option would be the </a:t>
            </a:r>
            <a:r>
              <a:rPr lang="en-IN" dirty="0" err="1">
                <a:solidFill>
                  <a:srgbClr val="7030A0"/>
                </a:solidFill>
              </a:rPr>
              <a:t>progestogen</a:t>
            </a:r>
            <a:r>
              <a:rPr lang="en-IN" dirty="0">
                <a:solidFill>
                  <a:srgbClr val="7030A0"/>
                </a:solidFill>
              </a:rPr>
              <a:t> only pill</a:t>
            </a:r>
            <a:r>
              <a:rPr lang="en-IN" dirty="0"/>
              <a:t>, as studies show no increased risk of recurrent or primary VTE in </a:t>
            </a:r>
            <a:r>
              <a:rPr lang="en-IN" dirty="0" smtClean="0"/>
              <a:t>its users.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6145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7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eading direct cause of </a:t>
            </a:r>
            <a:r>
              <a:rPr lang="en-US" dirty="0" smtClean="0">
                <a:solidFill>
                  <a:schemeClr val="accent2"/>
                </a:solidFill>
              </a:rPr>
              <a:t>maternal death</a:t>
            </a:r>
            <a:r>
              <a:rPr lang="en-US" dirty="0" smtClean="0"/>
              <a:t> throughout pregnancy.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C000"/>
                </a:solidFill>
              </a:rPr>
              <a:t>1 in 1,000 </a:t>
            </a:r>
            <a:r>
              <a:rPr lang="en-US" dirty="0" smtClean="0"/>
              <a:t>in pregnancy or postpartum.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C000"/>
                </a:solidFill>
              </a:rPr>
              <a:t> Pregnant and postpartum </a:t>
            </a:r>
            <a:r>
              <a:rPr lang="en-US" dirty="0" smtClean="0"/>
              <a:t>women are  approximately</a:t>
            </a:r>
            <a:r>
              <a:rPr lang="en-US" dirty="0" smtClean="0">
                <a:solidFill>
                  <a:srgbClr val="FFC000"/>
                </a:solidFill>
              </a:rPr>
              <a:t> 4 to 5 times</a:t>
            </a:r>
            <a:r>
              <a:rPr lang="en-US" dirty="0" smtClean="0"/>
              <a:t> more likely to develop VTE than </a:t>
            </a:r>
            <a:r>
              <a:rPr lang="en-US" dirty="0" err="1" smtClean="0"/>
              <a:t>nonpregnant</a:t>
            </a:r>
            <a:r>
              <a:rPr lang="en-US" dirty="0" smtClean="0"/>
              <a:t> women.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Frequency of VTE is as much as </a:t>
            </a:r>
            <a:r>
              <a:rPr lang="en-US" dirty="0" smtClean="0">
                <a:solidFill>
                  <a:srgbClr val="FFC000"/>
                </a:solidFill>
              </a:rPr>
              <a:t>5 times greater postpartum</a:t>
            </a:r>
            <a:r>
              <a:rPr lang="en-US" dirty="0" smtClean="0"/>
              <a:t> than for the antepartum period.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47248" cy="1116360"/>
          </a:xfrm>
        </p:spPr>
        <p:txBody>
          <a:bodyPr/>
          <a:lstStyle/>
          <a:p>
            <a:r>
              <a:rPr lang="en-IN" dirty="0" smtClean="0"/>
              <a:t>VENOUS THROMBOEMBOLISM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4423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525344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FFC000"/>
                </a:solidFill>
              </a:rPr>
              <a:t>Obstetrical risk factors: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Cesarean delivery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Diabetes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Hemorrhage and anemia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Hyperemesis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Immobility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err="1"/>
              <a:t>Multifetal</a:t>
            </a:r>
            <a:r>
              <a:rPr lang="en-US" dirty="0"/>
              <a:t> gestation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err="1"/>
              <a:t>Multiparity</a:t>
            </a:r>
            <a:r>
              <a:rPr lang="en-US" dirty="0"/>
              <a:t>&gt;3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Preeclampsia</a:t>
            </a:r>
          </a:p>
          <a:p>
            <a:pPr marL="320040" indent="-32004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Puerperal infection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3939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704</TotalTime>
  <Words>3690</Words>
  <Application>Microsoft Office PowerPoint</Application>
  <PresentationFormat>On-screen Show (4:3)</PresentationFormat>
  <Paragraphs>460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Concourse</vt:lpstr>
      <vt:lpstr>THROMBOEMBOLISM in PREGNANCY</vt:lpstr>
      <vt:lpstr>Slide 2</vt:lpstr>
      <vt:lpstr>Slide 3</vt:lpstr>
      <vt:lpstr>Slide 4</vt:lpstr>
      <vt:lpstr>Slide 5</vt:lpstr>
      <vt:lpstr>PATHOPHYSIOLOGY</vt:lpstr>
      <vt:lpstr>Slide 7</vt:lpstr>
      <vt:lpstr>VENOUS THROMBOEMBOLISM</vt:lpstr>
      <vt:lpstr>Slide 9</vt:lpstr>
      <vt:lpstr>GENERAL CAUSES</vt:lpstr>
      <vt:lpstr>Thromboembolism in Pregnancy</vt:lpstr>
      <vt:lpstr>Superficial Thrombophlebitis</vt:lpstr>
      <vt:lpstr>Slide 13</vt:lpstr>
      <vt:lpstr>DEEP VEIN THROMBOSIS</vt:lpstr>
      <vt:lpstr>Clinical Features</vt:lpstr>
      <vt:lpstr>Slide 16</vt:lpstr>
      <vt:lpstr>INVESTIGATIONS</vt:lpstr>
      <vt:lpstr>Slide 18</vt:lpstr>
      <vt:lpstr>D -dimer screening tests </vt:lpstr>
      <vt:lpstr>D-dimer values(micg/ml)</vt:lpstr>
      <vt:lpstr>Slide 21</vt:lpstr>
      <vt:lpstr>PULMONARY EMBOLISM</vt:lpstr>
      <vt:lpstr>DIAGNOSIS</vt:lpstr>
      <vt:lpstr>Slide 24</vt:lpstr>
      <vt:lpstr>Slide 25</vt:lpstr>
      <vt:lpstr>Slide 26</vt:lpstr>
      <vt:lpstr>PHARMACOLOGICAL AGENTS FOR ANTI THROMBOTIC THERAPY</vt:lpstr>
      <vt:lpstr>LOW MOLECULAR WEIGHT HEPARIN</vt:lpstr>
      <vt:lpstr>Slide 29</vt:lpstr>
      <vt:lpstr>Slide 30</vt:lpstr>
      <vt:lpstr>Slide 31</vt:lpstr>
      <vt:lpstr>Slide 32</vt:lpstr>
      <vt:lpstr>Slide 33</vt:lpstr>
      <vt:lpstr>UNFRACTIONATED HEPARIN</vt:lpstr>
      <vt:lpstr>Danaparoid</vt:lpstr>
      <vt:lpstr>Slide 36</vt:lpstr>
      <vt:lpstr>Fondaparinux</vt:lpstr>
      <vt:lpstr>Slide 38</vt:lpstr>
      <vt:lpstr>Warfarin Vit K antagonist</vt:lpstr>
      <vt:lpstr>Slide 40</vt:lpstr>
      <vt:lpstr>Dextran</vt:lpstr>
      <vt:lpstr>GREEN TOP GUIDELINES FOR THROMBOPROPHYLAXIS  AND ACUTE MANAGEMENT OF THROMBOEMBOLISM</vt:lpstr>
      <vt:lpstr>Slide 43</vt:lpstr>
      <vt:lpstr>Slide 44</vt:lpstr>
      <vt:lpstr>Slide 45</vt:lpstr>
      <vt:lpstr>Slide 46</vt:lpstr>
      <vt:lpstr>Previous VTE or thrombophilia  </vt:lpstr>
      <vt:lpstr>How should women with previous VTE be managed in pregnancy?</vt:lpstr>
      <vt:lpstr>Thrombophilia-associated VTE</vt:lpstr>
      <vt:lpstr>Slide 50</vt:lpstr>
      <vt:lpstr>Slide 51</vt:lpstr>
      <vt:lpstr>Slide 52</vt:lpstr>
      <vt:lpstr>Slide 53</vt:lpstr>
      <vt:lpstr>Slide 54</vt:lpstr>
      <vt:lpstr>Thromboprophylaxis during labour and delivery</vt:lpstr>
      <vt:lpstr>Slide 56</vt:lpstr>
      <vt:lpstr>Slide 57</vt:lpstr>
      <vt:lpstr>Caesarean section and VTE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  Additional therapies</vt:lpstr>
      <vt:lpstr>Slide 74</vt:lpstr>
      <vt:lpstr>Prevention of post-thrombotic syndrome</vt:lpstr>
      <vt:lpstr>Slide 76</vt:lpstr>
      <vt:lpstr>Postnatal clinic review</vt:lpstr>
      <vt:lpstr>Slide 78</vt:lpstr>
      <vt:lpstr>Slide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104</cp:revision>
  <dcterms:created xsi:type="dcterms:W3CDTF">2018-03-28T13:47:08Z</dcterms:created>
  <dcterms:modified xsi:type="dcterms:W3CDTF">2019-10-03T12:11:59Z</dcterms:modified>
</cp:coreProperties>
</file>