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8" r:id="rId3"/>
    <p:sldId id="259" r:id="rId4"/>
    <p:sldId id="260" r:id="rId5"/>
    <p:sldId id="261" r:id="rId6"/>
    <p:sldId id="262" r:id="rId7"/>
    <p:sldId id="272" r:id="rId8"/>
    <p:sldId id="273" r:id="rId9"/>
    <p:sldId id="274" r:id="rId10"/>
    <p:sldId id="275" r:id="rId11"/>
    <p:sldId id="276" r:id="rId12"/>
    <p:sldId id="26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315" r:id="rId29"/>
    <p:sldId id="294" r:id="rId30"/>
    <p:sldId id="296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16" r:id="rId39"/>
    <p:sldId id="306" r:id="rId40"/>
    <p:sldId id="307" r:id="rId41"/>
    <p:sldId id="308" r:id="rId42"/>
    <p:sldId id="309" r:id="rId43"/>
    <p:sldId id="310" r:id="rId44"/>
    <p:sldId id="313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1372" y="192150"/>
            <a:ext cx="546125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354" y="2936494"/>
            <a:ext cx="8543290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6B84E-E699-41BD-AF72-3594B79E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231106"/>
          </a:xfrm>
        </p:spPr>
        <p:txBody>
          <a:bodyPr/>
          <a:lstStyle/>
          <a:p>
            <a:r>
              <a:rPr lang="en-IN" dirty="0"/>
              <a:t>COMPLIATION AND MANAEMENT OF UNSAFE EAR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0C66EC-7DDA-44CE-A918-A8C72B7E164C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712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082" y="192150"/>
            <a:ext cx="2498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Calibri"/>
                <a:cs typeface="Calibri"/>
              </a:rPr>
              <a:t>PATHOLOGY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473950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19100" indent="-407034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419734" algn="l"/>
              </a:tabLst>
            </a:pPr>
            <a:r>
              <a:rPr sz="3200" b="1" spc="-10" dirty="0">
                <a:latin typeface="Calibri"/>
                <a:cs typeface="Calibri"/>
              </a:rPr>
              <a:t>Cholesteatoma.</a:t>
            </a:r>
            <a:endParaRPr sz="32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9734" algn="l"/>
              </a:tabLst>
            </a:pPr>
            <a:r>
              <a:rPr sz="3200" b="1" spc="-10" dirty="0">
                <a:latin typeface="Calibri"/>
                <a:cs typeface="Calibri"/>
              </a:rPr>
              <a:t>Osteitis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granulation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tissue.</a:t>
            </a:r>
            <a:endParaRPr sz="32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9734" algn="l"/>
              </a:tabLst>
            </a:pPr>
            <a:r>
              <a:rPr sz="3200" b="1" spc="-5" dirty="0">
                <a:latin typeface="Calibri"/>
                <a:cs typeface="Calibri"/>
              </a:rPr>
              <a:t>Ossicular necrosis </a:t>
            </a:r>
            <a:r>
              <a:rPr sz="3200" b="1" spc="-15" dirty="0">
                <a:latin typeface="Calibri"/>
                <a:cs typeface="Calibri"/>
              </a:rPr>
              <a:t>(cholesteatoma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hearer)</a:t>
            </a:r>
            <a:endParaRPr sz="3200">
              <a:latin typeface="Calibri"/>
              <a:cs typeface="Calibri"/>
            </a:endParaRPr>
          </a:p>
          <a:p>
            <a:pPr marL="418465" indent="-4064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9100" algn="l"/>
              </a:tabLst>
            </a:pPr>
            <a:r>
              <a:rPr sz="3200" b="1" spc="-10" dirty="0">
                <a:latin typeface="Calibri"/>
                <a:cs typeface="Calibri"/>
              </a:rPr>
              <a:t>Cholesterol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granuloma.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19200"/>
            <a:ext cx="8482584" cy="433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610" y="192150"/>
            <a:ext cx="3194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5" dirty="0">
                <a:latin typeface="Calibri"/>
                <a:cs typeface="Calibri"/>
              </a:rPr>
              <a:t>BACTERIOLOGY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361555" cy="43434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27355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Pus </a:t>
            </a:r>
            <a:r>
              <a:rPr sz="3200" spc="-5" dirty="0">
                <a:latin typeface="Calibri"/>
                <a:cs typeface="Calibri"/>
              </a:rPr>
              <a:t>culture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both </a:t>
            </a:r>
            <a:r>
              <a:rPr sz="3200" dirty="0">
                <a:latin typeface="Calibri"/>
                <a:cs typeface="Calibri"/>
              </a:rPr>
              <a:t>types of </a:t>
            </a:r>
            <a:r>
              <a:rPr sz="3200" spc="-10" dirty="0">
                <a:latin typeface="Calibri"/>
                <a:cs typeface="Calibri"/>
              </a:rPr>
              <a:t>aerobic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5" dirty="0">
                <a:latin typeface="Calibri"/>
                <a:cs typeface="Calibri"/>
              </a:rPr>
              <a:t>anaerobic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CSOM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Common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aerobic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organisms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5" dirty="0">
                <a:latin typeface="Calibri"/>
                <a:cs typeface="Calibri"/>
              </a:rPr>
              <a:t>Pseudomonas</a:t>
            </a:r>
            <a:r>
              <a:rPr sz="2800" i="1" spc="-6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aeruginosa,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5" dirty="0">
                <a:latin typeface="Calibri"/>
                <a:cs typeface="Calibri"/>
              </a:rPr>
              <a:t>Proteus,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10" dirty="0">
                <a:latin typeface="Calibri"/>
                <a:cs typeface="Calibri"/>
              </a:rPr>
              <a:t>Escherichia </a:t>
            </a:r>
            <a:r>
              <a:rPr sz="2800" i="1" spc="-15" dirty="0">
                <a:latin typeface="Calibri"/>
                <a:cs typeface="Calibri"/>
              </a:rPr>
              <a:t>coli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15" dirty="0">
                <a:latin typeface="Calibri"/>
                <a:cs typeface="Calibri"/>
              </a:rPr>
              <a:t>Staphylococcus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aureus,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Anaerobes </a:t>
            </a:r>
            <a:r>
              <a:rPr sz="3200" i="1" spc="-5" dirty="0">
                <a:latin typeface="Calibri"/>
                <a:cs typeface="Calibri"/>
              </a:rPr>
              <a:t>include Bacteroides fragilis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5" dirty="0">
                <a:latin typeface="Calibri"/>
                <a:cs typeface="Calibri"/>
              </a:rPr>
              <a:t>anaerobic</a:t>
            </a:r>
            <a:r>
              <a:rPr sz="3200" spc="-10" dirty="0">
                <a:latin typeface="Calibri"/>
                <a:cs typeface="Calibri"/>
              </a:rPr>
              <a:t> Streptococci.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609" y="192150"/>
            <a:ext cx="2431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30" dirty="0">
                <a:latin typeface="Calibri"/>
                <a:cs typeface="Calibri"/>
              </a:rPr>
              <a:t>SYMPTOMS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9461"/>
            <a:ext cx="7886065" cy="4224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b="1" spc="-15" dirty="0">
                <a:latin typeface="Calibri"/>
                <a:cs typeface="Calibri"/>
              </a:rPr>
              <a:t>Ear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discharge.</a:t>
            </a:r>
            <a:endParaRPr sz="2700">
              <a:latin typeface="Calibri"/>
              <a:cs typeface="Calibri"/>
            </a:endParaRPr>
          </a:p>
          <a:p>
            <a:pPr marL="527685" marR="40640" indent="77470">
              <a:lnSpc>
                <a:spcPts val="2920"/>
              </a:lnSpc>
              <a:spcBef>
                <a:spcPts val="690"/>
              </a:spcBef>
            </a:pPr>
            <a:r>
              <a:rPr sz="2700" dirty="0">
                <a:latin typeface="Calibri"/>
                <a:cs typeface="Calibri"/>
              </a:rPr>
              <a:t>Usually </a:t>
            </a:r>
            <a:r>
              <a:rPr sz="2700" spc="-40" dirty="0">
                <a:latin typeface="Calibri"/>
                <a:cs typeface="Calibri"/>
              </a:rPr>
              <a:t>scanty, </a:t>
            </a:r>
            <a:r>
              <a:rPr sz="2700" spc="-5" dirty="0">
                <a:latin typeface="Calibri"/>
                <a:cs typeface="Calibri"/>
              </a:rPr>
              <a:t>but </a:t>
            </a:r>
            <a:r>
              <a:rPr sz="2700" spc="-20" dirty="0">
                <a:latin typeface="Calibri"/>
                <a:cs typeface="Calibri"/>
              </a:rPr>
              <a:t>always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foul-smelling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due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bone 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destruction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AutoNum type="arabicPeriod" startAt="2"/>
              <a:tabLst>
                <a:tab pos="356235" algn="l"/>
              </a:tabLst>
            </a:pPr>
            <a:r>
              <a:rPr sz="2700" b="1" dirty="0">
                <a:latin typeface="Calibri"/>
                <a:cs typeface="Calibri"/>
              </a:rPr>
              <a:t>Hearing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loss.</a:t>
            </a:r>
            <a:endParaRPr sz="2700">
              <a:latin typeface="Calibri"/>
              <a:cs typeface="Calibri"/>
            </a:endParaRPr>
          </a:p>
          <a:p>
            <a:pPr marL="355600" marR="312420" indent="77470">
              <a:lnSpc>
                <a:spcPct val="90000"/>
              </a:lnSpc>
              <a:spcBef>
                <a:spcPts val="650"/>
              </a:spcBef>
            </a:pPr>
            <a:r>
              <a:rPr sz="2700" spc="-5" dirty="0">
                <a:latin typeface="Calibri"/>
                <a:cs typeface="Calibri"/>
              </a:rPr>
              <a:t>Hearing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normal </a:t>
            </a:r>
            <a:r>
              <a:rPr sz="2700" dirty="0">
                <a:latin typeface="Calibri"/>
                <a:cs typeface="Calibri"/>
              </a:rPr>
              <a:t>when </a:t>
            </a:r>
            <a:r>
              <a:rPr sz="2700" spc="-5" dirty="0">
                <a:latin typeface="Calibri"/>
                <a:cs typeface="Calibri"/>
              </a:rPr>
              <a:t>ossicular </a:t>
            </a:r>
            <a:r>
              <a:rPr sz="2700" dirty="0">
                <a:latin typeface="Calibri"/>
                <a:cs typeface="Calibri"/>
              </a:rPr>
              <a:t>chain is </a:t>
            </a:r>
            <a:r>
              <a:rPr sz="2700" spc="-15" dirty="0">
                <a:latin typeface="Calibri"/>
                <a:cs typeface="Calibri"/>
              </a:rPr>
              <a:t>intact </a:t>
            </a:r>
            <a:r>
              <a:rPr sz="2700" spc="-5" dirty="0">
                <a:latin typeface="Calibri"/>
                <a:cs typeface="Calibri"/>
              </a:rPr>
              <a:t>or  </a:t>
            </a:r>
            <a:r>
              <a:rPr sz="2700" dirty="0">
                <a:latin typeface="Calibri"/>
                <a:cs typeface="Calibri"/>
              </a:rPr>
              <a:t>when </a:t>
            </a:r>
            <a:r>
              <a:rPr sz="2700" spc="-10" dirty="0">
                <a:latin typeface="Calibri"/>
                <a:cs typeface="Calibri"/>
              </a:rPr>
              <a:t>cholesteatoma, having </a:t>
            </a:r>
            <a:r>
              <a:rPr sz="2700" spc="-20" dirty="0">
                <a:latin typeface="Calibri"/>
                <a:cs typeface="Calibri"/>
              </a:rPr>
              <a:t>destroyed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ossicles,  </a:t>
            </a:r>
            <a:r>
              <a:rPr sz="2700" spc="-10" dirty="0">
                <a:latin typeface="Calibri"/>
                <a:cs typeface="Calibri"/>
              </a:rPr>
              <a:t>bridges the </a:t>
            </a:r>
            <a:r>
              <a:rPr sz="2700" spc="-20" dirty="0">
                <a:latin typeface="Calibri"/>
                <a:cs typeface="Calibri"/>
              </a:rPr>
              <a:t>gap </a:t>
            </a:r>
            <a:r>
              <a:rPr sz="2700" spc="-5" dirty="0">
                <a:latin typeface="Calibri"/>
                <a:cs typeface="Calibri"/>
              </a:rPr>
              <a:t>caused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spc="-20" dirty="0">
                <a:latin typeface="Calibri"/>
                <a:cs typeface="Calibri"/>
              </a:rPr>
              <a:t>destroyed </a:t>
            </a:r>
            <a:r>
              <a:rPr sz="2700" spc="-5" dirty="0">
                <a:latin typeface="Calibri"/>
                <a:cs typeface="Calibri"/>
              </a:rPr>
              <a:t>ossicles  </a:t>
            </a:r>
            <a:r>
              <a:rPr sz="2700" spc="-10" dirty="0">
                <a:latin typeface="Calibri"/>
                <a:cs typeface="Calibri"/>
              </a:rPr>
              <a:t>(</a:t>
            </a:r>
            <a:r>
              <a:rPr sz="2700" i="1" spc="-10" dirty="0">
                <a:latin typeface="Calibri"/>
                <a:cs typeface="Calibri"/>
              </a:rPr>
              <a:t>cholesteatoma</a:t>
            </a:r>
            <a:r>
              <a:rPr sz="2700" i="1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hearer).</a:t>
            </a:r>
            <a:endParaRPr sz="2700">
              <a:latin typeface="Calibri"/>
              <a:cs typeface="Calibri"/>
            </a:endParaRPr>
          </a:p>
          <a:p>
            <a:pPr marL="433705" indent="-344170">
              <a:lnSpc>
                <a:spcPct val="100000"/>
              </a:lnSpc>
              <a:spcBef>
                <a:spcPts val="325"/>
              </a:spcBef>
              <a:buAutoNum type="arabicPeriod" startAt="3"/>
              <a:tabLst>
                <a:tab pos="434340" algn="l"/>
              </a:tabLst>
            </a:pPr>
            <a:r>
              <a:rPr sz="2700" b="1" spc="-5" dirty="0">
                <a:latin typeface="Calibri"/>
                <a:cs typeface="Calibri"/>
              </a:rPr>
              <a:t>Bleeding</a:t>
            </a:r>
            <a:r>
              <a:rPr sz="2700" spc="-5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spc="-10" dirty="0">
                <a:latin typeface="Calibri"/>
                <a:cs typeface="Calibri"/>
              </a:rPr>
              <a:t>granulations </a:t>
            </a:r>
            <a:r>
              <a:rPr sz="2700" spc="-5" dirty="0">
                <a:latin typeface="Calibri"/>
                <a:cs typeface="Calibri"/>
              </a:rPr>
              <a:t>or </a:t>
            </a:r>
            <a:r>
              <a:rPr sz="2700" dirty="0">
                <a:latin typeface="Calibri"/>
                <a:cs typeface="Calibri"/>
              </a:rPr>
              <a:t>the polyp when </a:t>
            </a:r>
            <a:r>
              <a:rPr sz="2700" spc="-5" dirty="0">
                <a:latin typeface="Calibri"/>
                <a:cs typeface="Calibri"/>
              </a:rPr>
              <a:t>cleaning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70" dirty="0">
                <a:latin typeface="Calibri"/>
                <a:cs typeface="Calibri"/>
              </a:rPr>
              <a:t>ear.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2785" y="461899"/>
            <a:ext cx="1136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/>
                <a:cs typeface="Calibri"/>
              </a:rPr>
              <a:t>SIGN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7269"/>
            <a:ext cx="7981315" cy="42792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b="1" spc="-20" dirty="0">
                <a:latin typeface="Calibri"/>
                <a:cs typeface="Calibri"/>
              </a:rPr>
              <a:t>Perforation</a:t>
            </a:r>
            <a:r>
              <a:rPr sz="3000" spc="-2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527685" marR="499109" indent="85090">
              <a:lnSpc>
                <a:spcPts val="3240"/>
              </a:lnSpc>
              <a:spcBef>
                <a:spcPts val="775"/>
              </a:spcBef>
            </a:pPr>
            <a:r>
              <a:rPr sz="3000" dirty="0">
                <a:latin typeface="Calibri"/>
                <a:cs typeface="Calibri"/>
              </a:rPr>
              <a:t>It is </a:t>
            </a:r>
            <a:r>
              <a:rPr sz="3000" spc="-5" dirty="0">
                <a:latin typeface="Calibri"/>
                <a:cs typeface="Calibri"/>
              </a:rPr>
              <a:t>either </a:t>
            </a:r>
            <a:r>
              <a:rPr sz="3000" spc="-15" dirty="0">
                <a:latin typeface="Calibri"/>
                <a:cs typeface="Calibri"/>
              </a:rPr>
              <a:t>attic </a:t>
            </a:r>
            <a:r>
              <a:rPr sz="3000" spc="-5" dirty="0">
                <a:latin typeface="Calibri"/>
                <a:cs typeface="Calibri"/>
              </a:rPr>
              <a:t>or </a:t>
            </a:r>
            <a:r>
              <a:rPr sz="3000" spc="-15" dirty="0">
                <a:latin typeface="Calibri"/>
                <a:cs typeface="Calibri"/>
              </a:rPr>
              <a:t>postero-superior </a:t>
            </a:r>
            <a:r>
              <a:rPr sz="3000" spc="-5" dirty="0">
                <a:latin typeface="Calibri"/>
                <a:cs typeface="Calibri"/>
              </a:rPr>
              <a:t>marginal  </a:t>
            </a:r>
            <a:r>
              <a:rPr sz="3000" dirty="0">
                <a:latin typeface="Calibri"/>
                <a:cs typeface="Calibri"/>
              </a:rPr>
              <a:t>type.</a:t>
            </a:r>
            <a:endParaRPr sz="3000">
              <a:latin typeface="Calibri"/>
              <a:cs typeface="Calibri"/>
            </a:endParaRPr>
          </a:p>
          <a:p>
            <a:pPr marL="393700" indent="-381635">
              <a:lnSpc>
                <a:spcPct val="100000"/>
              </a:lnSpc>
              <a:spcBef>
                <a:spcPts val="310"/>
              </a:spcBef>
              <a:buAutoNum type="arabicPeriod" startAt="2"/>
              <a:tabLst>
                <a:tab pos="394335" algn="l"/>
              </a:tabLst>
            </a:pPr>
            <a:r>
              <a:rPr sz="3000" b="1" spc="-15" dirty="0">
                <a:latin typeface="Calibri"/>
                <a:cs typeface="Calibri"/>
              </a:rPr>
              <a:t>Retraction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pocket.</a:t>
            </a:r>
            <a:endParaRPr sz="3000">
              <a:latin typeface="Calibri"/>
              <a:cs typeface="Calibri"/>
            </a:endParaRPr>
          </a:p>
          <a:p>
            <a:pPr marL="355600" marR="5080">
              <a:lnSpc>
                <a:spcPts val="3240"/>
              </a:lnSpc>
              <a:spcBef>
                <a:spcPts val="770"/>
              </a:spcBef>
            </a:pPr>
            <a:r>
              <a:rPr sz="3000" dirty="0">
                <a:latin typeface="Calibri"/>
                <a:cs typeface="Calibri"/>
              </a:rPr>
              <a:t>An </a:t>
            </a:r>
            <a:r>
              <a:rPr sz="3000" spc="-15" dirty="0">
                <a:latin typeface="Calibri"/>
                <a:cs typeface="Calibri"/>
              </a:rPr>
              <a:t>invagination </a:t>
            </a:r>
            <a:r>
              <a:rPr sz="3000" spc="-5" dirty="0">
                <a:latin typeface="Calibri"/>
                <a:cs typeface="Calibri"/>
              </a:rPr>
              <a:t>of tympanic </a:t>
            </a:r>
            <a:r>
              <a:rPr sz="3000" spc="-10" dirty="0">
                <a:latin typeface="Calibri"/>
                <a:cs typeface="Calibri"/>
              </a:rPr>
              <a:t>membrane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seen </a:t>
            </a:r>
            <a:r>
              <a:rPr sz="3000" dirty="0">
                <a:latin typeface="Calibri"/>
                <a:cs typeface="Calibri"/>
              </a:rPr>
              <a:t>in  the </a:t>
            </a:r>
            <a:r>
              <a:rPr sz="3000" spc="-15" dirty="0">
                <a:latin typeface="Calibri"/>
                <a:cs typeface="Calibri"/>
              </a:rPr>
              <a:t>attic </a:t>
            </a:r>
            <a:r>
              <a:rPr sz="3000" spc="-5" dirty="0">
                <a:latin typeface="Calibri"/>
                <a:cs typeface="Calibri"/>
              </a:rPr>
              <a:t>or </a:t>
            </a:r>
            <a:r>
              <a:rPr sz="3000" spc="-15" dirty="0">
                <a:latin typeface="Calibri"/>
                <a:cs typeface="Calibri"/>
              </a:rPr>
              <a:t>posterosuperior </a:t>
            </a:r>
            <a:r>
              <a:rPr sz="3000" spc="-10" dirty="0">
                <a:latin typeface="Calibri"/>
                <a:cs typeface="Calibri"/>
              </a:rPr>
              <a:t>area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pars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tensa.</a:t>
            </a:r>
            <a:endParaRPr sz="3000">
              <a:latin typeface="Calibri"/>
              <a:cs typeface="Calibri"/>
            </a:endParaRPr>
          </a:p>
          <a:p>
            <a:pPr marL="355600" marR="1006475" indent="-342900">
              <a:lnSpc>
                <a:spcPts val="3240"/>
              </a:lnSpc>
              <a:spcBef>
                <a:spcPts val="720"/>
              </a:spcBef>
            </a:pPr>
            <a:r>
              <a:rPr sz="3000" i="1" dirty="0">
                <a:solidFill>
                  <a:srgbClr val="FF0000"/>
                </a:solidFill>
                <a:latin typeface="Calibri"/>
                <a:cs typeface="Calibri"/>
              </a:rPr>
              <a:t>There </a:t>
            </a:r>
            <a:r>
              <a:rPr sz="3000" i="1" spc="-5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3000" i="1" spc="-15" dirty="0">
                <a:solidFill>
                  <a:srgbClr val="FF0000"/>
                </a:solidFill>
                <a:latin typeface="Calibri"/>
                <a:cs typeface="Calibri"/>
              </a:rPr>
              <a:t>four stages </a:t>
            </a:r>
            <a:r>
              <a:rPr sz="3000" i="1" spc="-5" dirty="0">
                <a:solidFill>
                  <a:srgbClr val="FF0000"/>
                </a:solidFill>
                <a:latin typeface="Calibri"/>
                <a:cs typeface="Calibri"/>
              </a:rPr>
              <a:t>of tympanic</a:t>
            </a:r>
            <a:r>
              <a:rPr sz="3000" i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membrane  retraction.</a:t>
            </a:r>
            <a:endParaRPr sz="30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315"/>
              </a:spcBef>
              <a:buAutoNum type="arabicPeriod" startAt="3"/>
              <a:tabLst>
                <a:tab pos="393700" algn="l"/>
              </a:tabLst>
            </a:pPr>
            <a:r>
              <a:rPr sz="3000" b="1" spc="-15" dirty="0">
                <a:latin typeface="Calibri"/>
                <a:cs typeface="Calibri"/>
              </a:rPr>
              <a:t>Cholesteatoma.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1584"/>
            <a:ext cx="4387215" cy="3566795"/>
          </a:xfrm>
          <a:custGeom>
            <a:avLst/>
            <a:gdLst/>
            <a:ahLst/>
            <a:cxnLst/>
            <a:rect l="l" t="t" r="r" b="b"/>
            <a:pathLst>
              <a:path w="4387215" h="3566795">
                <a:moveTo>
                  <a:pt x="0" y="3566414"/>
                </a:moveTo>
                <a:lnTo>
                  <a:pt x="4387215" y="3566414"/>
                </a:lnTo>
                <a:lnTo>
                  <a:pt x="4387215" y="0"/>
                </a:lnTo>
                <a:lnTo>
                  <a:pt x="0" y="0"/>
                </a:lnTo>
                <a:lnTo>
                  <a:pt x="0" y="3566414"/>
                </a:lnTo>
                <a:close/>
              </a:path>
            </a:pathLst>
          </a:custGeom>
          <a:solidFill>
            <a:srgbClr val="F7954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7215" y="3291584"/>
            <a:ext cx="4756785" cy="3566795"/>
          </a:xfrm>
          <a:custGeom>
            <a:avLst/>
            <a:gdLst/>
            <a:ahLst/>
            <a:cxnLst/>
            <a:rect l="l" t="t" r="r" b="b"/>
            <a:pathLst>
              <a:path w="4756784" h="3566795">
                <a:moveTo>
                  <a:pt x="0" y="3566414"/>
                </a:moveTo>
                <a:lnTo>
                  <a:pt x="4756785" y="3566414"/>
                </a:lnTo>
                <a:lnTo>
                  <a:pt x="4756785" y="0"/>
                </a:lnTo>
                <a:lnTo>
                  <a:pt x="0" y="0"/>
                </a:lnTo>
                <a:lnTo>
                  <a:pt x="0" y="3566414"/>
                </a:lnTo>
                <a:close/>
              </a:path>
            </a:pathLst>
          </a:custGeom>
          <a:solidFill>
            <a:srgbClr val="F7954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721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2915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63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08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63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548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6807"/>
            <a:ext cx="1147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Stage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66590" y="6807"/>
            <a:ext cx="39954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20" dirty="0">
                <a:latin typeface="Calibri"/>
                <a:cs typeface="Calibri"/>
              </a:rPr>
              <a:t>Tympanic </a:t>
            </a:r>
            <a:r>
              <a:rPr sz="3200" spc="-10" dirty="0">
                <a:latin typeface="Calibri"/>
                <a:cs typeface="Calibri"/>
              </a:rPr>
              <a:t>membrane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20" dirty="0">
                <a:latin typeface="Calibri"/>
                <a:cs typeface="Calibri"/>
              </a:rPr>
              <a:t>retracted </a:t>
            </a:r>
            <a:r>
              <a:rPr sz="3200" spc="-5" dirty="0">
                <a:latin typeface="Calibri"/>
                <a:cs typeface="Calibri"/>
              </a:rPr>
              <a:t>but does not  </a:t>
            </a:r>
            <a:r>
              <a:rPr sz="3200" spc="-15" dirty="0">
                <a:latin typeface="Calibri"/>
                <a:cs typeface="Calibri"/>
              </a:rPr>
              <a:t>contact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incus.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3299586"/>
            <a:ext cx="1256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Stage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6590" y="3299586"/>
            <a:ext cx="433197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0995">
              <a:lnSpc>
                <a:spcPct val="100000"/>
              </a:lnSpc>
              <a:spcBef>
                <a:spcPts val="10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20" dirty="0">
                <a:latin typeface="Calibri"/>
                <a:cs typeface="Calibri"/>
              </a:rPr>
              <a:t>Tympanic </a:t>
            </a:r>
            <a:r>
              <a:rPr sz="3200" spc="-10" dirty="0">
                <a:latin typeface="Calibri"/>
                <a:cs typeface="Calibri"/>
              </a:rPr>
              <a:t>membrane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20" dirty="0">
                <a:latin typeface="Calibri"/>
                <a:cs typeface="Calibri"/>
              </a:rPr>
              <a:t>retracted </a:t>
            </a:r>
            <a:r>
              <a:rPr sz="3200" spc="-5" dirty="0">
                <a:latin typeface="Calibri"/>
                <a:cs typeface="Calibri"/>
              </a:rPr>
              <a:t>deep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contacts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incus.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Middle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ear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mucosa is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not 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affected.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22522"/>
            <a:ext cx="4387215" cy="3935729"/>
          </a:xfrm>
          <a:custGeom>
            <a:avLst/>
            <a:gdLst/>
            <a:ahLst/>
            <a:cxnLst/>
            <a:rect l="l" t="t" r="r" b="b"/>
            <a:pathLst>
              <a:path w="4387215" h="3935729">
                <a:moveTo>
                  <a:pt x="4387215" y="3935474"/>
                </a:moveTo>
                <a:lnTo>
                  <a:pt x="4387215" y="0"/>
                </a:lnTo>
                <a:lnTo>
                  <a:pt x="0" y="0"/>
                </a:lnTo>
                <a:lnTo>
                  <a:pt x="0" y="3935474"/>
                </a:lnTo>
                <a:lnTo>
                  <a:pt x="4387215" y="3935474"/>
                </a:lnTo>
                <a:close/>
              </a:path>
            </a:pathLst>
          </a:custGeom>
          <a:solidFill>
            <a:srgbClr val="F7954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7215" y="2922522"/>
            <a:ext cx="4756785" cy="3935729"/>
          </a:xfrm>
          <a:custGeom>
            <a:avLst/>
            <a:gdLst/>
            <a:ahLst/>
            <a:cxnLst/>
            <a:rect l="l" t="t" r="r" b="b"/>
            <a:pathLst>
              <a:path w="4756784" h="3935729">
                <a:moveTo>
                  <a:pt x="4756785" y="3935474"/>
                </a:moveTo>
                <a:lnTo>
                  <a:pt x="4756785" y="0"/>
                </a:lnTo>
                <a:lnTo>
                  <a:pt x="0" y="0"/>
                </a:lnTo>
                <a:lnTo>
                  <a:pt x="0" y="3935474"/>
                </a:lnTo>
                <a:lnTo>
                  <a:pt x="4756785" y="3935474"/>
                </a:lnTo>
                <a:close/>
              </a:path>
            </a:pathLst>
          </a:custGeom>
          <a:solidFill>
            <a:srgbClr val="F7954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7215" y="69850"/>
            <a:ext cx="0" cy="6788150"/>
          </a:xfrm>
          <a:custGeom>
            <a:avLst/>
            <a:gdLst/>
            <a:ahLst/>
            <a:cxnLst/>
            <a:rect l="l" t="t" r="r" b="b"/>
            <a:pathLst>
              <a:path h="6788150">
                <a:moveTo>
                  <a:pt x="0" y="0"/>
                </a:moveTo>
                <a:lnTo>
                  <a:pt x="0" y="6788146"/>
                </a:lnTo>
              </a:path>
            </a:pathLst>
          </a:custGeom>
          <a:ln w="127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9225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5" y="69850"/>
            <a:ext cx="0" cy="6788150"/>
          </a:xfrm>
          <a:custGeom>
            <a:avLst/>
            <a:gdLst/>
            <a:ahLst/>
            <a:cxnLst/>
            <a:rect l="l" t="t" r="r" b="b"/>
            <a:pathLst>
              <a:path h="6788150">
                <a:moveTo>
                  <a:pt x="0" y="0"/>
                </a:moveTo>
                <a:lnTo>
                  <a:pt x="0" y="6788146"/>
                </a:lnTo>
              </a:path>
            </a:pathLst>
          </a:custGeom>
          <a:ln w="63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0825" y="69850"/>
            <a:ext cx="0" cy="6788150"/>
          </a:xfrm>
          <a:custGeom>
            <a:avLst/>
            <a:gdLst/>
            <a:ahLst/>
            <a:cxnLst/>
            <a:rect l="l" t="t" r="r" b="b"/>
            <a:pathLst>
              <a:path h="6788150">
                <a:moveTo>
                  <a:pt x="0" y="0"/>
                </a:moveTo>
                <a:lnTo>
                  <a:pt x="0" y="6788146"/>
                </a:lnTo>
              </a:path>
            </a:pathLst>
          </a:custGeom>
          <a:ln w="63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6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83007"/>
            <a:ext cx="13652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Stage</a:t>
            </a:r>
            <a:r>
              <a:rPr sz="3200" spc="-95" dirty="0"/>
              <a:t> </a:t>
            </a:r>
            <a:r>
              <a:rPr sz="3200" dirty="0"/>
              <a:t>III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4466590" y="89408"/>
            <a:ext cx="43541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called </a:t>
            </a:r>
            <a:r>
              <a:rPr sz="2400" dirty="0">
                <a:latin typeface="Calibri"/>
                <a:cs typeface="Calibri"/>
              </a:rPr>
              <a:t>middle ear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atelectasis.</a:t>
            </a:r>
            <a:endParaRPr sz="2400">
              <a:latin typeface="Calibri"/>
              <a:cs typeface="Calibri"/>
            </a:endParaRPr>
          </a:p>
          <a:p>
            <a:pPr marL="12700" marR="64135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5" dirty="0">
                <a:latin typeface="Calibri"/>
                <a:cs typeface="Calibri"/>
              </a:rPr>
              <a:t>Tympanic </a:t>
            </a:r>
            <a:r>
              <a:rPr sz="2400" spc="-10" dirty="0">
                <a:latin typeface="Calibri"/>
                <a:cs typeface="Calibri"/>
              </a:rPr>
              <a:t>membrane comes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lie 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promontory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ossicles.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Middle ear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space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totally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or  partially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obliterated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but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middle ear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mucosa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intact.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930398"/>
            <a:ext cx="1388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Stage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IV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6250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4286885" algn="l"/>
              </a:tabLst>
            </a:pPr>
            <a:r>
              <a:rPr dirty="0"/>
              <a:t>Also </a:t>
            </a:r>
            <a:r>
              <a:rPr spc="-5" dirty="0"/>
              <a:t>called </a:t>
            </a:r>
            <a:r>
              <a:rPr spc="-10" dirty="0"/>
              <a:t>adhesive </a:t>
            </a:r>
            <a:r>
              <a:rPr spc="-5" dirty="0"/>
              <a:t>otitis</a:t>
            </a:r>
            <a:r>
              <a:rPr spc="-35" dirty="0"/>
              <a:t> </a:t>
            </a:r>
            <a:r>
              <a:rPr dirty="0"/>
              <a:t>media.</a:t>
            </a:r>
          </a:p>
          <a:p>
            <a:pPr marL="4178935" marR="224154">
              <a:lnSpc>
                <a:spcPct val="100000"/>
              </a:lnSpc>
              <a:buSzPct val="95833"/>
              <a:buFont typeface="Arial"/>
              <a:buChar char="•"/>
              <a:tabLst>
                <a:tab pos="4286885" algn="l"/>
              </a:tabLst>
            </a:pPr>
            <a:r>
              <a:rPr spc="-15" dirty="0"/>
              <a:t>Tympanic </a:t>
            </a:r>
            <a:r>
              <a:rPr spc="-10" dirty="0"/>
              <a:t>membrane </a:t>
            </a:r>
            <a:r>
              <a:rPr dirty="0"/>
              <a:t>is </a:t>
            </a:r>
            <a:r>
              <a:rPr spc="-5" dirty="0"/>
              <a:t>very</a:t>
            </a:r>
            <a:r>
              <a:rPr spc="-80" dirty="0"/>
              <a:t> </a:t>
            </a:r>
            <a:r>
              <a:rPr dirty="0"/>
              <a:t>thin  and </a:t>
            </a:r>
            <a:r>
              <a:rPr spc="-15" dirty="0"/>
              <a:t>wraps </a:t>
            </a:r>
            <a:r>
              <a:rPr dirty="0"/>
              <a:t>the </a:t>
            </a:r>
            <a:r>
              <a:rPr spc="-15" dirty="0"/>
              <a:t>promontory </a:t>
            </a:r>
            <a:r>
              <a:rPr dirty="0"/>
              <a:t>and  </a:t>
            </a:r>
            <a:r>
              <a:rPr spc="-5" dirty="0"/>
              <a:t>ossicles.</a:t>
            </a:r>
          </a:p>
          <a:p>
            <a:pPr marL="4286250" indent="-107950">
              <a:lnSpc>
                <a:spcPct val="100000"/>
              </a:lnSpc>
              <a:buSzPct val="95833"/>
              <a:buFont typeface="Arial"/>
              <a:buChar char="•"/>
              <a:tabLst>
                <a:tab pos="4286885" algn="l"/>
              </a:tabLst>
            </a:pPr>
            <a:r>
              <a:rPr spc="-10" dirty="0">
                <a:solidFill>
                  <a:srgbClr val="FF0000"/>
                </a:solidFill>
              </a:rPr>
              <a:t>There </a:t>
            </a:r>
            <a:r>
              <a:rPr dirty="0">
                <a:solidFill>
                  <a:srgbClr val="FF0000"/>
                </a:solidFill>
              </a:rPr>
              <a:t>is </a:t>
            </a:r>
            <a:r>
              <a:rPr spc="-5" dirty="0">
                <a:solidFill>
                  <a:srgbClr val="FF0000"/>
                </a:solidFill>
              </a:rPr>
              <a:t>no </a:t>
            </a:r>
            <a:r>
              <a:rPr dirty="0">
                <a:solidFill>
                  <a:srgbClr val="FF0000"/>
                </a:solidFill>
              </a:rPr>
              <a:t>middle ear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space</a:t>
            </a:r>
          </a:p>
          <a:p>
            <a:pPr marL="4178935" marR="5080">
              <a:lnSpc>
                <a:spcPct val="100000"/>
              </a:lnSpc>
              <a:buSzPct val="95833"/>
              <a:buFont typeface="Arial"/>
              <a:buChar char="•"/>
              <a:tabLst>
                <a:tab pos="4286885" algn="l"/>
              </a:tabLst>
            </a:pPr>
            <a:r>
              <a:rPr spc="-5" dirty="0">
                <a:solidFill>
                  <a:srgbClr val="FF0000"/>
                </a:solidFill>
              </a:rPr>
              <a:t>Mucosal </a:t>
            </a:r>
            <a:r>
              <a:rPr dirty="0">
                <a:solidFill>
                  <a:srgbClr val="FF0000"/>
                </a:solidFill>
              </a:rPr>
              <a:t>lining </a:t>
            </a:r>
            <a:r>
              <a:rPr spc="-5" dirty="0">
                <a:solidFill>
                  <a:srgbClr val="FF0000"/>
                </a:solidFill>
              </a:rPr>
              <a:t>of </a:t>
            </a:r>
            <a:r>
              <a:rPr dirty="0">
                <a:solidFill>
                  <a:srgbClr val="FF0000"/>
                </a:solidFill>
              </a:rPr>
              <a:t>the middle ear</a:t>
            </a:r>
            <a:r>
              <a:rPr spc="-1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is  </a:t>
            </a:r>
            <a:r>
              <a:rPr spc="-10" dirty="0">
                <a:solidFill>
                  <a:srgbClr val="FF0000"/>
                </a:solidFill>
              </a:rPr>
              <a:t>absent </a:t>
            </a:r>
            <a:r>
              <a:rPr dirty="0">
                <a:solidFill>
                  <a:srgbClr val="FF0000"/>
                </a:solidFill>
              </a:rPr>
              <a:t>and tympanic </a:t>
            </a:r>
            <a:r>
              <a:rPr spc="-10" dirty="0">
                <a:solidFill>
                  <a:srgbClr val="FF0000"/>
                </a:solidFill>
              </a:rPr>
              <a:t>membrane  gets adherent </a:t>
            </a:r>
            <a:r>
              <a:rPr spc="-15" dirty="0">
                <a:solidFill>
                  <a:srgbClr val="FF0000"/>
                </a:solidFill>
              </a:rPr>
              <a:t>to </a:t>
            </a:r>
            <a:r>
              <a:rPr dirty="0">
                <a:solidFill>
                  <a:srgbClr val="FF0000"/>
                </a:solidFill>
              </a:rPr>
              <a:t>the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promontory.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973" y="192150"/>
            <a:ext cx="3463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35" dirty="0">
                <a:latin typeface="Calibri"/>
                <a:cs typeface="Calibri"/>
              </a:rPr>
              <a:t>INVESTIGATIONS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509941"/>
            <a:ext cx="7084695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18465" indent="-40640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419100" algn="l"/>
              </a:tabLst>
            </a:pPr>
            <a:r>
              <a:rPr sz="3200" b="1" spc="-5" dirty="0">
                <a:latin typeface="Calibri"/>
                <a:cs typeface="Calibri"/>
              </a:rPr>
              <a:t>Examination under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microscope</a:t>
            </a:r>
            <a:endParaRPr sz="320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20370" algn="l"/>
              </a:tabLst>
            </a:pPr>
            <a:r>
              <a:rPr sz="3200" b="1" spc="-30" dirty="0">
                <a:latin typeface="Calibri"/>
                <a:cs typeface="Calibri"/>
              </a:rPr>
              <a:t>Tuning </a:t>
            </a:r>
            <a:r>
              <a:rPr sz="3200" b="1" spc="-15" dirty="0">
                <a:latin typeface="Calibri"/>
                <a:cs typeface="Calibri"/>
              </a:rPr>
              <a:t>fork tests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audiogram.</a:t>
            </a:r>
            <a:endParaRPr sz="320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20370" algn="l"/>
              </a:tabLst>
            </a:pPr>
            <a:r>
              <a:rPr sz="3200" b="1" spc="-30" dirty="0">
                <a:latin typeface="Calibri"/>
                <a:cs typeface="Calibri"/>
              </a:rPr>
              <a:t>X-ray </a:t>
            </a:r>
            <a:r>
              <a:rPr sz="3200" b="1" spc="-10" dirty="0">
                <a:latin typeface="Calibri"/>
                <a:cs typeface="Calibri"/>
              </a:rPr>
              <a:t>mastoids/CT </a:t>
            </a:r>
            <a:r>
              <a:rPr sz="3200" b="1" spc="-5" dirty="0">
                <a:latin typeface="Calibri"/>
                <a:cs typeface="Calibri"/>
              </a:rPr>
              <a:t>scan </a:t>
            </a:r>
            <a:r>
              <a:rPr sz="3200" b="1" spc="-15" dirty="0">
                <a:latin typeface="Calibri"/>
                <a:cs typeface="Calibri"/>
              </a:rPr>
              <a:t>temporal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bone.</a:t>
            </a:r>
            <a:endParaRPr sz="3200">
              <a:latin typeface="Calibri"/>
              <a:cs typeface="Calibri"/>
            </a:endParaRPr>
          </a:p>
          <a:p>
            <a:pPr marL="418465" indent="-4064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9100" algn="l"/>
              </a:tabLst>
            </a:pPr>
            <a:r>
              <a:rPr sz="3200" b="1" spc="-10" dirty="0">
                <a:latin typeface="Calibri"/>
                <a:cs typeface="Calibri"/>
              </a:rPr>
              <a:t>Culture </a:t>
            </a:r>
            <a:r>
              <a:rPr sz="3200" b="1" spc="-5" dirty="0">
                <a:latin typeface="Calibri"/>
                <a:cs typeface="Calibri"/>
              </a:rPr>
              <a:t>and </a:t>
            </a:r>
            <a:r>
              <a:rPr sz="3200" b="1" dirty="0">
                <a:latin typeface="Calibri"/>
                <a:cs typeface="Calibri"/>
              </a:rPr>
              <a:t>sensitivity of </a:t>
            </a:r>
            <a:r>
              <a:rPr sz="3200" b="1" spc="-5" dirty="0">
                <a:latin typeface="Calibri"/>
                <a:cs typeface="Calibri"/>
              </a:rPr>
              <a:t>ear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discharge.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57200"/>
            <a:ext cx="8456676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899"/>
            <a:ext cx="83032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/>
                <a:cs typeface="Calibri"/>
              </a:rPr>
              <a:t>INTRODUCTION</a:t>
            </a:r>
            <a:r>
              <a:rPr lang="en-IN" sz="4400" b="0" spc="-5" dirty="0">
                <a:latin typeface="Calibri"/>
                <a:cs typeface="Calibri"/>
              </a:rPr>
              <a:t> OF CSOM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17155" cy="2028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Long-standing </a:t>
            </a:r>
            <a:r>
              <a:rPr sz="3200" spc="-15" dirty="0">
                <a:latin typeface="Calibri"/>
                <a:cs typeface="Calibri"/>
              </a:rPr>
              <a:t>infection </a:t>
            </a:r>
            <a:r>
              <a:rPr sz="3200" dirty="0">
                <a:latin typeface="Calibri"/>
                <a:cs typeface="Calibri"/>
              </a:rPr>
              <a:t>of a </a:t>
            </a:r>
            <a:r>
              <a:rPr sz="3200" spc="-5" dirty="0">
                <a:latin typeface="Calibri"/>
                <a:cs typeface="Calibri"/>
              </a:rPr>
              <a:t>part </a:t>
            </a:r>
            <a:r>
              <a:rPr sz="3200" dirty="0">
                <a:latin typeface="Calibri"/>
                <a:cs typeface="Calibri"/>
              </a:rPr>
              <a:t>or whole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dirty="0">
                <a:latin typeface="Calibri"/>
                <a:cs typeface="Calibri"/>
              </a:rPr>
              <a:t>the middle ear </a:t>
            </a:r>
            <a:r>
              <a:rPr sz="3200" spc="-5" dirty="0">
                <a:latin typeface="Calibri"/>
                <a:cs typeface="Calibri"/>
              </a:rPr>
              <a:t>cleft </a:t>
            </a:r>
            <a:r>
              <a:rPr sz="3200" spc="-15" dirty="0">
                <a:latin typeface="Calibri"/>
                <a:cs typeface="Calibri"/>
              </a:rPr>
              <a:t>characterized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ear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discharge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permanent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perforation.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3733800"/>
            <a:ext cx="30480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5080" indent="396240">
              <a:lnSpc>
                <a:spcPct val="100000"/>
              </a:lnSpc>
              <a:spcBef>
                <a:spcPts val="95"/>
              </a:spcBef>
            </a:pPr>
            <a:r>
              <a:rPr b="0" spc="-55" dirty="0">
                <a:latin typeface="Calibri"/>
                <a:cs typeface="Calibri"/>
              </a:rPr>
              <a:t>FEATURES </a:t>
            </a:r>
            <a:r>
              <a:rPr b="0" spc="-35" dirty="0">
                <a:latin typeface="Calibri"/>
                <a:cs typeface="Calibri"/>
              </a:rPr>
              <a:t>INDICATING  COMPLICATIONS </a:t>
            </a:r>
            <a:r>
              <a:rPr b="0" spc="-5" dirty="0">
                <a:latin typeface="Calibri"/>
                <a:cs typeface="Calibri"/>
              </a:rPr>
              <a:t>IN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CSOM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19478"/>
            <a:ext cx="7617459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28295" algn="l"/>
              </a:tabLst>
            </a:pPr>
            <a:r>
              <a:rPr sz="2500" b="1" spc="-15" dirty="0">
                <a:latin typeface="Calibri"/>
                <a:cs typeface="Calibri"/>
              </a:rPr>
              <a:t>Pain</a:t>
            </a:r>
            <a:endParaRPr sz="2500">
              <a:latin typeface="Calibri"/>
              <a:cs typeface="Calibri"/>
            </a:endParaRPr>
          </a:p>
          <a:p>
            <a:pPr marL="328295" indent="-3155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28295" algn="l"/>
              </a:tabLst>
            </a:pPr>
            <a:r>
              <a:rPr sz="2500" b="1" spc="-30" dirty="0">
                <a:latin typeface="Calibri"/>
                <a:cs typeface="Calibri"/>
              </a:rPr>
              <a:t>Vertigo</a:t>
            </a:r>
            <a:endParaRPr sz="2500">
              <a:latin typeface="Calibri"/>
              <a:cs typeface="Calibri"/>
            </a:endParaRPr>
          </a:p>
          <a:p>
            <a:pPr marL="328295" indent="-315595">
              <a:lnSpc>
                <a:spcPct val="100000"/>
              </a:lnSpc>
              <a:buAutoNum type="arabicPeriod"/>
              <a:tabLst>
                <a:tab pos="328295" algn="l"/>
              </a:tabLst>
            </a:pPr>
            <a:r>
              <a:rPr sz="2500" b="1" spc="-20" dirty="0">
                <a:latin typeface="Calibri"/>
                <a:cs typeface="Calibri"/>
              </a:rPr>
              <a:t>Persistent</a:t>
            </a:r>
            <a:r>
              <a:rPr sz="2500" b="1" spc="-5" dirty="0">
                <a:latin typeface="Calibri"/>
                <a:cs typeface="Calibri"/>
              </a:rPr>
              <a:t> headache.</a:t>
            </a:r>
            <a:endParaRPr sz="2500">
              <a:latin typeface="Calibri"/>
              <a:cs typeface="Calibri"/>
            </a:endParaRPr>
          </a:p>
          <a:p>
            <a:pPr marL="328295" indent="-315595">
              <a:lnSpc>
                <a:spcPct val="100000"/>
              </a:lnSpc>
              <a:buAutoNum type="arabicPeriod"/>
              <a:tabLst>
                <a:tab pos="328295" algn="l"/>
              </a:tabLst>
            </a:pPr>
            <a:r>
              <a:rPr sz="2500" b="1" spc="-15" dirty="0">
                <a:latin typeface="Calibri"/>
                <a:cs typeface="Calibri"/>
              </a:rPr>
              <a:t>Facial </a:t>
            </a:r>
            <a:r>
              <a:rPr sz="2500" b="1" spc="-10" dirty="0">
                <a:latin typeface="Calibri"/>
                <a:cs typeface="Calibri"/>
              </a:rPr>
              <a:t>weakness indicates erosion </a:t>
            </a:r>
            <a:r>
              <a:rPr sz="2500" b="1" spc="-5" dirty="0">
                <a:latin typeface="Calibri"/>
                <a:cs typeface="Calibri"/>
              </a:rPr>
              <a:t>of </a:t>
            </a:r>
            <a:r>
              <a:rPr sz="2500" b="1" spc="-10" dirty="0">
                <a:latin typeface="Calibri"/>
                <a:cs typeface="Calibri"/>
              </a:rPr>
              <a:t>facial</a:t>
            </a:r>
            <a:r>
              <a:rPr sz="2500" b="1" spc="9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canal.</a:t>
            </a:r>
            <a:endParaRPr sz="2500">
              <a:latin typeface="Calibri"/>
              <a:cs typeface="Calibri"/>
            </a:endParaRPr>
          </a:p>
          <a:p>
            <a:pPr marL="327660" indent="-315595">
              <a:lnSpc>
                <a:spcPct val="100000"/>
              </a:lnSpc>
              <a:buAutoNum type="arabicPeriod"/>
              <a:tabLst>
                <a:tab pos="328295" algn="l"/>
              </a:tabLst>
            </a:pPr>
            <a:r>
              <a:rPr sz="2500" b="1" spc="-5" dirty="0">
                <a:latin typeface="Calibri"/>
                <a:cs typeface="Calibri"/>
              </a:rPr>
              <a:t>A listless child </a:t>
            </a:r>
            <a:r>
              <a:rPr sz="2500" b="1" spc="-10" dirty="0">
                <a:latin typeface="Calibri"/>
                <a:cs typeface="Calibri"/>
              </a:rPr>
              <a:t>refusing </a:t>
            </a:r>
            <a:r>
              <a:rPr sz="2500" b="1" spc="-20" dirty="0">
                <a:latin typeface="Calibri"/>
                <a:cs typeface="Calibri"/>
              </a:rPr>
              <a:t>to </a:t>
            </a:r>
            <a:r>
              <a:rPr sz="2500" b="1" spc="-30" dirty="0">
                <a:latin typeface="Calibri"/>
                <a:cs typeface="Calibri"/>
              </a:rPr>
              <a:t>take </a:t>
            </a:r>
            <a:r>
              <a:rPr sz="2500" b="1" spc="-15" dirty="0">
                <a:latin typeface="Calibri"/>
                <a:cs typeface="Calibri"/>
              </a:rPr>
              <a:t>feeds </a:t>
            </a:r>
            <a:r>
              <a:rPr sz="2500" b="1" spc="-5" dirty="0">
                <a:latin typeface="Calibri"/>
                <a:cs typeface="Calibri"/>
              </a:rPr>
              <a:t>and easily going</a:t>
            </a:r>
            <a:r>
              <a:rPr sz="2500" b="1" spc="40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to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latin typeface="Calibri"/>
                <a:cs typeface="Calibri"/>
              </a:rPr>
              <a:t>sleep </a:t>
            </a:r>
            <a:r>
              <a:rPr sz="2500" spc="-15" dirty="0">
                <a:latin typeface="Calibri"/>
                <a:cs typeface="Calibri"/>
              </a:rPr>
              <a:t>(extradural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abscess).</a:t>
            </a:r>
            <a:endParaRPr sz="2500">
              <a:latin typeface="Calibri"/>
              <a:cs typeface="Calibri"/>
            </a:endParaRPr>
          </a:p>
          <a:p>
            <a:pPr marL="328295" indent="-315595">
              <a:lnSpc>
                <a:spcPct val="100000"/>
              </a:lnSpc>
              <a:buAutoNum type="arabicPeriod" startAt="6"/>
              <a:tabLst>
                <a:tab pos="328295" algn="l"/>
              </a:tabLst>
            </a:pPr>
            <a:r>
              <a:rPr sz="2500" b="1" spc="-50" dirty="0">
                <a:latin typeface="Calibri"/>
                <a:cs typeface="Calibri"/>
              </a:rPr>
              <a:t>Fever, </a:t>
            </a:r>
            <a:r>
              <a:rPr sz="2500" b="1" spc="-5" dirty="0">
                <a:latin typeface="Calibri"/>
                <a:cs typeface="Calibri"/>
              </a:rPr>
              <a:t>nausea and </a:t>
            </a:r>
            <a:r>
              <a:rPr sz="2500" b="1" spc="-10" dirty="0">
                <a:latin typeface="Calibri"/>
                <a:cs typeface="Calibri"/>
              </a:rPr>
              <a:t>vomiting </a:t>
            </a:r>
            <a:r>
              <a:rPr sz="2500" b="1" spc="-15" dirty="0">
                <a:latin typeface="Calibri"/>
                <a:cs typeface="Calibri"/>
              </a:rPr>
              <a:t>(intracranial</a:t>
            </a:r>
            <a:r>
              <a:rPr sz="2500" b="1" spc="114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infection).</a:t>
            </a:r>
            <a:endParaRPr sz="2500">
              <a:latin typeface="Calibri"/>
              <a:cs typeface="Calibri"/>
            </a:endParaRPr>
          </a:p>
          <a:p>
            <a:pPr marL="328295" indent="-315595">
              <a:lnSpc>
                <a:spcPct val="100000"/>
              </a:lnSpc>
              <a:buAutoNum type="arabicPeriod" startAt="6"/>
              <a:tabLst>
                <a:tab pos="328295" algn="l"/>
              </a:tabLst>
            </a:pPr>
            <a:r>
              <a:rPr sz="2500" b="1" spc="-5" dirty="0">
                <a:latin typeface="Calibri"/>
                <a:cs typeface="Calibri"/>
              </a:rPr>
              <a:t>Irritability and neck rigidity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(meningitis).</a:t>
            </a:r>
            <a:endParaRPr sz="2500">
              <a:latin typeface="Calibri"/>
              <a:cs typeface="Calibri"/>
            </a:endParaRPr>
          </a:p>
          <a:p>
            <a:pPr marL="327660" indent="-315595">
              <a:lnSpc>
                <a:spcPct val="100000"/>
              </a:lnSpc>
              <a:buAutoNum type="arabicPeriod" startAt="6"/>
              <a:tabLst>
                <a:tab pos="328295" algn="l"/>
              </a:tabLst>
            </a:pPr>
            <a:r>
              <a:rPr sz="2500" b="1" spc="-10" dirty="0">
                <a:latin typeface="Calibri"/>
                <a:cs typeface="Calibri"/>
              </a:rPr>
              <a:t>Diplopia (Gradenigo syndrome)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petrositis.</a:t>
            </a:r>
            <a:endParaRPr sz="2500">
              <a:latin typeface="Calibri"/>
              <a:cs typeface="Calibri"/>
            </a:endParaRPr>
          </a:p>
          <a:p>
            <a:pPr marL="328295" indent="-315595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328295" algn="l"/>
              </a:tabLst>
            </a:pPr>
            <a:r>
              <a:rPr sz="2500" b="1" spc="-25" dirty="0">
                <a:latin typeface="Calibri"/>
                <a:cs typeface="Calibri"/>
              </a:rPr>
              <a:t>Ataxia </a:t>
            </a:r>
            <a:r>
              <a:rPr sz="2500" b="1" spc="-5" dirty="0">
                <a:latin typeface="Calibri"/>
                <a:cs typeface="Calibri"/>
              </a:rPr>
              <a:t>(labyrinthitis or </a:t>
            </a:r>
            <a:r>
              <a:rPr sz="2500" b="1" spc="-10" dirty="0">
                <a:latin typeface="Calibri"/>
                <a:cs typeface="Calibri"/>
              </a:rPr>
              <a:t>cerebellar</a:t>
            </a:r>
            <a:r>
              <a:rPr sz="2500" b="1" spc="2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abscess).</a:t>
            </a:r>
            <a:endParaRPr sz="2500">
              <a:latin typeface="Calibri"/>
              <a:cs typeface="Calibri"/>
            </a:endParaRPr>
          </a:p>
          <a:p>
            <a:pPr marL="488950" indent="-476884">
              <a:lnSpc>
                <a:spcPct val="100000"/>
              </a:lnSpc>
              <a:buAutoNum type="arabicPeriod" startAt="6"/>
              <a:tabLst>
                <a:tab pos="489584" algn="l"/>
              </a:tabLst>
            </a:pPr>
            <a:r>
              <a:rPr sz="2500" b="1" spc="-5" dirty="0">
                <a:latin typeface="Calibri"/>
                <a:cs typeface="Calibri"/>
              </a:rPr>
              <a:t>Abscess </a:t>
            </a:r>
            <a:r>
              <a:rPr sz="2500" b="1" spc="-10" dirty="0">
                <a:latin typeface="Calibri"/>
                <a:cs typeface="Calibri"/>
              </a:rPr>
              <a:t>round </a:t>
            </a:r>
            <a:r>
              <a:rPr sz="2500" b="1" spc="-5" dirty="0">
                <a:latin typeface="Calibri"/>
                <a:cs typeface="Calibri"/>
              </a:rPr>
              <a:t>the </a:t>
            </a:r>
            <a:r>
              <a:rPr sz="2500" b="1" spc="-10" dirty="0">
                <a:latin typeface="Calibri"/>
                <a:cs typeface="Calibri"/>
              </a:rPr>
              <a:t>ear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(mastoiditis).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173" y="192150"/>
            <a:ext cx="254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0" dirty="0">
                <a:latin typeface="Calibri"/>
                <a:cs typeface="Calibri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58455" cy="34410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dirty="0">
                <a:latin typeface="Calibri"/>
                <a:cs typeface="Calibri"/>
              </a:rPr>
              <a:t>1.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Surgical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arenBoth"/>
              <a:tabLst>
                <a:tab pos="528320" algn="l"/>
              </a:tabLst>
            </a:pPr>
            <a:r>
              <a:rPr sz="3200" i="1" spc="-5" dirty="0">
                <a:latin typeface="Calibri"/>
                <a:cs typeface="Calibri"/>
              </a:rPr>
              <a:t>Canal </a:t>
            </a:r>
            <a:r>
              <a:rPr sz="3200" i="1" dirty="0">
                <a:latin typeface="Calibri"/>
                <a:cs typeface="Calibri"/>
              </a:rPr>
              <a:t>wall </a:t>
            </a:r>
            <a:r>
              <a:rPr sz="3200" i="1" spc="-5" dirty="0">
                <a:latin typeface="Calibri"/>
                <a:cs typeface="Calibri"/>
              </a:rPr>
              <a:t>down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procedures</a:t>
            </a:r>
            <a:endParaRPr sz="3200">
              <a:latin typeface="Calibri"/>
              <a:cs typeface="Calibri"/>
            </a:endParaRPr>
          </a:p>
          <a:p>
            <a:pPr marL="567690" indent="-555625">
              <a:lnSpc>
                <a:spcPct val="100000"/>
              </a:lnSpc>
              <a:spcBef>
                <a:spcPts val="770"/>
              </a:spcBef>
              <a:buFont typeface="Calibri"/>
              <a:buAutoNum type="alphaLcParenBoth"/>
              <a:tabLst>
                <a:tab pos="568325" algn="l"/>
              </a:tabLst>
            </a:pPr>
            <a:r>
              <a:rPr sz="3200" i="1" spc="-5" dirty="0">
                <a:latin typeface="Calibri"/>
                <a:cs typeface="Calibri"/>
              </a:rPr>
              <a:t>Canal </a:t>
            </a:r>
            <a:r>
              <a:rPr sz="3200" i="1" dirty="0">
                <a:latin typeface="Calibri"/>
                <a:cs typeface="Calibri"/>
              </a:rPr>
              <a:t>wall </a:t>
            </a:r>
            <a:r>
              <a:rPr sz="3200" i="1" spc="-5" dirty="0">
                <a:latin typeface="Calibri"/>
                <a:cs typeface="Calibri"/>
              </a:rPr>
              <a:t>up procedures.</a:t>
            </a:r>
            <a:endParaRPr sz="3200">
              <a:latin typeface="Calibri"/>
              <a:cs typeface="Calibri"/>
            </a:endParaRPr>
          </a:p>
          <a:p>
            <a:pPr marL="419100" marR="5080" indent="-41910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419100" algn="l"/>
              </a:tabLst>
            </a:pPr>
            <a:r>
              <a:rPr sz="3200" b="1" spc="-10" dirty="0">
                <a:latin typeface="Calibri"/>
                <a:cs typeface="Calibri"/>
              </a:rPr>
              <a:t>Reconstructive </a:t>
            </a:r>
            <a:r>
              <a:rPr sz="3200" b="1" spc="-35" dirty="0">
                <a:latin typeface="Calibri"/>
                <a:cs typeface="Calibri"/>
              </a:rPr>
              <a:t>surgery. </a:t>
            </a:r>
            <a:r>
              <a:rPr sz="3200" b="1" dirty="0">
                <a:latin typeface="Calibri"/>
                <a:cs typeface="Calibri"/>
              </a:rPr>
              <a:t>Hearing </a:t>
            </a:r>
            <a:r>
              <a:rPr sz="3200" b="1" spc="-10" dirty="0">
                <a:latin typeface="Calibri"/>
                <a:cs typeface="Calibri"/>
              </a:rPr>
              <a:t>can </a:t>
            </a:r>
            <a:r>
              <a:rPr sz="3200" b="1" dirty="0">
                <a:latin typeface="Calibri"/>
                <a:cs typeface="Calibri"/>
              </a:rPr>
              <a:t>be  </a:t>
            </a:r>
            <a:r>
              <a:rPr sz="3200" b="1" spc="-20" dirty="0">
                <a:latin typeface="Calibri"/>
                <a:cs typeface="Calibri"/>
              </a:rPr>
              <a:t>restored </a:t>
            </a:r>
            <a:r>
              <a:rPr sz="3200" b="1" spc="-10" dirty="0">
                <a:latin typeface="Calibri"/>
                <a:cs typeface="Calibri"/>
              </a:rPr>
              <a:t>by </a:t>
            </a:r>
            <a:r>
              <a:rPr sz="3200" spc="-15" dirty="0">
                <a:latin typeface="Calibri"/>
                <a:cs typeface="Calibri"/>
              </a:rPr>
              <a:t>myringoplasty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tympanoplasty.</a:t>
            </a:r>
            <a:endParaRPr sz="320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420370" algn="l"/>
              </a:tabLst>
            </a:pPr>
            <a:r>
              <a:rPr sz="3200" b="1" spc="-10" dirty="0">
                <a:latin typeface="Calibri"/>
                <a:cs typeface="Calibri"/>
              </a:rPr>
              <a:t>Conservative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treatment.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9143999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980" y="343615"/>
            <a:ext cx="7087388" cy="6185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4856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31C697-05AA-4BF1-990C-761E9A6EF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15553"/>
          </a:xfrm>
        </p:spPr>
        <p:txBody>
          <a:bodyPr/>
          <a:lstStyle/>
          <a:p>
            <a:r>
              <a:rPr lang="en-IN" dirty="0"/>
              <a:t>CHOLESTEATOMA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EBF817-B64C-43AD-B832-C0AC7FBD61F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3629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0"/>
            <a:ext cx="8836152" cy="36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3773" y="461899"/>
            <a:ext cx="3615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/>
                <a:cs typeface="Calibri"/>
              </a:rPr>
              <a:t>INTRODUCTION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54963"/>
            <a:ext cx="8350250" cy="504634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454659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5" dirty="0">
                <a:latin typeface="Calibri"/>
                <a:cs typeface="Calibri"/>
              </a:rPr>
              <a:t>Normally, </a:t>
            </a:r>
            <a:r>
              <a:rPr sz="2700" dirty="0">
                <a:latin typeface="Calibri"/>
                <a:cs typeface="Calibri"/>
              </a:rPr>
              <a:t>middle ear </a:t>
            </a:r>
            <a:r>
              <a:rPr sz="2700" spc="-10" dirty="0">
                <a:latin typeface="Calibri"/>
                <a:cs typeface="Calibri"/>
              </a:rPr>
              <a:t>cleft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lined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spc="-20" dirty="0">
                <a:latin typeface="Calibri"/>
                <a:cs typeface="Calibri"/>
              </a:rPr>
              <a:t>different </a:t>
            </a:r>
            <a:r>
              <a:rPr sz="2700" dirty="0">
                <a:latin typeface="Calibri"/>
                <a:cs typeface="Calibri"/>
              </a:rPr>
              <a:t>types </a:t>
            </a:r>
            <a:r>
              <a:rPr sz="2700" spc="-5" dirty="0">
                <a:latin typeface="Calibri"/>
                <a:cs typeface="Calibri"/>
              </a:rPr>
              <a:t>of  </a:t>
            </a:r>
            <a:r>
              <a:rPr sz="2700" dirty="0">
                <a:latin typeface="Calibri"/>
                <a:cs typeface="Calibri"/>
              </a:rPr>
              <a:t>epithelium in </a:t>
            </a:r>
            <a:r>
              <a:rPr sz="2700" spc="-20" dirty="0">
                <a:latin typeface="Calibri"/>
                <a:cs typeface="Calibri"/>
              </a:rPr>
              <a:t>different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regions</a:t>
            </a:r>
            <a:endParaRPr sz="2700">
              <a:latin typeface="Calibri"/>
              <a:cs typeface="Calibri"/>
            </a:endParaRPr>
          </a:p>
          <a:p>
            <a:pPr marL="355600" marR="15494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is the </a:t>
            </a:r>
            <a:r>
              <a:rPr sz="2700" spc="-10" dirty="0">
                <a:latin typeface="Calibri"/>
                <a:cs typeface="Calibri"/>
              </a:rPr>
              <a:t>presence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20" dirty="0">
                <a:latin typeface="Calibri"/>
                <a:cs typeface="Calibri"/>
              </a:rPr>
              <a:t>keratinizing </a:t>
            </a:r>
            <a:r>
              <a:rPr sz="2700" spc="-5" dirty="0">
                <a:latin typeface="Calibri"/>
                <a:cs typeface="Calibri"/>
              </a:rPr>
              <a:t>squamous </a:t>
            </a:r>
            <a:r>
              <a:rPr sz="2700" dirty="0">
                <a:latin typeface="Calibri"/>
                <a:cs typeface="Calibri"/>
              </a:rPr>
              <a:t>epithelium in  the middle ear </a:t>
            </a:r>
            <a:r>
              <a:rPr sz="2700" spc="-5" dirty="0">
                <a:latin typeface="Calibri"/>
                <a:cs typeface="Calibri"/>
              </a:rPr>
              <a:t>or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mastoid.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i="1" spc="-5" dirty="0">
                <a:solidFill>
                  <a:srgbClr val="FF0000"/>
                </a:solidFill>
                <a:latin typeface="Calibri"/>
                <a:cs typeface="Calibri"/>
              </a:rPr>
              <a:t>“Skin </a:t>
            </a:r>
            <a:r>
              <a:rPr sz="2700" i="1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700" i="1" spc="-1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700" i="1" dirty="0">
                <a:solidFill>
                  <a:srgbClr val="FF0000"/>
                </a:solidFill>
                <a:latin typeface="Calibri"/>
                <a:cs typeface="Calibri"/>
              </a:rPr>
              <a:t>wrong</a:t>
            </a:r>
            <a:r>
              <a:rPr sz="27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i="1" spc="-30" dirty="0">
                <a:solidFill>
                  <a:srgbClr val="FF0000"/>
                </a:solidFill>
                <a:latin typeface="Calibri"/>
                <a:cs typeface="Calibri"/>
              </a:rPr>
              <a:t>place.”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Essentially, </a:t>
            </a:r>
            <a:r>
              <a:rPr sz="2700" spc="-10" dirty="0">
                <a:latin typeface="Calibri"/>
                <a:cs typeface="Calibri"/>
              </a:rPr>
              <a:t>cholesteatoma consists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sz="27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parts: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marR="5080" lvl="1">
              <a:lnSpc>
                <a:spcPct val="80000"/>
              </a:lnSpc>
              <a:buFont typeface="Calibri"/>
              <a:buAutoNum type="romanLcParenBoth"/>
              <a:tabLst>
                <a:tab pos="723265" algn="l"/>
              </a:tabLst>
            </a:pPr>
            <a:r>
              <a:rPr sz="2700" b="1" dirty="0">
                <a:latin typeface="Calibri"/>
                <a:cs typeface="Calibri"/>
              </a:rPr>
              <a:t>the </a:t>
            </a:r>
            <a:r>
              <a:rPr sz="2700" b="1" i="1" spc="-5" dirty="0">
                <a:latin typeface="Calibri"/>
                <a:cs typeface="Calibri"/>
              </a:rPr>
              <a:t>matrix</a:t>
            </a:r>
            <a:r>
              <a:rPr sz="2700" i="1" spc="-5" dirty="0">
                <a:latin typeface="Calibri"/>
                <a:cs typeface="Calibri"/>
              </a:rPr>
              <a:t>, </a:t>
            </a:r>
            <a:r>
              <a:rPr sz="2700" i="1" dirty="0">
                <a:latin typeface="Calibri"/>
                <a:cs typeface="Calibri"/>
              </a:rPr>
              <a:t>which is made </a:t>
            </a:r>
            <a:r>
              <a:rPr sz="2700" i="1" spc="-5" dirty="0">
                <a:latin typeface="Calibri"/>
                <a:cs typeface="Calibri"/>
              </a:rPr>
              <a:t>up </a:t>
            </a:r>
            <a:r>
              <a:rPr sz="2700" i="1" spc="-10" dirty="0">
                <a:latin typeface="Calibri"/>
                <a:cs typeface="Calibri"/>
              </a:rPr>
              <a:t>of keratinizing </a:t>
            </a:r>
            <a:r>
              <a:rPr sz="2700" i="1" dirty="0">
                <a:latin typeface="Calibri"/>
                <a:cs typeface="Calibri"/>
              </a:rPr>
              <a:t>squamous  epithelium </a:t>
            </a:r>
            <a:r>
              <a:rPr sz="2700" spc="-15" dirty="0">
                <a:latin typeface="Calibri"/>
                <a:cs typeface="Calibri"/>
              </a:rPr>
              <a:t>resting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dirty="0">
                <a:latin typeface="Calibri"/>
                <a:cs typeface="Calibri"/>
              </a:rPr>
              <a:t>a thin </a:t>
            </a:r>
            <a:r>
              <a:rPr sz="2700" spc="-20" dirty="0">
                <a:latin typeface="Calibri"/>
                <a:cs typeface="Calibri"/>
              </a:rPr>
              <a:t>stroma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fibrous </a:t>
            </a:r>
            <a:r>
              <a:rPr sz="2700" spc="-5" dirty="0">
                <a:latin typeface="Calibri"/>
                <a:cs typeface="Calibri"/>
              </a:rPr>
              <a:t>tissues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endParaRPr sz="2700">
              <a:latin typeface="Calibri"/>
              <a:cs typeface="Calibri"/>
            </a:endParaRPr>
          </a:p>
          <a:p>
            <a:pPr marL="355600" marR="742315" lvl="1">
              <a:lnSpc>
                <a:spcPts val="2590"/>
              </a:lnSpc>
              <a:spcBef>
                <a:spcPts val="625"/>
              </a:spcBef>
              <a:buFont typeface="Calibri"/>
              <a:buAutoNum type="romanLcParenBoth"/>
              <a:tabLst>
                <a:tab pos="799465" algn="l"/>
              </a:tabLst>
            </a:pPr>
            <a:r>
              <a:rPr sz="2700" b="1" dirty="0">
                <a:latin typeface="Calibri"/>
                <a:cs typeface="Calibri"/>
              </a:rPr>
              <a:t>a </a:t>
            </a:r>
            <a:r>
              <a:rPr sz="2700" b="1" spc="-15" dirty="0">
                <a:latin typeface="Calibri"/>
                <a:cs typeface="Calibri"/>
              </a:rPr>
              <a:t>central </a:t>
            </a:r>
            <a:r>
              <a:rPr sz="2700" b="1" spc="-10" dirty="0">
                <a:latin typeface="Calibri"/>
                <a:cs typeface="Calibri"/>
              </a:rPr>
              <a:t>white </a:t>
            </a:r>
            <a:r>
              <a:rPr sz="2700" b="1" spc="-5" dirty="0">
                <a:latin typeface="Calibri"/>
                <a:cs typeface="Calibri"/>
              </a:rPr>
              <a:t>mass</a:t>
            </a:r>
            <a:r>
              <a:rPr sz="2700" spc="-5" dirty="0">
                <a:latin typeface="Calibri"/>
                <a:cs typeface="Calibri"/>
              </a:rPr>
              <a:t>, </a:t>
            </a:r>
            <a:r>
              <a:rPr sz="2700" spc="-10" dirty="0">
                <a:latin typeface="Calibri"/>
                <a:cs typeface="Calibri"/>
              </a:rPr>
              <a:t>consisting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i="1" spc="-20" dirty="0">
                <a:latin typeface="Calibri"/>
                <a:cs typeface="Calibri"/>
              </a:rPr>
              <a:t>keratin </a:t>
            </a:r>
            <a:r>
              <a:rPr sz="2700" i="1" spc="-10" dirty="0">
                <a:latin typeface="Calibri"/>
                <a:cs typeface="Calibri"/>
              </a:rPr>
              <a:t>debris  </a:t>
            </a:r>
            <a:r>
              <a:rPr sz="2700" i="1" spc="-5" dirty="0">
                <a:latin typeface="Calibri"/>
                <a:cs typeface="Calibri"/>
              </a:rPr>
              <a:t>produced </a:t>
            </a:r>
            <a:r>
              <a:rPr sz="2700" i="1" spc="-10" dirty="0">
                <a:latin typeface="Calibri"/>
                <a:cs typeface="Calibri"/>
              </a:rPr>
              <a:t>by </a:t>
            </a:r>
            <a:r>
              <a:rPr sz="2700" i="1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he </a:t>
            </a:r>
            <a:r>
              <a:rPr sz="2700" spc="-10" dirty="0">
                <a:latin typeface="Calibri"/>
                <a:cs typeface="Calibri"/>
              </a:rPr>
              <a:t>matrix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Calibri"/>
              <a:buAutoNum type="romanLcParenBoth"/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Also </a:t>
            </a:r>
            <a:r>
              <a:rPr sz="2700" spc="-5" dirty="0">
                <a:latin typeface="Calibri"/>
                <a:cs typeface="Calibri"/>
              </a:rPr>
              <a:t>been named </a:t>
            </a:r>
            <a:r>
              <a:rPr sz="2700" i="1" spc="-5" dirty="0">
                <a:latin typeface="Calibri"/>
                <a:cs typeface="Calibri"/>
              </a:rPr>
              <a:t>epidermosis or</a:t>
            </a:r>
            <a:r>
              <a:rPr sz="2700" i="1" spc="-20" dirty="0">
                <a:latin typeface="Calibri"/>
                <a:cs typeface="Calibri"/>
              </a:rPr>
              <a:t> keratoma.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5417" y="461899"/>
            <a:ext cx="169481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/>
                <a:cs typeface="Calibri"/>
              </a:rPr>
              <a:t>ORIGIN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56550" cy="4416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14020" indent="-401955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414655" algn="l"/>
              </a:tabLst>
            </a:pPr>
            <a:r>
              <a:rPr sz="3200" spc="-5" dirty="0">
                <a:latin typeface="Calibri"/>
                <a:cs typeface="Calibri"/>
              </a:rPr>
              <a:t>Presence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congenital </a:t>
            </a:r>
            <a:r>
              <a:rPr sz="3200" dirty="0">
                <a:latin typeface="Calibri"/>
                <a:cs typeface="Calibri"/>
              </a:rPr>
              <a:t>cell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rests.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Calibri"/>
              <a:buAutoNum type="arabicPeriod"/>
              <a:tabLst>
                <a:tab pos="415290" algn="l"/>
              </a:tabLst>
            </a:pPr>
            <a:r>
              <a:rPr dirty="0"/>
              <a:t>	</a:t>
            </a:r>
            <a:r>
              <a:rPr sz="3200" spc="-10" dirty="0">
                <a:latin typeface="Calibri"/>
                <a:cs typeface="Calibri"/>
              </a:rPr>
              <a:t>Invagination </a:t>
            </a:r>
            <a:r>
              <a:rPr sz="3200" spc="-5" dirty="0">
                <a:latin typeface="Calibri"/>
                <a:cs typeface="Calibri"/>
              </a:rPr>
              <a:t>of tympanic </a:t>
            </a:r>
            <a:r>
              <a:rPr sz="3200" spc="-10" dirty="0">
                <a:latin typeface="Calibri"/>
                <a:cs typeface="Calibri"/>
              </a:rPr>
              <a:t>membrane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attic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posterosuperior </a:t>
            </a:r>
            <a:r>
              <a:rPr sz="3200" spc="-5" dirty="0">
                <a:latin typeface="Calibri"/>
                <a:cs typeface="Calibri"/>
              </a:rPr>
              <a:t>part of </a:t>
            </a:r>
            <a:r>
              <a:rPr sz="3200" spc="-20" dirty="0">
                <a:latin typeface="Calibri"/>
                <a:cs typeface="Calibri"/>
              </a:rPr>
              <a:t>pars </a:t>
            </a:r>
            <a:r>
              <a:rPr sz="3200" spc="-10" dirty="0">
                <a:latin typeface="Calibri"/>
                <a:cs typeface="Calibri"/>
              </a:rPr>
              <a:t>tensa </a:t>
            </a:r>
            <a:r>
              <a:rPr sz="3200" dirty="0">
                <a:latin typeface="Calibri"/>
                <a:cs typeface="Calibri"/>
              </a:rPr>
              <a:t>in  the </a:t>
            </a:r>
            <a:r>
              <a:rPr sz="3200" spc="-20" dirty="0">
                <a:latin typeface="Calibri"/>
                <a:cs typeface="Calibri"/>
              </a:rPr>
              <a:t>form </a:t>
            </a:r>
            <a:r>
              <a:rPr sz="3200" spc="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retraction </a:t>
            </a:r>
            <a:r>
              <a:rPr sz="3200" spc="-20" dirty="0">
                <a:latin typeface="Calibri"/>
                <a:cs typeface="Calibri"/>
              </a:rPr>
              <a:t>pockets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i="1" spc="-20" dirty="0">
                <a:solidFill>
                  <a:srgbClr val="FF0000"/>
                </a:solidFill>
                <a:latin typeface="Calibri"/>
                <a:cs typeface="Calibri"/>
              </a:rPr>
              <a:t>Wittmaack’s 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theory).</a:t>
            </a:r>
            <a:endParaRPr sz="3200">
              <a:latin typeface="Calibri"/>
              <a:cs typeface="Calibri"/>
            </a:endParaRPr>
          </a:p>
          <a:p>
            <a:pPr marL="414020" indent="-4019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4655" algn="l"/>
              </a:tabLst>
            </a:pPr>
            <a:r>
              <a:rPr sz="3200" dirty="0">
                <a:latin typeface="Calibri"/>
                <a:cs typeface="Calibri"/>
              </a:rPr>
              <a:t>Basal cell </a:t>
            </a:r>
            <a:r>
              <a:rPr sz="3200" spc="-10" dirty="0">
                <a:latin typeface="Calibri"/>
                <a:cs typeface="Calibri"/>
              </a:rPr>
              <a:t>hyperplasia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i="1" spc="-20" dirty="0">
                <a:solidFill>
                  <a:srgbClr val="FF0000"/>
                </a:solidFill>
                <a:latin typeface="Calibri"/>
                <a:cs typeface="Calibri"/>
              </a:rPr>
              <a:t>Ruedi’s</a:t>
            </a:r>
            <a:r>
              <a:rPr sz="32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theory).</a:t>
            </a:r>
            <a:endParaRPr sz="32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5290" algn="l"/>
              </a:tabLst>
            </a:pPr>
            <a:r>
              <a:rPr sz="3200" spc="-5" dirty="0">
                <a:latin typeface="Calibri"/>
                <a:cs typeface="Calibri"/>
              </a:rPr>
              <a:t>Epithelial </a:t>
            </a:r>
            <a:r>
              <a:rPr sz="3200" spc="-15" dirty="0">
                <a:latin typeface="Calibri"/>
                <a:cs typeface="Calibri"/>
              </a:rPr>
              <a:t>invasion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i="1" spc="-20" dirty="0">
                <a:solidFill>
                  <a:srgbClr val="FF0000"/>
                </a:solidFill>
                <a:latin typeface="Calibri"/>
                <a:cs typeface="Calibri"/>
              </a:rPr>
              <a:t>Habermann’s</a:t>
            </a:r>
            <a:r>
              <a:rPr sz="3200" i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theory).</a:t>
            </a:r>
            <a:endParaRPr sz="32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5290" algn="l"/>
              </a:tabLst>
            </a:pPr>
            <a:r>
              <a:rPr sz="3200" spc="-5" dirty="0">
                <a:latin typeface="Calibri"/>
                <a:cs typeface="Calibri"/>
              </a:rPr>
              <a:t>Metaplasia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i="1" spc="-25" dirty="0">
                <a:solidFill>
                  <a:srgbClr val="FF0000"/>
                </a:solidFill>
                <a:latin typeface="Calibri"/>
                <a:cs typeface="Calibri"/>
              </a:rPr>
              <a:t>Sade’s</a:t>
            </a:r>
            <a:r>
              <a:rPr sz="32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theory).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58" y="192150"/>
            <a:ext cx="7775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30" dirty="0">
                <a:latin typeface="Calibri"/>
                <a:cs typeface="Calibri"/>
              </a:rPr>
              <a:t>CLASSIFICATION </a:t>
            </a:r>
            <a:r>
              <a:rPr b="0" spc="-5" dirty="0">
                <a:latin typeface="Calibri"/>
                <a:cs typeface="Calibri"/>
              </a:rPr>
              <a:t>OF</a:t>
            </a:r>
            <a:r>
              <a:rPr b="0" spc="55" dirty="0">
                <a:latin typeface="Calibri"/>
                <a:cs typeface="Calibri"/>
              </a:rPr>
              <a:t> </a:t>
            </a:r>
            <a:r>
              <a:rPr b="0" spc="-50" dirty="0">
                <a:latin typeface="Calibri"/>
                <a:cs typeface="Calibri"/>
              </a:rPr>
              <a:t>CHOLESTEATOMA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6310630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cholesteatoma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classified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into: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419734" indent="-407670">
              <a:lnSpc>
                <a:spcPct val="100000"/>
              </a:lnSpc>
              <a:buAutoNum type="arabicPeriod"/>
              <a:tabLst>
                <a:tab pos="420370" algn="l"/>
              </a:tabLst>
            </a:pPr>
            <a:r>
              <a:rPr sz="3200" b="1" spc="-10" dirty="0">
                <a:latin typeface="Calibri"/>
                <a:cs typeface="Calibri"/>
              </a:rPr>
              <a:t>Congenital</a:t>
            </a:r>
            <a:endParaRPr sz="3200">
              <a:latin typeface="Calibri"/>
              <a:cs typeface="Calibri"/>
            </a:endParaRPr>
          </a:p>
          <a:p>
            <a:pPr marL="418465" indent="-4064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9100" algn="l"/>
              </a:tabLst>
            </a:pPr>
            <a:r>
              <a:rPr sz="3200" b="1" spc="-5" dirty="0">
                <a:latin typeface="Calibri"/>
                <a:cs typeface="Calibri"/>
              </a:rPr>
              <a:t>Acquired,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primary</a:t>
            </a:r>
            <a:endParaRPr sz="320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20370" algn="l"/>
              </a:tabLst>
            </a:pPr>
            <a:r>
              <a:rPr sz="3200" b="1" spc="-5" dirty="0">
                <a:latin typeface="Calibri"/>
                <a:cs typeface="Calibri"/>
              </a:rPr>
              <a:t>Acquired,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secondary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509" y="461899"/>
            <a:ext cx="7952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1. </a:t>
            </a:r>
            <a:r>
              <a:rPr sz="4400" spc="-40" dirty="0"/>
              <a:t>CONGENITAL</a:t>
            </a:r>
            <a:r>
              <a:rPr sz="4400" spc="-55" dirty="0"/>
              <a:t> </a:t>
            </a:r>
            <a:r>
              <a:rPr sz="4400" spc="-45" dirty="0"/>
              <a:t>CHOLESTEATOMA.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1537461"/>
            <a:ext cx="8173084" cy="494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alibri"/>
                <a:cs typeface="Calibri"/>
              </a:rPr>
              <a:t>It arises </a:t>
            </a:r>
            <a:r>
              <a:rPr sz="2700" b="1" spc="-15" dirty="0">
                <a:latin typeface="Calibri"/>
                <a:cs typeface="Calibri"/>
              </a:rPr>
              <a:t>from </a:t>
            </a:r>
            <a:r>
              <a:rPr sz="2700" b="1" dirty="0">
                <a:latin typeface="Calibri"/>
                <a:cs typeface="Calibri"/>
              </a:rPr>
              <a:t>the </a:t>
            </a:r>
            <a:r>
              <a:rPr sz="2700" b="1" spc="-5" dirty="0">
                <a:latin typeface="Calibri"/>
                <a:cs typeface="Calibri"/>
              </a:rPr>
              <a:t>embryonic </a:t>
            </a:r>
            <a:r>
              <a:rPr sz="2700" dirty="0">
                <a:latin typeface="Calibri"/>
                <a:cs typeface="Calibri"/>
              </a:rPr>
              <a:t>epidermal cell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rests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3 </a:t>
            </a:r>
            <a:r>
              <a:rPr sz="2700" spc="-10" dirty="0">
                <a:latin typeface="Calibri"/>
                <a:cs typeface="Calibri"/>
              </a:rPr>
              <a:t>important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sites: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Middle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Petrous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apex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5" dirty="0">
                <a:latin typeface="Calibri"/>
                <a:cs typeface="Calibri"/>
              </a:rPr>
              <a:t>cerebellopontine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angle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–"/>
            </a:pPr>
            <a:endParaRPr sz="3050">
              <a:latin typeface="Times New Roman"/>
              <a:cs typeface="Times New Roman"/>
            </a:endParaRPr>
          </a:p>
          <a:p>
            <a:pPr marL="355600" marR="65786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Presents </a:t>
            </a:r>
            <a:r>
              <a:rPr sz="2700" dirty="0">
                <a:latin typeface="Calibri"/>
                <a:cs typeface="Calibri"/>
              </a:rPr>
              <a:t>as a </a:t>
            </a:r>
            <a:r>
              <a:rPr sz="2700" spc="-10" dirty="0">
                <a:latin typeface="Calibri"/>
                <a:cs typeface="Calibri"/>
              </a:rPr>
              <a:t>white </a:t>
            </a:r>
            <a:r>
              <a:rPr sz="2700" dirty="0">
                <a:latin typeface="Calibri"/>
                <a:cs typeface="Calibri"/>
              </a:rPr>
              <a:t>mass </a:t>
            </a:r>
            <a:r>
              <a:rPr sz="2700" spc="-5" dirty="0">
                <a:latin typeface="Calibri"/>
                <a:cs typeface="Calibri"/>
              </a:rPr>
              <a:t>behind </a:t>
            </a:r>
            <a:r>
              <a:rPr sz="2700" dirty="0">
                <a:latin typeface="Calibri"/>
                <a:cs typeface="Calibri"/>
              </a:rPr>
              <a:t>an </a:t>
            </a:r>
            <a:r>
              <a:rPr sz="2700" spc="-15" dirty="0">
                <a:latin typeface="Calibri"/>
                <a:cs typeface="Calibri"/>
              </a:rPr>
              <a:t>intact</a:t>
            </a:r>
            <a:r>
              <a:rPr sz="2700" spc="-1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tympanic  </a:t>
            </a:r>
            <a:r>
              <a:rPr sz="2700" spc="-10" dirty="0">
                <a:latin typeface="Calibri"/>
                <a:cs typeface="Calibri"/>
              </a:rPr>
              <a:t>membrane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causes </a:t>
            </a:r>
            <a:r>
              <a:rPr sz="2700" spc="-10" dirty="0">
                <a:latin typeface="Calibri"/>
                <a:cs typeface="Calibri"/>
              </a:rPr>
              <a:t>conductive </a:t>
            </a:r>
            <a:r>
              <a:rPr sz="2700" spc="-5" dirty="0">
                <a:latin typeface="Calibri"/>
                <a:cs typeface="Calibri"/>
              </a:rPr>
              <a:t>hearing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loss.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</a:t>
            </a:r>
            <a:r>
              <a:rPr sz="2700" spc="-15" dirty="0">
                <a:latin typeface="Calibri"/>
                <a:cs typeface="Calibri"/>
              </a:rPr>
              <a:t>may </a:t>
            </a:r>
            <a:r>
              <a:rPr sz="2700" spc="-5" dirty="0">
                <a:latin typeface="Calibri"/>
                <a:cs typeface="Calibri"/>
              </a:rPr>
              <a:t>sometimes be </a:t>
            </a:r>
            <a:r>
              <a:rPr sz="2700" spc="-15" dirty="0">
                <a:latin typeface="Calibri"/>
                <a:cs typeface="Calibri"/>
              </a:rPr>
              <a:t>discovered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spc="-15" dirty="0">
                <a:latin typeface="Calibri"/>
                <a:cs typeface="Calibri"/>
              </a:rPr>
              <a:t>routine examination 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children </a:t>
            </a:r>
            <a:r>
              <a:rPr sz="2700" spc="-5" dirty="0">
                <a:latin typeface="Calibri"/>
                <a:cs typeface="Calibri"/>
              </a:rPr>
              <a:t>or </a:t>
            </a:r>
            <a:r>
              <a:rPr sz="2700" spc="-15" dirty="0">
                <a:latin typeface="Calibri"/>
                <a:cs typeface="Calibri"/>
              </a:rPr>
              <a:t>at </a:t>
            </a:r>
            <a:r>
              <a:rPr sz="2700" dirty="0">
                <a:latin typeface="Calibri"/>
                <a:cs typeface="Calibri"/>
              </a:rPr>
              <a:t>the time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myringotomy.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</a:t>
            </a:r>
            <a:r>
              <a:rPr sz="2700" spc="-15" dirty="0">
                <a:latin typeface="Calibri"/>
                <a:cs typeface="Calibri"/>
              </a:rPr>
              <a:t>may </a:t>
            </a:r>
            <a:r>
              <a:rPr sz="2700" dirty="0">
                <a:latin typeface="Calibri"/>
                <a:cs typeface="Calibri"/>
              </a:rPr>
              <a:t>also </a:t>
            </a:r>
            <a:r>
              <a:rPr sz="2700" spc="-10" dirty="0">
                <a:latin typeface="Calibri"/>
                <a:cs typeface="Calibri"/>
              </a:rPr>
              <a:t>spontaneously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rupture</a:t>
            </a:r>
            <a:endParaRPr sz="2700">
              <a:latin typeface="Calibri"/>
              <a:cs typeface="Calibri"/>
            </a:endParaRPr>
          </a:p>
          <a:p>
            <a:pPr marL="355600" marR="213360" indent="-342900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Present </a:t>
            </a:r>
            <a:r>
              <a:rPr sz="2700" dirty="0">
                <a:latin typeface="Calibri"/>
                <a:cs typeface="Calibri"/>
              </a:rPr>
              <a:t>with a </a:t>
            </a:r>
            <a:r>
              <a:rPr sz="2700" spc="-10" dirty="0">
                <a:latin typeface="Calibri"/>
                <a:cs typeface="Calibri"/>
              </a:rPr>
              <a:t>discharging </a:t>
            </a:r>
            <a:r>
              <a:rPr sz="2700" dirty="0">
                <a:latin typeface="Calibri"/>
                <a:cs typeface="Calibri"/>
              </a:rPr>
              <a:t>ear </a:t>
            </a:r>
            <a:r>
              <a:rPr sz="2700" spc="-5" dirty="0">
                <a:latin typeface="Calibri"/>
                <a:cs typeface="Calibri"/>
              </a:rPr>
              <a:t>indistinguishable </a:t>
            </a:r>
            <a:r>
              <a:rPr sz="2700" spc="-15" dirty="0">
                <a:latin typeface="Calibri"/>
                <a:cs typeface="Calibri"/>
              </a:rPr>
              <a:t>from </a:t>
            </a:r>
            <a:r>
              <a:rPr sz="2700" dirty="0">
                <a:latin typeface="Calibri"/>
                <a:cs typeface="Calibri"/>
              </a:rPr>
              <a:t>a  </a:t>
            </a:r>
            <a:r>
              <a:rPr sz="2700" spc="-10" dirty="0">
                <a:latin typeface="Calibri"/>
                <a:cs typeface="Calibri"/>
              </a:rPr>
              <a:t>case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chronic suppurative </a:t>
            </a:r>
            <a:r>
              <a:rPr sz="2700" spc="-5" dirty="0">
                <a:latin typeface="Calibri"/>
                <a:cs typeface="Calibri"/>
              </a:rPr>
              <a:t>otitis</a:t>
            </a:r>
            <a:r>
              <a:rPr sz="2700" dirty="0">
                <a:latin typeface="Calibri"/>
                <a:cs typeface="Calibri"/>
              </a:rPr>
              <a:t> media.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1219" marR="5080" indent="-5594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2. </a:t>
            </a:r>
            <a:r>
              <a:rPr spc="-20" dirty="0"/>
              <a:t>PRIMARY ACQUIRED  </a:t>
            </a:r>
            <a:r>
              <a:rPr spc="-50" dirty="0"/>
              <a:t>CHOLESTEATOMA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82520"/>
            <a:ext cx="7564120" cy="312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 </a:t>
            </a:r>
            <a:r>
              <a:rPr sz="3200" spc="-15" dirty="0">
                <a:latin typeface="Calibri"/>
                <a:cs typeface="Calibri"/>
              </a:rPr>
              <a:t>history </a:t>
            </a:r>
            <a:r>
              <a:rPr sz="3200" spc="-5" dirty="0">
                <a:latin typeface="Calibri"/>
                <a:cs typeface="Calibri"/>
              </a:rPr>
              <a:t>of previous otitis </a:t>
            </a:r>
            <a:r>
              <a:rPr sz="3200" dirty="0">
                <a:latin typeface="Calibri"/>
                <a:cs typeface="Calibri"/>
              </a:rPr>
              <a:t>media or a </a:t>
            </a:r>
            <a:r>
              <a:rPr sz="3200" spc="-15" dirty="0">
                <a:latin typeface="Calibri"/>
                <a:cs typeface="Calibri"/>
              </a:rPr>
              <a:t>pre-  existing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perforation.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Theories </a:t>
            </a:r>
            <a:r>
              <a:rPr sz="3200" spc="-5" dirty="0">
                <a:latin typeface="Calibri"/>
                <a:cs typeface="Calibri"/>
              </a:rPr>
              <a:t>on its genesis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are:</a:t>
            </a:r>
            <a:endParaRPr sz="3200">
              <a:latin typeface="Calibri"/>
              <a:cs typeface="Calibri"/>
            </a:endParaRPr>
          </a:p>
          <a:p>
            <a:pPr marL="972819" lvl="1" indent="-503555">
              <a:lnSpc>
                <a:spcPct val="100000"/>
              </a:lnSpc>
              <a:spcBef>
                <a:spcPts val="690"/>
              </a:spcBef>
              <a:buFont typeface="Calibri"/>
              <a:buAutoNum type="alphaUcParenBoth"/>
              <a:tabLst>
                <a:tab pos="973455" algn="l"/>
              </a:tabLst>
            </a:pPr>
            <a:r>
              <a:rPr sz="2800" i="1" spc="-10" dirty="0">
                <a:latin typeface="Calibri"/>
                <a:cs typeface="Calibri"/>
              </a:rPr>
              <a:t>invagination </a:t>
            </a:r>
            <a:r>
              <a:rPr sz="2800" i="1" spc="-5" dirty="0">
                <a:latin typeface="Calibri"/>
                <a:cs typeface="Calibri"/>
              </a:rPr>
              <a:t>of </a:t>
            </a:r>
            <a:r>
              <a:rPr sz="2800" i="1" spc="-10" dirty="0">
                <a:latin typeface="Calibri"/>
                <a:cs typeface="Calibri"/>
              </a:rPr>
              <a:t>pars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flaccida.</a:t>
            </a:r>
            <a:endParaRPr sz="2800">
              <a:latin typeface="Calibri"/>
              <a:cs typeface="Calibri"/>
            </a:endParaRPr>
          </a:p>
          <a:p>
            <a:pPr marL="960755" lvl="1" indent="-491490">
              <a:lnSpc>
                <a:spcPct val="100000"/>
              </a:lnSpc>
              <a:spcBef>
                <a:spcPts val="675"/>
              </a:spcBef>
              <a:buFont typeface="Calibri"/>
              <a:buAutoNum type="alphaUcParenBoth"/>
              <a:tabLst>
                <a:tab pos="961390" algn="l"/>
              </a:tabLst>
            </a:pPr>
            <a:r>
              <a:rPr sz="2800" i="1" spc="-5" dirty="0">
                <a:latin typeface="Calibri"/>
                <a:cs typeface="Calibri"/>
              </a:rPr>
              <a:t>basal </a:t>
            </a:r>
            <a:r>
              <a:rPr sz="2800" i="1" spc="-10" dirty="0">
                <a:latin typeface="Calibri"/>
                <a:cs typeface="Calibri"/>
              </a:rPr>
              <a:t>cell</a:t>
            </a:r>
            <a:r>
              <a:rPr sz="2800" i="1" spc="-15" dirty="0">
                <a:latin typeface="Calibri"/>
                <a:cs typeface="Calibri"/>
              </a:rPr>
              <a:t> hyperplasia.</a:t>
            </a:r>
            <a:endParaRPr sz="2800">
              <a:latin typeface="Calibri"/>
              <a:cs typeface="Calibri"/>
            </a:endParaRPr>
          </a:p>
          <a:p>
            <a:pPr marL="956310" lvl="1" indent="-486409">
              <a:lnSpc>
                <a:spcPct val="100000"/>
              </a:lnSpc>
              <a:spcBef>
                <a:spcPts val="670"/>
              </a:spcBef>
              <a:buFont typeface="Calibri"/>
              <a:buAutoNum type="alphaUcParenBoth"/>
              <a:tabLst>
                <a:tab pos="956310" algn="l"/>
              </a:tabLst>
            </a:pPr>
            <a:r>
              <a:rPr sz="2800" i="1" spc="-10" dirty="0">
                <a:latin typeface="Calibri"/>
                <a:cs typeface="Calibri"/>
              </a:rPr>
              <a:t>squamous metaplasia.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1855" marR="5080" indent="-858519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3. </a:t>
            </a:r>
            <a:r>
              <a:rPr spc="-40" dirty="0"/>
              <a:t>SECONDARY </a:t>
            </a:r>
            <a:r>
              <a:rPr spc="-20" dirty="0"/>
              <a:t>ACQUIRED  </a:t>
            </a:r>
            <a:r>
              <a:rPr spc="-50" dirty="0"/>
              <a:t>CHOLESTEATOMA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35861"/>
            <a:ext cx="7743825" cy="4174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546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Already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pre-existing </a:t>
            </a:r>
            <a:r>
              <a:rPr sz="3200" spc="-20" dirty="0">
                <a:latin typeface="Calibri"/>
                <a:cs typeface="Calibri"/>
              </a:rPr>
              <a:t>perforation </a:t>
            </a:r>
            <a:r>
              <a:rPr sz="3200" spc="-10" dirty="0">
                <a:latin typeface="Calibri"/>
                <a:cs typeface="Calibri"/>
              </a:rPr>
              <a:t>in </a:t>
            </a:r>
            <a:r>
              <a:rPr sz="3200" spc="-20" dirty="0">
                <a:latin typeface="Calibri"/>
                <a:cs typeface="Calibri"/>
              </a:rPr>
              <a:t>pars  </a:t>
            </a:r>
            <a:r>
              <a:rPr sz="3200" spc="-10" dirty="0">
                <a:latin typeface="Calibri"/>
                <a:cs typeface="Calibri"/>
              </a:rPr>
              <a:t>tensa.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often </a:t>
            </a:r>
            <a:r>
              <a:rPr sz="3200" spc="-5" dirty="0">
                <a:latin typeface="Calibri"/>
                <a:cs typeface="Calibri"/>
              </a:rPr>
              <a:t>associated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posterosuperior  </a:t>
            </a:r>
            <a:r>
              <a:rPr sz="3200" spc="-5" dirty="0">
                <a:latin typeface="Calibri"/>
                <a:cs typeface="Calibri"/>
              </a:rPr>
              <a:t>marginal </a:t>
            </a:r>
            <a:r>
              <a:rPr sz="3200" spc="-15" dirty="0">
                <a:latin typeface="Calibri"/>
                <a:cs typeface="Calibri"/>
              </a:rPr>
              <a:t>perforation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sometimes </a:t>
            </a:r>
            <a:r>
              <a:rPr sz="3200" spc="-15" dirty="0">
                <a:latin typeface="Calibri"/>
                <a:cs typeface="Calibri"/>
              </a:rPr>
              <a:t>large  central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perforation.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Theories </a:t>
            </a:r>
            <a:r>
              <a:rPr sz="3200" spc="-5" dirty="0">
                <a:latin typeface="Calibri"/>
                <a:cs typeface="Calibri"/>
              </a:rPr>
              <a:t>on its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genesis</a:t>
            </a:r>
            <a:endParaRPr sz="3200">
              <a:latin typeface="Calibri"/>
              <a:cs typeface="Calibri"/>
            </a:endParaRPr>
          </a:p>
          <a:p>
            <a:pPr marL="972819" lvl="1" indent="-503555">
              <a:lnSpc>
                <a:spcPct val="100000"/>
              </a:lnSpc>
              <a:spcBef>
                <a:spcPts val="690"/>
              </a:spcBef>
              <a:buFont typeface="Calibri"/>
              <a:buAutoNum type="alphaUcParenBoth"/>
              <a:tabLst>
                <a:tab pos="973455" algn="l"/>
              </a:tabLst>
            </a:pPr>
            <a:r>
              <a:rPr sz="2800" i="1" spc="-10" dirty="0">
                <a:latin typeface="Calibri"/>
                <a:cs typeface="Calibri"/>
              </a:rPr>
              <a:t>migration </a:t>
            </a:r>
            <a:r>
              <a:rPr sz="2800" i="1" spc="-5" dirty="0">
                <a:latin typeface="Calibri"/>
                <a:cs typeface="Calibri"/>
              </a:rPr>
              <a:t>of </a:t>
            </a:r>
            <a:r>
              <a:rPr sz="2800" i="1" spc="-10" dirty="0">
                <a:latin typeface="Calibri"/>
                <a:cs typeface="Calibri"/>
              </a:rPr>
              <a:t>squamous</a:t>
            </a:r>
            <a:r>
              <a:rPr sz="2800" i="1" spc="3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epithelium.</a:t>
            </a:r>
            <a:endParaRPr sz="2800">
              <a:latin typeface="Calibri"/>
              <a:cs typeface="Calibri"/>
            </a:endParaRPr>
          </a:p>
          <a:p>
            <a:pPr marL="960119" lvl="1" indent="-490855">
              <a:lnSpc>
                <a:spcPct val="100000"/>
              </a:lnSpc>
              <a:spcBef>
                <a:spcPts val="675"/>
              </a:spcBef>
              <a:buAutoNum type="alphaUcParenBoth"/>
              <a:tabLst>
                <a:tab pos="960755" algn="l"/>
              </a:tabLst>
            </a:pPr>
            <a:r>
              <a:rPr sz="2800" i="1" spc="-15" dirty="0">
                <a:latin typeface="Calibri"/>
                <a:cs typeface="Calibri"/>
              </a:rPr>
              <a:t>Keratinizing </a:t>
            </a:r>
            <a:r>
              <a:rPr sz="2800" i="1" spc="-10" dirty="0">
                <a:latin typeface="Calibri"/>
                <a:cs typeface="Calibri"/>
              </a:rPr>
              <a:t>squamous</a:t>
            </a:r>
            <a:r>
              <a:rPr sz="2800" i="1" spc="2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metaplasia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102" y="0"/>
            <a:ext cx="79108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7805" marR="5080" indent="-1475740">
              <a:lnSpc>
                <a:spcPct val="100000"/>
              </a:lnSpc>
              <a:spcBef>
                <a:spcPts val="95"/>
              </a:spcBef>
            </a:pPr>
            <a:r>
              <a:rPr b="0" spc="-40" dirty="0">
                <a:latin typeface="Calibri"/>
                <a:cs typeface="Calibri"/>
              </a:rPr>
              <a:t>EXPANSION </a:t>
            </a:r>
            <a:r>
              <a:rPr b="0" spc="-5" dirty="0">
                <a:latin typeface="Calibri"/>
                <a:cs typeface="Calibri"/>
              </a:rPr>
              <a:t>OF </a:t>
            </a:r>
            <a:r>
              <a:rPr b="0" spc="-50" dirty="0">
                <a:latin typeface="Calibri"/>
                <a:cs typeface="Calibri"/>
              </a:rPr>
              <a:t>CHOLESTEATOMA </a:t>
            </a:r>
            <a:r>
              <a:rPr b="0" spc="-5" dirty="0">
                <a:latin typeface="Calibri"/>
                <a:cs typeface="Calibri"/>
              </a:rPr>
              <a:t>AND  </a:t>
            </a:r>
            <a:r>
              <a:rPr b="0" spc="-10" dirty="0">
                <a:latin typeface="Calibri"/>
                <a:cs typeface="Calibri"/>
              </a:rPr>
              <a:t>DESTRUCTION </a:t>
            </a:r>
            <a:r>
              <a:rPr b="0" spc="-5" dirty="0">
                <a:latin typeface="Calibri"/>
                <a:cs typeface="Calibri"/>
              </a:rPr>
              <a:t>OF 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11909"/>
            <a:ext cx="8586470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invades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surrounding </a:t>
            </a:r>
            <a:r>
              <a:rPr sz="2000" spc="-5" dirty="0">
                <a:latin typeface="Calibri"/>
                <a:cs typeface="Calibri"/>
              </a:rPr>
              <a:t>structures, </a:t>
            </a:r>
            <a:r>
              <a:rPr sz="2000" spc="-20" dirty="0">
                <a:latin typeface="Calibri"/>
                <a:cs typeface="Calibri"/>
              </a:rPr>
              <a:t>first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path of </a:t>
            </a:r>
            <a:r>
              <a:rPr sz="2000" spc="-10" dirty="0">
                <a:latin typeface="Calibri"/>
                <a:cs typeface="Calibri"/>
              </a:rPr>
              <a:t>least resistance, </a:t>
            </a:r>
            <a:r>
              <a:rPr sz="2000" dirty="0">
                <a:latin typeface="Calibri"/>
                <a:cs typeface="Calibri"/>
              </a:rPr>
              <a:t>and then  </a:t>
            </a:r>
            <a:r>
              <a:rPr sz="2000" spc="-5" dirty="0">
                <a:latin typeface="Calibri"/>
                <a:cs typeface="Calibri"/>
              </a:rPr>
              <a:t>by enzymatic </a:t>
            </a:r>
            <a:r>
              <a:rPr sz="2000" dirty="0">
                <a:latin typeface="Calibri"/>
                <a:cs typeface="Calibri"/>
              </a:rPr>
              <a:t>bone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destruction.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attic cholesteatoma </a:t>
            </a:r>
            <a:r>
              <a:rPr sz="2000" spc="-15" dirty="0">
                <a:latin typeface="Calibri"/>
                <a:cs typeface="Calibri"/>
              </a:rPr>
              <a:t>may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extend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12800" algn="l"/>
                <a:tab pos="813435" algn="l"/>
              </a:tabLst>
            </a:pPr>
            <a:r>
              <a:rPr sz="2000" b="1" spc="-10" dirty="0">
                <a:latin typeface="Calibri"/>
                <a:cs typeface="Calibri"/>
              </a:rPr>
              <a:t>Backwards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dirty="0">
                <a:latin typeface="Calibri"/>
                <a:cs typeface="Calibri"/>
              </a:rPr>
              <a:t>the aditus, </a:t>
            </a:r>
            <a:r>
              <a:rPr sz="2000" spc="-5" dirty="0">
                <a:latin typeface="Calibri"/>
                <a:cs typeface="Calibri"/>
              </a:rPr>
              <a:t>antrum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mastoid;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10" dirty="0">
                <a:latin typeface="Calibri"/>
                <a:cs typeface="Calibri"/>
              </a:rPr>
              <a:t>Downwards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mesotympanum;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latin typeface="Calibri"/>
                <a:cs typeface="Calibri"/>
              </a:rPr>
              <a:t>Medially</a:t>
            </a:r>
            <a:r>
              <a:rPr sz="2000" dirty="0">
                <a:latin typeface="Calibri"/>
                <a:cs typeface="Calibri"/>
              </a:rPr>
              <a:t>, it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surround </a:t>
            </a:r>
            <a:r>
              <a:rPr sz="2000" dirty="0">
                <a:latin typeface="Calibri"/>
                <a:cs typeface="Calibri"/>
              </a:rPr>
              <a:t>the incus </a:t>
            </a:r>
            <a:r>
              <a:rPr sz="2000" spc="-5" dirty="0">
                <a:latin typeface="Calibri"/>
                <a:cs typeface="Calibri"/>
              </a:rPr>
              <a:t>and/or head 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malleus.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Cause destruction </a:t>
            </a:r>
            <a:r>
              <a:rPr sz="2000" dirty="0">
                <a:latin typeface="Calibri"/>
                <a:cs typeface="Calibri"/>
              </a:rPr>
              <a:t>of ear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ossicles,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Erosion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bony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labyrinth,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Canal of facial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nerve,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Sinus </a:t>
            </a:r>
            <a:r>
              <a:rPr sz="2000" spc="-15" dirty="0">
                <a:latin typeface="Calibri"/>
                <a:cs typeface="Calibri"/>
              </a:rPr>
              <a:t>plate </a:t>
            </a:r>
            <a:r>
              <a:rPr sz="2000" spc="-5" dirty="0">
                <a:latin typeface="Calibri"/>
                <a:cs typeface="Calibri"/>
              </a:rPr>
              <a:t>or tegmen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tympani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Attributed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various enzymes </a:t>
            </a:r>
            <a:r>
              <a:rPr sz="2000" spc="-5" dirty="0">
                <a:latin typeface="Calibri"/>
                <a:cs typeface="Calibri"/>
              </a:rPr>
              <a:t>such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Collagenase,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Acid </a:t>
            </a:r>
            <a:r>
              <a:rPr sz="2000" spc="-5" dirty="0">
                <a:latin typeface="Calibri"/>
                <a:cs typeface="Calibri"/>
              </a:rPr>
              <a:t>phosphatase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proteolytic </a:t>
            </a:r>
            <a:r>
              <a:rPr sz="2000" spc="-5" dirty="0">
                <a:latin typeface="Calibri"/>
                <a:cs typeface="Calibri"/>
              </a:rPr>
              <a:t>enzymes,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spc="-15" dirty="0">
                <a:latin typeface="Calibri"/>
                <a:cs typeface="Calibri"/>
              </a:rPr>
              <a:t>Liberated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osteoclasts </a:t>
            </a:r>
            <a:r>
              <a:rPr sz="2000" dirty="0">
                <a:latin typeface="Calibri"/>
                <a:cs typeface="Calibri"/>
              </a:rPr>
              <a:t>and mononuclear </a:t>
            </a:r>
            <a:r>
              <a:rPr sz="2000" spc="-10" dirty="0">
                <a:latin typeface="Calibri"/>
                <a:cs typeface="Calibri"/>
              </a:rPr>
              <a:t>inflammatory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cells,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Seen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association with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cholesteatoma.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5388008" cy="676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2B04EF-A718-4FFB-A928-1FCF4E94F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15553"/>
          </a:xfrm>
        </p:spPr>
        <p:txBody>
          <a:bodyPr/>
          <a:lstStyle/>
          <a:p>
            <a:pPr algn="ctr"/>
            <a:r>
              <a:rPr lang="en-IN" dirty="0"/>
              <a:t>COMPLICATIONS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85F5A2D-0EEE-4C56-BA48-02BFF8D571B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001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77" y="69291"/>
            <a:ext cx="89141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3195" marR="5080" indent="-269113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FACTORS </a:t>
            </a:r>
            <a:r>
              <a:rPr spc="-15" dirty="0"/>
              <a:t>INFLUENCING DEVELOPMENT </a:t>
            </a:r>
            <a:r>
              <a:rPr spc="-10" dirty="0"/>
              <a:t>OF  </a:t>
            </a:r>
            <a:r>
              <a:rPr spc="-35" dirty="0"/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423150" cy="42583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18465" indent="-40640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419100" algn="l"/>
              </a:tabLst>
            </a:pPr>
            <a:r>
              <a:rPr sz="3200" b="1" spc="-10" dirty="0">
                <a:latin typeface="Calibri"/>
                <a:cs typeface="Calibri"/>
              </a:rPr>
              <a:t>Age.</a:t>
            </a:r>
            <a:endParaRPr sz="320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20370" algn="l"/>
              </a:tabLst>
            </a:pPr>
            <a:r>
              <a:rPr sz="3200" b="1" spc="-15" dirty="0">
                <a:latin typeface="Calibri"/>
                <a:cs typeface="Calibri"/>
              </a:rPr>
              <a:t>Poor </a:t>
            </a:r>
            <a:r>
              <a:rPr sz="3200" b="1" dirty="0">
                <a:latin typeface="Calibri"/>
                <a:cs typeface="Calibri"/>
              </a:rPr>
              <a:t>socioeconomic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group.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overcrowding,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poor health </a:t>
            </a:r>
            <a:r>
              <a:rPr sz="2800" spc="-10" dirty="0">
                <a:latin typeface="Calibri"/>
                <a:cs typeface="Calibri"/>
              </a:rPr>
              <a:t>education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poor </a:t>
            </a:r>
            <a:r>
              <a:rPr sz="2800" spc="-15" dirty="0">
                <a:latin typeface="Calibri"/>
                <a:cs typeface="Calibri"/>
              </a:rPr>
              <a:t>personal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hygiene,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limited </a:t>
            </a:r>
            <a:r>
              <a:rPr sz="2800" spc="-5" dirty="0">
                <a:latin typeface="Calibri"/>
                <a:cs typeface="Calibri"/>
              </a:rPr>
              <a:t>access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healthcare </a:t>
            </a:r>
            <a:r>
              <a:rPr sz="2800" spc="-20" dirty="0">
                <a:latin typeface="Calibri"/>
                <a:cs typeface="Calibri"/>
              </a:rPr>
              <a:t>play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important  </a:t>
            </a:r>
            <a:r>
              <a:rPr sz="2800" spc="-10" dirty="0">
                <a:latin typeface="Calibri"/>
                <a:cs typeface="Calibri"/>
              </a:rPr>
              <a:t>part.</a:t>
            </a:r>
            <a:endParaRPr sz="280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20370" algn="l"/>
              </a:tabLst>
            </a:pPr>
            <a:r>
              <a:rPr sz="3200" b="1" spc="-5" dirty="0">
                <a:latin typeface="Calibri"/>
                <a:cs typeface="Calibri"/>
              </a:rPr>
              <a:t>Virulence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organisms.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029" y="192150"/>
            <a:ext cx="3330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latin typeface="Calibri"/>
                <a:cs typeface="Calibri"/>
              </a:rPr>
              <a:t>TYPES </a:t>
            </a:r>
            <a:r>
              <a:rPr b="0" spc="-5" dirty="0">
                <a:latin typeface="Calibri"/>
                <a:cs typeface="Calibri"/>
              </a:rPr>
              <a:t>OF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CSOM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64081"/>
            <a:ext cx="804672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1. </a:t>
            </a:r>
            <a:r>
              <a:rPr sz="2500" b="1" spc="-15" dirty="0">
                <a:latin typeface="Calibri"/>
                <a:cs typeface="Calibri"/>
              </a:rPr>
              <a:t>Tubotympanic. </a:t>
            </a:r>
            <a:r>
              <a:rPr sz="2500" b="1" spc="-5" dirty="0">
                <a:latin typeface="Calibri"/>
                <a:cs typeface="Calibri"/>
              </a:rPr>
              <a:t>Also called the </a:t>
            </a:r>
            <a:r>
              <a:rPr sz="2500" b="1" i="1" spc="-10" dirty="0">
                <a:latin typeface="Calibri"/>
                <a:cs typeface="Calibri"/>
              </a:rPr>
              <a:t>safe </a:t>
            </a:r>
            <a:r>
              <a:rPr sz="2500" b="1" i="1" spc="-5" dirty="0">
                <a:latin typeface="Calibri"/>
                <a:cs typeface="Calibri"/>
              </a:rPr>
              <a:t>or benign type;</a:t>
            </a:r>
            <a:r>
              <a:rPr sz="2500" b="1" i="1" spc="20" dirty="0">
                <a:latin typeface="Calibri"/>
                <a:cs typeface="Calibri"/>
              </a:rPr>
              <a:t> </a:t>
            </a:r>
            <a:r>
              <a:rPr sz="2500" b="1" i="1" spc="-5" dirty="0">
                <a:latin typeface="Calibri"/>
                <a:cs typeface="Calibri"/>
              </a:rPr>
              <a:t>it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Involves </a:t>
            </a:r>
            <a:r>
              <a:rPr sz="2500" spc="-15" dirty="0">
                <a:solidFill>
                  <a:srgbClr val="FF0000"/>
                </a:solidFill>
                <a:latin typeface="Calibri"/>
                <a:cs typeface="Calibri"/>
              </a:rPr>
              <a:t>anteroinferior </a:t>
            </a:r>
            <a:r>
              <a:rPr sz="2500" spc="-10" dirty="0">
                <a:latin typeface="Calibri"/>
                <a:cs typeface="Calibri"/>
              </a:rPr>
              <a:t>part </a:t>
            </a:r>
            <a:r>
              <a:rPr sz="2500" spc="-5" dirty="0">
                <a:latin typeface="Calibri"/>
                <a:cs typeface="Calibri"/>
              </a:rPr>
              <a:t>of middle ear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cleft,</a:t>
            </a:r>
            <a:endParaRPr sz="25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500" spc="-5" dirty="0">
                <a:latin typeface="Calibri"/>
                <a:cs typeface="Calibri"/>
              </a:rPr>
              <a:t>i.E. </a:t>
            </a:r>
            <a:r>
              <a:rPr sz="2500" spc="-10" dirty="0">
                <a:latin typeface="Calibri"/>
                <a:cs typeface="Calibri"/>
              </a:rPr>
              <a:t>Eustachian </a:t>
            </a:r>
            <a:r>
              <a:rPr sz="2500" spc="-5" dirty="0">
                <a:latin typeface="Calibri"/>
                <a:cs typeface="Calibri"/>
              </a:rPr>
              <a:t>tube and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mesotympanum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Associated </a:t>
            </a:r>
            <a:r>
              <a:rPr sz="2500" spc="-5" dirty="0">
                <a:latin typeface="Calibri"/>
                <a:cs typeface="Calibri"/>
              </a:rPr>
              <a:t>with a </a:t>
            </a:r>
            <a:r>
              <a:rPr sz="2500" spc="-15" dirty="0">
                <a:latin typeface="Calibri"/>
                <a:cs typeface="Calibri"/>
              </a:rPr>
              <a:t>central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perforation.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There </a:t>
            </a:r>
            <a:r>
              <a:rPr sz="2500" spc="-5" dirty="0">
                <a:latin typeface="Calibri"/>
                <a:cs typeface="Calibri"/>
              </a:rPr>
              <a:t>is no risk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5" dirty="0">
                <a:latin typeface="Calibri"/>
                <a:cs typeface="Calibri"/>
              </a:rPr>
              <a:t>serious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complications.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b="1" spc="-5" dirty="0">
                <a:latin typeface="Calibri"/>
                <a:cs typeface="Calibri"/>
              </a:rPr>
              <a:t>2. </a:t>
            </a:r>
            <a:r>
              <a:rPr sz="2500" b="1" spc="-20" dirty="0">
                <a:latin typeface="Calibri"/>
                <a:cs typeface="Calibri"/>
              </a:rPr>
              <a:t>Atticoantral. </a:t>
            </a:r>
            <a:r>
              <a:rPr sz="2500" b="1" spc="-5" dirty="0">
                <a:latin typeface="Calibri"/>
                <a:cs typeface="Calibri"/>
              </a:rPr>
              <a:t>Also </a:t>
            </a:r>
            <a:r>
              <a:rPr sz="2500" b="1" spc="-10" dirty="0">
                <a:latin typeface="Calibri"/>
                <a:cs typeface="Calibri"/>
              </a:rPr>
              <a:t>called </a:t>
            </a:r>
            <a:r>
              <a:rPr sz="2500" b="1" i="1" spc="-10" dirty="0">
                <a:latin typeface="Calibri"/>
                <a:cs typeface="Calibri"/>
              </a:rPr>
              <a:t>unsafe </a:t>
            </a:r>
            <a:r>
              <a:rPr sz="2500" b="1" i="1" spc="-5" dirty="0">
                <a:latin typeface="Calibri"/>
                <a:cs typeface="Calibri"/>
              </a:rPr>
              <a:t>or dangerous type;</a:t>
            </a:r>
            <a:r>
              <a:rPr sz="2500" b="1" i="1" spc="30" dirty="0">
                <a:latin typeface="Calibri"/>
                <a:cs typeface="Calibri"/>
              </a:rPr>
              <a:t> </a:t>
            </a:r>
            <a:r>
              <a:rPr sz="2500" b="1" i="1" spc="-5" dirty="0">
                <a:latin typeface="Calibri"/>
                <a:cs typeface="Calibri"/>
              </a:rPr>
              <a:t>it</a:t>
            </a:r>
            <a:endParaRPr sz="2500">
              <a:latin typeface="Calibri"/>
              <a:cs typeface="Calibri"/>
            </a:endParaRPr>
          </a:p>
          <a:p>
            <a:pPr marL="354965" marR="2419985" indent="-3549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Involves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posterosuperior </a:t>
            </a:r>
            <a:r>
              <a:rPr sz="2500" spc="-10" dirty="0">
                <a:latin typeface="Calibri"/>
                <a:cs typeface="Calibri"/>
              </a:rPr>
              <a:t>part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0" dirty="0">
                <a:latin typeface="Calibri"/>
                <a:cs typeface="Calibri"/>
              </a:rPr>
              <a:t>cleft  </a:t>
            </a:r>
            <a:r>
              <a:rPr sz="2500" spc="-5" dirty="0">
                <a:latin typeface="Calibri"/>
                <a:cs typeface="Calibri"/>
              </a:rPr>
              <a:t>(I.E. </a:t>
            </a:r>
            <a:r>
              <a:rPr sz="2500" spc="-20" dirty="0">
                <a:latin typeface="Calibri"/>
                <a:cs typeface="Calibri"/>
              </a:rPr>
              <a:t>Attic, </a:t>
            </a:r>
            <a:r>
              <a:rPr sz="2500" spc="-10" dirty="0">
                <a:latin typeface="Calibri"/>
                <a:cs typeface="Calibri"/>
              </a:rPr>
              <a:t>antrum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mastoid)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Associated </a:t>
            </a:r>
            <a:r>
              <a:rPr sz="2500" spc="-5" dirty="0">
                <a:latin typeface="Calibri"/>
                <a:cs typeface="Calibri"/>
              </a:rPr>
              <a:t>with </a:t>
            </a:r>
            <a:r>
              <a:rPr sz="2500" dirty="0">
                <a:latin typeface="Calibri"/>
                <a:cs typeface="Calibri"/>
              </a:rPr>
              <a:t>an </a:t>
            </a:r>
            <a:r>
              <a:rPr sz="2500" spc="-15" dirty="0">
                <a:latin typeface="Calibri"/>
                <a:cs typeface="Calibri"/>
              </a:rPr>
              <a:t>attic </a:t>
            </a:r>
            <a:r>
              <a:rPr sz="2500" spc="-5" dirty="0">
                <a:latin typeface="Calibri"/>
                <a:cs typeface="Calibri"/>
              </a:rPr>
              <a:t>or a marginal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perforation.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The disease is </a:t>
            </a:r>
            <a:r>
              <a:rPr sz="2500" spc="-10" dirty="0">
                <a:latin typeface="Calibri"/>
                <a:cs typeface="Calibri"/>
              </a:rPr>
              <a:t>often </a:t>
            </a:r>
            <a:r>
              <a:rPr sz="2500" spc="-5" dirty="0">
                <a:latin typeface="Calibri"/>
                <a:cs typeface="Calibri"/>
              </a:rPr>
              <a:t>associated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5" dirty="0">
                <a:latin typeface="Calibri"/>
                <a:cs typeface="Calibri"/>
              </a:rPr>
              <a:t>a bone </a:t>
            </a:r>
            <a:r>
              <a:rPr sz="2500" spc="-10" dirty="0">
                <a:latin typeface="Calibri"/>
                <a:cs typeface="Calibri"/>
              </a:rPr>
              <a:t>eroding process  such </a:t>
            </a:r>
            <a:r>
              <a:rPr sz="2500" spc="-5" dirty="0">
                <a:latin typeface="Calibri"/>
                <a:cs typeface="Calibri"/>
              </a:rPr>
              <a:t>as </a:t>
            </a:r>
            <a:r>
              <a:rPr sz="2500" spc="-10" dirty="0">
                <a:latin typeface="Calibri"/>
                <a:cs typeface="Calibri"/>
              </a:rPr>
              <a:t>cholesteatoma, granulations 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osteitis.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Risk of </a:t>
            </a:r>
            <a:r>
              <a:rPr sz="2500" spc="-10" dirty="0">
                <a:latin typeface="Calibri"/>
                <a:cs typeface="Calibri"/>
              </a:rPr>
              <a:t>complications </a:t>
            </a:r>
            <a:r>
              <a:rPr sz="2500" spc="-5" dirty="0">
                <a:latin typeface="Calibri"/>
                <a:cs typeface="Calibri"/>
              </a:rPr>
              <a:t>is </a:t>
            </a:r>
            <a:r>
              <a:rPr sz="2500" spc="-10" dirty="0">
                <a:latin typeface="Calibri"/>
                <a:cs typeface="Calibri"/>
              </a:rPr>
              <a:t>high </a:t>
            </a:r>
            <a:r>
              <a:rPr sz="2500" spc="-5" dirty="0">
                <a:latin typeface="Calibri"/>
                <a:cs typeface="Calibri"/>
              </a:rPr>
              <a:t>in this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variety.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494" y="461899"/>
            <a:ext cx="1238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/>
                <a:cs typeface="Calibri"/>
              </a:rPr>
              <a:t>Co</a:t>
            </a:r>
            <a:r>
              <a:rPr sz="4400" b="0" spc="-25" dirty="0">
                <a:latin typeface="Calibri"/>
                <a:cs typeface="Calibri"/>
              </a:rPr>
              <a:t>n</a:t>
            </a:r>
            <a:r>
              <a:rPr sz="4400" b="0" dirty="0">
                <a:latin typeface="Calibri"/>
                <a:cs typeface="Calibri"/>
              </a:rPr>
              <a:t>t.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33741"/>
            <a:ext cx="7901305" cy="27216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18465" indent="-406400">
              <a:lnSpc>
                <a:spcPct val="100000"/>
              </a:lnSpc>
              <a:spcBef>
                <a:spcPts val="869"/>
              </a:spcBef>
              <a:buAutoNum type="arabicPeriod" startAt="4"/>
              <a:tabLst>
                <a:tab pos="419100" algn="l"/>
              </a:tabLst>
            </a:pPr>
            <a:r>
              <a:rPr sz="3200" b="1" spc="-5" dirty="0">
                <a:latin typeface="Calibri"/>
                <a:cs typeface="Calibri"/>
              </a:rPr>
              <a:t>Immune-compromised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host.</a:t>
            </a:r>
            <a:endParaRPr sz="320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spcBef>
                <a:spcPts val="770"/>
              </a:spcBef>
              <a:buAutoNum type="arabicPeriod" startAt="4"/>
              <a:tabLst>
                <a:tab pos="420370" algn="l"/>
              </a:tabLst>
            </a:pPr>
            <a:r>
              <a:rPr sz="3200" b="1" spc="-15" dirty="0">
                <a:latin typeface="Calibri"/>
                <a:cs typeface="Calibri"/>
              </a:rPr>
              <a:t>Preformed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pathways.</a:t>
            </a:r>
            <a:endParaRPr sz="32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b="1" i="1" spc="-10" dirty="0">
                <a:latin typeface="Calibri"/>
                <a:cs typeface="Calibri"/>
              </a:rPr>
              <a:t>Infection </a:t>
            </a:r>
            <a:r>
              <a:rPr sz="2800" b="1" i="1" spc="-15" dirty="0">
                <a:latin typeface="Calibri"/>
                <a:cs typeface="Calibri"/>
              </a:rPr>
              <a:t>can </a:t>
            </a:r>
            <a:r>
              <a:rPr sz="2800" b="1" i="1" spc="-10" dirty="0">
                <a:latin typeface="Calibri"/>
                <a:cs typeface="Calibri"/>
              </a:rPr>
              <a:t>easily </a:t>
            </a:r>
            <a:r>
              <a:rPr sz="2800" b="1" i="1" spc="-5" dirty="0">
                <a:latin typeface="Calibri"/>
                <a:cs typeface="Calibri"/>
              </a:rPr>
              <a:t>travel </a:t>
            </a:r>
            <a:r>
              <a:rPr sz="2800" b="1" i="1" spc="-10" dirty="0">
                <a:latin typeface="Calibri"/>
                <a:cs typeface="Calibri"/>
              </a:rPr>
              <a:t>beyond </a:t>
            </a:r>
            <a:r>
              <a:rPr sz="2800" b="1" i="1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middle </a:t>
            </a:r>
            <a:r>
              <a:rPr sz="2800" spc="-5" dirty="0">
                <a:latin typeface="Calibri"/>
                <a:cs typeface="Calibri"/>
              </a:rPr>
              <a:t>ear  </a:t>
            </a:r>
            <a:r>
              <a:rPr sz="2800" spc="-10" dirty="0">
                <a:latin typeface="Calibri"/>
                <a:cs typeface="Calibri"/>
              </a:rPr>
              <a:t>cleft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25" dirty="0">
                <a:latin typeface="Calibri"/>
                <a:cs typeface="Calibri"/>
              </a:rPr>
              <a:t>preformed pathways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exist,</a:t>
            </a:r>
            <a:endParaRPr sz="28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spcBef>
                <a:spcPts val="755"/>
              </a:spcBef>
              <a:buAutoNum type="arabicPeriod" startAt="6"/>
              <a:tabLst>
                <a:tab pos="419734" algn="l"/>
              </a:tabLst>
            </a:pPr>
            <a:r>
              <a:rPr sz="3200" b="1" spc="-10" dirty="0">
                <a:latin typeface="Calibri"/>
                <a:cs typeface="Calibri"/>
              </a:rPr>
              <a:t>Cholesteatoma.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277" y="192150"/>
            <a:ext cx="7854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PATHWAYS </a:t>
            </a:r>
            <a:r>
              <a:rPr spc="-5" dirty="0"/>
              <a:t>OF </a:t>
            </a:r>
            <a:r>
              <a:rPr spc="-15" dirty="0"/>
              <a:t>SPREAD </a:t>
            </a:r>
            <a:r>
              <a:rPr spc="-5" dirty="0"/>
              <a:t>OF</a:t>
            </a:r>
            <a:r>
              <a:rPr spc="155" dirty="0"/>
              <a:t> </a:t>
            </a:r>
            <a:r>
              <a:rPr spc="-15" dirty="0"/>
              <a:t>INFECTION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55749"/>
            <a:ext cx="8517255" cy="451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92100" algn="l"/>
              </a:tabLst>
            </a:pPr>
            <a:r>
              <a:rPr sz="2200" b="1" spc="-10" dirty="0">
                <a:latin typeface="Calibri"/>
                <a:cs typeface="Calibri"/>
              </a:rPr>
              <a:t>Direct </a:t>
            </a:r>
            <a:r>
              <a:rPr sz="2200" b="1" spc="-5" dirty="0">
                <a:latin typeface="Calibri"/>
                <a:cs typeface="Calibri"/>
              </a:rPr>
              <a:t>bone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erosion</a:t>
            </a:r>
            <a:endParaRPr sz="2200">
              <a:latin typeface="Calibri"/>
              <a:cs typeface="Calibri"/>
            </a:endParaRPr>
          </a:p>
          <a:p>
            <a:pPr marL="291465" indent="-279400">
              <a:lnSpc>
                <a:spcPct val="100000"/>
              </a:lnSpc>
              <a:buAutoNum type="arabicPeriod"/>
              <a:tabLst>
                <a:tab pos="292100" algn="l"/>
              </a:tabLst>
            </a:pPr>
            <a:r>
              <a:rPr sz="2200" b="1" spc="-25" dirty="0">
                <a:latin typeface="Calibri"/>
                <a:cs typeface="Calibri"/>
              </a:rPr>
              <a:t>Venous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thrombophlebitis.</a:t>
            </a:r>
            <a:endParaRPr sz="2200">
              <a:latin typeface="Calibri"/>
              <a:cs typeface="Calibri"/>
            </a:endParaRPr>
          </a:p>
          <a:p>
            <a:pPr marL="291465" indent="-2794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2100" algn="l"/>
              </a:tabLst>
            </a:pPr>
            <a:r>
              <a:rPr sz="2200" b="1" spc="-15" dirty="0">
                <a:latin typeface="Calibri"/>
                <a:cs typeface="Calibri"/>
              </a:rPr>
              <a:t>Preformed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pathways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355600" marR="2314575" lvl="1">
              <a:lnSpc>
                <a:spcPct val="100000"/>
              </a:lnSpc>
              <a:buAutoNum type="alphaLcParenBoth"/>
              <a:tabLst>
                <a:tab pos="721360" algn="l"/>
              </a:tabLst>
            </a:pPr>
            <a:r>
              <a:rPr sz="2200" spc="-10" dirty="0">
                <a:latin typeface="Calibri"/>
                <a:cs typeface="Calibri"/>
              </a:rPr>
              <a:t>Congenital dehiscences, </a:t>
            </a:r>
            <a:r>
              <a:rPr sz="2200" dirty="0">
                <a:latin typeface="Calibri"/>
                <a:cs typeface="Calibri"/>
              </a:rPr>
              <a:t>e.g.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bony </a:t>
            </a:r>
            <a:r>
              <a:rPr sz="2200" spc="-10" dirty="0">
                <a:latin typeface="Calibri"/>
                <a:cs typeface="Calibri"/>
              </a:rPr>
              <a:t>facial canal,  </a:t>
            </a:r>
            <a:r>
              <a:rPr sz="2200" spc="-5" dirty="0">
                <a:latin typeface="Calibri"/>
                <a:cs typeface="Calibri"/>
              </a:rPr>
              <a:t>floor of middle ear </a:t>
            </a:r>
            <a:r>
              <a:rPr sz="2200" spc="-15" dirty="0">
                <a:latin typeface="Calibri"/>
                <a:cs typeface="Calibri"/>
              </a:rPr>
              <a:t>over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jugular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bulb.</a:t>
            </a:r>
            <a:endParaRPr sz="2200">
              <a:latin typeface="Calibri"/>
              <a:cs typeface="Calibri"/>
            </a:endParaRPr>
          </a:p>
          <a:p>
            <a:pPr marL="733425" lvl="1" indent="-378460">
              <a:lnSpc>
                <a:spcPct val="100000"/>
              </a:lnSpc>
              <a:buAutoNum type="alphaLcParenBoth"/>
              <a:tabLst>
                <a:tab pos="734060" algn="l"/>
              </a:tabLst>
            </a:pPr>
            <a:r>
              <a:rPr sz="2200" spc="-25" dirty="0">
                <a:latin typeface="Calibri"/>
                <a:cs typeface="Calibri"/>
              </a:rPr>
              <a:t>Patent </a:t>
            </a:r>
            <a:r>
              <a:rPr sz="2200" spc="-10" dirty="0">
                <a:latin typeface="Calibri"/>
                <a:cs typeface="Calibri"/>
              </a:rPr>
              <a:t>sutures, </a:t>
            </a:r>
            <a:r>
              <a:rPr sz="2200" dirty="0">
                <a:latin typeface="Calibri"/>
                <a:cs typeface="Calibri"/>
              </a:rPr>
              <a:t>e.g. </a:t>
            </a:r>
            <a:r>
              <a:rPr sz="2200" spc="-10" dirty="0">
                <a:latin typeface="Calibri"/>
                <a:cs typeface="Calibri"/>
              </a:rPr>
              <a:t>petrosquamous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suture.</a:t>
            </a:r>
            <a:endParaRPr sz="2200">
              <a:latin typeface="Calibri"/>
              <a:cs typeface="Calibri"/>
            </a:endParaRPr>
          </a:p>
          <a:p>
            <a:pPr marL="355600" marR="300990" lvl="1">
              <a:lnSpc>
                <a:spcPct val="80000"/>
              </a:lnSpc>
              <a:spcBef>
                <a:spcPts val="530"/>
              </a:spcBef>
              <a:buAutoNum type="alphaLcParenBoth"/>
              <a:tabLst>
                <a:tab pos="704215" algn="l"/>
              </a:tabLst>
            </a:pPr>
            <a:r>
              <a:rPr sz="2200" spc="-10" dirty="0">
                <a:latin typeface="Calibri"/>
                <a:cs typeface="Calibri"/>
              </a:rPr>
              <a:t>Previous skull fractures. The </a:t>
            </a:r>
            <a:r>
              <a:rPr sz="2200" spc="-15" dirty="0">
                <a:latin typeface="Calibri"/>
                <a:cs typeface="Calibri"/>
              </a:rPr>
              <a:t>fracture </a:t>
            </a:r>
            <a:r>
              <a:rPr sz="2200" spc="-10" dirty="0">
                <a:latin typeface="Calibri"/>
                <a:cs typeface="Calibri"/>
              </a:rPr>
              <a:t>sites heal </a:t>
            </a:r>
            <a:r>
              <a:rPr sz="2200" spc="-5" dirty="0">
                <a:latin typeface="Calibri"/>
                <a:cs typeface="Calibri"/>
              </a:rPr>
              <a:t>only </a:t>
            </a:r>
            <a:r>
              <a:rPr sz="2200" spc="-15" dirty="0">
                <a:latin typeface="Calibri"/>
                <a:cs typeface="Calibri"/>
              </a:rPr>
              <a:t>by fibrous </a:t>
            </a:r>
            <a:r>
              <a:rPr sz="2200" spc="-10" dirty="0">
                <a:latin typeface="Calibri"/>
                <a:cs typeface="Calibri"/>
              </a:rPr>
              <a:t>scar 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10" dirty="0">
                <a:latin typeface="Calibri"/>
                <a:cs typeface="Calibri"/>
              </a:rPr>
              <a:t>permits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infection.</a:t>
            </a:r>
            <a:endParaRPr sz="2200">
              <a:latin typeface="Calibri"/>
              <a:cs typeface="Calibri"/>
            </a:endParaRPr>
          </a:p>
          <a:p>
            <a:pPr marL="355600" marR="5080" lvl="1">
              <a:lnSpc>
                <a:spcPct val="80000"/>
              </a:lnSpc>
              <a:spcBef>
                <a:spcPts val="530"/>
              </a:spcBef>
              <a:buAutoNum type="alphaLcParenBoth"/>
              <a:tabLst>
                <a:tab pos="734060" algn="l"/>
              </a:tabLst>
            </a:pPr>
            <a:r>
              <a:rPr sz="2200" spc="-15" dirty="0">
                <a:latin typeface="Calibri"/>
                <a:cs typeface="Calibri"/>
              </a:rPr>
              <a:t>Surgical </a:t>
            </a:r>
            <a:r>
              <a:rPr sz="2200" spc="-20" dirty="0">
                <a:latin typeface="Calibri"/>
                <a:cs typeface="Calibri"/>
              </a:rPr>
              <a:t>defects, </a:t>
            </a:r>
            <a:r>
              <a:rPr sz="2200" dirty="0">
                <a:latin typeface="Calibri"/>
                <a:cs typeface="Calibri"/>
              </a:rPr>
              <a:t>e.g. </a:t>
            </a:r>
            <a:r>
              <a:rPr sz="2200" spc="-25" dirty="0">
                <a:latin typeface="Calibri"/>
                <a:cs typeface="Calibri"/>
              </a:rPr>
              <a:t>stapedectomy, </a:t>
            </a:r>
            <a:r>
              <a:rPr sz="2200" spc="-15" dirty="0">
                <a:latin typeface="Calibri"/>
                <a:cs typeface="Calibri"/>
              </a:rPr>
              <a:t>fenestration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mastoidectomy 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5" dirty="0">
                <a:latin typeface="Calibri"/>
                <a:cs typeface="Calibri"/>
              </a:rPr>
              <a:t>exposure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dura.</a:t>
            </a:r>
            <a:endParaRPr sz="2200">
              <a:latin typeface="Calibri"/>
              <a:cs typeface="Calibri"/>
            </a:endParaRPr>
          </a:p>
          <a:p>
            <a:pPr marL="727075" lvl="1" indent="-372110">
              <a:lnSpc>
                <a:spcPct val="100000"/>
              </a:lnSpc>
              <a:buAutoNum type="alphaLcParenBoth"/>
              <a:tabLst>
                <a:tab pos="727710" algn="l"/>
              </a:tabLst>
            </a:pPr>
            <a:r>
              <a:rPr sz="2200" spc="-15" dirty="0">
                <a:latin typeface="Calibri"/>
                <a:cs typeface="Calibri"/>
              </a:rPr>
              <a:t>Oval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round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windows.</a:t>
            </a:r>
            <a:endParaRPr sz="2200">
              <a:latin typeface="Calibri"/>
              <a:cs typeface="Calibri"/>
            </a:endParaRPr>
          </a:p>
          <a:p>
            <a:pPr marL="355600" marR="392430" lvl="1">
              <a:lnSpc>
                <a:spcPts val="2110"/>
              </a:lnSpc>
              <a:spcBef>
                <a:spcPts val="515"/>
              </a:spcBef>
              <a:buAutoNum type="alphaLcParenBoth"/>
              <a:tabLst>
                <a:tab pos="676910" algn="l"/>
              </a:tabLst>
            </a:pPr>
            <a:r>
              <a:rPr sz="2200" spc="-15" dirty="0">
                <a:latin typeface="Calibri"/>
                <a:cs typeface="Calibri"/>
              </a:rPr>
              <a:t>Infection from </a:t>
            </a:r>
            <a:r>
              <a:rPr sz="2200" spc="-10" dirty="0">
                <a:latin typeface="Calibri"/>
                <a:cs typeface="Calibri"/>
              </a:rPr>
              <a:t>labyrinth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20" dirty="0">
                <a:latin typeface="Calibri"/>
                <a:cs typeface="Calibri"/>
              </a:rPr>
              <a:t>travel </a:t>
            </a:r>
            <a:r>
              <a:rPr sz="2200" spc="-5" dirty="0">
                <a:latin typeface="Calibri"/>
                <a:cs typeface="Calibri"/>
              </a:rPr>
              <a:t>along </a:t>
            </a:r>
            <a:r>
              <a:rPr sz="2200" spc="-10" dirty="0">
                <a:latin typeface="Calibri"/>
                <a:cs typeface="Calibri"/>
              </a:rPr>
              <a:t>internal acoustic meatus,  </a:t>
            </a:r>
            <a:r>
              <a:rPr sz="2200" spc="-5" dirty="0">
                <a:latin typeface="Calibri"/>
                <a:cs typeface="Calibri"/>
              </a:rPr>
              <a:t>aqueducts of </a:t>
            </a:r>
            <a:r>
              <a:rPr sz="2200" spc="-10" dirty="0">
                <a:latin typeface="Calibri"/>
                <a:cs typeface="Calibri"/>
              </a:rPr>
              <a:t>the vestibule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cochlea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meninges.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1977" y="192150"/>
            <a:ext cx="3397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CLASSIFICATION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1212850"/>
          <a:ext cx="7620000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5040">
                <a:tc>
                  <a:txBody>
                    <a:bodyPr/>
                    <a:lstStyle/>
                    <a:p>
                      <a:pPr marL="916305" marR="427990" indent="-4819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2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INTRATEMPORAL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(WITHIN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CONFINES</a:t>
                      </a:r>
                      <a:r>
                        <a:rPr sz="2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556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TEMPORAL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BONE)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10870">
                        <a:lnSpc>
                          <a:spcPct val="100000"/>
                        </a:lnSpc>
                        <a:spcBef>
                          <a:spcPts val="199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INTRACRANIAL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80">
                <a:tc>
                  <a:txBody>
                    <a:bodyPr/>
                    <a:lstStyle/>
                    <a:p>
                      <a:pPr marL="443230" indent="-352425">
                        <a:lnSpc>
                          <a:spcPct val="100000"/>
                        </a:lnSpc>
                        <a:spcBef>
                          <a:spcPts val="180"/>
                        </a:spcBef>
                        <a:buAutoNum type="arabicPeriod"/>
                        <a:tabLst>
                          <a:tab pos="443865" algn="l"/>
                        </a:tabLst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Mastoiditis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43230" indent="-352425">
                        <a:lnSpc>
                          <a:spcPct val="100000"/>
                        </a:lnSpc>
                        <a:buAutoNum type="arabicPeriod"/>
                        <a:tabLst>
                          <a:tab pos="443865" algn="l"/>
                        </a:tabLst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Petrositis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43230" indent="-352425">
                        <a:lnSpc>
                          <a:spcPct val="100000"/>
                        </a:lnSpc>
                        <a:buAutoNum type="arabicPeriod"/>
                        <a:tabLst>
                          <a:tab pos="443865" algn="l"/>
                        </a:tabLst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Facial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paralysis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43230" indent="-352425">
                        <a:lnSpc>
                          <a:spcPct val="100000"/>
                        </a:lnSpc>
                        <a:buAutoNum type="arabicPeriod"/>
                        <a:tabLst>
                          <a:tab pos="443865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Labyrinthitis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352425">
                        <a:lnSpc>
                          <a:spcPct val="100000"/>
                        </a:lnSpc>
                        <a:spcBef>
                          <a:spcPts val="180"/>
                        </a:spcBef>
                        <a:buAutoNum type="arabicPeriod"/>
                        <a:tabLst>
                          <a:tab pos="444500" algn="l"/>
                        </a:tabLst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Extradural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abscess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43865" indent="-352425">
                        <a:lnSpc>
                          <a:spcPct val="100000"/>
                        </a:lnSpc>
                        <a:buAutoNum type="arabicPeriod"/>
                        <a:tabLst>
                          <a:tab pos="444500" algn="l"/>
                        </a:tabLst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Subdural</a:t>
                      </a:r>
                      <a:r>
                        <a:rPr sz="2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abscess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43865" indent="-352425">
                        <a:lnSpc>
                          <a:spcPct val="100000"/>
                        </a:lnSpc>
                        <a:buAutoNum type="arabicPeriod"/>
                        <a:tabLst>
                          <a:tab pos="44450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Meningitis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43865" indent="-352425">
                        <a:lnSpc>
                          <a:spcPct val="100000"/>
                        </a:lnSpc>
                        <a:buAutoNum type="arabicPeriod"/>
                        <a:tabLst>
                          <a:tab pos="444500" algn="l"/>
                        </a:tabLst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Brain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abscess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2075" marR="12065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44500" algn="l"/>
                        </a:tabLst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Lateral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sinus 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ombop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itis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43865" indent="-352425">
                        <a:lnSpc>
                          <a:spcPct val="100000"/>
                        </a:lnSpc>
                        <a:buAutoNum type="arabicPeriod"/>
                        <a:tabLst>
                          <a:tab pos="44450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Otitic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hydrocephalus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772" y="192150"/>
            <a:ext cx="5916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SEQUELAE </a:t>
            </a:r>
            <a:r>
              <a:rPr spc="-5" dirty="0"/>
              <a:t>OF </a:t>
            </a:r>
            <a:r>
              <a:rPr spc="-25" dirty="0"/>
              <a:t>OTITIS</a:t>
            </a:r>
            <a:r>
              <a:rPr spc="-10" dirty="0"/>
              <a:t> 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830184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 indent="-3759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88620" algn="l"/>
              </a:tabLst>
            </a:pPr>
            <a:r>
              <a:rPr sz="3000" spc="-25" dirty="0">
                <a:latin typeface="Calibri"/>
                <a:cs typeface="Calibri"/>
              </a:rPr>
              <a:t>Perforation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tympanic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membrane</a:t>
            </a:r>
            <a:endParaRPr sz="300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buAutoNum type="arabicPeriod"/>
              <a:tabLst>
                <a:tab pos="389255" algn="l"/>
              </a:tabLst>
            </a:pPr>
            <a:r>
              <a:rPr sz="3000" spc="-5" dirty="0">
                <a:latin typeface="Calibri"/>
                <a:cs typeface="Calibri"/>
              </a:rPr>
              <a:t>Ossicular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erosion</a:t>
            </a:r>
            <a:endParaRPr sz="300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buAutoNum type="arabicPeriod"/>
              <a:tabLst>
                <a:tab pos="389255" algn="l"/>
              </a:tabLst>
            </a:pPr>
            <a:r>
              <a:rPr sz="3000" spc="-15" dirty="0">
                <a:latin typeface="Calibri"/>
                <a:cs typeface="Calibri"/>
              </a:rPr>
              <a:t>Atelectasis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adhesive </a:t>
            </a:r>
            <a:r>
              <a:rPr sz="3000" spc="-5" dirty="0">
                <a:latin typeface="Calibri"/>
                <a:cs typeface="Calibri"/>
              </a:rPr>
              <a:t>otitis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media</a:t>
            </a:r>
            <a:endParaRPr sz="300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buAutoNum type="arabicPeriod"/>
              <a:tabLst>
                <a:tab pos="389255" algn="l"/>
              </a:tabLst>
            </a:pPr>
            <a:r>
              <a:rPr sz="3000" spc="-15" dirty="0">
                <a:latin typeface="Calibri"/>
                <a:cs typeface="Calibri"/>
              </a:rPr>
              <a:t>Tympanosclerosis</a:t>
            </a:r>
            <a:endParaRPr sz="300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buAutoNum type="arabicPeriod"/>
              <a:tabLst>
                <a:tab pos="389255" algn="l"/>
              </a:tabLst>
            </a:pPr>
            <a:r>
              <a:rPr sz="3000" spc="-15" dirty="0">
                <a:latin typeface="Calibri"/>
                <a:cs typeface="Calibri"/>
              </a:rPr>
              <a:t>Cholesteatoma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formation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700"/>
              </a:spcBef>
              <a:buFont typeface="Calibri"/>
              <a:buAutoNum type="arabicPeriod"/>
              <a:tabLst>
                <a:tab pos="388620" algn="l"/>
              </a:tabLst>
            </a:pPr>
            <a:r>
              <a:rPr dirty="0"/>
              <a:t>	</a:t>
            </a:r>
            <a:r>
              <a:rPr sz="3000" spc="-10" dirty="0">
                <a:latin typeface="Calibri"/>
                <a:cs typeface="Calibri"/>
              </a:rPr>
              <a:t>Conductive </a:t>
            </a:r>
            <a:r>
              <a:rPr sz="3000" spc="-5" dirty="0">
                <a:latin typeface="Calibri"/>
                <a:cs typeface="Calibri"/>
              </a:rPr>
              <a:t>hearing </a:t>
            </a:r>
            <a:r>
              <a:rPr sz="3000" dirty="0">
                <a:latin typeface="Calibri"/>
                <a:cs typeface="Calibri"/>
              </a:rPr>
              <a:t>loss </a:t>
            </a:r>
            <a:r>
              <a:rPr sz="3000" spc="-5" dirty="0">
                <a:latin typeface="Calibri"/>
                <a:cs typeface="Calibri"/>
              </a:rPr>
              <a:t>due </a:t>
            </a:r>
            <a:r>
              <a:rPr sz="3000" spc="-1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ossicular </a:t>
            </a:r>
            <a:r>
              <a:rPr sz="3000" spc="-15" dirty="0">
                <a:latin typeface="Calibri"/>
                <a:cs typeface="Calibri"/>
              </a:rPr>
              <a:t>erosion  </a:t>
            </a:r>
            <a:r>
              <a:rPr sz="3000" spc="-5" dirty="0">
                <a:latin typeface="Calibri"/>
                <a:cs typeface="Calibri"/>
              </a:rPr>
              <a:t>or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fixation</a:t>
            </a:r>
            <a:endParaRPr sz="300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89255" algn="l"/>
              </a:tabLst>
            </a:pPr>
            <a:r>
              <a:rPr sz="3000" spc="-10" dirty="0">
                <a:latin typeface="Calibri"/>
                <a:cs typeface="Calibri"/>
              </a:rPr>
              <a:t>Sensorineural </a:t>
            </a:r>
            <a:r>
              <a:rPr sz="3000" spc="-5" dirty="0">
                <a:latin typeface="Calibri"/>
                <a:cs typeface="Calibri"/>
              </a:rPr>
              <a:t>hearing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loss</a:t>
            </a:r>
            <a:endParaRPr sz="3000">
              <a:latin typeface="Calibri"/>
              <a:cs typeface="Calibri"/>
            </a:endParaRPr>
          </a:p>
          <a:p>
            <a:pPr marL="387985" indent="-375920">
              <a:lnSpc>
                <a:spcPct val="100000"/>
              </a:lnSpc>
              <a:buAutoNum type="arabicPeriod"/>
              <a:tabLst>
                <a:tab pos="388620" algn="l"/>
              </a:tabLst>
            </a:pPr>
            <a:r>
              <a:rPr sz="3000" spc="-5" dirty="0">
                <a:latin typeface="Calibri"/>
                <a:cs typeface="Calibri"/>
              </a:rPr>
              <a:t>Speech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impairment</a:t>
            </a:r>
            <a:endParaRPr sz="3000">
              <a:latin typeface="Calibri"/>
              <a:cs typeface="Calibri"/>
            </a:endParaRPr>
          </a:p>
          <a:p>
            <a:pPr marL="387985" indent="-375920">
              <a:lnSpc>
                <a:spcPct val="100000"/>
              </a:lnSpc>
              <a:buAutoNum type="arabicPeriod"/>
              <a:tabLst>
                <a:tab pos="388620" algn="l"/>
              </a:tabLst>
            </a:pPr>
            <a:r>
              <a:rPr sz="3000" spc="-10" dirty="0">
                <a:latin typeface="Calibri"/>
                <a:cs typeface="Calibri"/>
              </a:rPr>
              <a:t>Learning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disabilities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418" y="1761586"/>
            <a:ext cx="6543948" cy="3212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4856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697468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4564" y="578942"/>
            <a:ext cx="4827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ATTICOANTRAL</a:t>
            </a:r>
            <a:r>
              <a:rPr sz="4400" spc="-80" dirty="0"/>
              <a:t> </a:t>
            </a:r>
            <a:r>
              <a:rPr sz="4400" spc="-5" dirty="0"/>
              <a:t>TYPE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676374"/>
            <a:ext cx="4572000" cy="489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3773" y="461899"/>
            <a:ext cx="3615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/>
                <a:cs typeface="Calibri"/>
              </a:rPr>
              <a:t>INTRODUCTION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78965"/>
            <a:ext cx="796798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It </a:t>
            </a:r>
            <a:r>
              <a:rPr sz="3200" spc="-15" dirty="0">
                <a:latin typeface="Calibri"/>
                <a:cs typeface="Calibri"/>
              </a:rPr>
              <a:t>involves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postero-superior </a:t>
            </a:r>
            <a:r>
              <a:rPr sz="3200" spc="-5" dirty="0">
                <a:latin typeface="Calibri"/>
                <a:cs typeface="Calibri"/>
              </a:rPr>
              <a:t>part of middle </a:t>
            </a:r>
            <a:r>
              <a:rPr sz="3200" dirty="0">
                <a:latin typeface="Calibri"/>
                <a:cs typeface="Calibri"/>
              </a:rPr>
              <a:t>ear  </a:t>
            </a:r>
            <a:r>
              <a:rPr sz="3200" spc="-10" dirty="0">
                <a:latin typeface="Calibri"/>
                <a:cs typeface="Calibri"/>
              </a:rPr>
              <a:t>cleft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Associated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b="1" spc="-15" dirty="0">
                <a:latin typeface="Calibri"/>
                <a:cs typeface="Calibri"/>
              </a:rPr>
              <a:t>cholesteatoma </a:t>
            </a:r>
            <a:r>
              <a:rPr sz="3200" spc="-5" dirty="0">
                <a:latin typeface="Calibri"/>
                <a:cs typeface="Calibri"/>
              </a:rPr>
              <a:t>(bone </a:t>
            </a:r>
            <a:r>
              <a:rPr sz="3200" spc="-10" dirty="0">
                <a:latin typeface="Calibri"/>
                <a:cs typeface="Calibri"/>
              </a:rPr>
              <a:t>eroding  properties)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spc="-15" dirty="0">
                <a:solidFill>
                  <a:srgbClr val="FF0000"/>
                </a:solidFill>
                <a:latin typeface="Calibri"/>
                <a:cs typeface="Calibri"/>
              </a:rPr>
              <a:t>unsafe </a:t>
            </a:r>
            <a:r>
              <a:rPr sz="3200" i="1" spc="-5" dirty="0">
                <a:solidFill>
                  <a:srgbClr val="FF0000"/>
                </a:solidFill>
                <a:latin typeface="Calibri"/>
                <a:cs typeface="Calibri"/>
              </a:rPr>
              <a:t>or dangerous</a:t>
            </a:r>
            <a:r>
              <a:rPr sz="3200" i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type.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4190999"/>
            <a:ext cx="4741163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646" y="461899"/>
            <a:ext cx="2618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Calibri"/>
                <a:cs typeface="Calibri"/>
              </a:rPr>
              <a:t>AETIOLOGY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09890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Aetiology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atticoantral </a:t>
            </a:r>
            <a:r>
              <a:rPr sz="3200" spc="-5" dirty="0">
                <a:latin typeface="Calibri"/>
                <a:cs typeface="Calibri"/>
              </a:rPr>
              <a:t>disease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same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10" dirty="0">
                <a:latin typeface="Calibri"/>
                <a:cs typeface="Calibri"/>
              </a:rPr>
              <a:t>cholesteatoma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has been discussed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earlier.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3200" dirty="0">
                <a:latin typeface="Calibri"/>
                <a:cs typeface="Calibri"/>
              </a:rPr>
              <a:t>It is </a:t>
            </a:r>
            <a:r>
              <a:rPr sz="3200" spc="-5" dirty="0">
                <a:latin typeface="Calibri"/>
                <a:cs typeface="Calibri"/>
              </a:rPr>
              <a:t>seen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sclerotic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mastoid.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1214</Words>
  <Application>Microsoft Office PowerPoint</Application>
  <PresentationFormat>On-screen Show (4:3)</PresentationFormat>
  <Paragraphs>200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COMPLIATION AND MANAEMENT OF UNSAFE EAR</vt:lpstr>
      <vt:lpstr>INTRODUCTION OF CSOM</vt:lpstr>
      <vt:lpstr>PowerPoint Presentation</vt:lpstr>
      <vt:lpstr>TYPES OF CSOM</vt:lpstr>
      <vt:lpstr>PowerPoint Presentation</vt:lpstr>
      <vt:lpstr>PowerPoint Presentation</vt:lpstr>
      <vt:lpstr>ATTICOANTRAL TYPE</vt:lpstr>
      <vt:lpstr>INTRODUCTION</vt:lpstr>
      <vt:lpstr>AETIOLOGY</vt:lpstr>
      <vt:lpstr>PATHOLOGY</vt:lpstr>
      <vt:lpstr>PowerPoint Presentation</vt:lpstr>
      <vt:lpstr>BACTERIOLOGY</vt:lpstr>
      <vt:lpstr>SYMPTOMS</vt:lpstr>
      <vt:lpstr>SIGN</vt:lpstr>
      <vt:lpstr>PowerPoint Presentation</vt:lpstr>
      <vt:lpstr>Stage III</vt:lpstr>
      <vt:lpstr>INVESTIGATIONS</vt:lpstr>
      <vt:lpstr>PowerPoint Presentation</vt:lpstr>
      <vt:lpstr>PowerPoint Presentation</vt:lpstr>
      <vt:lpstr>PowerPoint Presentation</vt:lpstr>
      <vt:lpstr>FEATURES INDICATING  COMPLICATIONS IN CSOM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CHOLESTEATOMA</vt:lpstr>
      <vt:lpstr>PowerPoint Presentation</vt:lpstr>
      <vt:lpstr>INTRODUCTION</vt:lpstr>
      <vt:lpstr>ORIGIN</vt:lpstr>
      <vt:lpstr>CLASSIFICATION OF CHOLESTEATOMA</vt:lpstr>
      <vt:lpstr>1. CONGENITAL CHOLESTEATOMA.</vt:lpstr>
      <vt:lpstr>2. PRIMARY ACQUIRED  CHOLESTEATOMA</vt:lpstr>
      <vt:lpstr>3. SECONDARY ACQUIRED  CHOLESTEATOMA</vt:lpstr>
      <vt:lpstr>EXPANSION OF CHOLESTEATOMA AND  DESTRUCTION OF BONE</vt:lpstr>
      <vt:lpstr>PowerPoint Presentation</vt:lpstr>
      <vt:lpstr>COMPLICATIONS </vt:lpstr>
      <vt:lpstr>FACTORS INFLUENCING DEVELOPMENT OF  COMPLICATIONS</vt:lpstr>
      <vt:lpstr>Cont.</vt:lpstr>
      <vt:lpstr>PATHWAYS OF SPREAD OF INFECTION</vt:lpstr>
      <vt:lpstr>CLASSIFICATION</vt:lpstr>
      <vt:lpstr>SEQUELAE OF OTITIS MEDIA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COMPLIATION AND MANAEMENT OF UNSAFE EAR</dc:title>
  <dc:creator>Arpitha</dc:creator>
  <cp:lastModifiedBy>Arpitha</cp:lastModifiedBy>
  <cp:revision>1</cp:revision>
  <dcterms:created xsi:type="dcterms:W3CDTF">2020-01-05T14:16:10Z</dcterms:created>
  <dcterms:modified xsi:type="dcterms:W3CDTF">2020-01-05T14:35:32Z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