
<file path=[Content_Types].xml><?xml version="1.0" encoding="utf-8"?>
<Types xmlns="http://schemas.openxmlformats.org/package/2006/content-types">
  <Default Extension="emf" ContentType="image/x-emf"/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9" r:id="rId22"/>
    <p:sldId id="280" r:id="rId23"/>
    <p:sldId id="281" r:id="rId24"/>
    <p:sldId id="282" r:id="rId25"/>
    <p:sldId id="284" r:id="rId26"/>
    <p:sldId id="285" r:id="rId27"/>
    <p:sldId id="286" r:id="rId28"/>
    <p:sldId id="287" r:id="rId29"/>
    <p:sldId id="288" r:id="rId30"/>
    <p:sldId id="289" r:id="rId3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8" d="100"/>
          <a:sy n="68" d="100"/>
        </p:scale>
        <p:origin x="144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D8329-DE56-4197-B113-03720633E9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04B75E-FEE6-4B43-93CB-66CBF674DA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2BDAA-5CB4-4E1F-B485-0CDC33352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05-Jan-20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A3485-C5B2-4B93-9C8E-675391CE0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1F860-DF7A-442D-B800-B429FCDB1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0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A6FAB-6885-483E-9473-1348BAD7C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F648D3-252F-409C-AB73-C6ED78C65C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E8408-7FF9-4A9F-8F07-3EB8E2CD2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05-Jan-20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C87C6-3DD2-425A-BCE4-DFB7109A6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758B5-2903-4FD5-AD68-7B74B68D0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05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648465-15AF-4AD6-B23E-9D741F34DD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A41549-C365-4AE3-9407-1C312A6CD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71213-761D-440D-9AEE-E56CB731C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05-Jan-20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17F07-1223-474C-9B67-64727FDAA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ACC64-9ED2-44B2-BCB9-8B6B52D23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59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B9A4-6D12-44C1-86C6-232779959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819D6-449B-460C-83DC-0CD7DA992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DF366-9EC1-4DC2-8B47-013B70390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05-Jan-20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8A0AD-B783-4251-91D1-7FE053F61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58646-28F9-44CF-B174-0E97FC9D0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3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D4524-77C5-4E03-83EA-7C997D63E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045683-9DE5-44EF-A122-2495D47A9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78F93-9D09-4574-BBE8-0844DB1F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05-Jan-20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AD910-1238-4841-98FA-57A0A19AF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E1A67-8152-4613-BD4F-2FEF7BB98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26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53FDD-F337-4AA5-9F4F-CFF92BC63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C9224-E1B5-4F85-BB27-74F83B309F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F4E4E5-EC7E-475D-A008-412CB9E88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FCCBCF-744F-4B37-AF90-9867FC284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05-Jan-20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8407FC-7319-4008-B6E8-578E5D9DE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79172A-8732-4CC1-BCF9-F11CEFF54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288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3129E-43B5-41CF-98C4-01EA223F5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C5CE61-E19B-4D26-8531-E9DAB1D3D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789E76-03E8-4660-8529-910DEC9195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B8F171-6FEF-43A9-9132-7E168EA62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FAE1B7-CD8A-4C88-9118-4DF03C4B3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93081C-79DE-4D49-A4BC-C27137801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05-Jan-20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36258B-E30A-4F06-99E3-82A916CBD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C70AD4-DB37-4F4D-9A3A-D8009B684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2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47221-7544-49E6-8830-226E1CF43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F93B42-E327-4B48-8AC5-E90B9CE4B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05-Jan-20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A28760-0607-4EBD-87F0-4B531F86D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385919-E978-4B68-A73E-6C22F5F4F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60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1D50CD-92CE-4D0E-8ED9-737AA47DE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05-Jan-20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E3795A-619F-4D49-80B3-2D52D629D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8593E-D5AC-46E2-8498-D51ABD799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64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41C41-38AA-46F1-931D-8F703E35A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6C35D-E7E7-4EEF-8539-817D5F8AA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15B4E3-7303-4283-8A5F-825274D26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5308A4-015B-4A19-B03C-97D31E8AC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05-Jan-20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B598C5-7BB2-4C2F-B3AD-0DBDB3987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F1269-9FF6-4ED5-819D-8C78EAEBA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72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55658-0C13-46CF-B99B-A7743C2F4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6AB2B0-6689-4BF2-A169-90FC45BBA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317ACC-BC4E-47CC-8E46-316463D17C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CBD0EF-A452-4C7B-B75A-8D7DD0941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05-Jan-20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4871B3-729C-4A35-8ED7-BF42A5237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5007D3-8A3B-43A7-BDED-746661EF5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14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DE752C-735E-42D1-90D1-0041CD1B0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9D14C-28C4-4FC8-8414-CF0CDDC87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ACA49-DC65-40EB-9CC3-A76BFABD98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05-Jan-20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C9BD4-4BEB-43F5-91BC-93981EF5DA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EA3D3-38A7-4A87-BC3E-8C7095AA9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54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00200" y="2772898"/>
            <a:ext cx="72116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Chronic </a:t>
            </a:r>
            <a:r>
              <a:rPr spc="-15" dirty="0"/>
              <a:t>suppurative </a:t>
            </a:r>
            <a:r>
              <a:rPr spc="-5" dirty="0"/>
              <a:t>otitis</a:t>
            </a:r>
            <a:r>
              <a:rPr spc="5" dirty="0"/>
              <a:t> </a:t>
            </a:r>
            <a:r>
              <a:rPr spc="-5" dirty="0"/>
              <a:t>media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53129" y="336550"/>
            <a:ext cx="29235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Acute</a:t>
            </a:r>
            <a:r>
              <a:rPr sz="4400" spc="-70" dirty="0"/>
              <a:t> </a:t>
            </a:r>
            <a:r>
              <a:rPr sz="4400" dirty="0"/>
              <a:t>stage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271269" y="2112010"/>
            <a:ext cx="6739890" cy="263906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506730" indent="-468630">
              <a:lnSpc>
                <a:spcPct val="100000"/>
              </a:lnSpc>
              <a:spcBef>
                <a:spcPts val="540"/>
              </a:spcBef>
              <a:buSzPct val="75000"/>
              <a:buFont typeface="Wingdings"/>
              <a:buChar char=""/>
              <a:tabLst>
                <a:tab pos="506095" algn="l"/>
                <a:tab pos="506730" algn="l"/>
              </a:tabLst>
            </a:pPr>
            <a:r>
              <a:rPr sz="3200" dirty="0">
                <a:latin typeface="Tahoma"/>
                <a:cs typeface="Tahoma"/>
              </a:rPr>
              <a:t>Ear </a:t>
            </a:r>
            <a:r>
              <a:rPr sz="3200" spc="-5" dirty="0">
                <a:latin typeface="Tahoma"/>
                <a:cs typeface="Tahoma"/>
              </a:rPr>
              <a:t>is actively</a:t>
            </a:r>
            <a:r>
              <a:rPr sz="3200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discharging</a:t>
            </a:r>
            <a:endParaRPr sz="3200" dirty="0">
              <a:latin typeface="Tahoma"/>
              <a:cs typeface="Tahoma"/>
            </a:endParaRPr>
          </a:p>
          <a:p>
            <a:pPr marL="381000" marR="228600" indent="-342900">
              <a:lnSpc>
                <a:spcPts val="3470"/>
              </a:lnSpc>
              <a:spcBef>
                <a:spcPts val="860"/>
              </a:spcBef>
              <a:buClr>
                <a:srgbClr val="003366"/>
              </a:buClr>
              <a:buSzPct val="75000"/>
              <a:buFont typeface="Wingdings"/>
              <a:buChar char=""/>
              <a:tabLst>
                <a:tab pos="506095" algn="l"/>
                <a:tab pos="506730" algn="l"/>
              </a:tabLst>
            </a:pPr>
            <a:r>
              <a:rPr dirty="0"/>
              <a:t>	</a:t>
            </a:r>
            <a:r>
              <a:rPr sz="3200" dirty="0">
                <a:latin typeface="Tahoma"/>
                <a:cs typeface="Tahoma"/>
              </a:rPr>
              <a:t>Middle ear </a:t>
            </a:r>
            <a:r>
              <a:rPr sz="3200" spc="-5" dirty="0">
                <a:latin typeface="Tahoma"/>
                <a:cs typeface="Tahoma"/>
              </a:rPr>
              <a:t>mucosa </a:t>
            </a:r>
            <a:r>
              <a:rPr sz="3200" dirty="0">
                <a:latin typeface="Tahoma"/>
                <a:cs typeface="Tahoma"/>
              </a:rPr>
              <a:t>hypertrophied  </a:t>
            </a:r>
            <a:r>
              <a:rPr sz="3200" spc="-5" dirty="0">
                <a:latin typeface="Tahoma"/>
                <a:cs typeface="Tahoma"/>
              </a:rPr>
              <a:t>and</a:t>
            </a:r>
            <a:r>
              <a:rPr sz="3200" spc="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congested</a:t>
            </a:r>
          </a:p>
          <a:p>
            <a:pPr marL="506730" indent="-468630">
              <a:lnSpc>
                <a:spcPct val="100000"/>
              </a:lnSpc>
              <a:spcBef>
                <a:spcPts val="390"/>
              </a:spcBef>
              <a:buSzPct val="75000"/>
              <a:buFont typeface="Wingdings"/>
              <a:buChar char=""/>
              <a:tabLst>
                <a:tab pos="506095" algn="l"/>
                <a:tab pos="506730" algn="l"/>
              </a:tabLst>
            </a:pPr>
            <a:r>
              <a:rPr sz="3200" dirty="0">
                <a:latin typeface="Tahoma"/>
                <a:cs typeface="Tahoma"/>
              </a:rPr>
              <a:t>The ear discharge </a:t>
            </a:r>
            <a:r>
              <a:rPr sz="3200" spc="-5" dirty="0">
                <a:latin typeface="Tahoma"/>
                <a:cs typeface="Tahoma"/>
              </a:rPr>
              <a:t>is</a:t>
            </a:r>
            <a:r>
              <a:rPr sz="3200" spc="-8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Mucopurulent</a:t>
            </a:r>
          </a:p>
          <a:p>
            <a:pPr marL="506730" indent="-468630">
              <a:lnSpc>
                <a:spcPct val="100000"/>
              </a:lnSpc>
              <a:spcBef>
                <a:spcPts val="430"/>
              </a:spcBef>
              <a:buSzPct val="75000"/>
              <a:buFont typeface="Wingdings"/>
              <a:buChar char=""/>
              <a:tabLst>
                <a:tab pos="506095" algn="l"/>
                <a:tab pos="506730" algn="l"/>
              </a:tabLst>
            </a:pPr>
            <a:r>
              <a:rPr sz="3200" dirty="0">
                <a:latin typeface="Tahoma"/>
                <a:cs typeface="Tahoma"/>
              </a:rPr>
              <a:t>Discharge </a:t>
            </a:r>
            <a:r>
              <a:rPr sz="3200" spc="-5" dirty="0">
                <a:latin typeface="Tahoma"/>
                <a:cs typeface="Tahoma"/>
              </a:rPr>
              <a:t>is </a:t>
            </a:r>
            <a:r>
              <a:rPr sz="3200" dirty="0">
                <a:latin typeface="Tahoma"/>
                <a:cs typeface="Tahoma"/>
              </a:rPr>
              <a:t>not foul</a:t>
            </a:r>
            <a:r>
              <a:rPr sz="3200" spc="-45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smelling</a:t>
            </a:r>
            <a:endParaRPr sz="3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6110" y="336550"/>
            <a:ext cx="34963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Inactive</a:t>
            </a:r>
            <a:r>
              <a:rPr sz="4400" spc="-60" dirty="0"/>
              <a:t> </a:t>
            </a:r>
            <a:r>
              <a:rPr sz="4400" spc="-5" dirty="0"/>
              <a:t>stage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85469" y="2291080"/>
            <a:ext cx="7912734" cy="239522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506730" indent="-468630">
              <a:lnSpc>
                <a:spcPct val="100000"/>
              </a:lnSpc>
              <a:spcBef>
                <a:spcPts val="930"/>
              </a:spcBef>
              <a:buSzPct val="75000"/>
              <a:buFont typeface="Wingdings"/>
              <a:buChar char=""/>
              <a:tabLst>
                <a:tab pos="506095" algn="l"/>
                <a:tab pos="506730" algn="l"/>
              </a:tabLst>
            </a:pPr>
            <a:r>
              <a:rPr sz="3200" dirty="0">
                <a:latin typeface="Tahoma"/>
                <a:cs typeface="Tahoma"/>
              </a:rPr>
              <a:t>Dry </a:t>
            </a:r>
            <a:r>
              <a:rPr sz="3200" spc="-5" dirty="0">
                <a:latin typeface="Tahoma"/>
                <a:cs typeface="Tahoma"/>
              </a:rPr>
              <a:t>perforation of </a:t>
            </a:r>
            <a:r>
              <a:rPr sz="3200" dirty="0">
                <a:latin typeface="Tahoma"/>
                <a:cs typeface="Tahoma"/>
              </a:rPr>
              <a:t>ear drum</a:t>
            </a:r>
            <a:r>
              <a:rPr sz="3200" spc="-1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+</a:t>
            </a:r>
          </a:p>
          <a:p>
            <a:pPr marL="506730" indent="-468630">
              <a:lnSpc>
                <a:spcPct val="100000"/>
              </a:lnSpc>
              <a:spcBef>
                <a:spcPts val="830"/>
              </a:spcBef>
              <a:buSzPct val="75000"/>
              <a:buFont typeface="Wingdings"/>
              <a:buChar char=""/>
              <a:tabLst>
                <a:tab pos="506095" algn="l"/>
                <a:tab pos="506730" algn="l"/>
              </a:tabLst>
            </a:pPr>
            <a:r>
              <a:rPr sz="3200" spc="-5" dirty="0">
                <a:latin typeface="Tahoma"/>
                <a:cs typeface="Tahoma"/>
              </a:rPr>
              <a:t>Perforation involves the </a:t>
            </a:r>
            <a:r>
              <a:rPr sz="3200" dirty="0">
                <a:latin typeface="Tahoma"/>
                <a:cs typeface="Tahoma"/>
              </a:rPr>
              <a:t>pars</a:t>
            </a:r>
            <a:r>
              <a:rPr sz="3200" spc="10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tensa</a:t>
            </a:r>
            <a:endParaRPr sz="3200" dirty="0">
              <a:latin typeface="Tahoma"/>
              <a:cs typeface="Tahoma"/>
            </a:endParaRPr>
          </a:p>
          <a:p>
            <a:pPr marL="506730" indent="-468630">
              <a:lnSpc>
                <a:spcPct val="100000"/>
              </a:lnSpc>
              <a:spcBef>
                <a:spcPts val="820"/>
              </a:spcBef>
              <a:buSzPct val="75000"/>
              <a:buFont typeface="Wingdings"/>
              <a:buChar char=""/>
              <a:tabLst>
                <a:tab pos="506095" algn="l"/>
                <a:tab pos="506730" algn="l"/>
              </a:tabLst>
            </a:pPr>
            <a:r>
              <a:rPr sz="3200" spc="-5" dirty="0">
                <a:latin typeface="Tahoma"/>
                <a:cs typeface="Tahoma"/>
              </a:rPr>
              <a:t>Annulus is</a:t>
            </a:r>
            <a:r>
              <a:rPr sz="3200" spc="-10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intact</a:t>
            </a:r>
            <a:endParaRPr sz="3200" dirty="0">
              <a:latin typeface="Tahoma"/>
              <a:cs typeface="Tahoma"/>
            </a:endParaRPr>
          </a:p>
          <a:p>
            <a:pPr marL="506730" indent="-468630">
              <a:lnSpc>
                <a:spcPct val="100000"/>
              </a:lnSpc>
              <a:spcBef>
                <a:spcPts val="820"/>
              </a:spcBef>
              <a:buSzPct val="75000"/>
              <a:buFont typeface="Wingdings"/>
              <a:buChar char=""/>
              <a:tabLst>
                <a:tab pos="506095" algn="l"/>
                <a:tab pos="506730" algn="l"/>
              </a:tabLst>
            </a:pPr>
            <a:r>
              <a:rPr sz="3200" dirty="0">
                <a:latin typeface="Tahoma"/>
                <a:cs typeface="Tahoma"/>
              </a:rPr>
              <a:t>Middle ear </a:t>
            </a:r>
            <a:r>
              <a:rPr sz="3200" spc="-5" dirty="0">
                <a:latin typeface="Tahoma"/>
                <a:cs typeface="Tahoma"/>
              </a:rPr>
              <a:t>mucosa is normal </a:t>
            </a:r>
            <a:r>
              <a:rPr sz="3200" dirty="0">
                <a:latin typeface="Tahoma"/>
                <a:cs typeface="Tahoma"/>
              </a:rPr>
              <a:t>and </a:t>
            </a:r>
            <a:r>
              <a:rPr sz="3200" spc="-5" dirty="0">
                <a:latin typeface="Tahoma"/>
                <a:cs typeface="Tahoma"/>
              </a:rPr>
              <a:t>healthy</a:t>
            </a:r>
            <a:endParaRPr sz="3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1160" y="336550"/>
            <a:ext cx="39687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Quiescent</a:t>
            </a:r>
            <a:r>
              <a:rPr sz="4400" spc="-65" dirty="0"/>
              <a:t> </a:t>
            </a:r>
            <a:r>
              <a:rPr sz="4400" dirty="0"/>
              <a:t>stage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29870" y="1685290"/>
            <a:ext cx="6925945" cy="3478529"/>
          </a:xfrm>
          <a:prstGeom prst="rect">
            <a:avLst/>
          </a:prstGeom>
        </p:spPr>
        <p:txBody>
          <a:bodyPr vert="horz" wrap="square" lIns="0" tIns="266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2100"/>
              </a:spcBef>
              <a:buFont typeface="Arial" panose="020B0604020202020204" pitchFamily="34" charset="0"/>
              <a:buChar char="•"/>
              <a:tabLst>
                <a:tab pos="477520" algn="l"/>
              </a:tabLst>
            </a:pPr>
            <a:r>
              <a:rPr sz="3200" dirty="0">
                <a:latin typeface="Times New Roman"/>
                <a:cs typeface="Times New Roman"/>
              </a:rPr>
              <a:t>Perforation of </a:t>
            </a:r>
            <a:r>
              <a:rPr sz="3200" spc="5" dirty="0">
                <a:latin typeface="Times New Roman"/>
                <a:cs typeface="Times New Roman"/>
              </a:rPr>
              <a:t>ear </a:t>
            </a:r>
            <a:r>
              <a:rPr sz="3200" dirty="0">
                <a:latin typeface="Times New Roman"/>
                <a:cs typeface="Times New Roman"/>
              </a:rPr>
              <a:t>drum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present</a:t>
            </a:r>
          </a:p>
          <a:p>
            <a:pPr marL="469900" indent="-457200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Char char="•"/>
              <a:tabLst>
                <a:tab pos="477520" algn="l"/>
              </a:tabLst>
            </a:pPr>
            <a:r>
              <a:rPr sz="3200" dirty="0">
                <a:latin typeface="Times New Roman"/>
                <a:cs typeface="Times New Roman"/>
              </a:rPr>
              <a:t>Middle ear </a:t>
            </a:r>
            <a:r>
              <a:rPr sz="3200" spc="-5" dirty="0">
                <a:latin typeface="Times New Roman"/>
                <a:cs typeface="Times New Roman"/>
              </a:rPr>
              <a:t>is</a:t>
            </a:r>
            <a:r>
              <a:rPr sz="3200" spc="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dry</a:t>
            </a:r>
          </a:p>
          <a:p>
            <a:pPr marL="469900" marR="550545" indent="-457200">
              <a:lnSpc>
                <a:spcPct val="100000"/>
              </a:lnSpc>
              <a:spcBef>
                <a:spcPts val="1990"/>
              </a:spcBef>
              <a:buFont typeface="Arial" panose="020B0604020202020204" pitchFamily="34" charset="0"/>
              <a:buChar char="•"/>
              <a:tabLst>
                <a:tab pos="477520" algn="l"/>
              </a:tabLst>
            </a:pPr>
            <a:r>
              <a:rPr sz="3200" dirty="0">
                <a:latin typeface="Times New Roman"/>
                <a:cs typeface="Times New Roman"/>
              </a:rPr>
              <a:t>Middle ear mucosa may be normal /  hypertrophied</a:t>
            </a:r>
          </a:p>
          <a:p>
            <a:pPr marL="469900" indent="-457200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Char char="•"/>
              <a:tabLst>
                <a:tab pos="477520" algn="l"/>
              </a:tabLst>
            </a:pPr>
            <a:r>
              <a:rPr sz="3200" dirty="0">
                <a:latin typeface="Times New Roman"/>
                <a:cs typeface="Times New Roman"/>
              </a:rPr>
              <a:t>Discharge stopped just a few days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back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8050" y="367029"/>
            <a:ext cx="29362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Healed</a:t>
            </a:r>
            <a:r>
              <a:rPr spc="-70" dirty="0"/>
              <a:t> </a:t>
            </a:r>
            <a:r>
              <a:rPr spc="-5" dirty="0"/>
              <a:t>stage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5469" y="2214880"/>
            <a:ext cx="7473950" cy="180340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930"/>
              </a:spcBef>
              <a:buClr>
                <a:srgbClr val="8DB2C7"/>
              </a:buClr>
              <a:buSzPct val="75000"/>
              <a:buFont typeface="Wingdings"/>
              <a:buChar char=""/>
              <a:tabLst>
                <a:tab pos="381000" algn="l"/>
              </a:tabLst>
            </a:pPr>
            <a:r>
              <a:rPr sz="3200" spc="-5" dirty="0">
                <a:latin typeface="Tahoma"/>
                <a:cs typeface="Tahoma"/>
              </a:rPr>
              <a:t>Healing </a:t>
            </a:r>
            <a:r>
              <a:rPr sz="3200" dirty="0">
                <a:latin typeface="Tahoma"/>
                <a:cs typeface="Tahoma"/>
              </a:rPr>
              <a:t>of </a:t>
            </a:r>
            <a:r>
              <a:rPr sz="3200" spc="-5" dirty="0">
                <a:latin typeface="Tahoma"/>
                <a:cs typeface="Tahoma"/>
              </a:rPr>
              <a:t>drum </a:t>
            </a:r>
            <a:r>
              <a:rPr sz="3200" spc="5" dirty="0">
                <a:latin typeface="Tahoma"/>
                <a:cs typeface="Tahoma"/>
              </a:rPr>
              <a:t>by </a:t>
            </a:r>
            <a:r>
              <a:rPr sz="3200" spc="-5" dirty="0">
                <a:latin typeface="Tahoma"/>
                <a:cs typeface="Tahoma"/>
              </a:rPr>
              <a:t>thin</a:t>
            </a:r>
            <a:r>
              <a:rPr sz="3200" spc="-15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scar</a:t>
            </a:r>
            <a:endParaRPr sz="3200" dirty="0">
              <a:latin typeface="Tahoma"/>
              <a:cs typeface="Tahoma"/>
            </a:endParaRPr>
          </a:p>
          <a:p>
            <a:pPr marL="381000" indent="-342900">
              <a:lnSpc>
                <a:spcPct val="100000"/>
              </a:lnSpc>
              <a:spcBef>
                <a:spcPts val="830"/>
              </a:spcBef>
              <a:buClr>
                <a:srgbClr val="8DB2C7"/>
              </a:buClr>
              <a:buSzPct val="75000"/>
              <a:buFont typeface="Wingdings"/>
              <a:buChar char=""/>
              <a:tabLst>
                <a:tab pos="381000" algn="l"/>
              </a:tabLst>
            </a:pPr>
            <a:r>
              <a:rPr sz="3200" spc="-5" dirty="0">
                <a:latin typeface="Tahoma"/>
                <a:cs typeface="Tahoma"/>
              </a:rPr>
              <a:t>Tympanosclerotic </a:t>
            </a:r>
            <a:r>
              <a:rPr sz="3200" dirty="0">
                <a:latin typeface="Tahoma"/>
                <a:cs typeface="Tahoma"/>
              </a:rPr>
              <a:t>patches may </a:t>
            </a:r>
            <a:r>
              <a:rPr sz="3200" spc="5" dirty="0">
                <a:latin typeface="Tahoma"/>
                <a:cs typeface="Tahoma"/>
              </a:rPr>
              <a:t>be</a:t>
            </a:r>
            <a:r>
              <a:rPr sz="3200" spc="-3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seen</a:t>
            </a:r>
          </a:p>
          <a:p>
            <a:pPr marL="381000" indent="-342900">
              <a:lnSpc>
                <a:spcPct val="100000"/>
              </a:lnSpc>
              <a:spcBef>
                <a:spcPts val="820"/>
              </a:spcBef>
              <a:buClr>
                <a:srgbClr val="8DB2C7"/>
              </a:buClr>
              <a:buSzPct val="75000"/>
              <a:buFont typeface="Wingdings"/>
              <a:buChar char=""/>
              <a:tabLst>
                <a:tab pos="381000" algn="l"/>
              </a:tabLst>
            </a:pPr>
            <a:r>
              <a:rPr sz="3200" spc="-5" dirty="0">
                <a:latin typeface="Tahoma"/>
                <a:cs typeface="Tahoma"/>
              </a:rPr>
              <a:t>Ossicular chain invariably</a:t>
            </a:r>
            <a:r>
              <a:rPr sz="3200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intact</a:t>
            </a:r>
            <a:endParaRPr sz="3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1779" y="336550"/>
            <a:ext cx="42068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Tuning </a:t>
            </a:r>
            <a:r>
              <a:rPr sz="4400" spc="-5" dirty="0"/>
              <a:t>fork</a:t>
            </a:r>
            <a:r>
              <a:rPr sz="4400" spc="-55" dirty="0"/>
              <a:t> </a:t>
            </a:r>
            <a:r>
              <a:rPr sz="4400" dirty="0"/>
              <a:t>tests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271269" y="2091690"/>
            <a:ext cx="6910705" cy="2952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6730" indent="-468630">
              <a:lnSpc>
                <a:spcPct val="100000"/>
              </a:lnSpc>
              <a:spcBef>
                <a:spcPts val="100"/>
              </a:spcBef>
              <a:buSzPct val="75000"/>
              <a:buFont typeface="Wingdings"/>
              <a:buChar char=""/>
              <a:tabLst>
                <a:tab pos="506095" algn="l"/>
                <a:tab pos="506730" algn="l"/>
              </a:tabLst>
            </a:pPr>
            <a:r>
              <a:rPr sz="3200" spc="-5" dirty="0">
                <a:latin typeface="Tahoma"/>
                <a:cs typeface="Tahoma"/>
              </a:rPr>
              <a:t>Rinne </a:t>
            </a:r>
            <a:r>
              <a:rPr sz="3200" dirty="0">
                <a:latin typeface="Tahoma"/>
                <a:cs typeface="Tahoma"/>
              </a:rPr>
              <a:t>negative on </a:t>
            </a:r>
            <a:r>
              <a:rPr sz="3200" spc="-5" dirty="0">
                <a:latin typeface="Tahoma"/>
                <a:cs typeface="Tahoma"/>
              </a:rPr>
              <a:t>the </a:t>
            </a:r>
            <a:r>
              <a:rPr sz="3200" dirty="0">
                <a:latin typeface="Tahoma"/>
                <a:cs typeface="Tahoma"/>
              </a:rPr>
              <a:t>affected</a:t>
            </a:r>
            <a:r>
              <a:rPr sz="3200" spc="-4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side</a:t>
            </a: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3366"/>
              </a:buClr>
              <a:buFont typeface="Wingdings"/>
              <a:buChar char=""/>
            </a:pPr>
            <a:endParaRPr sz="4750" dirty="0">
              <a:latin typeface="Times New Roman"/>
              <a:cs typeface="Times New Roman"/>
            </a:endParaRPr>
          </a:p>
          <a:p>
            <a:pPr marL="506730" indent="-468630">
              <a:lnSpc>
                <a:spcPct val="100000"/>
              </a:lnSpc>
              <a:buSzPct val="75000"/>
              <a:buFont typeface="Wingdings"/>
              <a:buChar char=""/>
              <a:tabLst>
                <a:tab pos="506095" algn="l"/>
                <a:tab pos="506730" algn="l"/>
              </a:tabLst>
            </a:pPr>
            <a:r>
              <a:rPr sz="3200" dirty="0">
                <a:latin typeface="Tahoma"/>
                <a:cs typeface="Tahoma"/>
              </a:rPr>
              <a:t>Weber </a:t>
            </a:r>
            <a:r>
              <a:rPr sz="3200" spc="-5" dirty="0">
                <a:latin typeface="Tahoma"/>
                <a:cs typeface="Tahoma"/>
              </a:rPr>
              <a:t>lateralized to </a:t>
            </a:r>
            <a:r>
              <a:rPr sz="3200" dirty="0">
                <a:latin typeface="Tahoma"/>
                <a:cs typeface="Tahoma"/>
              </a:rPr>
              <a:t>deaf</a:t>
            </a:r>
            <a:r>
              <a:rPr sz="3200" spc="-1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ear</a:t>
            </a: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3366"/>
              </a:buClr>
              <a:buFont typeface="Wingdings"/>
              <a:buChar char=""/>
            </a:pPr>
            <a:endParaRPr sz="4750" dirty="0">
              <a:latin typeface="Times New Roman"/>
              <a:cs typeface="Times New Roman"/>
            </a:endParaRPr>
          </a:p>
          <a:p>
            <a:pPr marL="506730" indent="-468630">
              <a:lnSpc>
                <a:spcPct val="100000"/>
              </a:lnSpc>
              <a:buSzPct val="75000"/>
              <a:buFont typeface="Wingdings"/>
              <a:buChar char=""/>
              <a:tabLst>
                <a:tab pos="506095" algn="l"/>
                <a:tab pos="506730" algn="l"/>
              </a:tabLst>
            </a:pPr>
            <a:r>
              <a:rPr sz="3200" dirty="0">
                <a:latin typeface="Tahoma"/>
                <a:cs typeface="Tahoma"/>
              </a:rPr>
              <a:t>ABC - Not</a:t>
            </a:r>
            <a:r>
              <a:rPr sz="3200" spc="-4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reduced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389" y="336550"/>
            <a:ext cx="53651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Pure </a:t>
            </a:r>
            <a:r>
              <a:rPr sz="4400" dirty="0"/>
              <a:t>tone</a:t>
            </a:r>
            <a:r>
              <a:rPr sz="4400" spc="-85" dirty="0"/>
              <a:t> </a:t>
            </a:r>
            <a:r>
              <a:rPr sz="4400" dirty="0"/>
              <a:t>audiometry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5669" y="1755140"/>
            <a:ext cx="253365" cy="982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8DB2C7"/>
                </a:solidFill>
                <a:latin typeface="Wingdings"/>
                <a:cs typeface="Wingdings"/>
              </a:rPr>
              <a:t></a:t>
            </a:r>
            <a:endParaRPr sz="24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780"/>
              </a:spcBef>
            </a:pPr>
            <a:r>
              <a:rPr sz="2400" dirty="0">
                <a:solidFill>
                  <a:srgbClr val="8DB2C7"/>
                </a:solidFill>
                <a:latin typeface="Wingdings"/>
                <a:cs typeface="Wingdings"/>
              </a:rPr>
              <a:t>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5669" y="3430270"/>
            <a:ext cx="2533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8DB2C7"/>
                </a:solidFill>
                <a:latin typeface="Wingdings"/>
                <a:cs typeface="Wingdings"/>
              </a:rPr>
              <a:t>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5669" y="5003800"/>
            <a:ext cx="2533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8DB2C7"/>
                </a:solidFill>
                <a:latin typeface="Wingdings"/>
                <a:cs typeface="Wingdings"/>
              </a:rPr>
              <a:t>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58569" y="1605280"/>
            <a:ext cx="6664959" cy="435864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38430" algn="just">
              <a:lnSpc>
                <a:spcPct val="100000"/>
              </a:lnSpc>
              <a:spcBef>
                <a:spcPts val="930"/>
              </a:spcBef>
            </a:pPr>
            <a:r>
              <a:rPr sz="3200" dirty="0">
                <a:latin typeface="Tahoma"/>
                <a:cs typeface="Tahoma"/>
              </a:rPr>
              <a:t>Shows </a:t>
            </a:r>
            <a:r>
              <a:rPr sz="3200" spc="-5" dirty="0">
                <a:latin typeface="Tahoma"/>
                <a:cs typeface="Tahoma"/>
              </a:rPr>
              <a:t>conductive hearing</a:t>
            </a:r>
            <a:r>
              <a:rPr sz="3200" spc="-10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loss</a:t>
            </a:r>
            <a:endParaRPr sz="3200" dirty="0">
              <a:latin typeface="Tahoma"/>
              <a:cs typeface="Tahoma"/>
            </a:endParaRPr>
          </a:p>
          <a:p>
            <a:pPr marL="12700" marR="1024890" indent="125730" algn="just">
              <a:lnSpc>
                <a:spcPct val="100499"/>
              </a:lnSpc>
              <a:spcBef>
                <a:spcPts val="810"/>
              </a:spcBef>
            </a:pPr>
            <a:r>
              <a:rPr sz="3200" dirty="0">
                <a:latin typeface="Tahoma"/>
                <a:cs typeface="Tahoma"/>
              </a:rPr>
              <a:t>Hearing </a:t>
            </a:r>
            <a:r>
              <a:rPr sz="3200" spc="-5" dirty="0">
                <a:latin typeface="Tahoma"/>
                <a:cs typeface="Tahoma"/>
              </a:rPr>
              <a:t>loss </a:t>
            </a:r>
            <a:r>
              <a:rPr sz="3200" dirty="0">
                <a:latin typeface="Tahoma"/>
                <a:cs typeface="Tahoma"/>
              </a:rPr>
              <a:t>commonly</a:t>
            </a:r>
            <a:r>
              <a:rPr sz="3200" spc="-10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ranges  between 30 - 40</a:t>
            </a:r>
            <a:r>
              <a:rPr sz="3200" spc="-10" dirty="0">
                <a:latin typeface="Tahoma"/>
                <a:cs typeface="Tahoma"/>
              </a:rPr>
              <a:t> </a:t>
            </a:r>
            <a:r>
              <a:rPr sz="3200" spc="5" dirty="0">
                <a:latin typeface="Tahoma"/>
                <a:cs typeface="Tahoma"/>
              </a:rPr>
              <a:t>dB</a:t>
            </a:r>
            <a:endParaRPr sz="3200" dirty="0">
              <a:latin typeface="Tahoma"/>
              <a:cs typeface="Tahoma"/>
            </a:endParaRPr>
          </a:p>
          <a:p>
            <a:pPr marL="12700" marR="257175" indent="125730" algn="just">
              <a:lnSpc>
                <a:spcPct val="100699"/>
              </a:lnSpc>
              <a:spcBef>
                <a:spcPts val="790"/>
              </a:spcBef>
            </a:pPr>
            <a:r>
              <a:rPr sz="3200" dirty="0">
                <a:latin typeface="Tahoma"/>
                <a:cs typeface="Tahoma"/>
              </a:rPr>
              <a:t>If </a:t>
            </a:r>
            <a:r>
              <a:rPr sz="3200" spc="-5" dirty="0">
                <a:latin typeface="Tahoma"/>
                <a:cs typeface="Tahoma"/>
              </a:rPr>
              <a:t>hearing loss </a:t>
            </a:r>
            <a:r>
              <a:rPr sz="3200" dirty="0">
                <a:latin typeface="Tahoma"/>
                <a:cs typeface="Tahoma"/>
              </a:rPr>
              <a:t>exceeds </a:t>
            </a:r>
            <a:r>
              <a:rPr sz="3200" spc="5" dirty="0">
                <a:latin typeface="Tahoma"/>
                <a:cs typeface="Tahoma"/>
              </a:rPr>
              <a:t>60 </a:t>
            </a:r>
            <a:r>
              <a:rPr sz="3200" dirty="0">
                <a:latin typeface="Tahoma"/>
                <a:cs typeface="Tahoma"/>
              </a:rPr>
              <a:t>dB then  </a:t>
            </a:r>
            <a:r>
              <a:rPr sz="3200" spc="-5" dirty="0">
                <a:latin typeface="Tahoma"/>
                <a:cs typeface="Tahoma"/>
              </a:rPr>
              <a:t>ossicular chain disruption should </a:t>
            </a:r>
            <a:r>
              <a:rPr sz="3200" dirty="0">
                <a:latin typeface="Tahoma"/>
                <a:cs typeface="Tahoma"/>
              </a:rPr>
              <a:t>be  suspected</a:t>
            </a:r>
          </a:p>
          <a:p>
            <a:pPr marL="12700" marR="5080" indent="125730" algn="just">
              <a:lnSpc>
                <a:spcPct val="100800"/>
              </a:lnSpc>
              <a:spcBef>
                <a:spcPts val="790"/>
              </a:spcBef>
            </a:pPr>
            <a:r>
              <a:rPr sz="3200" spc="-5" dirty="0">
                <a:latin typeface="Tahoma"/>
                <a:cs typeface="Tahoma"/>
              </a:rPr>
              <a:t>Associated sensorineural loss should  arouse suspicion </a:t>
            </a:r>
            <a:r>
              <a:rPr sz="3200" dirty="0">
                <a:latin typeface="Tahoma"/>
                <a:cs typeface="Tahoma"/>
              </a:rPr>
              <a:t>of </a:t>
            </a:r>
            <a:r>
              <a:rPr sz="3200" spc="-5" dirty="0">
                <a:latin typeface="Tahoma"/>
                <a:cs typeface="Tahoma"/>
              </a:rPr>
              <a:t>toxic</a:t>
            </a:r>
            <a:r>
              <a:rPr sz="3200" dirty="0">
                <a:latin typeface="Tahoma"/>
                <a:cs typeface="Tahoma"/>
              </a:rPr>
              <a:t> deafness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7980" y="336550"/>
            <a:ext cx="65938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Conservative</a:t>
            </a:r>
            <a:r>
              <a:rPr sz="4400" spc="-30" dirty="0"/>
              <a:t> </a:t>
            </a:r>
            <a:r>
              <a:rPr sz="4400" dirty="0"/>
              <a:t>management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85469" y="1605280"/>
            <a:ext cx="7050405" cy="446024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930"/>
              </a:spcBef>
              <a:buClr>
                <a:srgbClr val="8DB2C7"/>
              </a:buClr>
              <a:buSzPct val="75000"/>
              <a:buFont typeface="Wingdings"/>
              <a:buChar char=""/>
              <a:tabLst>
                <a:tab pos="381000" algn="l"/>
              </a:tabLst>
            </a:pPr>
            <a:r>
              <a:rPr sz="3200" spc="-5" dirty="0">
                <a:latin typeface="Tahoma"/>
                <a:cs typeface="Tahoma"/>
              </a:rPr>
              <a:t>Aural toileting </a:t>
            </a:r>
            <a:r>
              <a:rPr sz="3200" dirty="0">
                <a:latin typeface="Tahoma"/>
                <a:cs typeface="Tahoma"/>
              </a:rPr>
              <a:t>- </a:t>
            </a:r>
            <a:r>
              <a:rPr sz="3200" spc="-5" dirty="0">
                <a:latin typeface="Tahoma"/>
                <a:cs typeface="Tahoma"/>
              </a:rPr>
              <a:t>in active</a:t>
            </a:r>
            <a:r>
              <a:rPr sz="3200" spc="-1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disease</a:t>
            </a:r>
          </a:p>
          <a:p>
            <a:pPr marL="381000" indent="-342900">
              <a:lnSpc>
                <a:spcPct val="100000"/>
              </a:lnSpc>
              <a:spcBef>
                <a:spcPts val="830"/>
              </a:spcBef>
              <a:buClr>
                <a:srgbClr val="8DB2C7"/>
              </a:buClr>
              <a:buSzPct val="75000"/>
              <a:buFont typeface="Wingdings"/>
              <a:buChar char=""/>
              <a:tabLst>
                <a:tab pos="381000" algn="l"/>
              </a:tabLst>
            </a:pPr>
            <a:r>
              <a:rPr sz="3200" spc="-5" dirty="0">
                <a:latin typeface="Tahoma"/>
                <a:cs typeface="Tahoma"/>
              </a:rPr>
              <a:t>Suction</a:t>
            </a:r>
            <a:r>
              <a:rPr sz="3200" spc="-15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clearance</a:t>
            </a:r>
            <a:endParaRPr sz="3200" dirty="0">
              <a:latin typeface="Tahoma"/>
              <a:cs typeface="Tahoma"/>
            </a:endParaRPr>
          </a:p>
          <a:p>
            <a:pPr marL="380365" marR="30480" indent="-342900">
              <a:lnSpc>
                <a:spcPct val="100499"/>
              </a:lnSpc>
              <a:spcBef>
                <a:spcPts val="800"/>
              </a:spcBef>
              <a:buClr>
                <a:srgbClr val="8DB2C7"/>
              </a:buClr>
              <a:buSzPct val="75000"/>
              <a:buFont typeface="Wingdings"/>
              <a:buChar char=""/>
              <a:tabLst>
                <a:tab pos="381000" algn="l"/>
              </a:tabLst>
            </a:pPr>
            <a:r>
              <a:rPr sz="3200" spc="-5" dirty="0">
                <a:latin typeface="Tahoma"/>
                <a:cs typeface="Tahoma"/>
              </a:rPr>
              <a:t>Syringing </a:t>
            </a:r>
            <a:r>
              <a:rPr sz="3200" dirty="0">
                <a:latin typeface="Tahoma"/>
                <a:cs typeface="Tahoma"/>
              </a:rPr>
              <a:t>of affected ear </a:t>
            </a:r>
            <a:r>
              <a:rPr sz="3200" spc="-5" dirty="0">
                <a:latin typeface="Tahoma"/>
                <a:cs typeface="Tahoma"/>
              </a:rPr>
              <a:t>using warm  saline mixed with </a:t>
            </a:r>
            <a:r>
              <a:rPr sz="3200" dirty="0">
                <a:latin typeface="Tahoma"/>
                <a:cs typeface="Tahoma"/>
              </a:rPr>
              <a:t>1.5 % </a:t>
            </a:r>
            <a:r>
              <a:rPr sz="3200" spc="-5" dirty="0">
                <a:latin typeface="Tahoma"/>
                <a:cs typeface="Tahoma"/>
              </a:rPr>
              <a:t>acetic acid</a:t>
            </a:r>
            <a:endParaRPr sz="3200" dirty="0">
              <a:latin typeface="Tahoma"/>
              <a:cs typeface="Tahoma"/>
            </a:endParaRPr>
          </a:p>
          <a:p>
            <a:pPr marL="380365" marR="53975" indent="-342900">
              <a:lnSpc>
                <a:spcPct val="100499"/>
              </a:lnSpc>
              <a:spcBef>
                <a:spcPts val="810"/>
              </a:spcBef>
              <a:buClr>
                <a:srgbClr val="8DB2C7"/>
              </a:buClr>
              <a:buSzPct val="75000"/>
              <a:buFont typeface="Wingdings"/>
              <a:buChar char=""/>
              <a:tabLst>
                <a:tab pos="381000" algn="l"/>
              </a:tabLst>
            </a:pPr>
            <a:r>
              <a:rPr sz="3200" spc="-5" dirty="0">
                <a:latin typeface="Tahoma"/>
                <a:cs typeface="Tahoma"/>
              </a:rPr>
              <a:t>Topical antibiotics administered after  culture </a:t>
            </a:r>
            <a:r>
              <a:rPr sz="3200" dirty="0">
                <a:latin typeface="Tahoma"/>
                <a:cs typeface="Tahoma"/>
              </a:rPr>
              <a:t>report becomes</a:t>
            </a:r>
            <a:r>
              <a:rPr sz="3200" spc="-25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available</a:t>
            </a:r>
            <a:endParaRPr sz="3200" dirty="0">
              <a:latin typeface="Tahoma"/>
              <a:cs typeface="Tahoma"/>
            </a:endParaRPr>
          </a:p>
          <a:p>
            <a:pPr marL="380365" marR="1553210" indent="-342900">
              <a:lnSpc>
                <a:spcPct val="100800"/>
              </a:lnSpc>
              <a:spcBef>
                <a:spcPts val="790"/>
              </a:spcBef>
              <a:buClr>
                <a:srgbClr val="8DB2C7"/>
              </a:buClr>
              <a:buSzPct val="75000"/>
              <a:buFont typeface="Wingdings"/>
              <a:buChar char=""/>
              <a:tabLst>
                <a:tab pos="381000" algn="l"/>
              </a:tabLst>
            </a:pPr>
            <a:r>
              <a:rPr sz="3200" dirty="0">
                <a:latin typeface="Tahoma"/>
                <a:cs typeface="Tahoma"/>
              </a:rPr>
              <a:t>Ear drops is administered</a:t>
            </a:r>
            <a:r>
              <a:rPr sz="3200" spc="-114" dirty="0">
                <a:latin typeface="Tahoma"/>
                <a:cs typeface="Tahoma"/>
              </a:rPr>
              <a:t> </a:t>
            </a:r>
            <a:r>
              <a:rPr sz="3200" spc="5" dirty="0">
                <a:latin typeface="Tahoma"/>
                <a:cs typeface="Tahoma"/>
              </a:rPr>
              <a:t>by  </a:t>
            </a:r>
            <a:r>
              <a:rPr sz="3200" dirty="0">
                <a:latin typeface="Tahoma"/>
                <a:cs typeface="Tahoma"/>
              </a:rPr>
              <a:t>displacement</a:t>
            </a:r>
            <a:r>
              <a:rPr sz="3200" spc="-2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method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3279" y="336550"/>
            <a:ext cx="56007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Role of systemic</a:t>
            </a:r>
            <a:r>
              <a:rPr sz="4400" spc="-75" dirty="0"/>
              <a:t> </a:t>
            </a:r>
            <a:r>
              <a:rPr sz="4400" spc="-5" dirty="0"/>
              <a:t>drugs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09269" y="1605280"/>
            <a:ext cx="5855970" cy="288671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930"/>
              </a:spcBef>
              <a:buClr>
                <a:srgbClr val="8DB2C7"/>
              </a:buClr>
              <a:buSzPct val="75000"/>
              <a:buFont typeface="Wingdings"/>
              <a:buChar char=""/>
              <a:tabLst>
                <a:tab pos="381000" algn="l"/>
              </a:tabLst>
            </a:pPr>
            <a:r>
              <a:rPr sz="3200" spc="-5" dirty="0">
                <a:latin typeface="Tahoma"/>
                <a:cs typeface="Tahoma"/>
              </a:rPr>
              <a:t>Antibiotics</a:t>
            </a:r>
            <a:endParaRPr sz="3200" dirty="0">
              <a:latin typeface="Tahoma"/>
              <a:cs typeface="Tahoma"/>
            </a:endParaRPr>
          </a:p>
          <a:p>
            <a:pPr marL="381000" indent="-342900">
              <a:lnSpc>
                <a:spcPct val="100000"/>
              </a:lnSpc>
              <a:spcBef>
                <a:spcPts val="830"/>
              </a:spcBef>
              <a:buClr>
                <a:srgbClr val="8DB2C7"/>
              </a:buClr>
              <a:buSzPct val="75000"/>
              <a:buFont typeface="Wingdings"/>
              <a:buChar char=""/>
              <a:tabLst>
                <a:tab pos="381000" algn="l"/>
              </a:tabLst>
            </a:pPr>
            <a:r>
              <a:rPr sz="3200" spc="-5" dirty="0">
                <a:latin typeface="Tahoma"/>
                <a:cs typeface="Tahoma"/>
              </a:rPr>
              <a:t>Antihistamines</a:t>
            </a:r>
            <a:endParaRPr sz="3200" dirty="0">
              <a:latin typeface="Tahoma"/>
              <a:cs typeface="Tahoma"/>
            </a:endParaRPr>
          </a:p>
          <a:p>
            <a:pPr marL="381000" indent="-342900">
              <a:lnSpc>
                <a:spcPct val="100000"/>
              </a:lnSpc>
              <a:spcBef>
                <a:spcPts val="820"/>
              </a:spcBef>
              <a:buClr>
                <a:srgbClr val="8DB2C7"/>
              </a:buClr>
              <a:buSzPct val="75000"/>
              <a:buFont typeface="Wingdings"/>
              <a:buChar char=""/>
              <a:tabLst>
                <a:tab pos="381000" algn="l"/>
              </a:tabLst>
            </a:pPr>
            <a:r>
              <a:rPr sz="3200" spc="-5" dirty="0">
                <a:latin typeface="Tahoma"/>
                <a:cs typeface="Tahoma"/>
              </a:rPr>
              <a:t>Ototoxic </a:t>
            </a:r>
            <a:r>
              <a:rPr sz="3200" dirty="0">
                <a:latin typeface="Tahoma"/>
                <a:cs typeface="Tahoma"/>
              </a:rPr>
              <a:t>drugs </a:t>
            </a:r>
            <a:r>
              <a:rPr sz="3200" spc="-10" dirty="0">
                <a:latin typeface="Tahoma"/>
                <a:cs typeface="Tahoma"/>
              </a:rPr>
              <a:t>to </a:t>
            </a:r>
            <a:r>
              <a:rPr sz="3200" dirty="0">
                <a:latin typeface="Tahoma"/>
                <a:cs typeface="Tahoma"/>
              </a:rPr>
              <a:t>be</a:t>
            </a:r>
            <a:r>
              <a:rPr sz="3200" spc="-3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avoided</a:t>
            </a:r>
          </a:p>
          <a:p>
            <a:pPr marL="380365" marR="30480" indent="-342900">
              <a:lnSpc>
                <a:spcPct val="100800"/>
              </a:lnSpc>
              <a:spcBef>
                <a:spcPts val="790"/>
              </a:spcBef>
              <a:buClr>
                <a:srgbClr val="8DB2C7"/>
              </a:buClr>
              <a:buSzPct val="75000"/>
              <a:buFont typeface="Wingdings"/>
              <a:buChar char=""/>
              <a:tabLst>
                <a:tab pos="381000" algn="l"/>
              </a:tabLst>
            </a:pPr>
            <a:r>
              <a:rPr sz="3200" spc="-5" dirty="0">
                <a:latin typeface="Tahoma"/>
                <a:cs typeface="Tahoma"/>
              </a:rPr>
              <a:t>Nasal </a:t>
            </a:r>
            <a:r>
              <a:rPr sz="3200" dirty="0">
                <a:latin typeface="Tahoma"/>
                <a:cs typeface="Tahoma"/>
              </a:rPr>
              <a:t>decongestants ?</a:t>
            </a:r>
            <a:r>
              <a:rPr sz="3200" spc="-70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Rhinitis  medicamentosa</a:t>
            </a:r>
            <a:endParaRPr sz="3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8529" y="336550"/>
            <a:ext cx="28733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Precautions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296669" y="1755140"/>
            <a:ext cx="253365" cy="982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8DB2C7"/>
                </a:solidFill>
                <a:latin typeface="Wingdings"/>
                <a:cs typeface="Wingdings"/>
              </a:rPr>
              <a:t></a:t>
            </a:r>
            <a:endParaRPr sz="24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780"/>
              </a:spcBef>
            </a:pPr>
            <a:r>
              <a:rPr sz="2400" dirty="0">
                <a:solidFill>
                  <a:srgbClr val="8DB2C7"/>
                </a:solidFill>
                <a:latin typeface="Wingdings"/>
                <a:cs typeface="Wingdings"/>
              </a:rPr>
              <a:t>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6669" y="3430270"/>
            <a:ext cx="2533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8DB2C7"/>
                </a:solidFill>
                <a:latin typeface="Wingdings"/>
                <a:cs typeface="Wingdings"/>
              </a:rPr>
              <a:t>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39570" y="1605280"/>
            <a:ext cx="6769734" cy="278511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38430">
              <a:lnSpc>
                <a:spcPct val="100000"/>
              </a:lnSpc>
              <a:spcBef>
                <a:spcPts val="930"/>
              </a:spcBef>
            </a:pPr>
            <a:r>
              <a:rPr sz="3200" dirty="0">
                <a:latin typeface="Tahoma"/>
                <a:cs typeface="Tahoma"/>
              </a:rPr>
              <a:t>The ear must be </a:t>
            </a:r>
            <a:r>
              <a:rPr sz="3200" spc="5" dirty="0">
                <a:latin typeface="Tahoma"/>
                <a:cs typeface="Tahoma"/>
              </a:rPr>
              <a:t>kept</a:t>
            </a:r>
            <a:r>
              <a:rPr sz="3200" spc="-5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dry</a:t>
            </a:r>
          </a:p>
          <a:p>
            <a:pPr marL="12700" marR="596265" indent="125730">
              <a:lnSpc>
                <a:spcPct val="100499"/>
              </a:lnSpc>
              <a:spcBef>
                <a:spcPts val="810"/>
              </a:spcBef>
            </a:pPr>
            <a:r>
              <a:rPr sz="3200" spc="-5" dirty="0">
                <a:latin typeface="Tahoma"/>
                <a:cs typeface="Tahoma"/>
              </a:rPr>
              <a:t>Pre-existing sinus infections to </a:t>
            </a:r>
            <a:r>
              <a:rPr sz="3200" spc="5" dirty="0">
                <a:latin typeface="Tahoma"/>
                <a:cs typeface="Tahoma"/>
              </a:rPr>
              <a:t>be  </a:t>
            </a:r>
            <a:r>
              <a:rPr sz="3200" spc="-5" dirty="0">
                <a:latin typeface="Tahoma"/>
                <a:cs typeface="Tahoma"/>
              </a:rPr>
              <a:t>treated</a:t>
            </a:r>
            <a:r>
              <a:rPr sz="3200" spc="-1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aggressively</a:t>
            </a:r>
          </a:p>
          <a:p>
            <a:pPr marL="12700" marR="5080" indent="125730">
              <a:lnSpc>
                <a:spcPct val="100800"/>
              </a:lnSpc>
              <a:spcBef>
                <a:spcPts val="790"/>
              </a:spcBef>
            </a:pPr>
            <a:r>
              <a:rPr sz="3200" dirty="0">
                <a:latin typeface="Tahoma"/>
                <a:cs typeface="Tahoma"/>
              </a:rPr>
              <a:t>Presence of </a:t>
            </a:r>
            <a:r>
              <a:rPr sz="3200" spc="-5" dirty="0">
                <a:latin typeface="Tahoma"/>
                <a:cs typeface="Tahoma"/>
              </a:rPr>
              <a:t>focal </a:t>
            </a:r>
            <a:r>
              <a:rPr sz="3200" dirty="0">
                <a:latin typeface="Tahoma"/>
                <a:cs typeface="Tahoma"/>
              </a:rPr>
              <a:t>sepsis </a:t>
            </a:r>
            <a:r>
              <a:rPr sz="3200" spc="-5" dirty="0">
                <a:latin typeface="Tahoma"/>
                <a:cs typeface="Tahoma"/>
              </a:rPr>
              <a:t>in the throat  should also </a:t>
            </a:r>
            <a:r>
              <a:rPr sz="3200" spc="5" dirty="0">
                <a:latin typeface="Tahoma"/>
                <a:cs typeface="Tahoma"/>
              </a:rPr>
              <a:t>be </a:t>
            </a:r>
            <a:r>
              <a:rPr sz="3200" dirty="0">
                <a:latin typeface="Tahoma"/>
                <a:cs typeface="Tahoma"/>
              </a:rPr>
              <a:t>managed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5039" y="336550"/>
            <a:ext cx="53797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Surgical</a:t>
            </a:r>
            <a:r>
              <a:rPr sz="4400" spc="-75" dirty="0"/>
              <a:t> </a:t>
            </a:r>
            <a:r>
              <a:rPr sz="4400" dirty="0"/>
              <a:t>management</a:t>
            </a:r>
            <a:endParaRPr sz="4400"/>
          </a:p>
        </p:txBody>
      </p:sp>
      <p:sp>
        <p:nvSpPr>
          <p:cNvPr id="6" name="object 6"/>
          <p:cNvSpPr txBox="1">
            <a:spLocks noGrp="1"/>
          </p:cNvSpPr>
          <p:nvPr>
            <p:ph idx="1"/>
          </p:nvPr>
        </p:nvSpPr>
        <p:spPr>
          <a:xfrm>
            <a:off x="628650" y="1825625"/>
            <a:ext cx="7886700" cy="3671133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029335" marR="248920" indent="0">
              <a:lnSpc>
                <a:spcPct val="100800"/>
              </a:lnSpc>
              <a:spcBef>
                <a:spcPts val="70"/>
              </a:spcBef>
              <a:buNone/>
            </a:pPr>
            <a:r>
              <a:rPr sz="3200" dirty="0">
                <a:latin typeface="Tahoma"/>
                <a:cs typeface="Tahoma"/>
              </a:rPr>
              <a:t>Surgery towards eradication of focal  sepsis</a:t>
            </a:r>
          </a:p>
          <a:p>
            <a:pPr marL="1029335" marR="5080" indent="0">
              <a:lnSpc>
                <a:spcPct val="100499"/>
              </a:lnSpc>
              <a:spcBef>
                <a:spcPts val="800"/>
              </a:spcBef>
              <a:buNone/>
            </a:pPr>
            <a:r>
              <a:rPr sz="3200" dirty="0">
                <a:latin typeface="Tahoma"/>
                <a:cs typeface="Tahoma"/>
              </a:rPr>
              <a:t>Surgery aimed towards eradication of  middle ear disease (Mastoidectomy)</a:t>
            </a:r>
          </a:p>
          <a:p>
            <a:pPr marL="1029335" marR="500380" indent="0">
              <a:lnSpc>
                <a:spcPct val="100499"/>
              </a:lnSpc>
              <a:spcBef>
                <a:spcPts val="810"/>
              </a:spcBef>
              <a:buNone/>
            </a:pPr>
            <a:r>
              <a:rPr sz="3200" dirty="0">
                <a:latin typeface="Tahoma"/>
                <a:cs typeface="Tahoma"/>
              </a:rPr>
              <a:t>Surgery aimed at reconstruction of  sound conduction mechanism  (Myringoplasty and tympanoplasty)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96669" y="1755140"/>
            <a:ext cx="2533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8DB2C7"/>
                </a:solidFill>
                <a:latin typeface="Wingdings"/>
                <a:cs typeface="Wingdings"/>
              </a:rPr>
              <a:t>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6669" y="2838450"/>
            <a:ext cx="2533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8DB2C7"/>
                </a:solidFill>
                <a:latin typeface="Wingdings"/>
                <a:cs typeface="Wingdings"/>
              </a:rPr>
              <a:t>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96669" y="3920490"/>
            <a:ext cx="2533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8DB2C7"/>
                </a:solidFill>
                <a:latin typeface="Wingdings"/>
                <a:cs typeface="Wingdings"/>
              </a:rPr>
              <a:t></a:t>
            </a:r>
            <a:endParaRPr sz="24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26179" y="339564"/>
            <a:ext cx="237744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5" dirty="0"/>
              <a:t>D</a:t>
            </a:r>
            <a:r>
              <a:rPr sz="4400" dirty="0"/>
              <a:t>e</a:t>
            </a:r>
            <a:r>
              <a:rPr sz="4400" spc="-5" dirty="0"/>
              <a:t>f</a:t>
            </a:r>
            <a:r>
              <a:rPr sz="4400" spc="5" dirty="0"/>
              <a:t>ini</a:t>
            </a:r>
            <a:r>
              <a:rPr sz="4400" spc="-5" dirty="0"/>
              <a:t>t</a:t>
            </a:r>
            <a:r>
              <a:rPr sz="4400" spc="5" dirty="0"/>
              <a:t>i</a:t>
            </a:r>
            <a:r>
              <a:rPr sz="4400" dirty="0"/>
              <a:t>on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1296669" y="1744979"/>
            <a:ext cx="19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8DB2C7"/>
                </a:solidFill>
                <a:latin typeface="Wingdings"/>
                <a:cs typeface="Wingdings"/>
              </a:rPr>
              <a:t></a:t>
            </a:r>
            <a:endParaRPr sz="1800" dirty="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96669" y="3657600"/>
            <a:ext cx="19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8DB2C7"/>
                </a:solidFill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96669" y="4837429"/>
            <a:ext cx="19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8DB2C7"/>
                </a:solidFill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39570" y="1710690"/>
            <a:ext cx="3096260" cy="4596771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230504">
              <a:lnSpc>
                <a:spcPct val="100499"/>
              </a:lnSpc>
              <a:spcBef>
                <a:spcPts val="85"/>
              </a:spcBef>
            </a:pPr>
            <a:r>
              <a:rPr sz="2400" spc="-5" dirty="0">
                <a:latin typeface="Tahoma"/>
                <a:cs typeface="Tahoma"/>
              </a:rPr>
              <a:t>CSOM </a:t>
            </a:r>
            <a:r>
              <a:rPr sz="2400" dirty="0">
                <a:latin typeface="Tahoma"/>
                <a:cs typeface="Tahoma"/>
              </a:rPr>
              <a:t>is defined as</a:t>
            </a:r>
            <a:r>
              <a:rPr sz="2400" spc="-7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  chronic infection of  middle </a:t>
            </a:r>
            <a:r>
              <a:rPr sz="2400" spc="-5" dirty="0">
                <a:latin typeface="Tahoma"/>
                <a:cs typeface="Tahoma"/>
              </a:rPr>
              <a:t>ear mucosa  </a:t>
            </a:r>
            <a:r>
              <a:rPr sz="2400" dirty="0">
                <a:latin typeface="Tahoma"/>
                <a:cs typeface="Tahoma"/>
              </a:rPr>
              <a:t>lining the middle </a:t>
            </a:r>
            <a:r>
              <a:rPr sz="2400" spc="-5" dirty="0">
                <a:latin typeface="Tahoma"/>
                <a:cs typeface="Tahoma"/>
              </a:rPr>
              <a:t>ear  cleft</a:t>
            </a:r>
            <a:endParaRPr sz="2400" dirty="0">
              <a:latin typeface="Tahoma"/>
              <a:cs typeface="Tahoma"/>
            </a:endParaRPr>
          </a:p>
          <a:p>
            <a:pPr marL="12700" marR="492125">
              <a:lnSpc>
                <a:spcPct val="100499"/>
              </a:lnSpc>
              <a:spcBef>
                <a:spcPts val="595"/>
              </a:spcBef>
            </a:pPr>
            <a:r>
              <a:rPr sz="2400" spc="-5" dirty="0">
                <a:latin typeface="Tahoma"/>
                <a:cs typeface="Tahoma"/>
              </a:rPr>
              <a:t>The </a:t>
            </a:r>
            <a:r>
              <a:rPr sz="2400" dirty="0">
                <a:latin typeface="Tahoma"/>
                <a:cs typeface="Tahoma"/>
              </a:rPr>
              <a:t>duration </a:t>
            </a:r>
            <a:r>
              <a:rPr sz="2400" spc="-5" dirty="0">
                <a:latin typeface="Tahoma"/>
                <a:cs typeface="Tahoma"/>
              </a:rPr>
              <a:t>of  </a:t>
            </a:r>
            <a:r>
              <a:rPr sz="2400" dirty="0">
                <a:latin typeface="Tahoma"/>
                <a:cs typeface="Tahoma"/>
              </a:rPr>
              <a:t>infection should </a:t>
            </a:r>
            <a:r>
              <a:rPr sz="2400" spc="5" dirty="0">
                <a:latin typeface="Tahoma"/>
                <a:cs typeface="Tahoma"/>
              </a:rPr>
              <a:t>be  </a:t>
            </a:r>
            <a:r>
              <a:rPr sz="2400" spc="-5" dirty="0">
                <a:latin typeface="Tahoma"/>
                <a:cs typeface="Tahoma"/>
              </a:rPr>
              <a:t>more </a:t>
            </a:r>
            <a:r>
              <a:rPr sz="2400" dirty="0">
                <a:latin typeface="Tahoma"/>
                <a:cs typeface="Tahoma"/>
              </a:rPr>
              <a:t>than 3</a:t>
            </a:r>
            <a:r>
              <a:rPr sz="2400" spc="-5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weeks</a:t>
            </a:r>
            <a:endParaRPr sz="2400" dirty="0">
              <a:latin typeface="Tahoma"/>
              <a:cs typeface="Tahoma"/>
            </a:endParaRPr>
          </a:p>
          <a:p>
            <a:pPr marL="12700" marR="5080">
              <a:lnSpc>
                <a:spcPct val="100499"/>
              </a:lnSpc>
              <a:spcBef>
                <a:spcPts val="595"/>
              </a:spcBef>
            </a:pPr>
            <a:r>
              <a:rPr sz="2400" dirty="0">
                <a:latin typeface="Tahoma"/>
                <a:cs typeface="Tahoma"/>
              </a:rPr>
              <a:t>Middle </a:t>
            </a:r>
            <a:r>
              <a:rPr sz="2400" spc="-5" dirty="0">
                <a:latin typeface="Tahoma"/>
                <a:cs typeface="Tahoma"/>
              </a:rPr>
              <a:t>ear </a:t>
            </a:r>
            <a:r>
              <a:rPr sz="2400" dirty="0">
                <a:latin typeface="Tahoma"/>
                <a:cs typeface="Tahoma"/>
              </a:rPr>
              <a:t>cleft  includes </a:t>
            </a:r>
            <a:r>
              <a:rPr sz="2400" spc="-5" dirty="0">
                <a:latin typeface="Tahoma"/>
                <a:cs typeface="Tahoma"/>
              </a:rPr>
              <a:t>eustachean  </a:t>
            </a:r>
            <a:r>
              <a:rPr sz="2400" dirty="0">
                <a:latin typeface="Tahoma"/>
                <a:cs typeface="Tahoma"/>
              </a:rPr>
              <a:t>tube, middle </a:t>
            </a:r>
            <a:r>
              <a:rPr sz="2400" spc="-5" dirty="0">
                <a:latin typeface="Tahoma"/>
                <a:cs typeface="Tahoma"/>
              </a:rPr>
              <a:t>ear  </a:t>
            </a:r>
            <a:r>
              <a:rPr sz="2400" dirty="0">
                <a:latin typeface="Tahoma"/>
                <a:cs typeface="Tahoma"/>
              </a:rPr>
              <a:t>proper and mastoid</a:t>
            </a:r>
            <a:r>
              <a:rPr sz="2400" spc="-8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air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39570" y="6273800"/>
            <a:ext cx="150304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ahoma"/>
                <a:cs typeface="Tahoma"/>
              </a:rPr>
              <a:t>cell</a:t>
            </a:r>
            <a:r>
              <a:rPr sz="2400" spc="-6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system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991100" y="2590800"/>
            <a:ext cx="3619500" cy="28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1489" y="336550"/>
            <a:ext cx="37668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Tympanoplasty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87400" y="2548890"/>
            <a:ext cx="7737475" cy="247650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02235" marR="5080" indent="-90170">
              <a:lnSpc>
                <a:spcPct val="100699"/>
              </a:lnSpc>
              <a:spcBef>
                <a:spcPts val="70"/>
              </a:spcBef>
              <a:tabLst>
                <a:tab pos="7379970" algn="l"/>
              </a:tabLst>
            </a:pPr>
            <a:r>
              <a:rPr sz="3200" spc="-5" dirty="0">
                <a:latin typeface="Tahoma"/>
                <a:cs typeface="Tahoma"/>
              </a:rPr>
              <a:t>Tympanoplasty is </a:t>
            </a:r>
            <a:r>
              <a:rPr sz="3200" dirty="0">
                <a:latin typeface="Tahoma"/>
                <a:cs typeface="Tahoma"/>
              </a:rPr>
              <a:t>defined as </a:t>
            </a:r>
            <a:r>
              <a:rPr sz="3200" spc="-5" dirty="0">
                <a:latin typeface="Tahoma"/>
                <a:cs typeface="Tahoma"/>
              </a:rPr>
              <a:t>the surgical  </a:t>
            </a:r>
            <a:r>
              <a:rPr sz="3200" dirty="0">
                <a:latin typeface="Tahoma"/>
                <a:cs typeface="Tahoma"/>
              </a:rPr>
              <a:t>procedure </a:t>
            </a:r>
            <a:r>
              <a:rPr sz="3200" spc="-5" dirty="0">
                <a:latin typeface="Tahoma"/>
                <a:cs typeface="Tahoma"/>
              </a:rPr>
              <a:t>which </a:t>
            </a:r>
            <a:r>
              <a:rPr sz="3200" dirty="0">
                <a:latin typeface="Tahoma"/>
                <a:cs typeface="Tahoma"/>
              </a:rPr>
              <a:t>enables </a:t>
            </a:r>
            <a:r>
              <a:rPr sz="3200" spc="-5" dirty="0">
                <a:latin typeface="Tahoma"/>
                <a:cs typeface="Tahoma"/>
              </a:rPr>
              <a:t>reconstruction </a:t>
            </a:r>
            <a:r>
              <a:rPr sz="3200" dirty="0">
                <a:latin typeface="Tahoma"/>
                <a:cs typeface="Tahoma"/>
              </a:rPr>
              <a:t>of  middle ear </a:t>
            </a:r>
            <a:r>
              <a:rPr sz="3200" spc="-5" dirty="0">
                <a:latin typeface="Tahoma"/>
                <a:cs typeface="Tahoma"/>
              </a:rPr>
              <a:t>cavity </a:t>
            </a:r>
            <a:r>
              <a:rPr sz="3200" dirty="0">
                <a:latin typeface="Tahoma"/>
                <a:cs typeface="Tahoma"/>
              </a:rPr>
              <a:t>and</a:t>
            </a:r>
            <a:r>
              <a:rPr sz="3200" spc="20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ossicular</a:t>
            </a:r>
            <a:r>
              <a:rPr sz="3200" spc="-1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system.	It  </a:t>
            </a:r>
            <a:r>
              <a:rPr sz="3200" spc="-5" dirty="0">
                <a:latin typeface="Tahoma"/>
                <a:cs typeface="Tahoma"/>
              </a:rPr>
              <a:t>also </a:t>
            </a:r>
            <a:r>
              <a:rPr sz="3200" dirty="0">
                <a:latin typeface="Tahoma"/>
                <a:cs typeface="Tahoma"/>
              </a:rPr>
              <a:t>involves </a:t>
            </a:r>
            <a:r>
              <a:rPr sz="3200" spc="-5" dirty="0">
                <a:latin typeface="Tahoma"/>
                <a:cs typeface="Tahoma"/>
              </a:rPr>
              <a:t>reconstruction </a:t>
            </a:r>
            <a:r>
              <a:rPr sz="3200" dirty="0">
                <a:latin typeface="Tahoma"/>
                <a:cs typeface="Tahoma"/>
              </a:rPr>
              <a:t>of </a:t>
            </a:r>
            <a:r>
              <a:rPr sz="3200" spc="-5" dirty="0">
                <a:latin typeface="Tahoma"/>
                <a:cs typeface="Tahoma"/>
              </a:rPr>
              <a:t>the  </a:t>
            </a:r>
            <a:r>
              <a:rPr sz="3200" dirty="0">
                <a:latin typeface="Tahoma"/>
                <a:cs typeface="Tahoma"/>
              </a:rPr>
              <a:t>perforated ear</a:t>
            </a:r>
            <a:r>
              <a:rPr sz="3200" spc="-2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drum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4229" y="336550"/>
            <a:ext cx="56426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Aims </a:t>
            </a:r>
            <a:r>
              <a:rPr sz="4400" spc="-5" dirty="0"/>
              <a:t>of</a:t>
            </a:r>
            <a:r>
              <a:rPr sz="4400" spc="-65" dirty="0"/>
              <a:t> </a:t>
            </a:r>
            <a:r>
              <a:rPr sz="4400" dirty="0"/>
              <a:t>tympanoplasty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56870" y="1605280"/>
            <a:ext cx="6965950" cy="288671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506730" indent="-468630">
              <a:lnSpc>
                <a:spcPct val="100000"/>
              </a:lnSpc>
              <a:spcBef>
                <a:spcPts val="930"/>
              </a:spcBef>
              <a:buSzPct val="75000"/>
              <a:buFont typeface="Wingdings"/>
              <a:buChar char=""/>
              <a:tabLst>
                <a:tab pos="506095" algn="l"/>
                <a:tab pos="506730" algn="l"/>
              </a:tabLst>
            </a:pPr>
            <a:r>
              <a:rPr sz="3200" dirty="0">
                <a:latin typeface="Tahoma"/>
                <a:cs typeface="Tahoma"/>
              </a:rPr>
              <a:t>Disease</a:t>
            </a:r>
            <a:r>
              <a:rPr sz="3200" spc="-15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eradication</a:t>
            </a:r>
            <a:endParaRPr sz="3200" dirty="0">
              <a:latin typeface="Tahoma"/>
              <a:cs typeface="Tahoma"/>
            </a:endParaRPr>
          </a:p>
          <a:p>
            <a:pPr marL="506730" indent="-468630">
              <a:lnSpc>
                <a:spcPct val="100000"/>
              </a:lnSpc>
              <a:spcBef>
                <a:spcPts val="830"/>
              </a:spcBef>
              <a:buSzPct val="75000"/>
              <a:buFont typeface="Wingdings"/>
              <a:buChar char=""/>
              <a:tabLst>
                <a:tab pos="506095" algn="l"/>
                <a:tab pos="506730" algn="l"/>
              </a:tabLst>
            </a:pPr>
            <a:r>
              <a:rPr sz="3200" spc="-5" dirty="0">
                <a:latin typeface="Tahoma"/>
                <a:cs typeface="Tahoma"/>
              </a:rPr>
              <a:t>Restoration </a:t>
            </a:r>
            <a:r>
              <a:rPr sz="3200" dirty="0">
                <a:latin typeface="Tahoma"/>
                <a:cs typeface="Tahoma"/>
              </a:rPr>
              <a:t>of middle ear</a:t>
            </a:r>
            <a:r>
              <a:rPr sz="3200" spc="-15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aeration</a:t>
            </a:r>
            <a:endParaRPr sz="3200" dirty="0">
              <a:latin typeface="Tahoma"/>
              <a:cs typeface="Tahoma"/>
            </a:endParaRPr>
          </a:p>
          <a:p>
            <a:pPr marL="381000" marR="30480" indent="-342900">
              <a:lnSpc>
                <a:spcPct val="100499"/>
              </a:lnSpc>
              <a:spcBef>
                <a:spcPts val="800"/>
              </a:spcBef>
              <a:buClr>
                <a:srgbClr val="003366"/>
              </a:buClr>
              <a:buSzPct val="75000"/>
              <a:buFont typeface="Wingdings"/>
              <a:buChar char=""/>
              <a:tabLst>
                <a:tab pos="506095" algn="l"/>
                <a:tab pos="506730" algn="l"/>
              </a:tabLst>
            </a:pPr>
            <a:r>
              <a:rPr dirty="0"/>
              <a:t>	</a:t>
            </a:r>
            <a:r>
              <a:rPr sz="3200" spc="-5" dirty="0">
                <a:latin typeface="Tahoma"/>
                <a:cs typeface="Tahoma"/>
              </a:rPr>
              <a:t>Reconstruction </a:t>
            </a:r>
            <a:r>
              <a:rPr sz="3200" dirty="0">
                <a:latin typeface="Tahoma"/>
                <a:cs typeface="Tahoma"/>
              </a:rPr>
              <a:t>of sound </a:t>
            </a:r>
            <a:r>
              <a:rPr sz="3200" spc="-5" dirty="0">
                <a:latin typeface="Tahoma"/>
                <a:cs typeface="Tahoma"/>
              </a:rPr>
              <a:t>conduction  mechanism</a:t>
            </a:r>
            <a:endParaRPr sz="3200" dirty="0">
              <a:latin typeface="Tahoma"/>
              <a:cs typeface="Tahoma"/>
            </a:endParaRPr>
          </a:p>
          <a:p>
            <a:pPr marL="506730" indent="-468630">
              <a:lnSpc>
                <a:spcPct val="100000"/>
              </a:lnSpc>
              <a:spcBef>
                <a:spcPts val="830"/>
              </a:spcBef>
              <a:buSzPct val="75000"/>
              <a:buFont typeface="Wingdings"/>
              <a:buChar char=""/>
              <a:tabLst>
                <a:tab pos="506095" algn="l"/>
                <a:tab pos="506730" algn="l"/>
              </a:tabLst>
            </a:pPr>
            <a:r>
              <a:rPr sz="3200" spc="-5" dirty="0">
                <a:latin typeface="Tahoma"/>
                <a:cs typeface="Tahoma"/>
              </a:rPr>
              <a:t>Creation </a:t>
            </a:r>
            <a:r>
              <a:rPr sz="3200" dirty="0">
                <a:latin typeface="Tahoma"/>
                <a:cs typeface="Tahoma"/>
              </a:rPr>
              <a:t>of </a:t>
            </a:r>
            <a:r>
              <a:rPr sz="3200" spc="-5" dirty="0">
                <a:latin typeface="Tahoma"/>
                <a:cs typeface="Tahoma"/>
              </a:rPr>
              <a:t>self cleansing </a:t>
            </a:r>
            <a:r>
              <a:rPr sz="3200" dirty="0">
                <a:latin typeface="Tahoma"/>
                <a:cs typeface="Tahoma"/>
              </a:rPr>
              <a:t>dry</a:t>
            </a:r>
            <a:r>
              <a:rPr sz="3200" spc="-10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cavity</a:t>
            </a:r>
            <a:endParaRPr sz="3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4429" y="336550"/>
            <a:ext cx="49809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Preop</a:t>
            </a:r>
            <a:r>
              <a:rPr sz="4400" spc="-50" dirty="0"/>
              <a:t> </a:t>
            </a:r>
            <a:r>
              <a:rPr sz="4400" dirty="0"/>
              <a:t>investigations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xfrm>
            <a:off x="628650" y="1825625"/>
            <a:ext cx="7886700" cy="2901051"/>
          </a:xfrm>
          <a:prstGeom prst="rect">
            <a:avLst/>
          </a:prstGeom>
        </p:spPr>
        <p:txBody>
          <a:bodyPr vert="horz" wrap="square" lIns="0" tIns="516890" rIns="0" bIns="0" rtlCol="0">
            <a:spAutoFit/>
          </a:bodyPr>
          <a:lstStyle/>
          <a:p>
            <a:pPr marL="983615" marR="2071370" indent="0" defTabSz="914400">
              <a:lnSpc>
                <a:spcPct val="121600"/>
              </a:lnSpc>
              <a:spcBef>
                <a:spcPts val="100"/>
              </a:spcBef>
              <a:buSzPct val="75000"/>
              <a:buNone/>
              <a:tabLst>
                <a:tab pos="506095" algn="l"/>
                <a:tab pos="506730" algn="l"/>
              </a:tabLst>
            </a:pPr>
            <a:r>
              <a:rPr sz="3200" dirty="0">
                <a:latin typeface="Tahoma"/>
                <a:cs typeface="Tahoma"/>
              </a:rPr>
              <a:t>Tubal function tests  Audiometric evaluation</a:t>
            </a:r>
          </a:p>
          <a:p>
            <a:pPr marL="983615" marR="5080" indent="0" defTabSz="914400">
              <a:lnSpc>
                <a:spcPts val="4660"/>
              </a:lnSpc>
              <a:spcBef>
                <a:spcPts val="290"/>
              </a:spcBef>
              <a:buSzPct val="75000"/>
              <a:buNone/>
              <a:tabLst>
                <a:tab pos="506095" algn="l"/>
                <a:tab pos="506730" algn="l"/>
              </a:tabLst>
            </a:pPr>
            <a:r>
              <a:rPr sz="3200" dirty="0">
                <a:latin typeface="Tahoma"/>
                <a:cs typeface="Tahoma"/>
              </a:rPr>
              <a:t>X-ray / CT scan of temporal bones  Tests for anesthetic fitness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96669" y="2364740"/>
            <a:ext cx="253365" cy="2167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8DB2C7"/>
                </a:solidFill>
                <a:latin typeface="Wingdings"/>
                <a:cs typeface="Wingdings"/>
              </a:rPr>
              <a:t></a:t>
            </a:r>
            <a:endParaRPr sz="24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780"/>
              </a:spcBef>
            </a:pPr>
            <a:r>
              <a:rPr sz="2400" dirty="0">
                <a:solidFill>
                  <a:srgbClr val="8DB2C7"/>
                </a:solidFill>
                <a:latin typeface="Wingdings"/>
                <a:cs typeface="Wingdings"/>
              </a:rPr>
              <a:t></a:t>
            </a:r>
            <a:endParaRPr sz="24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790"/>
              </a:spcBef>
            </a:pPr>
            <a:r>
              <a:rPr sz="2400" dirty="0">
                <a:solidFill>
                  <a:srgbClr val="8DB2C7"/>
                </a:solidFill>
                <a:latin typeface="Wingdings"/>
                <a:cs typeface="Wingdings"/>
              </a:rPr>
              <a:t></a:t>
            </a:r>
            <a:endParaRPr sz="24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780"/>
              </a:spcBef>
            </a:pPr>
            <a:r>
              <a:rPr sz="2400" dirty="0">
                <a:solidFill>
                  <a:srgbClr val="8DB2C7"/>
                </a:solidFill>
                <a:latin typeface="Wingdings"/>
                <a:cs typeface="Wingdings"/>
              </a:rPr>
              <a:t></a:t>
            </a:r>
            <a:endParaRPr sz="24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4639" y="367029"/>
            <a:ext cx="670623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Trans </a:t>
            </a:r>
            <a:r>
              <a:rPr dirty="0"/>
              <a:t>canal surgical</a:t>
            </a:r>
            <a:r>
              <a:rPr spc="-100" dirty="0"/>
              <a:t> </a:t>
            </a:r>
            <a:r>
              <a:rPr dirty="0"/>
              <a:t>approach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68570" y="1744979"/>
            <a:ext cx="19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8DB2C7"/>
                </a:solidFill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68570" y="2923540"/>
            <a:ext cx="19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8DB2C7"/>
                </a:solidFill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68570" y="3733800"/>
            <a:ext cx="19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8DB2C7"/>
                </a:solidFill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11470" y="1710690"/>
            <a:ext cx="3104515" cy="348361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6985" algn="just">
              <a:lnSpc>
                <a:spcPct val="100499"/>
              </a:lnSpc>
              <a:spcBef>
                <a:spcPts val="85"/>
              </a:spcBef>
            </a:pPr>
            <a:r>
              <a:rPr sz="2400" spc="-5" dirty="0">
                <a:latin typeface="Tahoma"/>
                <a:cs typeface="Tahoma"/>
              </a:rPr>
              <a:t>Performed </a:t>
            </a:r>
            <a:r>
              <a:rPr sz="2400" dirty="0">
                <a:latin typeface="Tahoma"/>
                <a:cs typeface="Tahoma"/>
              </a:rPr>
              <a:t>through </a:t>
            </a:r>
            <a:r>
              <a:rPr sz="2400" spc="-5" dirty="0">
                <a:latin typeface="Tahoma"/>
                <a:cs typeface="Tahoma"/>
              </a:rPr>
              <a:t>ear  speculum inserted </a:t>
            </a:r>
            <a:r>
              <a:rPr sz="2400" dirty="0">
                <a:latin typeface="Tahoma"/>
                <a:cs typeface="Tahoma"/>
              </a:rPr>
              <a:t>into  the </a:t>
            </a:r>
            <a:r>
              <a:rPr sz="2400" spc="-5" dirty="0">
                <a:latin typeface="Tahoma"/>
                <a:cs typeface="Tahoma"/>
              </a:rPr>
              <a:t>ear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canal</a:t>
            </a:r>
          </a:p>
          <a:p>
            <a:pPr marL="12700" marR="346075" indent="96520">
              <a:lnSpc>
                <a:spcPct val="100699"/>
              </a:lnSpc>
              <a:spcBef>
                <a:spcPts val="590"/>
              </a:spcBef>
            </a:pPr>
            <a:r>
              <a:rPr sz="2400" spc="-5" dirty="0">
                <a:latin typeface="Tahoma"/>
                <a:cs typeface="Tahoma"/>
              </a:rPr>
              <a:t>Ear </a:t>
            </a:r>
            <a:r>
              <a:rPr sz="2400" dirty="0">
                <a:latin typeface="Tahoma"/>
                <a:cs typeface="Tahoma"/>
              </a:rPr>
              <a:t>canal should</a:t>
            </a:r>
            <a:r>
              <a:rPr sz="2400" spc="-6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be  </a:t>
            </a:r>
            <a:r>
              <a:rPr sz="2400" spc="-5" dirty="0">
                <a:latin typeface="Tahoma"/>
                <a:cs typeface="Tahoma"/>
              </a:rPr>
              <a:t>wide</a:t>
            </a:r>
            <a:endParaRPr sz="2400" dirty="0">
              <a:latin typeface="Tahoma"/>
              <a:cs typeface="Tahoma"/>
            </a:endParaRPr>
          </a:p>
          <a:p>
            <a:pPr marL="12700" marR="5080">
              <a:lnSpc>
                <a:spcPct val="100499"/>
              </a:lnSpc>
              <a:spcBef>
                <a:spcPts val="595"/>
              </a:spcBef>
            </a:pPr>
            <a:r>
              <a:rPr sz="2400" spc="-5" dirty="0">
                <a:latin typeface="Tahoma"/>
                <a:cs typeface="Tahoma"/>
              </a:rPr>
              <a:t>There </a:t>
            </a:r>
            <a:r>
              <a:rPr sz="2400" dirty="0">
                <a:latin typeface="Tahoma"/>
                <a:cs typeface="Tahoma"/>
              </a:rPr>
              <a:t>should not </a:t>
            </a:r>
            <a:r>
              <a:rPr sz="2400" spc="5" dirty="0">
                <a:latin typeface="Tahoma"/>
                <a:cs typeface="Tahoma"/>
              </a:rPr>
              <a:t>be  </a:t>
            </a:r>
            <a:r>
              <a:rPr sz="2400" dirty="0">
                <a:latin typeface="Tahoma"/>
                <a:cs typeface="Tahoma"/>
              </a:rPr>
              <a:t>any bony </a:t>
            </a:r>
            <a:r>
              <a:rPr sz="2400" spc="-5" dirty="0">
                <a:latin typeface="Tahoma"/>
                <a:cs typeface="Tahoma"/>
              </a:rPr>
              <a:t>overhang  obscuring </a:t>
            </a:r>
            <a:r>
              <a:rPr sz="2400" dirty="0">
                <a:latin typeface="Tahoma"/>
                <a:cs typeface="Tahoma"/>
              </a:rPr>
              <a:t>the </a:t>
            </a:r>
            <a:r>
              <a:rPr sz="2400" spc="-5" dirty="0">
                <a:latin typeface="Tahoma"/>
                <a:cs typeface="Tahoma"/>
              </a:rPr>
              <a:t>edges of  perforation</a:t>
            </a:r>
            <a:endParaRPr sz="2400" dirty="0">
              <a:latin typeface="Tahoma"/>
              <a:cs typeface="Tahom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1C3001-80C1-4C86-BA30-50AAA29EB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77" y="1548979"/>
            <a:ext cx="4658613" cy="436964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03170" y="336550"/>
            <a:ext cx="48221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28570" algn="l"/>
              </a:tabLst>
            </a:pPr>
            <a:r>
              <a:rPr sz="4400" dirty="0"/>
              <a:t>End</a:t>
            </a:r>
            <a:r>
              <a:rPr sz="4400" spc="15" dirty="0"/>
              <a:t> </a:t>
            </a:r>
            <a:r>
              <a:rPr sz="4400" dirty="0"/>
              <a:t>aural	</a:t>
            </a:r>
            <a:r>
              <a:rPr sz="4400" spc="-5" dirty="0"/>
              <a:t>approach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382270" y="1750059"/>
            <a:ext cx="2247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8DB2C7"/>
                </a:solidFill>
                <a:latin typeface="Wingdings"/>
                <a:cs typeface="Wingdings"/>
              </a:rPr>
              <a:t></a:t>
            </a:r>
            <a:endParaRPr sz="21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2270" y="2694940"/>
            <a:ext cx="2247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8DB2C7"/>
                </a:solidFill>
                <a:latin typeface="Wingdings"/>
                <a:cs typeface="Wingdings"/>
              </a:rPr>
              <a:t></a:t>
            </a:r>
            <a:endParaRPr sz="21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2270" y="3641090"/>
            <a:ext cx="2247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8DB2C7"/>
                </a:solidFill>
                <a:latin typeface="Wingdings"/>
                <a:cs typeface="Wingdings"/>
              </a:rPr>
              <a:t></a:t>
            </a:r>
            <a:endParaRPr sz="21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5169" y="1709420"/>
            <a:ext cx="3989070" cy="277241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10489">
              <a:lnSpc>
                <a:spcPct val="100600"/>
              </a:lnSpc>
              <a:spcBef>
                <a:spcPts val="80"/>
              </a:spcBef>
            </a:pPr>
            <a:r>
              <a:rPr sz="2800" spc="-5" dirty="0">
                <a:latin typeface="Tahoma"/>
                <a:cs typeface="Tahoma"/>
              </a:rPr>
              <a:t>Incision </a:t>
            </a:r>
            <a:r>
              <a:rPr sz="2800" dirty="0">
                <a:latin typeface="Tahoma"/>
                <a:cs typeface="Tahoma"/>
              </a:rPr>
              <a:t>is </a:t>
            </a:r>
            <a:r>
              <a:rPr sz="2800" spc="-5" dirty="0">
                <a:latin typeface="Tahoma"/>
                <a:cs typeface="Tahoma"/>
              </a:rPr>
              <a:t>made  between tragus and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helix</a:t>
            </a:r>
            <a:endParaRPr sz="2800" dirty="0">
              <a:latin typeface="Tahoma"/>
              <a:cs typeface="Tahoma"/>
            </a:endParaRPr>
          </a:p>
          <a:p>
            <a:pPr marL="12700" marR="427990" indent="110489">
              <a:lnSpc>
                <a:spcPct val="100000"/>
              </a:lnSpc>
              <a:spcBef>
                <a:spcPts val="710"/>
              </a:spcBef>
            </a:pPr>
            <a:r>
              <a:rPr sz="2800" dirty="0">
                <a:latin typeface="Tahoma"/>
                <a:cs typeface="Tahoma"/>
              </a:rPr>
              <a:t>End </a:t>
            </a:r>
            <a:r>
              <a:rPr sz="2800" spc="-5" dirty="0">
                <a:latin typeface="Tahoma"/>
                <a:cs typeface="Tahoma"/>
              </a:rPr>
              <a:t>aural speculum</a:t>
            </a:r>
            <a:r>
              <a:rPr sz="2800" spc="-9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is  </a:t>
            </a:r>
            <a:r>
              <a:rPr sz="2800" spc="-5" dirty="0">
                <a:latin typeface="Tahoma"/>
                <a:cs typeface="Tahoma"/>
              </a:rPr>
              <a:t>used</a:t>
            </a:r>
            <a:endParaRPr sz="2800" dirty="0">
              <a:latin typeface="Tahoma"/>
              <a:cs typeface="Tahoma"/>
            </a:endParaRPr>
          </a:p>
          <a:p>
            <a:pPr marL="12700" marR="21590" indent="110489">
              <a:lnSpc>
                <a:spcPct val="100600"/>
              </a:lnSpc>
              <a:spcBef>
                <a:spcPts val="700"/>
              </a:spcBef>
            </a:pPr>
            <a:r>
              <a:rPr sz="2800" spc="-5" dirty="0">
                <a:latin typeface="Tahoma"/>
                <a:cs typeface="Tahoma"/>
              </a:rPr>
              <a:t>Posterior bony overhang  can easily </a:t>
            </a:r>
            <a:r>
              <a:rPr sz="2800" dirty="0">
                <a:latin typeface="Tahoma"/>
                <a:cs typeface="Tahoma"/>
              </a:rPr>
              <a:t>be </a:t>
            </a:r>
            <a:r>
              <a:rPr sz="2800" spc="-5" dirty="0">
                <a:latin typeface="Tahoma"/>
                <a:cs typeface="Tahoma"/>
              </a:rPr>
              <a:t>drilled</a:t>
            </a:r>
            <a:r>
              <a:rPr sz="2800" spc="-3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out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2270" y="4546600"/>
            <a:ext cx="3911600" cy="13081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5600" marR="5080" indent="-342900">
              <a:lnSpc>
                <a:spcPct val="100299"/>
              </a:lnSpc>
              <a:spcBef>
                <a:spcPts val="90"/>
              </a:spcBef>
              <a:buClr>
                <a:srgbClr val="8DB2C7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latin typeface="Tahoma"/>
                <a:cs typeface="Tahoma"/>
              </a:rPr>
              <a:t>Better for anterior  visualization </a:t>
            </a:r>
            <a:r>
              <a:rPr sz="2800" dirty="0">
                <a:latin typeface="Tahoma"/>
                <a:cs typeface="Tahoma"/>
              </a:rPr>
              <a:t>of </a:t>
            </a:r>
            <a:r>
              <a:rPr sz="2800" spc="-5" dirty="0">
                <a:latin typeface="Tahoma"/>
                <a:cs typeface="Tahoma"/>
              </a:rPr>
              <a:t>the</a:t>
            </a:r>
            <a:r>
              <a:rPr sz="2800" spc="-7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ear  drum</a:t>
            </a:r>
            <a:endParaRPr sz="2800" dirty="0">
              <a:latin typeface="Tahoma"/>
              <a:cs typeface="Tahoma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94AD17-C066-4B63-A1F7-402C585ED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277" y="1749242"/>
            <a:ext cx="4456724" cy="437374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7289" y="336550"/>
            <a:ext cx="49339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35075" algn="l"/>
              </a:tabLst>
            </a:pPr>
            <a:r>
              <a:rPr sz="4400" spc="-5" dirty="0"/>
              <a:t>Post	</a:t>
            </a:r>
            <a:r>
              <a:rPr sz="4400" dirty="0"/>
              <a:t>aural</a:t>
            </a:r>
            <a:r>
              <a:rPr sz="4400" spc="-45" dirty="0"/>
              <a:t> </a:t>
            </a:r>
            <a:r>
              <a:rPr sz="4400" spc="-5" dirty="0"/>
              <a:t>approach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4725670" y="1750059"/>
            <a:ext cx="2247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8DB2C7"/>
                </a:solidFill>
                <a:latin typeface="Wingdings"/>
                <a:cs typeface="Wingdings"/>
              </a:rPr>
              <a:t></a:t>
            </a:r>
            <a:endParaRPr sz="21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5670" y="2694940"/>
            <a:ext cx="2247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8DB2C7"/>
                </a:solidFill>
                <a:latin typeface="Wingdings"/>
                <a:cs typeface="Wingdings"/>
              </a:rPr>
              <a:t></a:t>
            </a:r>
            <a:endParaRPr sz="21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25670" y="4069079"/>
            <a:ext cx="2247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8DB2C7"/>
                </a:solidFill>
                <a:latin typeface="Wingdings"/>
                <a:cs typeface="Wingdings"/>
              </a:rPr>
              <a:t></a:t>
            </a:r>
            <a:endParaRPr sz="21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68570" y="1709420"/>
            <a:ext cx="3423920" cy="320040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10489">
              <a:lnSpc>
                <a:spcPct val="100600"/>
              </a:lnSpc>
              <a:spcBef>
                <a:spcPts val="80"/>
              </a:spcBef>
            </a:pPr>
            <a:r>
              <a:rPr sz="2800" dirty="0">
                <a:latin typeface="Tahoma"/>
                <a:cs typeface="Tahoma"/>
              </a:rPr>
              <a:t>Used </a:t>
            </a:r>
            <a:r>
              <a:rPr sz="2800" spc="-5" dirty="0">
                <a:latin typeface="Tahoma"/>
                <a:cs typeface="Tahoma"/>
              </a:rPr>
              <a:t>in cases </a:t>
            </a:r>
            <a:r>
              <a:rPr sz="2800" dirty="0">
                <a:latin typeface="Tahoma"/>
                <a:cs typeface="Tahoma"/>
              </a:rPr>
              <a:t>of  </a:t>
            </a:r>
            <a:r>
              <a:rPr sz="2800" spc="-5" dirty="0">
                <a:latin typeface="Tahoma"/>
                <a:cs typeface="Tahoma"/>
              </a:rPr>
              <a:t>narrow external</a:t>
            </a:r>
            <a:r>
              <a:rPr sz="2800" spc="-7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canal</a:t>
            </a:r>
            <a:endParaRPr sz="2800" dirty="0">
              <a:latin typeface="Tahoma"/>
              <a:cs typeface="Tahoma"/>
            </a:endParaRPr>
          </a:p>
          <a:p>
            <a:pPr marL="12700" marR="636270" indent="110489">
              <a:lnSpc>
                <a:spcPct val="100299"/>
              </a:lnSpc>
              <a:spcBef>
                <a:spcPts val="700"/>
              </a:spcBef>
            </a:pPr>
            <a:r>
              <a:rPr sz="2800" dirty="0">
                <a:latin typeface="Tahoma"/>
                <a:cs typeface="Tahoma"/>
              </a:rPr>
              <a:t>Used </a:t>
            </a:r>
            <a:r>
              <a:rPr sz="2800" spc="-5" dirty="0">
                <a:latin typeface="Tahoma"/>
                <a:cs typeface="Tahoma"/>
              </a:rPr>
              <a:t>to close  anterior ear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drum  perforations</a:t>
            </a:r>
            <a:endParaRPr sz="2800" dirty="0">
              <a:latin typeface="Tahoma"/>
              <a:cs typeface="Tahoma"/>
            </a:endParaRPr>
          </a:p>
          <a:p>
            <a:pPr marL="12700" marR="156210" indent="110489">
              <a:lnSpc>
                <a:spcPct val="100000"/>
              </a:lnSpc>
              <a:spcBef>
                <a:spcPts val="720"/>
              </a:spcBef>
            </a:pPr>
            <a:r>
              <a:rPr sz="2800" spc="-5" dirty="0">
                <a:latin typeface="Tahoma"/>
                <a:cs typeface="Tahoma"/>
              </a:rPr>
              <a:t>William Wild’s post  </a:t>
            </a:r>
            <a:r>
              <a:rPr sz="2800" spc="-10" dirty="0">
                <a:latin typeface="Tahoma"/>
                <a:cs typeface="Tahoma"/>
              </a:rPr>
              <a:t>aural </a:t>
            </a:r>
            <a:r>
              <a:rPr sz="2800" spc="-5" dirty="0">
                <a:latin typeface="Tahoma"/>
                <a:cs typeface="Tahoma"/>
              </a:rPr>
              <a:t>incision </a:t>
            </a:r>
            <a:r>
              <a:rPr sz="2800" dirty="0">
                <a:latin typeface="Tahoma"/>
                <a:cs typeface="Tahoma"/>
              </a:rPr>
              <a:t>is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used</a:t>
            </a:r>
            <a:endParaRPr sz="2800" dirty="0">
              <a:latin typeface="Tahoma"/>
              <a:cs typeface="Tahom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2D2170-FDFB-4465-BA02-36DE27BD9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32" y="1059473"/>
            <a:ext cx="4279099" cy="503911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373754" marR="5080" indent="-2352040">
              <a:lnSpc>
                <a:spcPct val="100400"/>
              </a:lnSpc>
              <a:spcBef>
                <a:spcPts val="80"/>
              </a:spcBef>
            </a:pPr>
            <a:r>
              <a:rPr spc="-5" dirty="0"/>
              <a:t>Ideal Tympanic</a:t>
            </a:r>
            <a:r>
              <a:rPr spc="-55" dirty="0"/>
              <a:t> </a:t>
            </a:r>
            <a:r>
              <a:rPr spc="-5" dirty="0"/>
              <a:t>membrane  grafts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0869" y="2515870"/>
            <a:ext cx="253365" cy="1574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8DB2C7"/>
                </a:solidFill>
                <a:latin typeface="Wingdings"/>
                <a:cs typeface="Wingdings"/>
              </a:rPr>
              <a:t></a:t>
            </a:r>
            <a:endParaRPr sz="24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780"/>
              </a:spcBef>
            </a:pPr>
            <a:r>
              <a:rPr sz="2400" dirty="0">
                <a:solidFill>
                  <a:srgbClr val="8DB2C7"/>
                </a:solidFill>
                <a:latin typeface="Wingdings"/>
                <a:cs typeface="Wingdings"/>
              </a:rPr>
              <a:t></a:t>
            </a:r>
            <a:endParaRPr sz="24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780"/>
              </a:spcBef>
            </a:pPr>
            <a:r>
              <a:rPr sz="2400" dirty="0">
                <a:solidFill>
                  <a:srgbClr val="8DB2C7"/>
                </a:solidFill>
                <a:latin typeface="Wingdings"/>
                <a:cs typeface="Wingdings"/>
              </a:rPr>
              <a:t>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9500" y="2366010"/>
            <a:ext cx="3138170" cy="24045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600"/>
              </a:lnSpc>
              <a:spcBef>
                <a:spcPts val="100"/>
              </a:spcBef>
            </a:pPr>
            <a:r>
              <a:rPr sz="3200" dirty="0">
                <a:latin typeface="Tahoma"/>
                <a:cs typeface="Tahoma"/>
              </a:rPr>
              <a:t>Temporalis</a:t>
            </a:r>
            <a:r>
              <a:rPr sz="3200" spc="-80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fascia  Dura</a:t>
            </a:r>
            <a:endParaRPr sz="3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3200" spc="-5" dirty="0">
                <a:latin typeface="Tahoma"/>
                <a:cs typeface="Tahoma"/>
              </a:rPr>
              <a:t>Periosteum</a:t>
            </a:r>
            <a:endParaRPr lang="en-US" sz="3200" spc="-5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endParaRPr sz="3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768862"/>
            <a:ext cx="7886700" cy="518091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910205" marR="5080" indent="-1600200">
              <a:lnSpc>
                <a:spcPct val="100400"/>
              </a:lnSpc>
              <a:spcBef>
                <a:spcPts val="80"/>
              </a:spcBef>
            </a:pPr>
            <a:r>
              <a:rPr spc="-5" dirty="0"/>
              <a:t> temporalis fascia is  </a:t>
            </a:r>
            <a:r>
              <a:rPr spc="-5" dirty="0" err="1"/>
              <a:t>favoured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34669" y="1755140"/>
            <a:ext cx="253365" cy="982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8DB2C7"/>
                </a:solidFill>
                <a:latin typeface="Wingdings"/>
                <a:cs typeface="Wingdings"/>
              </a:rPr>
              <a:t></a:t>
            </a:r>
            <a:endParaRPr sz="24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780"/>
              </a:spcBef>
            </a:pPr>
            <a:r>
              <a:rPr sz="2400" dirty="0">
                <a:solidFill>
                  <a:srgbClr val="8DB2C7"/>
                </a:solidFill>
                <a:latin typeface="Wingdings"/>
                <a:cs typeface="Wingdings"/>
              </a:rPr>
              <a:t>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669" y="3430270"/>
            <a:ext cx="2533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8DB2C7"/>
                </a:solidFill>
                <a:latin typeface="Wingdings"/>
                <a:cs typeface="Wingdings"/>
              </a:rPr>
              <a:t>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4669" y="4513579"/>
            <a:ext cx="253365" cy="982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8DB2C7"/>
                </a:solidFill>
                <a:latin typeface="Wingdings"/>
                <a:cs typeface="Wingdings"/>
              </a:rPr>
              <a:t></a:t>
            </a:r>
            <a:endParaRPr sz="24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780"/>
              </a:spcBef>
            </a:pPr>
            <a:r>
              <a:rPr sz="2400" dirty="0">
                <a:solidFill>
                  <a:srgbClr val="8DB2C7"/>
                </a:solidFill>
                <a:latin typeface="Wingdings"/>
                <a:cs typeface="Wingdings"/>
              </a:rPr>
              <a:t>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7569" y="1605280"/>
            <a:ext cx="7517130" cy="396875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38430">
              <a:lnSpc>
                <a:spcPct val="100000"/>
              </a:lnSpc>
              <a:spcBef>
                <a:spcPts val="930"/>
              </a:spcBef>
              <a:tabLst>
                <a:tab pos="678815" algn="l"/>
              </a:tabLst>
            </a:pPr>
            <a:r>
              <a:rPr sz="3200" dirty="0">
                <a:latin typeface="Tahoma"/>
                <a:cs typeface="Tahoma"/>
              </a:rPr>
              <a:t>It	has a </a:t>
            </a:r>
            <a:r>
              <a:rPr sz="3200" spc="-5" dirty="0">
                <a:latin typeface="Tahoma"/>
                <a:cs typeface="Tahoma"/>
              </a:rPr>
              <a:t>low </a:t>
            </a:r>
            <a:r>
              <a:rPr sz="3200" dirty="0">
                <a:latin typeface="Tahoma"/>
                <a:cs typeface="Tahoma"/>
              </a:rPr>
              <a:t>basal </a:t>
            </a:r>
            <a:r>
              <a:rPr sz="3200" spc="-5" dirty="0">
                <a:latin typeface="Tahoma"/>
                <a:cs typeface="Tahoma"/>
              </a:rPr>
              <a:t>metabolic</a:t>
            </a:r>
            <a:r>
              <a:rPr sz="3200" spc="-30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rate</a:t>
            </a:r>
            <a:endParaRPr sz="3200" dirty="0">
              <a:latin typeface="Tahoma"/>
              <a:cs typeface="Tahoma"/>
            </a:endParaRPr>
          </a:p>
          <a:p>
            <a:pPr marL="12700" marR="5080" indent="125730">
              <a:lnSpc>
                <a:spcPct val="100499"/>
              </a:lnSpc>
              <a:spcBef>
                <a:spcPts val="810"/>
              </a:spcBef>
            </a:pPr>
            <a:r>
              <a:rPr sz="3200" dirty="0">
                <a:latin typeface="Tahoma"/>
                <a:cs typeface="Tahoma"/>
              </a:rPr>
              <a:t>Its </a:t>
            </a:r>
            <a:r>
              <a:rPr sz="3200" spc="-5" dirty="0">
                <a:latin typeface="Tahoma"/>
                <a:cs typeface="Tahoma"/>
              </a:rPr>
              <a:t>thickness more </a:t>
            </a:r>
            <a:r>
              <a:rPr sz="3200" dirty="0">
                <a:latin typeface="Tahoma"/>
                <a:cs typeface="Tahoma"/>
              </a:rPr>
              <a:t>or less resembles </a:t>
            </a:r>
            <a:r>
              <a:rPr sz="3200" spc="-5" dirty="0">
                <a:latin typeface="Tahoma"/>
                <a:cs typeface="Tahoma"/>
              </a:rPr>
              <a:t>that  </a:t>
            </a:r>
            <a:r>
              <a:rPr sz="3200" dirty="0">
                <a:latin typeface="Tahoma"/>
                <a:cs typeface="Tahoma"/>
              </a:rPr>
              <a:t>of </a:t>
            </a:r>
            <a:r>
              <a:rPr sz="3200" spc="-5" dirty="0">
                <a:latin typeface="Tahoma"/>
                <a:cs typeface="Tahoma"/>
              </a:rPr>
              <a:t>normal </a:t>
            </a:r>
            <a:r>
              <a:rPr sz="3200" dirty="0">
                <a:latin typeface="Tahoma"/>
                <a:cs typeface="Tahoma"/>
              </a:rPr>
              <a:t>ear</a:t>
            </a:r>
            <a:r>
              <a:rPr sz="3200" spc="-2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drum</a:t>
            </a:r>
          </a:p>
          <a:p>
            <a:pPr marL="12700" marR="555625" indent="125730">
              <a:lnSpc>
                <a:spcPct val="100800"/>
              </a:lnSpc>
              <a:spcBef>
                <a:spcPts val="790"/>
              </a:spcBef>
            </a:pPr>
            <a:r>
              <a:rPr sz="3200" dirty="0">
                <a:latin typeface="Tahoma"/>
                <a:cs typeface="Tahoma"/>
              </a:rPr>
              <a:t>It can be harvested </a:t>
            </a:r>
            <a:r>
              <a:rPr sz="3200" spc="-5" dirty="0">
                <a:latin typeface="Tahoma"/>
                <a:cs typeface="Tahoma"/>
              </a:rPr>
              <a:t>through the </a:t>
            </a:r>
            <a:r>
              <a:rPr sz="3200" dirty="0">
                <a:latin typeface="Tahoma"/>
                <a:cs typeface="Tahoma"/>
              </a:rPr>
              <a:t>same  post </a:t>
            </a:r>
            <a:r>
              <a:rPr sz="3200" spc="-5" dirty="0">
                <a:latin typeface="Tahoma"/>
                <a:cs typeface="Tahoma"/>
              </a:rPr>
              <a:t>aural</a:t>
            </a:r>
            <a:r>
              <a:rPr sz="3200" spc="-35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incision</a:t>
            </a:r>
            <a:endParaRPr sz="3200" dirty="0">
              <a:latin typeface="Tahoma"/>
              <a:cs typeface="Tahoma"/>
            </a:endParaRPr>
          </a:p>
          <a:p>
            <a:pPr marL="138430" marR="3246755">
              <a:lnSpc>
                <a:spcPts val="4660"/>
              </a:lnSpc>
              <a:spcBef>
                <a:spcPts val="290"/>
              </a:spcBef>
            </a:pPr>
            <a:r>
              <a:rPr sz="3200" dirty="0">
                <a:latin typeface="Tahoma"/>
                <a:cs typeface="Tahoma"/>
              </a:rPr>
              <a:t>It is available </a:t>
            </a:r>
            <a:r>
              <a:rPr sz="3200" spc="-5" dirty="0">
                <a:latin typeface="Tahoma"/>
                <a:cs typeface="Tahoma"/>
              </a:rPr>
              <a:t>in plenty  </a:t>
            </a:r>
            <a:r>
              <a:rPr sz="3200" dirty="0">
                <a:latin typeface="Tahoma"/>
                <a:cs typeface="Tahoma"/>
              </a:rPr>
              <a:t>It has a good take</a:t>
            </a:r>
            <a:r>
              <a:rPr sz="3200" spc="-120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rate</a:t>
            </a:r>
            <a:endParaRPr sz="3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0489" y="336550"/>
            <a:ext cx="706818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Types of grafting</a:t>
            </a:r>
            <a:r>
              <a:rPr sz="4400" spc="-65" dirty="0"/>
              <a:t> </a:t>
            </a:r>
            <a:r>
              <a:rPr sz="4400" dirty="0"/>
              <a:t>techniques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296669" y="2058670"/>
            <a:ext cx="253365" cy="1574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8DB2C7"/>
                </a:solidFill>
                <a:latin typeface="Wingdings"/>
                <a:cs typeface="Wingdings"/>
              </a:rPr>
              <a:t></a:t>
            </a:r>
            <a:endParaRPr sz="24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780"/>
              </a:spcBef>
            </a:pPr>
            <a:r>
              <a:rPr sz="2400" dirty="0">
                <a:solidFill>
                  <a:srgbClr val="8DB2C7"/>
                </a:solidFill>
                <a:latin typeface="Wingdings"/>
                <a:cs typeface="Wingdings"/>
              </a:rPr>
              <a:t></a:t>
            </a:r>
            <a:endParaRPr sz="24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780"/>
              </a:spcBef>
            </a:pPr>
            <a:r>
              <a:rPr sz="2400" dirty="0">
                <a:solidFill>
                  <a:srgbClr val="8DB2C7"/>
                </a:solidFill>
                <a:latin typeface="Wingdings"/>
                <a:cs typeface="Wingdings"/>
              </a:rPr>
              <a:t>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65300" y="1908810"/>
            <a:ext cx="3492500" cy="18034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21500"/>
              </a:lnSpc>
              <a:spcBef>
                <a:spcPts val="105"/>
              </a:spcBef>
            </a:pPr>
            <a:r>
              <a:rPr sz="3200" dirty="0">
                <a:latin typeface="Tahoma"/>
                <a:cs typeface="Tahoma"/>
              </a:rPr>
              <a:t>Overlay </a:t>
            </a:r>
            <a:r>
              <a:rPr sz="3200" spc="-5" dirty="0">
                <a:latin typeface="Tahoma"/>
                <a:cs typeface="Tahoma"/>
              </a:rPr>
              <a:t>technique  </a:t>
            </a:r>
            <a:r>
              <a:rPr sz="3200" dirty="0">
                <a:latin typeface="Tahoma"/>
                <a:cs typeface="Tahoma"/>
              </a:rPr>
              <a:t>Underlay</a:t>
            </a:r>
            <a:r>
              <a:rPr sz="3200" spc="-55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technique  Interlay</a:t>
            </a:r>
            <a:r>
              <a:rPr sz="3200" spc="-10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technique</a:t>
            </a:r>
            <a:endParaRPr sz="3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8410" y="336550"/>
            <a:ext cx="47936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Underlay</a:t>
            </a:r>
            <a:r>
              <a:rPr sz="4400" spc="-70" dirty="0"/>
              <a:t> </a:t>
            </a:r>
            <a:r>
              <a:rPr sz="4400" dirty="0"/>
              <a:t>technique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296669" y="1710690"/>
            <a:ext cx="51136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8DB2C7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sz="3200" spc="-5" dirty="0">
                <a:latin typeface="Tahoma"/>
                <a:cs typeface="Tahoma"/>
              </a:rPr>
              <a:t>Commonly used</a:t>
            </a:r>
            <a:r>
              <a:rPr sz="3200" spc="-10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technique</a:t>
            </a:r>
            <a:endParaRPr sz="32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6669" y="3920490"/>
            <a:ext cx="2533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8DB2C7"/>
                </a:solidFill>
                <a:latin typeface="Wingdings"/>
                <a:cs typeface="Wingdings"/>
              </a:rPr>
              <a:t>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96669" y="2303779"/>
            <a:ext cx="6673850" cy="30670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55600" marR="210185" indent="-342900">
              <a:lnSpc>
                <a:spcPct val="100499"/>
              </a:lnSpc>
              <a:spcBef>
                <a:spcPts val="80"/>
              </a:spcBef>
              <a:buClr>
                <a:srgbClr val="8DB2C7"/>
              </a:buClr>
              <a:buSzPct val="75000"/>
              <a:buFont typeface="Wingdings"/>
              <a:buChar char=""/>
              <a:tabLst>
                <a:tab pos="480695" algn="l"/>
                <a:tab pos="481330" algn="l"/>
              </a:tabLst>
            </a:pPr>
            <a:r>
              <a:rPr dirty="0"/>
              <a:t>	</a:t>
            </a:r>
            <a:r>
              <a:rPr sz="3200" dirty="0">
                <a:latin typeface="Tahoma"/>
                <a:cs typeface="Tahoma"/>
              </a:rPr>
              <a:t>The graft </a:t>
            </a:r>
            <a:r>
              <a:rPr sz="3200" spc="-5" dirty="0">
                <a:latin typeface="Tahoma"/>
                <a:cs typeface="Tahoma"/>
              </a:rPr>
              <a:t>is </a:t>
            </a:r>
            <a:r>
              <a:rPr sz="3200" dirty="0">
                <a:latin typeface="Tahoma"/>
                <a:cs typeface="Tahoma"/>
              </a:rPr>
              <a:t>placed under </a:t>
            </a:r>
            <a:r>
              <a:rPr sz="3200" spc="-5" dirty="0">
                <a:latin typeface="Tahoma"/>
                <a:cs typeface="Tahoma"/>
              </a:rPr>
              <a:t>the  tympanic </a:t>
            </a:r>
            <a:r>
              <a:rPr sz="3200" dirty="0">
                <a:latin typeface="Tahoma"/>
                <a:cs typeface="Tahoma"/>
              </a:rPr>
              <a:t>membrane </a:t>
            </a:r>
            <a:r>
              <a:rPr sz="3200" spc="-5" dirty="0">
                <a:latin typeface="Tahoma"/>
                <a:cs typeface="Tahoma"/>
              </a:rPr>
              <a:t>remnant </a:t>
            </a:r>
            <a:r>
              <a:rPr sz="3200" dirty="0">
                <a:latin typeface="Tahoma"/>
                <a:cs typeface="Tahoma"/>
              </a:rPr>
              <a:t>and  bone</a:t>
            </a:r>
          </a:p>
          <a:p>
            <a:pPr marL="355600" marR="5080" indent="125730">
              <a:lnSpc>
                <a:spcPct val="100499"/>
              </a:lnSpc>
              <a:spcBef>
                <a:spcPts val="810"/>
              </a:spcBef>
            </a:pPr>
            <a:r>
              <a:rPr sz="3200" dirty="0">
                <a:latin typeface="Tahoma"/>
                <a:cs typeface="Tahoma"/>
              </a:rPr>
              <a:t>To </a:t>
            </a:r>
            <a:r>
              <a:rPr sz="3200" spc="-5" dirty="0">
                <a:latin typeface="Tahoma"/>
                <a:cs typeface="Tahoma"/>
              </a:rPr>
              <a:t>facilitate this </a:t>
            </a:r>
            <a:r>
              <a:rPr sz="3200" dirty="0">
                <a:latin typeface="Tahoma"/>
                <a:cs typeface="Tahoma"/>
              </a:rPr>
              <a:t>process a  </a:t>
            </a:r>
            <a:r>
              <a:rPr sz="3200" spc="-5" dirty="0">
                <a:latin typeface="Tahoma"/>
                <a:cs typeface="Tahoma"/>
              </a:rPr>
              <a:t>tympanomeatal flap will </a:t>
            </a:r>
            <a:r>
              <a:rPr sz="3200" dirty="0">
                <a:latin typeface="Tahoma"/>
                <a:cs typeface="Tahoma"/>
              </a:rPr>
              <a:t>have </a:t>
            </a:r>
            <a:r>
              <a:rPr sz="3200" spc="-5" dirty="0">
                <a:latin typeface="Tahoma"/>
                <a:cs typeface="Tahoma"/>
              </a:rPr>
              <a:t>to </a:t>
            </a:r>
            <a:r>
              <a:rPr sz="3200" dirty="0">
                <a:latin typeface="Tahoma"/>
                <a:cs typeface="Tahoma"/>
              </a:rPr>
              <a:t>be  elevated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0270" y="336550"/>
            <a:ext cx="55092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Tubotympanic</a:t>
            </a:r>
            <a:r>
              <a:rPr sz="4400" spc="-60" dirty="0"/>
              <a:t> </a:t>
            </a:r>
            <a:r>
              <a:rPr sz="4400" dirty="0"/>
              <a:t>disease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043170" y="1709420"/>
            <a:ext cx="3418204" cy="457454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381000" marR="30480" indent="-342900">
              <a:lnSpc>
                <a:spcPts val="3040"/>
              </a:lnSpc>
              <a:spcBef>
                <a:spcPts val="465"/>
              </a:spcBef>
              <a:buClr>
                <a:srgbClr val="8DB2C7"/>
              </a:buClr>
              <a:buSzPct val="75000"/>
              <a:buFont typeface="Wingdings"/>
              <a:buChar char=""/>
              <a:tabLst>
                <a:tab pos="380365" algn="l"/>
                <a:tab pos="381000" algn="l"/>
              </a:tabLst>
            </a:pPr>
            <a:r>
              <a:rPr sz="2800" spc="-5" dirty="0">
                <a:latin typeface="Tahoma"/>
                <a:cs typeface="Tahoma"/>
              </a:rPr>
              <a:t>Also known </a:t>
            </a:r>
            <a:r>
              <a:rPr sz="2800" dirty="0">
                <a:latin typeface="Tahoma"/>
                <a:cs typeface="Tahoma"/>
              </a:rPr>
              <a:t>as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safe  </a:t>
            </a:r>
            <a:r>
              <a:rPr sz="2800" spc="-5" dirty="0">
                <a:latin typeface="Tahoma"/>
                <a:cs typeface="Tahoma"/>
              </a:rPr>
              <a:t>ear</a:t>
            </a:r>
            <a:endParaRPr sz="2800" dirty="0">
              <a:latin typeface="Tahoma"/>
              <a:cs typeface="Tahoma"/>
            </a:endParaRPr>
          </a:p>
          <a:p>
            <a:pPr marL="381000" marR="304165" indent="-342900">
              <a:lnSpc>
                <a:spcPts val="3040"/>
              </a:lnSpc>
              <a:spcBef>
                <a:spcPts val="690"/>
              </a:spcBef>
              <a:buClr>
                <a:srgbClr val="8DB2C7"/>
              </a:buClr>
              <a:buSzPct val="75000"/>
              <a:buFont typeface="Wingdings"/>
              <a:buChar char=""/>
              <a:tabLst>
                <a:tab pos="380365" algn="l"/>
                <a:tab pos="381000" algn="l"/>
              </a:tabLst>
            </a:pPr>
            <a:r>
              <a:rPr sz="2800" spc="-5" dirty="0">
                <a:latin typeface="Tahoma"/>
                <a:cs typeface="Tahoma"/>
              </a:rPr>
              <a:t>It does not</a:t>
            </a:r>
            <a:r>
              <a:rPr sz="2800" spc="-6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cause  </a:t>
            </a:r>
            <a:r>
              <a:rPr sz="2800" spc="-10" dirty="0">
                <a:latin typeface="Tahoma"/>
                <a:cs typeface="Tahoma"/>
              </a:rPr>
              <a:t>any </a:t>
            </a:r>
            <a:r>
              <a:rPr sz="2800" spc="-5" dirty="0">
                <a:latin typeface="Tahoma"/>
                <a:cs typeface="Tahoma"/>
              </a:rPr>
              <a:t>serious  complications</a:t>
            </a:r>
            <a:endParaRPr sz="2800" dirty="0">
              <a:latin typeface="Tahoma"/>
              <a:cs typeface="Tahoma"/>
            </a:endParaRPr>
          </a:p>
          <a:p>
            <a:pPr marL="381000" marR="63500" indent="-342900">
              <a:lnSpc>
                <a:spcPct val="90400"/>
              </a:lnSpc>
              <a:spcBef>
                <a:spcPts val="645"/>
              </a:spcBef>
              <a:buClr>
                <a:srgbClr val="8DB2C7"/>
              </a:buClr>
              <a:buSzPct val="75000"/>
              <a:buFont typeface="Wingdings"/>
              <a:buChar char=""/>
              <a:tabLst>
                <a:tab pos="380365" algn="l"/>
                <a:tab pos="381000" algn="l"/>
              </a:tabLst>
            </a:pPr>
            <a:r>
              <a:rPr sz="2800" spc="-5" dirty="0">
                <a:latin typeface="Tahoma"/>
                <a:cs typeface="Tahoma"/>
              </a:rPr>
              <a:t>Infection limited</a:t>
            </a:r>
            <a:r>
              <a:rPr sz="2800" spc="-6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to  </a:t>
            </a:r>
            <a:r>
              <a:rPr sz="2800" spc="-5" dirty="0">
                <a:latin typeface="Tahoma"/>
                <a:cs typeface="Tahoma"/>
              </a:rPr>
              <a:t>the antero inferior  part </a:t>
            </a:r>
            <a:r>
              <a:rPr sz="2800" dirty="0">
                <a:latin typeface="Tahoma"/>
                <a:cs typeface="Tahoma"/>
              </a:rPr>
              <a:t>of </a:t>
            </a:r>
            <a:r>
              <a:rPr sz="2800" spc="-5" dirty="0">
                <a:latin typeface="Tahoma"/>
                <a:cs typeface="Tahoma"/>
              </a:rPr>
              <a:t>middle ear  cleft</a:t>
            </a:r>
            <a:endParaRPr sz="2800" dirty="0">
              <a:latin typeface="Tahoma"/>
              <a:cs typeface="Tahoma"/>
            </a:endParaRPr>
          </a:p>
          <a:p>
            <a:pPr marL="381000" marR="130175" indent="-342900">
              <a:lnSpc>
                <a:spcPts val="3040"/>
              </a:lnSpc>
              <a:spcBef>
                <a:spcPts val="740"/>
              </a:spcBef>
              <a:buClr>
                <a:srgbClr val="8DB2C7"/>
              </a:buClr>
              <a:buSzPct val="75000"/>
              <a:buFont typeface="Wingdings"/>
              <a:buChar char=""/>
              <a:tabLst>
                <a:tab pos="380365" algn="l"/>
                <a:tab pos="381000" algn="l"/>
              </a:tabLst>
            </a:pPr>
            <a:r>
              <a:rPr sz="2800" spc="-5" dirty="0">
                <a:latin typeface="Tahoma"/>
                <a:cs typeface="Tahoma"/>
              </a:rPr>
              <a:t>Associated with  central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perforation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2109470"/>
            <a:ext cx="4381500" cy="32867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1629" y="367029"/>
            <a:ext cx="40709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Overlay</a:t>
            </a:r>
            <a:r>
              <a:rPr spc="-45" dirty="0"/>
              <a:t> </a:t>
            </a:r>
            <a:r>
              <a:rPr spc="-5" dirty="0"/>
              <a:t>technique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idx="1"/>
          </p:nvPr>
        </p:nvSpPr>
        <p:spPr>
          <a:xfrm>
            <a:off x="628650" y="1825625"/>
            <a:ext cx="7886700" cy="298928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55600" marR="120014" indent="-342900" defTabSz="914400">
              <a:lnSpc>
                <a:spcPct val="100000"/>
              </a:lnSpc>
              <a:spcBef>
                <a:spcPts val="100"/>
              </a:spcBef>
              <a:buClr>
                <a:srgbClr val="8DB2C7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sz="3200" spc="-5" dirty="0">
                <a:latin typeface="Tahoma"/>
                <a:cs typeface="Tahoma"/>
              </a:rPr>
              <a:t>The graft is placed over the bony  tympanic sulcus</a:t>
            </a:r>
          </a:p>
          <a:p>
            <a:pPr marL="355600" marR="483234" indent="-342900" defTabSz="914400">
              <a:lnSpc>
                <a:spcPct val="100000"/>
              </a:lnSpc>
              <a:spcBef>
                <a:spcPts val="100"/>
              </a:spcBef>
              <a:buClr>
                <a:srgbClr val="8DB2C7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sz="3200" spc="-5" dirty="0">
                <a:latin typeface="Tahoma"/>
                <a:cs typeface="Tahoma"/>
              </a:rPr>
              <a:t>A bony ledge is created for this  purpose if the sulcus is absent</a:t>
            </a:r>
          </a:p>
          <a:p>
            <a:pPr marL="355600" marR="5080" indent="-342900" defTabSz="914400">
              <a:lnSpc>
                <a:spcPct val="100000"/>
              </a:lnSpc>
              <a:spcBef>
                <a:spcPts val="100"/>
              </a:spcBef>
              <a:buClr>
                <a:srgbClr val="8DB2C7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sz="3200" spc="-5" dirty="0">
                <a:latin typeface="Tahoma"/>
                <a:cs typeface="Tahoma"/>
              </a:rPr>
              <a:t>The overlaid graft is supported by  the remnant ear drum if present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768862"/>
            <a:ext cx="7886700" cy="518091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435350" marR="5080" indent="-2731770">
              <a:lnSpc>
                <a:spcPct val="100400"/>
              </a:lnSpc>
              <a:spcBef>
                <a:spcPts val="80"/>
              </a:spcBef>
            </a:pPr>
            <a:r>
              <a:rPr spc="-5" dirty="0" err="1"/>
              <a:t>Tubotympanic</a:t>
            </a:r>
            <a:r>
              <a:rPr spc="-5" dirty="0"/>
              <a:t> disease  </a:t>
            </a:r>
            <a:r>
              <a:rPr lang="en-US" spc="-5" dirty="0"/>
              <a:t>is </a:t>
            </a:r>
            <a:r>
              <a:rPr spc="-5" dirty="0"/>
              <a:t>safe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9570" y="1452880"/>
            <a:ext cx="7748270" cy="446024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930"/>
              </a:spcBef>
              <a:buClr>
                <a:srgbClr val="8DB2C7"/>
              </a:buClr>
              <a:buSzPct val="75000"/>
              <a:buFont typeface="Wingdings"/>
              <a:buChar char=""/>
              <a:tabLst>
                <a:tab pos="368300" algn="l"/>
              </a:tabLst>
            </a:pPr>
            <a:r>
              <a:rPr sz="3200" dirty="0">
                <a:latin typeface="Tahoma"/>
                <a:cs typeface="Tahoma"/>
              </a:rPr>
              <a:t>There </a:t>
            </a:r>
            <a:r>
              <a:rPr sz="3200" spc="-5" dirty="0">
                <a:latin typeface="Tahoma"/>
                <a:cs typeface="Tahoma"/>
              </a:rPr>
              <a:t>is no risk </a:t>
            </a:r>
            <a:r>
              <a:rPr sz="3200" spc="5" dirty="0">
                <a:latin typeface="Tahoma"/>
                <a:cs typeface="Tahoma"/>
              </a:rPr>
              <a:t>of </a:t>
            </a:r>
            <a:r>
              <a:rPr sz="3200" dirty="0">
                <a:latin typeface="Tahoma"/>
                <a:cs typeface="Tahoma"/>
              </a:rPr>
              <a:t>bone</a:t>
            </a:r>
            <a:r>
              <a:rPr sz="3200" spc="-2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erosion</a:t>
            </a:r>
          </a:p>
          <a:p>
            <a:pPr marL="368300" marR="1689100" indent="-342900">
              <a:lnSpc>
                <a:spcPct val="100499"/>
              </a:lnSpc>
              <a:spcBef>
                <a:spcPts val="810"/>
              </a:spcBef>
              <a:buClr>
                <a:srgbClr val="8DB2C7"/>
              </a:buClr>
              <a:buSzPct val="75000"/>
              <a:buFont typeface="Wingdings"/>
              <a:buChar char=""/>
              <a:tabLst>
                <a:tab pos="368300" algn="l"/>
              </a:tabLst>
            </a:pPr>
            <a:r>
              <a:rPr sz="3200" spc="-5" dirty="0">
                <a:latin typeface="Tahoma"/>
                <a:cs typeface="Tahoma"/>
              </a:rPr>
              <a:t>Not </a:t>
            </a:r>
            <a:r>
              <a:rPr sz="3200" dirty="0">
                <a:latin typeface="Tahoma"/>
                <a:cs typeface="Tahoma"/>
              </a:rPr>
              <a:t>known </a:t>
            </a:r>
            <a:r>
              <a:rPr sz="3200" spc="-5" dirty="0">
                <a:latin typeface="Tahoma"/>
                <a:cs typeface="Tahoma"/>
              </a:rPr>
              <a:t>to </a:t>
            </a:r>
            <a:r>
              <a:rPr sz="3200" dirty="0">
                <a:latin typeface="Tahoma"/>
                <a:cs typeface="Tahoma"/>
              </a:rPr>
              <a:t>cause </a:t>
            </a:r>
            <a:r>
              <a:rPr sz="3200" spc="-5" dirty="0">
                <a:latin typeface="Tahoma"/>
                <a:cs typeface="Tahoma"/>
              </a:rPr>
              <a:t>intracranial  complications</a:t>
            </a:r>
            <a:endParaRPr sz="3200" dirty="0">
              <a:latin typeface="Tahoma"/>
              <a:cs typeface="Tahoma"/>
            </a:endParaRPr>
          </a:p>
          <a:p>
            <a:pPr marL="368300" marR="17780" indent="-342900">
              <a:lnSpc>
                <a:spcPct val="100800"/>
              </a:lnSpc>
              <a:spcBef>
                <a:spcPts val="790"/>
              </a:spcBef>
              <a:buClr>
                <a:srgbClr val="8DB2C7"/>
              </a:buClr>
              <a:buSzPct val="75000"/>
              <a:buFont typeface="Wingdings"/>
              <a:buChar char=""/>
              <a:tabLst>
                <a:tab pos="368300" algn="l"/>
              </a:tabLst>
            </a:pPr>
            <a:r>
              <a:rPr sz="3200" spc="-5" dirty="0">
                <a:latin typeface="Tahoma"/>
                <a:cs typeface="Tahoma"/>
              </a:rPr>
              <a:t>Discharge from </a:t>
            </a:r>
            <a:r>
              <a:rPr sz="3200" dirty="0">
                <a:latin typeface="Tahoma"/>
                <a:cs typeface="Tahoma"/>
              </a:rPr>
              <a:t>middle ear flows freely  </a:t>
            </a:r>
            <a:r>
              <a:rPr sz="3200" spc="-5" dirty="0">
                <a:latin typeface="Tahoma"/>
                <a:cs typeface="Tahoma"/>
              </a:rPr>
              <a:t>through the perforation in the pars</a:t>
            </a:r>
            <a:r>
              <a:rPr sz="3200" spc="50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tensa</a:t>
            </a:r>
            <a:endParaRPr sz="3200" dirty="0">
              <a:latin typeface="Tahoma"/>
              <a:cs typeface="Tahoma"/>
            </a:endParaRPr>
          </a:p>
          <a:p>
            <a:pPr marL="368300" marR="421005" indent="-342900">
              <a:lnSpc>
                <a:spcPct val="100499"/>
              </a:lnSpc>
              <a:spcBef>
                <a:spcPts val="800"/>
              </a:spcBef>
              <a:buClr>
                <a:srgbClr val="8DB2C7"/>
              </a:buClr>
              <a:buSzPct val="75000"/>
              <a:buFont typeface="Wingdings"/>
              <a:buChar char=""/>
              <a:tabLst>
                <a:tab pos="368300" algn="l"/>
              </a:tabLst>
            </a:pPr>
            <a:r>
              <a:rPr sz="3200" spc="-5" dirty="0">
                <a:latin typeface="Tahoma"/>
                <a:cs typeface="Tahoma"/>
              </a:rPr>
              <a:t>Usually the perforation </a:t>
            </a:r>
            <a:r>
              <a:rPr sz="3200" dirty="0">
                <a:latin typeface="Tahoma"/>
                <a:cs typeface="Tahoma"/>
              </a:rPr>
              <a:t>of </a:t>
            </a:r>
            <a:r>
              <a:rPr sz="3200" spc="-5" dirty="0">
                <a:latin typeface="Tahoma"/>
                <a:cs typeface="Tahoma"/>
              </a:rPr>
              <a:t>pars tensa is  surrounded </a:t>
            </a:r>
            <a:r>
              <a:rPr sz="3200" spc="5" dirty="0">
                <a:latin typeface="Tahoma"/>
                <a:cs typeface="Tahoma"/>
              </a:rPr>
              <a:t>by </a:t>
            </a:r>
            <a:r>
              <a:rPr sz="3200" dirty="0">
                <a:latin typeface="Tahoma"/>
                <a:cs typeface="Tahoma"/>
              </a:rPr>
              <a:t>a </a:t>
            </a:r>
            <a:r>
              <a:rPr sz="3200" spc="-5" dirty="0">
                <a:latin typeface="Tahoma"/>
                <a:cs typeface="Tahoma"/>
              </a:rPr>
              <a:t>rim </a:t>
            </a:r>
            <a:r>
              <a:rPr sz="3200" dirty="0">
                <a:latin typeface="Tahoma"/>
                <a:cs typeface="Tahoma"/>
              </a:rPr>
              <a:t>of </a:t>
            </a:r>
            <a:r>
              <a:rPr sz="3200" spc="-5" dirty="0">
                <a:latin typeface="Tahoma"/>
                <a:cs typeface="Tahoma"/>
              </a:rPr>
              <a:t>intact</a:t>
            </a:r>
            <a:r>
              <a:rPr sz="3200" spc="-3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drum</a:t>
            </a:r>
          </a:p>
          <a:p>
            <a:pPr marL="368300" indent="-342900">
              <a:lnSpc>
                <a:spcPct val="100000"/>
              </a:lnSpc>
              <a:spcBef>
                <a:spcPts val="830"/>
              </a:spcBef>
              <a:buClr>
                <a:srgbClr val="8DB2C7"/>
              </a:buClr>
              <a:buSzPct val="75000"/>
              <a:buFont typeface="Wingdings"/>
              <a:buChar char=""/>
              <a:tabLst>
                <a:tab pos="368300" algn="l"/>
              </a:tabLst>
            </a:pPr>
            <a:r>
              <a:rPr sz="3200" dirty="0">
                <a:latin typeface="Tahoma"/>
                <a:cs typeface="Tahoma"/>
              </a:rPr>
              <a:t>The </a:t>
            </a:r>
            <a:r>
              <a:rPr sz="3200" spc="-5" dirty="0">
                <a:latin typeface="Tahoma"/>
                <a:cs typeface="Tahoma"/>
              </a:rPr>
              <a:t>annulus is intact in all </a:t>
            </a:r>
            <a:r>
              <a:rPr sz="3200" dirty="0">
                <a:latin typeface="Tahoma"/>
                <a:cs typeface="Tahoma"/>
              </a:rPr>
              <a:t>these</a:t>
            </a:r>
            <a:r>
              <a:rPr sz="3200" spc="-3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cases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68090" y="336550"/>
            <a:ext cx="22923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Aetiology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4669" y="1640840"/>
            <a:ext cx="7671434" cy="3084178"/>
          </a:xfrm>
          <a:prstGeom prst="rect">
            <a:avLst/>
          </a:prstGeom>
        </p:spPr>
        <p:txBody>
          <a:bodyPr vert="horz" wrap="square" lIns="0" tIns="234950" rIns="0" bIns="0" rtlCol="0">
            <a:spAutoFit/>
          </a:bodyPr>
          <a:lstStyle/>
          <a:p>
            <a:pPr marL="228600" indent="-215900">
              <a:lnSpc>
                <a:spcPct val="100000"/>
              </a:lnSpc>
              <a:spcBef>
                <a:spcPts val="1850"/>
              </a:spcBef>
              <a:buSzPct val="85714"/>
              <a:buFont typeface="Wingdings"/>
              <a:buChar char=""/>
              <a:tabLst>
                <a:tab pos="228600" algn="l"/>
              </a:tabLst>
            </a:pPr>
            <a:r>
              <a:rPr sz="2800" spc="-5" dirty="0">
                <a:latin typeface="Times New Roman"/>
                <a:cs typeface="Times New Roman"/>
              </a:rPr>
              <a:t>Inadequately treated ASOM</a:t>
            </a:r>
            <a:endParaRPr sz="2800" dirty="0">
              <a:latin typeface="Times New Roman"/>
              <a:cs typeface="Times New Roman"/>
            </a:endParaRPr>
          </a:p>
          <a:p>
            <a:pPr marL="12700" marR="483234">
              <a:lnSpc>
                <a:spcPct val="100000"/>
              </a:lnSpc>
              <a:spcBef>
                <a:spcPts val="1750"/>
              </a:spcBef>
              <a:buFont typeface="Wingdings"/>
              <a:buChar char=""/>
              <a:tabLst>
                <a:tab pos="264160" algn="l"/>
              </a:tabLst>
            </a:pPr>
            <a:r>
              <a:rPr sz="2800" spc="-5" dirty="0">
                <a:latin typeface="Times New Roman"/>
                <a:cs typeface="Times New Roman"/>
              </a:rPr>
              <a:t>ASOM causing persistent </a:t>
            </a:r>
            <a:r>
              <a:rPr sz="2800" dirty="0">
                <a:latin typeface="Times New Roman"/>
                <a:cs typeface="Times New Roman"/>
              </a:rPr>
              <a:t>perforation </a:t>
            </a:r>
            <a:r>
              <a:rPr sz="2800" spc="-5" dirty="0">
                <a:latin typeface="Times New Roman"/>
                <a:cs typeface="Times New Roman"/>
              </a:rPr>
              <a:t>(Persistent  </a:t>
            </a:r>
            <a:r>
              <a:rPr sz="2800" dirty="0">
                <a:latin typeface="Times New Roman"/>
                <a:cs typeface="Times New Roman"/>
              </a:rPr>
              <a:t>perforation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syndrome)</a:t>
            </a:r>
          </a:p>
          <a:p>
            <a:pPr marL="264160" indent="-251460">
              <a:lnSpc>
                <a:spcPct val="100000"/>
              </a:lnSpc>
              <a:spcBef>
                <a:spcPts val="1750"/>
              </a:spcBef>
              <a:buFont typeface="Wingdings"/>
              <a:buChar char=""/>
              <a:tabLst>
                <a:tab pos="264160" algn="l"/>
              </a:tabLst>
            </a:pPr>
            <a:r>
              <a:rPr sz="2800" spc="-5" dirty="0">
                <a:latin typeface="Times New Roman"/>
                <a:cs typeface="Times New Roman"/>
              </a:rPr>
              <a:t>Presence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focal </a:t>
            </a:r>
            <a:r>
              <a:rPr sz="2800" dirty="0">
                <a:latin typeface="Times New Roman"/>
                <a:cs typeface="Times New Roman"/>
              </a:rPr>
              <a:t>sepsis in </a:t>
            </a:r>
            <a:r>
              <a:rPr sz="2800" spc="-5" dirty="0">
                <a:latin typeface="Times New Roman"/>
                <a:cs typeface="Times New Roman"/>
              </a:rPr>
              <a:t>Nose </a:t>
            </a:r>
            <a:r>
              <a:rPr sz="2800" dirty="0">
                <a:latin typeface="Times New Roman"/>
                <a:cs typeface="Times New Roman"/>
              </a:rPr>
              <a:t>/ throat </a:t>
            </a:r>
            <a:r>
              <a:rPr sz="2800" spc="-5" dirty="0">
                <a:latin typeface="Times New Roman"/>
                <a:cs typeface="Times New Roman"/>
              </a:rPr>
              <a:t>causing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EC</a:t>
            </a:r>
          </a:p>
          <a:p>
            <a:pPr marL="264160" indent="-251460">
              <a:lnSpc>
                <a:spcPct val="100000"/>
              </a:lnSpc>
              <a:spcBef>
                <a:spcPts val="1750"/>
              </a:spcBef>
              <a:buFont typeface="Wingdings"/>
              <a:buChar char=""/>
              <a:tabLst>
                <a:tab pos="264160" algn="l"/>
              </a:tabLst>
            </a:pPr>
            <a:r>
              <a:rPr sz="2800" spc="-5" dirty="0">
                <a:latin typeface="Times New Roman"/>
                <a:cs typeface="Times New Roman"/>
              </a:rPr>
              <a:t>Infected traumatic central </a:t>
            </a:r>
            <a:r>
              <a:rPr sz="2800" dirty="0">
                <a:latin typeface="Times New Roman"/>
                <a:cs typeface="Times New Roman"/>
              </a:rPr>
              <a:t>perforation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1690" y="336550"/>
            <a:ext cx="31070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10" dirty="0"/>
              <a:t>M</a:t>
            </a:r>
            <a:r>
              <a:rPr sz="4400" spc="-10" dirty="0"/>
              <a:t>i</a:t>
            </a:r>
            <a:r>
              <a:rPr sz="4400" spc="-5" dirty="0"/>
              <a:t>c</a:t>
            </a:r>
            <a:r>
              <a:rPr sz="4400" dirty="0"/>
              <a:t>r</a:t>
            </a:r>
            <a:r>
              <a:rPr sz="4400" spc="-10" dirty="0"/>
              <a:t>o</a:t>
            </a:r>
            <a:r>
              <a:rPr sz="4400" spc="10" dirty="0"/>
              <a:t>b</a:t>
            </a:r>
            <a:r>
              <a:rPr sz="4400" spc="5" dirty="0"/>
              <a:t>i</a:t>
            </a:r>
            <a:r>
              <a:rPr sz="4400" dirty="0"/>
              <a:t>o</a:t>
            </a:r>
            <a:r>
              <a:rPr sz="4400" spc="-10" dirty="0"/>
              <a:t>l</a:t>
            </a:r>
            <a:r>
              <a:rPr sz="4400" dirty="0"/>
              <a:t>o</a:t>
            </a:r>
            <a:r>
              <a:rPr sz="4400" spc="10" dirty="0"/>
              <a:t>g</a:t>
            </a:r>
            <a:r>
              <a:rPr sz="4400" dirty="0"/>
              <a:t>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33069" y="1710690"/>
            <a:ext cx="7980680" cy="378360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0365" marR="123825" indent="-342900">
              <a:lnSpc>
                <a:spcPct val="100800"/>
              </a:lnSpc>
              <a:spcBef>
                <a:spcPts val="70"/>
              </a:spcBef>
              <a:buClr>
                <a:srgbClr val="8DB2C7"/>
              </a:buClr>
              <a:buSzPct val="75000"/>
              <a:buFont typeface="Wingdings"/>
              <a:buChar char=""/>
              <a:tabLst>
                <a:tab pos="381000" algn="l"/>
              </a:tabLst>
            </a:pPr>
            <a:r>
              <a:rPr sz="3200" spc="-5" dirty="0">
                <a:latin typeface="Tahoma"/>
                <a:cs typeface="Tahoma"/>
              </a:rPr>
              <a:t>Gram </a:t>
            </a:r>
            <a:r>
              <a:rPr sz="3200" dirty="0">
                <a:latin typeface="Tahoma"/>
                <a:cs typeface="Tahoma"/>
              </a:rPr>
              <a:t>negative </a:t>
            </a:r>
            <a:r>
              <a:rPr sz="3200" spc="-5" dirty="0">
                <a:latin typeface="Tahoma"/>
                <a:cs typeface="Tahoma"/>
              </a:rPr>
              <a:t>bacilli has </a:t>
            </a:r>
            <a:r>
              <a:rPr sz="3200" spc="5" dirty="0">
                <a:latin typeface="Tahoma"/>
                <a:cs typeface="Tahoma"/>
              </a:rPr>
              <a:t>been </a:t>
            </a:r>
            <a:r>
              <a:rPr sz="3200" dirty="0">
                <a:latin typeface="Tahoma"/>
                <a:cs typeface="Tahoma"/>
              </a:rPr>
              <a:t>commonly  </a:t>
            </a:r>
            <a:r>
              <a:rPr sz="3200" spc="-5" dirty="0">
                <a:latin typeface="Tahoma"/>
                <a:cs typeface="Tahoma"/>
              </a:rPr>
              <a:t>isolated</a:t>
            </a:r>
            <a:endParaRPr sz="3200" dirty="0">
              <a:latin typeface="Tahoma"/>
              <a:cs typeface="Tahoma"/>
            </a:endParaRPr>
          </a:p>
          <a:p>
            <a:pPr marL="381000" indent="-342900">
              <a:lnSpc>
                <a:spcPct val="100000"/>
              </a:lnSpc>
              <a:spcBef>
                <a:spcPts val="820"/>
              </a:spcBef>
              <a:buClr>
                <a:srgbClr val="8DB2C7"/>
              </a:buClr>
              <a:buSzPct val="75000"/>
              <a:buFont typeface="Wingdings"/>
              <a:buChar char=""/>
              <a:tabLst>
                <a:tab pos="381000" algn="l"/>
              </a:tabLst>
            </a:pPr>
            <a:r>
              <a:rPr sz="3200" spc="-5" dirty="0">
                <a:latin typeface="Tahoma"/>
                <a:cs typeface="Tahoma"/>
              </a:rPr>
              <a:t>Ps. </a:t>
            </a:r>
            <a:r>
              <a:rPr sz="3200" dirty="0">
                <a:latin typeface="Tahoma"/>
                <a:cs typeface="Tahoma"/>
              </a:rPr>
              <a:t>aeruginosa, E. </a:t>
            </a:r>
            <a:r>
              <a:rPr sz="3200" spc="-5" dirty="0">
                <a:latin typeface="Tahoma"/>
                <a:cs typeface="Tahoma"/>
              </a:rPr>
              <a:t>coli, </a:t>
            </a:r>
            <a:r>
              <a:rPr sz="3200" dirty="0">
                <a:latin typeface="Tahoma"/>
                <a:cs typeface="Tahoma"/>
              </a:rPr>
              <a:t>and </a:t>
            </a:r>
            <a:r>
              <a:rPr sz="3200" spc="-5" dirty="0">
                <a:latin typeface="Tahoma"/>
                <a:cs typeface="Tahoma"/>
              </a:rPr>
              <a:t>B.</a:t>
            </a:r>
            <a:r>
              <a:rPr sz="3200" spc="-4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proteus</a:t>
            </a:r>
          </a:p>
          <a:p>
            <a:pPr marL="380365" marR="30480" indent="-342900">
              <a:lnSpc>
                <a:spcPct val="100800"/>
              </a:lnSpc>
              <a:spcBef>
                <a:spcPts val="785"/>
              </a:spcBef>
              <a:buClr>
                <a:srgbClr val="8DB2C7"/>
              </a:buClr>
              <a:buSzPct val="75000"/>
              <a:buFont typeface="Wingdings"/>
              <a:buChar char=""/>
              <a:tabLst>
                <a:tab pos="381000" algn="l"/>
              </a:tabLst>
            </a:pPr>
            <a:r>
              <a:rPr sz="3200" dirty="0">
                <a:latin typeface="Tahoma"/>
                <a:cs typeface="Tahoma"/>
              </a:rPr>
              <a:t>These </a:t>
            </a:r>
            <a:r>
              <a:rPr sz="3200" spc="-5" dirty="0">
                <a:latin typeface="Tahoma"/>
                <a:cs typeface="Tahoma"/>
              </a:rPr>
              <a:t>organisms are not commonly </a:t>
            </a:r>
            <a:r>
              <a:rPr sz="3200" dirty="0">
                <a:latin typeface="Tahoma"/>
                <a:cs typeface="Tahoma"/>
              </a:rPr>
              <a:t>found  </a:t>
            </a:r>
            <a:r>
              <a:rPr sz="3200" spc="-5" dirty="0">
                <a:latin typeface="Tahoma"/>
                <a:cs typeface="Tahoma"/>
              </a:rPr>
              <a:t>in the respiratory</a:t>
            </a:r>
            <a:r>
              <a:rPr sz="3200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tract</a:t>
            </a:r>
            <a:endParaRPr sz="3200" dirty="0">
              <a:latin typeface="Tahoma"/>
              <a:cs typeface="Tahoma"/>
            </a:endParaRPr>
          </a:p>
          <a:p>
            <a:pPr marL="380365" marR="293370" indent="-342900">
              <a:lnSpc>
                <a:spcPct val="100499"/>
              </a:lnSpc>
              <a:spcBef>
                <a:spcPts val="805"/>
              </a:spcBef>
              <a:buClr>
                <a:srgbClr val="8DB2C7"/>
              </a:buClr>
              <a:buSzPct val="75000"/>
              <a:buFont typeface="Wingdings"/>
              <a:buChar char=""/>
              <a:tabLst>
                <a:tab pos="381000" algn="l"/>
              </a:tabLst>
            </a:pPr>
            <a:r>
              <a:rPr sz="3200" dirty="0">
                <a:latin typeface="Tahoma"/>
                <a:cs typeface="Tahoma"/>
              </a:rPr>
              <a:t>These </a:t>
            </a:r>
            <a:r>
              <a:rPr sz="3200" spc="-5" dirty="0">
                <a:latin typeface="Tahoma"/>
                <a:cs typeface="Tahoma"/>
              </a:rPr>
              <a:t>organisms are commonly </a:t>
            </a:r>
            <a:r>
              <a:rPr sz="3200" dirty="0">
                <a:latin typeface="Tahoma"/>
                <a:cs typeface="Tahoma"/>
              </a:rPr>
              <a:t>found </a:t>
            </a:r>
            <a:r>
              <a:rPr sz="3200" spc="-5" dirty="0">
                <a:latin typeface="Tahoma"/>
                <a:cs typeface="Tahoma"/>
              </a:rPr>
              <a:t>in  the </a:t>
            </a:r>
            <a:r>
              <a:rPr sz="3200" dirty="0">
                <a:latin typeface="Tahoma"/>
                <a:cs typeface="Tahoma"/>
              </a:rPr>
              <a:t>skin of </a:t>
            </a:r>
            <a:r>
              <a:rPr sz="3200" spc="-5" dirty="0">
                <a:latin typeface="Tahoma"/>
                <a:cs typeface="Tahoma"/>
              </a:rPr>
              <a:t>external</a:t>
            </a:r>
            <a:r>
              <a:rPr sz="3200" spc="-2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canal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2750" y="336550"/>
            <a:ext cx="39243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Clinical</a:t>
            </a:r>
            <a:r>
              <a:rPr sz="4400" spc="-45" dirty="0"/>
              <a:t> </a:t>
            </a:r>
            <a:r>
              <a:rPr sz="4400" spc="-5" dirty="0"/>
              <a:t>features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69570" y="1501140"/>
            <a:ext cx="7816215" cy="460756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494030" indent="-468630">
              <a:lnSpc>
                <a:spcPct val="100000"/>
              </a:lnSpc>
              <a:spcBef>
                <a:spcPts val="540"/>
              </a:spcBef>
              <a:buSzPct val="75000"/>
              <a:buFont typeface="Wingdings"/>
              <a:buChar char=""/>
              <a:tabLst>
                <a:tab pos="493395" algn="l"/>
                <a:tab pos="494030" algn="l"/>
              </a:tabLst>
            </a:pPr>
            <a:r>
              <a:rPr sz="3200" dirty="0">
                <a:latin typeface="Tahoma"/>
                <a:cs typeface="Tahoma"/>
              </a:rPr>
              <a:t>Discharge </a:t>
            </a:r>
            <a:r>
              <a:rPr sz="3200" spc="-5" dirty="0">
                <a:latin typeface="Tahoma"/>
                <a:cs typeface="Tahoma"/>
              </a:rPr>
              <a:t>is profuse </a:t>
            </a:r>
            <a:r>
              <a:rPr sz="3200" dirty="0">
                <a:latin typeface="Tahoma"/>
                <a:cs typeface="Tahoma"/>
              </a:rPr>
              <a:t>and</a:t>
            </a:r>
            <a:r>
              <a:rPr sz="3200" spc="-4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Mucopurulent</a:t>
            </a:r>
          </a:p>
          <a:p>
            <a:pPr marL="494030" indent="-468630">
              <a:lnSpc>
                <a:spcPct val="100000"/>
              </a:lnSpc>
              <a:spcBef>
                <a:spcPts val="439"/>
              </a:spcBef>
              <a:buSzPct val="75000"/>
              <a:buFont typeface="Wingdings"/>
              <a:buChar char=""/>
              <a:tabLst>
                <a:tab pos="493395" algn="l"/>
                <a:tab pos="494030" algn="l"/>
              </a:tabLst>
            </a:pPr>
            <a:r>
              <a:rPr sz="3200" dirty="0">
                <a:latin typeface="Tahoma"/>
                <a:cs typeface="Tahoma"/>
              </a:rPr>
              <a:t>It </a:t>
            </a:r>
            <a:r>
              <a:rPr sz="3200" spc="-5" dirty="0">
                <a:latin typeface="Tahoma"/>
                <a:cs typeface="Tahoma"/>
              </a:rPr>
              <a:t>is </a:t>
            </a:r>
            <a:r>
              <a:rPr sz="3200" dirty="0">
                <a:latin typeface="Tahoma"/>
                <a:cs typeface="Tahoma"/>
              </a:rPr>
              <a:t>not </a:t>
            </a:r>
            <a:r>
              <a:rPr sz="3200" spc="-5" dirty="0">
                <a:latin typeface="Tahoma"/>
                <a:cs typeface="Tahoma"/>
              </a:rPr>
              <a:t>foul</a:t>
            </a:r>
            <a:r>
              <a:rPr sz="3200" spc="-30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smelling</a:t>
            </a:r>
            <a:endParaRPr sz="3200" dirty="0">
              <a:latin typeface="Tahoma"/>
              <a:cs typeface="Tahoma"/>
            </a:endParaRPr>
          </a:p>
          <a:p>
            <a:pPr marL="368300" marR="17780" indent="-342900">
              <a:lnSpc>
                <a:spcPct val="90500"/>
              </a:lnSpc>
              <a:spcBef>
                <a:spcPts val="795"/>
              </a:spcBef>
              <a:buClr>
                <a:srgbClr val="003366"/>
              </a:buClr>
              <a:buSzPct val="75000"/>
              <a:buFont typeface="Wingdings"/>
              <a:buChar char=""/>
              <a:tabLst>
                <a:tab pos="493395" algn="l"/>
                <a:tab pos="494030" algn="l"/>
              </a:tabLst>
            </a:pPr>
            <a:r>
              <a:rPr dirty="0"/>
              <a:t>	</a:t>
            </a:r>
            <a:r>
              <a:rPr sz="3200" dirty="0">
                <a:latin typeface="Tahoma"/>
                <a:cs typeface="Tahoma"/>
              </a:rPr>
              <a:t>Since </a:t>
            </a:r>
            <a:r>
              <a:rPr sz="3200" spc="-5" dirty="0">
                <a:latin typeface="Tahoma"/>
                <a:cs typeface="Tahoma"/>
              </a:rPr>
              <a:t>the </a:t>
            </a:r>
            <a:r>
              <a:rPr sz="3200" dirty="0">
                <a:latin typeface="Tahoma"/>
                <a:cs typeface="Tahoma"/>
              </a:rPr>
              <a:t>infected area </a:t>
            </a:r>
            <a:r>
              <a:rPr sz="3200" spc="-5" dirty="0">
                <a:latin typeface="Tahoma"/>
                <a:cs typeface="Tahoma"/>
              </a:rPr>
              <a:t>is </a:t>
            </a:r>
            <a:r>
              <a:rPr sz="3200" dirty="0">
                <a:latin typeface="Tahoma"/>
                <a:cs typeface="Tahoma"/>
              </a:rPr>
              <a:t>open at </a:t>
            </a:r>
            <a:r>
              <a:rPr sz="3200" spc="-5" dirty="0">
                <a:latin typeface="Tahoma"/>
                <a:cs typeface="Tahoma"/>
              </a:rPr>
              <a:t>both  </a:t>
            </a:r>
            <a:r>
              <a:rPr sz="3200" dirty="0">
                <a:latin typeface="Tahoma"/>
                <a:cs typeface="Tahoma"/>
              </a:rPr>
              <a:t>ends discharge doesn't </a:t>
            </a:r>
            <a:r>
              <a:rPr sz="3200" spc="-5" dirty="0">
                <a:latin typeface="Tahoma"/>
                <a:cs typeface="Tahoma"/>
              </a:rPr>
              <a:t>accumulate in the  </a:t>
            </a:r>
            <a:r>
              <a:rPr sz="3200" dirty="0">
                <a:latin typeface="Tahoma"/>
                <a:cs typeface="Tahoma"/>
              </a:rPr>
              <a:t>middle ear</a:t>
            </a:r>
            <a:r>
              <a:rPr sz="3200" spc="-10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cavity</a:t>
            </a:r>
            <a:endParaRPr sz="3200" dirty="0">
              <a:latin typeface="Tahoma"/>
              <a:cs typeface="Tahoma"/>
            </a:endParaRPr>
          </a:p>
          <a:p>
            <a:pPr marL="494030" indent="-468630">
              <a:lnSpc>
                <a:spcPct val="100000"/>
              </a:lnSpc>
              <a:spcBef>
                <a:spcPts val="439"/>
              </a:spcBef>
              <a:buSzPct val="75000"/>
              <a:buFont typeface="Wingdings"/>
              <a:buChar char=""/>
              <a:tabLst>
                <a:tab pos="493395" algn="l"/>
                <a:tab pos="494030" algn="l"/>
              </a:tabLst>
            </a:pPr>
            <a:r>
              <a:rPr sz="3200" spc="-5" dirty="0">
                <a:latin typeface="Tahoma"/>
                <a:cs typeface="Tahoma"/>
              </a:rPr>
              <a:t>Ossicular </a:t>
            </a:r>
            <a:r>
              <a:rPr sz="3200" dirty="0">
                <a:latin typeface="Tahoma"/>
                <a:cs typeface="Tahoma"/>
              </a:rPr>
              <a:t>chain is </a:t>
            </a:r>
            <a:r>
              <a:rPr sz="3200" spc="-5" dirty="0">
                <a:latin typeface="Tahoma"/>
                <a:cs typeface="Tahoma"/>
              </a:rPr>
              <a:t>mostly</a:t>
            </a:r>
            <a:r>
              <a:rPr sz="3200" spc="-25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uninvolved</a:t>
            </a:r>
            <a:endParaRPr sz="3200" dirty="0">
              <a:latin typeface="Tahoma"/>
              <a:cs typeface="Tahoma"/>
            </a:endParaRPr>
          </a:p>
          <a:p>
            <a:pPr marL="368300" marR="184785" indent="-342900">
              <a:lnSpc>
                <a:spcPts val="3479"/>
              </a:lnSpc>
              <a:spcBef>
                <a:spcPts val="844"/>
              </a:spcBef>
              <a:buClr>
                <a:srgbClr val="003366"/>
              </a:buClr>
              <a:buSzPct val="75000"/>
              <a:buFont typeface="Wingdings"/>
              <a:buChar char=""/>
              <a:tabLst>
                <a:tab pos="493395" algn="l"/>
                <a:tab pos="494030" algn="l"/>
              </a:tabLst>
            </a:pPr>
            <a:r>
              <a:rPr dirty="0"/>
              <a:t>	</a:t>
            </a:r>
            <a:r>
              <a:rPr sz="3200" spc="-5" dirty="0">
                <a:latin typeface="Tahoma"/>
                <a:cs typeface="Tahoma"/>
              </a:rPr>
              <a:t>Pts have conductive </a:t>
            </a:r>
            <a:r>
              <a:rPr sz="3200" dirty="0">
                <a:latin typeface="Tahoma"/>
                <a:cs typeface="Tahoma"/>
              </a:rPr>
              <a:t>deafness – 30 – </a:t>
            </a:r>
            <a:r>
              <a:rPr sz="3200" spc="5" dirty="0">
                <a:latin typeface="Tahoma"/>
                <a:cs typeface="Tahoma"/>
              </a:rPr>
              <a:t>40  dB</a:t>
            </a:r>
            <a:endParaRPr sz="3200" dirty="0">
              <a:latin typeface="Tahoma"/>
              <a:cs typeface="Tahoma"/>
            </a:endParaRPr>
          </a:p>
          <a:p>
            <a:pPr marL="494030" indent="-468630">
              <a:lnSpc>
                <a:spcPct val="100000"/>
              </a:lnSpc>
              <a:spcBef>
                <a:spcPts val="375"/>
              </a:spcBef>
              <a:buSzPct val="75000"/>
              <a:buFont typeface="Wingdings"/>
              <a:buChar char=""/>
              <a:tabLst>
                <a:tab pos="493395" algn="l"/>
                <a:tab pos="494030" algn="l"/>
              </a:tabLst>
            </a:pPr>
            <a:r>
              <a:rPr sz="3200" dirty="0">
                <a:latin typeface="Tahoma"/>
                <a:cs typeface="Tahoma"/>
              </a:rPr>
              <a:t>Pain is </a:t>
            </a:r>
            <a:r>
              <a:rPr sz="3200" spc="-5" dirty="0">
                <a:latin typeface="Tahoma"/>
                <a:cs typeface="Tahoma"/>
              </a:rPr>
              <a:t>usually </a:t>
            </a:r>
            <a:r>
              <a:rPr sz="3200" dirty="0">
                <a:latin typeface="Tahoma"/>
                <a:cs typeface="Tahoma"/>
              </a:rPr>
              <a:t>due </a:t>
            </a:r>
            <a:r>
              <a:rPr sz="3200" spc="-5" dirty="0">
                <a:latin typeface="Tahoma"/>
                <a:cs typeface="Tahoma"/>
              </a:rPr>
              <a:t>to otitis</a:t>
            </a:r>
            <a:r>
              <a:rPr sz="3200" spc="-4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externa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99DC7-CE00-4B0C-9BF1-D0722B99B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D377441-456D-4971-8D85-A1A339AFDD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7385" y="1825625"/>
            <a:ext cx="566922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93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191510" marR="5080" indent="-1880870">
              <a:lnSpc>
                <a:spcPct val="100400"/>
              </a:lnSpc>
              <a:spcBef>
                <a:spcPts val="80"/>
              </a:spcBef>
            </a:pPr>
            <a:r>
              <a:rPr spc="-5" dirty="0"/>
              <a:t>Stages </a:t>
            </a:r>
            <a:r>
              <a:rPr dirty="0"/>
              <a:t>of</a:t>
            </a:r>
            <a:r>
              <a:rPr spc="-65" dirty="0"/>
              <a:t> </a:t>
            </a:r>
            <a:r>
              <a:rPr spc="-5" dirty="0"/>
              <a:t>Tubotympanic  disease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4669" y="1983740"/>
            <a:ext cx="253365" cy="2167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8DB2C7"/>
                </a:solidFill>
                <a:latin typeface="Wingdings"/>
                <a:cs typeface="Wingdings"/>
              </a:rPr>
              <a:t></a:t>
            </a:r>
            <a:endParaRPr sz="24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780"/>
              </a:spcBef>
            </a:pPr>
            <a:r>
              <a:rPr sz="2400" dirty="0">
                <a:solidFill>
                  <a:srgbClr val="8DB2C7"/>
                </a:solidFill>
                <a:latin typeface="Wingdings"/>
                <a:cs typeface="Wingdings"/>
              </a:rPr>
              <a:t></a:t>
            </a:r>
            <a:endParaRPr sz="24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790"/>
              </a:spcBef>
            </a:pPr>
            <a:r>
              <a:rPr sz="2400" dirty="0">
                <a:solidFill>
                  <a:srgbClr val="8DB2C7"/>
                </a:solidFill>
                <a:latin typeface="Wingdings"/>
                <a:cs typeface="Wingdings"/>
              </a:rPr>
              <a:t></a:t>
            </a:r>
            <a:endParaRPr sz="24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780"/>
              </a:spcBef>
            </a:pPr>
            <a:r>
              <a:rPr sz="2400" dirty="0">
                <a:solidFill>
                  <a:srgbClr val="8DB2C7"/>
                </a:solidFill>
                <a:latin typeface="Wingdings"/>
                <a:cs typeface="Wingdings"/>
              </a:rPr>
              <a:t>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3300" y="1833880"/>
            <a:ext cx="2890520" cy="2395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21400"/>
              </a:lnSpc>
              <a:spcBef>
                <a:spcPts val="105"/>
              </a:spcBef>
            </a:pPr>
            <a:r>
              <a:rPr sz="3200" dirty="0">
                <a:latin typeface="Tahoma"/>
                <a:cs typeface="Tahoma"/>
              </a:rPr>
              <a:t>Acute stage  </a:t>
            </a:r>
            <a:r>
              <a:rPr sz="3200" spc="-5" dirty="0">
                <a:latin typeface="Tahoma"/>
                <a:cs typeface="Tahoma"/>
              </a:rPr>
              <a:t>Inactive stage  Quiescent</a:t>
            </a:r>
            <a:r>
              <a:rPr sz="3200" spc="-50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stage  </a:t>
            </a:r>
            <a:r>
              <a:rPr sz="3200" dirty="0">
                <a:latin typeface="Tahoma"/>
                <a:cs typeface="Tahoma"/>
              </a:rPr>
              <a:t>Healed</a:t>
            </a:r>
            <a:r>
              <a:rPr sz="3200" spc="-20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stage</a:t>
            </a:r>
            <a:endParaRPr sz="3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841</Words>
  <Application>Microsoft Office PowerPoint</Application>
  <PresentationFormat>On-screen Show (4:3)</PresentationFormat>
  <Paragraphs>168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Chronic suppurative otitis media</vt:lpstr>
      <vt:lpstr>Definition</vt:lpstr>
      <vt:lpstr>Tubotympanic disease</vt:lpstr>
      <vt:lpstr>Tubotympanic disease  is safe</vt:lpstr>
      <vt:lpstr>Aetiology</vt:lpstr>
      <vt:lpstr>Microbiology</vt:lpstr>
      <vt:lpstr>Clinical features</vt:lpstr>
      <vt:lpstr>PowerPoint Presentation</vt:lpstr>
      <vt:lpstr>Stages of Tubotympanic  disease</vt:lpstr>
      <vt:lpstr>Acute stage</vt:lpstr>
      <vt:lpstr>Inactive stage</vt:lpstr>
      <vt:lpstr>Quiescent stage</vt:lpstr>
      <vt:lpstr>Healed stage</vt:lpstr>
      <vt:lpstr>Tuning fork tests</vt:lpstr>
      <vt:lpstr>Pure tone audiometry</vt:lpstr>
      <vt:lpstr>Conservative management</vt:lpstr>
      <vt:lpstr>Role of systemic drugs</vt:lpstr>
      <vt:lpstr>Precautions</vt:lpstr>
      <vt:lpstr>Surgical management</vt:lpstr>
      <vt:lpstr>Tympanoplasty</vt:lpstr>
      <vt:lpstr>Aims of tympanoplasty</vt:lpstr>
      <vt:lpstr>Preop investigations</vt:lpstr>
      <vt:lpstr>Trans canal surgical approach</vt:lpstr>
      <vt:lpstr>End aural approach</vt:lpstr>
      <vt:lpstr>Post aural approach</vt:lpstr>
      <vt:lpstr>Ideal Tympanic membrane  grafts</vt:lpstr>
      <vt:lpstr> temporalis fascia is  favoured</vt:lpstr>
      <vt:lpstr>Types of grafting techniques</vt:lpstr>
      <vt:lpstr>Underlay technique</vt:lpstr>
      <vt:lpstr>Overlay technique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CSOM Safe type</dc:title>
  <dc:creator>balugeetha</dc:creator>
  <cp:lastModifiedBy>rohith chendigi</cp:lastModifiedBy>
  <cp:revision>5</cp:revision>
  <dcterms:created xsi:type="dcterms:W3CDTF">2020-01-05T05:07:25Z</dcterms:created>
  <dcterms:modified xsi:type="dcterms:W3CDTF">2020-01-05T06:10:22Z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2009-06-15T00:00:00Z</vt:filetime>
  </property>
  <property fmtid="{D5CDD505-2E9C-101B-9397-08002B2CF9AE}" pid="3" name="Creator">
    <vt:lpwstr>Impress</vt:lpwstr>
  </property>
  <property fmtid="{D5CDD505-2E9C-101B-9397-08002B2CF9AE}" pid="4" name="LastSaved">
    <vt:filetime>2009-06-15T00:00:00Z</vt:filetime>
  </property>
</Properties>
</file>